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0"/>
  </p:notesMasterIdLst>
  <p:sldIdLst>
    <p:sldId id="257" r:id="rId2"/>
    <p:sldId id="258" r:id="rId3"/>
    <p:sldId id="287" r:id="rId4"/>
    <p:sldId id="352" r:id="rId5"/>
    <p:sldId id="354" r:id="rId6"/>
    <p:sldId id="318" r:id="rId7"/>
    <p:sldId id="316" r:id="rId8"/>
    <p:sldId id="317" r:id="rId9"/>
    <p:sldId id="343" r:id="rId10"/>
    <p:sldId id="382" r:id="rId11"/>
    <p:sldId id="373" r:id="rId12"/>
    <p:sldId id="380" r:id="rId13"/>
    <p:sldId id="371" r:id="rId14"/>
    <p:sldId id="370" r:id="rId15"/>
    <p:sldId id="372" r:id="rId16"/>
    <p:sldId id="319" r:id="rId17"/>
    <p:sldId id="383" r:id="rId18"/>
    <p:sldId id="322" r:id="rId19"/>
    <p:sldId id="332" r:id="rId20"/>
    <p:sldId id="338" r:id="rId21"/>
    <p:sldId id="347" r:id="rId22"/>
    <p:sldId id="309" r:id="rId23"/>
    <p:sldId id="320" r:id="rId24"/>
    <p:sldId id="357" r:id="rId25"/>
    <p:sldId id="358" r:id="rId26"/>
    <p:sldId id="369" r:id="rId27"/>
    <p:sldId id="365" r:id="rId28"/>
    <p:sldId id="367" r:id="rId29"/>
    <p:sldId id="368" r:id="rId30"/>
    <p:sldId id="290" r:id="rId31"/>
    <p:sldId id="310" r:id="rId32"/>
    <p:sldId id="312" r:id="rId33"/>
    <p:sldId id="291" r:id="rId34"/>
    <p:sldId id="311" r:id="rId35"/>
    <p:sldId id="346" r:id="rId36"/>
    <p:sldId id="388" r:id="rId37"/>
    <p:sldId id="389" r:id="rId38"/>
    <p:sldId id="376" r:id="rId39"/>
    <p:sldId id="377" r:id="rId40"/>
    <p:sldId id="378" r:id="rId41"/>
    <p:sldId id="381" r:id="rId42"/>
    <p:sldId id="374" r:id="rId43"/>
    <p:sldId id="350" r:id="rId44"/>
    <p:sldId id="301" r:id="rId45"/>
    <p:sldId id="294" r:id="rId46"/>
    <p:sldId id="295" r:id="rId47"/>
    <p:sldId id="293" r:id="rId48"/>
    <p:sldId id="355" r:id="rId49"/>
    <p:sldId id="329" r:id="rId50"/>
    <p:sldId id="333" r:id="rId51"/>
    <p:sldId id="330" r:id="rId52"/>
    <p:sldId id="274" r:id="rId53"/>
    <p:sldId id="362" r:id="rId54"/>
    <p:sldId id="363" r:id="rId55"/>
    <p:sldId id="364" r:id="rId56"/>
    <p:sldId id="348" r:id="rId57"/>
    <p:sldId id="384" r:id="rId58"/>
    <p:sldId id="385"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7531" autoAdjust="0"/>
  </p:normalViewPr>
  <p:slideViewPr>
    <p:cSldViewPr>
      <p:cViewPr varScale="1">
        <p:scale>
          <a:sx n="63" d="100"/>
          <a:sy n="63" d="100"/>
        </p:scale>
        <p:origin x="-12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B1E1BCC-FC47-458C-B401-0B9A5762FE1F}" type="datetimeFigureOut">
              <a:rPr lang="en-US" smtClean="0"/>
              <a:pPr/>
              <a:t>9/9/2014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5A99B35-8416-43AE-9DDE-49790E7963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p:txBody>
          <a:bodyPr/>
          <a:lstStyle/>
          <a:p>
            <a:pPr>
              <a:spcBef>
                <a:spcPct val="0"/>
              </a:spcBef>
            </a:pPr>
            <a:endParaRPr lang="en-US" dirty="0" smtClean="0"/>
          </a:p>
        </p:txBody>
      </p:sp>
      <p:sp>
        <p:nvSpPr>
          <p:cNvPr id="150532" name="Slide Number Placeholder 3"/>
          <p:cNvSpPr txBox="1">
            <a:spLocks noGrp="1"/>
          </p:cNvSpPr>
          <p:nvPr/>
        </p:nvSpPr>
        <p:spPr bwMode="auto">
          <a:xfrm>
            <a:off x="3884852" y="8830627"/>
            <a:ext cx="2971593" cy="464184"/>
          </a:xfrm>
          <a:prstGeom prst="rect">
            <a:avLst/>
          </a:prstGeom>
          <a:noFill/>
          <a:ln w="9525">
            <a:noFill/>
            <a:miter lim="800000"/>
            <a:headEnd/>
            <a:tailEnd/>
          </a:ln>
        </p:spPr>
        <p:txBody>
          <a:bodyPr lIns="93031" tIns="46516" rIns="93031" bIns="46516" anchor="b"/>
          <a:lstStyle/>
          <a:p>
            <a:pPr algn="r" defTabSz="465138"/>
            <a:fld id="{1E41394C-5BED-4932-9AF2-60C0B526DB3E}" type="slidenum">
              <a:rPr lang="en-US" sz="1200">
                <a:latin typeface="Calibri" pitchFamily="34" charset="0"/>
              </a:rPr>
              <a:pPr algn="r" defTabSz="465138"/>
              <a:t>43</a:t>
            </a:fld>
            <a:endParaRPr lang="en-US"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p:txBody>
          <a:bodyPr/>
          <a:lstStyle/>
          <a:p>
            <a:pPr>
              <a:spcBef>
                <a:spcPct val="0"/>
              </a:spcBef>
            </a:pPr>
            <a:endParaRPr lang="en-US" dirty="0" smtClean="0"/>
          </a:p>
        </p:txBody>
      </p:sp>
      <p:sp>
        <p:nvSpPr>
          <p:cNvPr id="158724" name="Slide Number Placeholder 3"/>
          <p:cNvSpPr txBox="1">
            <a:spLocks noGrp="1"/>
          </p:cNvSpPr>
          <p:nvPr/>
        </p:nvSpPr>
        <p:spPr bwMode="auto">
          <a:xfrm>
            <a:off x="3884852" y="8830627"/>
            <a:ext cx="2971593" cy="464184"/>
          </a:xfrm>
          <a:prstGeom prst="rect">
            <a:avLst/>
          </a:prstGeom>
          <a:noFill/>
          <a:ln w="9525">
            <a:noFill/>
            <a:miter lim="800000"/>
            <a:headEnd/>
            <a:tailEnd/>
          </a:ln>
        </p:spPr>
        <p:txBody>
          <a:bodyPr lIns="93031" tIns="46516" rIns="93031" bIns="46516" anchor="b"/>
          <a:lstStyle/>
          <a:p>
            <a:pPr algn="r" defTabSz="465138"/>
            <a:fld id="{D412154E-6EC1-48B0-BBF4-BD5864ADCA89}" type="slidenum">
              <a:rPr lang="en-US" sz="1200">
                <a:latin typeface="Calibri" pitchFamily="34" charset="0"/>
              </a:rPr>
              <a:pPr algn="r" defTabSz="465138"/>
              <a:t>48</a:t>
            </a:fld>
            <a:endParaRPr lang="en-US"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pic>
        <p:nvPicPr>
          <p:cNvPr id="7" name="Picture 5"/>
          <p:cNvPicPr>
            <a:picLocks noChangeArrowheads="1"/>
          </p:cNvPicPr>
          <p:nvPr userDrawn="1"/>
        </p:nvPicPr>
        <p:blipFill>
          <a:blip r:embed="rId2" cstate="print"/>
          <a:srcRect/>
          <a:stretch>
            <a:fillRect/>
          </a:stretch>
        </p:blipFill>
        <p:spPr bwMode="auto">
          <a:xfrm>
            <a:off x="194221" y="223242"/>
            <a:ext cx="892969" cy="892969"/>
          </a:xfrm>
          <a:prstGeom prst="rect">
            <a:avLst/>
          </a:prstGeom>
          <a:noFill/>
          <a:ln w="9525">
            <a:noFill/>
            <a:round/>
            <a:headEnd/>
            <a:tailEnd/>
          </a:ln>
        </p:spPr>
      </p:pic>
      <p:sp>
        <p:nvSpPr>
          <p:cNvPr id="8" name="Rectangle 3"/>
          <p:cNvSpPr>
            <a:spLocks/>
          </p:cNvSpPr>
          <p:nvPr userDrawn="1"/>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9" name="Rectangle 4"/>
          <p:cNvSpPr>
            <a:spLocks/>
          </p:cNvSpPr>
          <p:nvPr userDrawn="1"/>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712B0-46E1-4CE2-BCCB-05003D433A8D}"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B712B0-46E1-4CE2-BCCB-05003D433A8D}"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B712B0-46E1-4CE2-BCCB-05003D433A8D}"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B712B0-46E1-4CE2-BCCB-05003D433A8D}"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712B0-46E1-4CE2-BCCB-05003D433A8D}"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2B0-46E1-4CE2-BCCB-05003D433A8D}"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2B0-46E1-4CE2-BCCB-05003D433A8D}"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712B0-46E1-4CE2-BCCB-05003D433A8D}" type="datetimeFigureOut">
              <a:rPr lang="en-US" smtClean="0"/>
              <a:pPr/>
              <a:t>9/9/2014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9949E-D186-4368-A802-7C95BCDEBD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nsps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rdnature.com/bclassmain.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2014</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10 September 2014</a:t>
            </a:r>
            <a:br>
              <a:rPr lang="en-US" sz="3000" dirty="0" smtClean="0">
                <a:sym typeface="UC Berkeley OS Sign"/>
              </a:rPr>
            </a:br>
            <a:r>
              <a:rPr lang="en-US" sz="3000" dirty="0" smtClean="0">
                <a:sym typeface="UC Berkeley OS Sign"/>
              </a:rPr>
              <a:t>Lecture 3.1 The Organizing Systems Roadmap</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Discipline for Design (3)</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502506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choice of methodology sometimes reflects a management and business philosophy, and sometimes reflects a personal or ideological one -- in either case, it can be highly contentious in a project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My recommendation: Better to be more explicit and formal than absolutely necessary than vice versa</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Traceability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143000"/>
            <a:ext cx="8077200" cy="502506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r>
              <a:rPr lang="en-US" sz="2800" dirty="0" smtClean="0">
                <a:latin typeface="UC Berkeley OS Sign"/>
                <a:sym typeface="UC Berkeley OS Sign"/>
              </a:rPr>
              <a:t>A TRACE is an assumption or assertion about an interim or final requirement or design artifact that is important enough to record and follow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TRACEABILITY is the ability to describe and follow the life of a TRACE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Backwards traceability:  Where did this decision or requirement come from?</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Forwards traceability:  What were the implications of this requirement or early design decision in the design?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62500" lnSpcReduction="20000"/>
          </a:bodyPr>
          <a:lstStyle/>
          <a:p>
            <a:pPr marL="514350" indent="-514350"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dirty="0" smtClean="0">
                <a:latin typeface="UC Berkeley OS Sign"/>
                <a:sym typeface="UC Berkeley OS Sign"/>
              </a:rPr>
              <a:t>We need a way to create and name some set of information resources</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dirty="0" smtClean="0">
                <a:latin typeface="UC Berkeley OS Sign"/>
                <a:sym typeface="UC Berkeley OS Sign"/>
              </a:rPr>
              <a:t>Maybe we can package these somehow so they can be shared by their creator with someone else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44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dirty="0" smtClean="0">
                <a:latin typeface="UC Berkeley OS Sign"/>
                <a:sym typeface="UC Berkeley OS Sign"/>
              </a:rPr>
              <a:t>It would be desirable to arrange resources in an order that tells a story or explains something</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dirty="0" smtClean="0">
                <a:latin typeface="UC Berkeley OS Sign"/>
                <a:sym typeface="UC Berkeley OS Sign"/>
              </a:rPr>
              <a:t>Can these packages be edited to add or rearrange the resources after they are shared?</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44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dirty="0" smtClean="0">
                <a:latin typeface="UC Berkeley OS Sign"/>
                <a:sym typeface="UC Berkeley OS Sign"/>
              </a:rPr>
              <a:t>Cameras will surely evolve to be lightweight, fast, and small enough to be worn by the user to take pictures of what he reads</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44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latin typeface="UC Berkeley OS Sign"/>
              <a:sym typeface="UC Berkeley OS Sign"/>
            </a:endParaRPr>
          </a:p>
          <a:p>
            <a:endParaRPr lang="en-US" dirty="0"/>
          </a:p>
        </p:txBody>
      </p:sp>
      <p:sp>
        <p:nvSpPr>
          <p:cNvPr id="4"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Traces that VB Might Have Recorded</a:t>
            </a:r>
            <a:endParaRPr lang="en-US" sz="4000" b="1" dirty="0" smtClean="0">
              <a:sym typeface="UC Berkeley OS Sig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Benefits of Traceability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8077200" cy="330151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Prioritizing requirements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Understanding the impact of changes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Demonstrating that the design satisfies requirements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Monitoring progress of the design activity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Practical Traceability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502506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design methodology determines what and when to trace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You can't trace everything you do or you'd have no time to do anything</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if you don't trace the important things in enough detail your design will miss opportunities and be </a:t>
            </a:r>
            <a:r>
              <a:rPr lang="en-US" sz="2800" dirty="0" smtClean="0">
                <a:solidFill>
                  <a:srgbClr val="FF0000"/>
                </a:solidFill>
                <a:latin typeface="UC Berkeley OS Sign"/>
                <a:sym typeface="UC Berkeley OS Sign"/>
              </a:rPr>
              <a:t>magical</a:t>
            </a:r>
            <a:r>
              <a:rPr lang="en-US" sz="2800" dirty="0" smtClean="0">
                <a:latin typeface="UC Berkeley OS Sign"/>
                <a:sym typeface="UC Berkeley OS Sign"/>
              </a:rPr>
              <a:t> and </a:t>
            </a:r>
            <a:r>
              <a:rPr lang="en-US" sz="2800" dirty="0" smtClean="0">
                <a:solidFill>
                  <a:srgbClr val="FF0000"/>
                </a:solidFill>
                <a:latin typeface="UC Berkeley OS Sign"/>
                <a:sym typeface="UC Berkeley OS Sign"/>
              </a:rPr>
              <a:t>brittle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if your design is only for yourself with a limited lifetime this might not matter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Defining and Scoping the Domain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3784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Determining scope and scale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Nature and number of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Expected lifetime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Physical and technological environment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Relationship to other organizing systems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Scope and Scale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990600"/>
            <a:ext cx="8610600" cy="388628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SCOPE:  the breadth and variety of resource types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SCALE: the number of resource instances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Heterogeneity of resources is more important than absolute number  (Scope &gt;&gt; Scale)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Scope and Scale (2)</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990600"/>
            <a:ext cx="8610600" cy="388628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Handling resource heterogeneity:</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Fewer, broader categories if possible</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Less description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Standards for automated description and classification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sometimes broad scope and scale are essential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An Organizing System </a:t>
            </a:r>
            <a:br>
              <a:rPr lang="en-US" sz="4000" b="1" dirty="0" smtClean="0">
                <a:sym typeface="UC Berkeley OS Sign"/>
              </a:rPr>
            </a:br>
            <a:r>
              <a:rPr lang="en-US" sz="4000" b="1" dirty="0" smtClean="0">
                <a:sym typeface="UC Berkeley OS Sign"/>
              </a:rPr>
              <a:t>with Narrow Scope and Scale</a:t>
            </a:r>
          </a:p>
        </p:txBody>
      </p:sp>
      <p:pic>
        <p:nvPicPr>
          <p:cNvPr id="146434" name="Picture 2" descr="https://encrypted-tbn0.gstatic.com/images?q=tbn:ANd9GcSIyphzqYw3CYHbsLUsaERhd-3S9qqNDkuiWff46kvH3uPtj-tKng"/>
          <p:cNvPicPr>
            <a:picLocks noChangeAspect="1" noChangeArrowheads="1"/>
          </p:cNvPicPr>
          <p:nvPr/>
        </p:nvPicPr>
        <p:blipFill>
          <a:blip r:embed="rId3" cstate="print"/>
          <a:srcRect/>
          <a:stretch>
            <a:fillRect/>
          </a:stretch>
        </p:blipFill>
        <p:spPr bwMode="auto">
          <a:xfrm>
            <a:off x="1143000" y="1600200"/>
            <a:ext cx="6714238" cy="5029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An Organizing System with Global Scope and Scale (</a:t>
            </a:r>
            <a:r>
              <a:rPr lang="en-US" sz="4000" b="1" dirty="0" smtClean="0">
                <a:sym typeface="UC Berkeley OS Sign"/>
                <a:hlinkClick r:id="rId3"/>
              </a:rPr>
              <a:t>unspsc.org</a:t>
            </a:r>
            <a:r>
              <a:rPr lang="en-US" sz="4000" b="1" dirty="0" smtClean="0">
                <a:sym typeface="UC Berkeley OS Sign"/>
              </a:rPr>
              <a:t>)</a:t>
            </a:r>
          </a:p>
        </p:txBody>
      </p:sp>
      <p:pic>
        <p:nvPicPr>
          <p:cNvPr id="4" name="Picture 3" descr="UNSPSC-Chickens.gif"/>
          <p:cNvPicPr>
            <a:picLocks noChangeAspect="1"/>
          </p:cNvPicPr>
          <p:nvPr/>
        </p:nvPicPr>
        <p:blipFill>
          <a:blip r:embed="rId4" cstate="print"/>
          <a:stretch>
            <a:fillRect/>
          </a:stretch>
        </p:blipFill>
        <p:spPr>
          <a:xfrm>
            <a:off x="838200" y="1828800"/>
            <a:ext cx="7543800" cy="44481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 The Organizing System Lifecycle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16328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always a lifecycle, but there are times when its phases need to be more explicit and formal:</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institutional contexts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information-intensive contexts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traceability and impact analysis are necessary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Nature and Number of Users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5941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How precisely a collection of resources can be described and organized depends on well user types and requirements are known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some contexts, user types and individual users can be controlled and identified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others, types and users aren’t known until the organizing system is in operation</a:t>
            </a:r>
          </a:p>
          <a:p>
            <a:pPr marL="160729" indent="-160729" eaLnBrk="0" hangingPunct="0">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35162"/>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Who Are We Designing For?</a:t>
            </a:r>
            <a:endParaRPr lang="en-US" sz="4000" b="1" dirty="0"/>
          </a:p>
        </p:txBody>
      </p:sp>
      <p:sp>
        <p:nvSpPr>
          <p:cNvPr id="3" name="Content Placeholder 2"/>
          <p:cNvSpPr>
            <a:spLocks noGrp="1"/>
          </p:cNvSpPr>
          <p:nvPr>
            <p:ph idx="1"/>
          </p:nvPr>
        </p:nvSpPr>
        <p:spPr>
          <a:xfrm>
            <a:off x="914400" y="2332037"/>
            <a:ext cx="8229600" cy="4525963"/>
          </a:xfrm>
        </p:spPr>
        <p:txBody>
          <a:bodyPr/>
          <a:lstStyle/>
          <a:p>
            <a:r>
              <a:rPr lang="en-US" dirty="0" smtClean="0"/>
              <a:t>User</a:t>
            </a:r>
          </a:p>
          <a:p>
            <a:r>
              <a:rPr lang="en-US" dirty="0" smtClean="0"/>
              <a:t>Operator</a:t>
            </a:r>
          </a:p>
          <a:p>
            <a:r>
              <a:rPr lang="en-US" dirty="0" smtClean="0"/>
              <a:t>Customer</a:t>
            </a:r>
          </a:p>
          <a:p>
            <a:r>
              <a:rPr lang="en-US" dirty="0" smtClean="0"/>
              <a:t>Patient</a:t>
            </a:r>
          </a:p>
          <a:p>
            <a:r>
              <a:rPr lang="en-US" dirty="0" smtClean="0"/>
              <a:t>Client</a:t>
            </a:r>
          </a:p>
          <a:p>
            <a:r>
              <a:rPr lang="en-US" dirty="0" smtClean="0"/>
              <a:t>Buyer</a:t>
            </a:r>
          </a:p>
          <a:p>
            <a:r>
              <a:rPr lang="en-US" dirty="0" smtClean="0"/>
              <a:t>…</a:t>
            </a:r>
            <a:endParaRPr lang="en-US" dirty="0"/>
          </a:p>
        </p:txBody>
      </p:sp>
      <p:sp>
        <p:nvSpPr>
          <p:cNvPr id="4" name="TextBox 3"/>
          <p:cNvSpPr txBox="1"/>
          <p:nvPr/>
        </p:nvSpPr>
        <p:spPr>
          <a:xfrm>
            <a:off x="4114800" y="2514600"/>
            <a:ext cx="4800600" cy="2062103"/>
          </a:xfrm>
          <a:prstGeom prst="rect">
            <a:avLst/>
          </a:prstGeom>
          <a:noFill/>
        </p:spPr>
        <p:txBody>
          <a:bodyPr wrap="square" rtlCol="0">
            <a:spAutoFit/>
          </a:bodyPr>
          <a:lstStyle/>
          <a:p>
            <a:r>
              <a:rPr lang="en-US" sz="3200" dirty="0" smtClean="0"/>
              <a:t>If user types have conflicting requirements, how do we decide what to do?</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hlinkClick r:id="rId3"/>
              </a:rPr>
              <a:t>Organizing Birds for Scientists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pic>
        <p:nvPicPr>
          <p:cNvPr id="98305" name="Picture 1"/>
          <p:cNvPicPr>
            <a:picLocks noChangeAspect="1" noChangeArrowheads="1"/>
          </p:cNvPicPr>
          <p:nvPr/>
        </p:nvPicPr>
        <p:blipFill>
          <a:blip r:embed="rId4" cstate="print"/>
          <a:srcRect/>
          <a:stretch>
            <a:fillRect/>
          </a:stretch>
        </p:blipFill>
        <p:spPr bwMode="auto">
          <a:xfrm>
            <a:off x="914400" y="1828800"/>
            <a:ext cx="6100763" cy="4850810"/>
          </a:xfrm>
          <a:prstGeom prst="rect">
            <a:avLst/>
          </a:prstGeom>
          <a:noFill/>
          <a:ln w="9525">
            <a:noFill/>
            <a:miter lim="800000"/>
            <a:headEnd/>
            <a:tailEnd/>
          </a:ln>
        </p:spPr>
      </p:pic>
      <p:pic>
        <p:nvPicPr>
          <p:cNvPr id="98306" name="Picture 2"/>
          <p:cNvPicPr>
            <a:picLocks noChangeAspect="1" noChangeArrowheads="1"/>
          </p:cNvPicPr>
          <p:nvPr/>
        </p:nvPicPr>
        <p:blipFill>
          <a:blip r:embed="rId5" cstate="print"/>
          <a:srcRect/>
          <a:stretch>
            <a:fillRect/>
          </a:stretch>
        </p:blipFill>
        <p:spPr bwMode="auto">
          <a:xfrm>
            <a:off x="990600" y="914400"/>
            <a:ext cx="6019800" cy="742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Organizing Birds for Birdwatchers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1295400" y="1066800"/>
            <a:ext cx="6524711" cy="5724347"/>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Requirements about </a:t>
            </a:r>
            <a:br>
              <a:rPr lang="en-US" b="1" dirty="0" smtClean="0"/>
            </a:br>
            <a:r>
              <a:rPr lang="en-US" b="1" dirty="0" smtClean="0"/>
              <a:t>Resource Description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78997"/>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most generic interactions use descriptions that can be associated with almost any type of resource, such as the name, creator, and date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Different types of resources must have differentiating properties, otherwise there would be no reason or way to distinguish them as different types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Requirements about </a:t>
            </a:r>
            <a:br>
              <a:rPr lang="en-US" b="1" dirty="0" smtClean="0"/>
            </a:br>
            <a:r>
              <a:rPr lang="en-US" b="1" dirty="0" smtClean="0"/>
              <a:t>Resource Description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78997"/>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Business strategy and economics strongly influence the extent of resource description and the use of technology for automatic description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tradeoffs imposed by the extent and timing of resource description arise throughout the lifecycle, with the tradeoff between recall and precision being the most salient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Descriptive Precision</a:t>
            </a:r>
          </a:p>
        </p:txBody>
      </p:sp>
      <p:sp>
        <p:nvSpPr>
          <p:cNvPr id="3" name="Content Placeholder 2"/>
          <p:cNvSpPr>
            <a:spLocks noGrp="1"/>
          </p:cNvSpPr>
          <p:nvPr>
            <p:ph idx="1"/>
          </p:nvPr>
        </p:nvSpPr>
        <p:spPr>
          <a:xfrm>
            <a:off x="685800" y="2332037"/>
            <a:ext cx="8229600" cy="4525963"/>
          </a:xfrm>
        </p:spPr>
        <p:txBody>
          <a:bodyPr/>
          <a:lstStyle/>
          <a:p>
            <a:r>
              <a:rPr lang="en-US" dirty="0" smtClean="0"/>
              <a:t>Poets, painters, composers, sculptors, technical writers, programmers, and devices  or machines all create resources</a:t>
            </a:r>
          </a:p>
          <a:p>
            <a:r>
              <a:rPr lang="en-US" dirty="0" smtClean="0"/>
              <a:t>The Dublin Core vocabulary has a single property for “creator”</a:t>
            </a:r>
          </a:p>
          <a:p>
            <a:r>
              <a:rPr lang="en-US" dirty="0" smtClean="0"/>
              <a:t>Easier to use, but loses a great deal of precision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Requirements about</a:t>
            </a:r>
            <a:br>
              <a:rPr lang="en-US" b="1" dirty="0" smtClean="0"/>
            </a:br>
            <a:r>
              <a:rPr lang="en-US" b="1" dirty="0" smtClean="0"/>
              <a:t> Intentional Arrangement</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8711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Specifying requirements for the intentional arrangement of resources is analogous to specifying why and how resource categories can be created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 continuum of category formation that ranges from minimal use of resource properties to more rigorous use of multiple properties, and finally to statistical or composite use of multiple properties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 The Choice of Properties Matters!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5172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Organization using behavior or preferences can make interactions highly efficient for some users and the opposite for those who act differently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multiple properties are used to organize resources, their order determines the arrangement and the ease of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implies the need to prioritize user and interaction types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t>
            </a:r>
            <a:r>
              <a:rPr lang="en-US" b="1" dirty="0" smtClean="0"/>
              <a:t>Multiple Properties</a:t>
            </a:r>
            <a:br>
              <a:rPr lang="en-US" b="1" dirty="0" smtClean="0"/>
            </a:br>
            <a:r>
              <a:rPr lang="en-US" b="1" dirty="0" smtClean="0"/>
              <a:t> in Different Order</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pic>
        <p:nvPicPr>
          <p:cNvPr id="8" name="Picture 7" descr="MultiplePropertyOrder.gif"/>
          <p:cNvPicPr>
            <a:picLocks noChangeAspect="1"/>
          </p:cNvPicPr>
          <p:nvPr/>
        </p:nvPicPr>
        <p:blipFill>
          <a:blip r:embed="rId3" cstate="print"/>
          <a:stretch>
            <a:fillRect/>
          </a:stretch>
        </p:blipFill>
        <p:spPr>
          <a:xfrm>
            <a:off x="457200" y="1600200"/>
            <a:ext cx="8145745" cy="503872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The Organizing System Lifecycle:</a:t>
            </a:r>
            <a:br>
              <a:rPr lang="en-US" b="1" dirty="0" smtClean="0"/>
            </a:br>
            <a:r>
              <a:rPr lang="en-US" b="1" dirty="0" smtClean="0"/>
              <a:t> 4 Phases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447800"/>
            <a:ext cx="8077200" cy="510200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Defining and scoping the domain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Identifying requirements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Design and implementation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Operations and maintenance</a:t>
            </a:r>
            <a:br>
              <a:rPr lang="en-US" sz="2800" dirty="0" smtClean="0">
                <a:latin typeface="UC Berkeley OS Sign"/>
                <a:sym typeface="UC Berkeley OS Sign"/>
              </a:rPr>
            </a:b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These phases are brief and mostly </a:t>
            </a:r>
            <a:r>
              <a:rPr lang="en-US" sz="2800" b="1" i="1" dirty="0" smtClean="0">
                <a:solidFill>
                  <a:srgbClr val="FF0000"/>
                </a:solidFill>
                <a:latin typeface="UC Berkeley OS Sign"/>
                <a:sym typeface="UC Berkeley OS Sign"/>
              </a:rPr>
              <a:t>inseparable</a:t>
            </a:r>
            <a:r>
              <a:rPr lang="en-US" sz="2800" b="1" i="1" dirty="0" smtClean="0">
                <a:latin typeface="UC Berkeley OS Sign"/>
                <a:sym typeface="UC Berkeley OS Sign"/>
              </a:rPr>
              <a:t> </a:t>
            </a:r>
            <a:r>
              <a:rPr lang="en-US" sz="2800" dirty="0" smtClean="0">
                <a:latin typeface="UC Berkeley OS Sign"/>
                <a:sym typeface="UC Berkeley OS Sign"/>
              </a:rPr>
              <a:t>for some simple organizing systems, more </a:t>
            </a:r>
            <a:r>
              <a:rPr lang="en-US" sz="2800" b="1" i="1" dirty="0" smtClean="0">
                <a:solidFill>
                  <a:srgbClr val="FF0000"/>
                </a:solidFill>
                <a:latin typeface="UC Berkeley OS Sign"/>
                <a:sym typeface="UC Berkeley OS Sign"/>
              </a:rPr>
              <a:t>sequential</a:t>
            </a:r>
            <a:r>
              <a:rPr lang="en-US" sz="2800" b="1" dirty="0" smtClean="0">
                <a:latin typeface="UC Berkeley OS Sign"/>
                <a:sym typeface="UC Berkeley OS Sign"/>
              </a:rPr>
              <a:t> </a:t>
            </a:r>
            <a:r>
              <a:rPr lang="en-US" sz="2800" dirty="0" smtClean="0">
                <a:latin typeface="UC Berkeley OS Sign"/>
                <a:sym typeface="UC Berkeley OS Sign"/>
              </a:rPr>
              <a:t>for others, and more systematic and </a:t>
            </a:r>
            <a:r>
              <a:rPr lang="en-US" sz="2800" b="1" i="1" dirty="0" smtClean="0">
                <a:solidFill>
                  <a:srgbClr val="FF0000"/>
                </a:solidFill>
                <a:latin typeface="UC Berkeley OS Sign"/>
                <a:sym typeface="UC Berkeley OS Sign"/>
              </a:rPr>
              <a:t>iterative</a:t>
            </a:r>
            <a:r>
              <a:rPr lang="en-US" sz="2800" dirty="0" smtClean="0">
                <a:latin typeface="UC Berkeley OS Sign"/>
                <a:sym typeface="UC Berkeley OS Sign"/>
              </a:rPr>
              <a:t> for complex organizing systems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Expected Lifetime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95400"/>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Usually correlated with number of users and resources; small collections with single users are often ad hoc and don’t outlive the specific tasks for which they were created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Think architecturally to enable more robustness and flexibility with respect to changes in technology or business contexts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Think Architecturally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2133600" y="1219200"/>
            <a:ext cx="4893733" cy="51816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304800"/>
            <a:ext cx="8609707" cy="1190997"/>
          </a:xfrm>
        </p:spPr>
        <p:txBody>
          <a:bodyPr>
            <a:normAutofit fontScale="90000"/>
          </a:bodyPr>
          <a:lstStyle/>
          <a:p>
            <a:pPr marL="160729"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t/>
            </a:r>
            <a:br>
              <a:rPr lang="en-US" sz="3600" b="1" dirty="0" smtClean="0"/>
            </a:br>
            <a:r>
              <a:rPr lang="en-US" b="1" dirty="0" smtClean="0">
                <a:sym typeface="UC Berkeley OS Sign"/>
              </a:rPr>
              <a:t>Don’t Confuse Lifetime of Resources with that of the Organizing System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990599" y="1752600"/>
            <a:ext cx="7081731" cy="472440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24023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Physical environments create possibilities for organizing and interaction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there might be constraints that limit them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“Installed base” or “legacy” concerns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Be careful if you are designing or selecting technology for an organizing system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Avoid resource-specific investments unless absolutely justified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Affordances or Constraints?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739529" y="1423750"/>
            <a:ext cx="7109071" cy="40095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Affordances or Constraints?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739529" y="990600"/>
            <a:ext cx="7109071" cy="48758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 (2)</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22456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Estimating the ultimate size of a collection at the beginning of an organizing system’s lifecycle can reduce scaling issues related to storage or interaction space</a:t>
            </a:r>
          </a:p>
          <a:p>
            <a:pPr marL="1607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Invest in flexibility and extensibility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 (3)</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17780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environment influences that expectations, behavior, and experience of the people who interact with it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Want to Work Here?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pic>
        <p:nvPicPr>
          <p:cNvPr id="3074" name="Picture 2"/>
          <p:cNvPicPr>
            <a:picLocks noChangeAspect="1" noChangeArrowheads="1"/>
          </p:cNvPicPr>
          <p:nvPr/>
        </p:nvPicPr>
        <p:blipFill>
          <a:blip r:embed="rId3" cstate="print"/>
          <a:srcRect/>
          <a:stretch>
            <a:fillRect/>
          </a:stretch>
        </p:blipFill>
        <p:spPr bwMode="auto">
          <a:xfrm>
            <a:off x="762000" y="1295400"/>
            <a:ext cx="7625387" cy="500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Want to Work Here?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pic>
        <p:nvPicPr>
          <p:cNvPr id="52226" name="Picture 2" descr="Google"/>
          <p:cNvPicPr>
            <a:picLocks noChangeAspect="1" noChangeArrowheads="1"/>
          </p:cNvPicPr>
          <p:nvPr/>
        </p:nvPicPr>
        <p:blipFill>
          <a:blip r:embed="rId3" cstate="print"/>
          <a:srcRect/>
          <a:stretch>
            <a:fillRect/>
          </a:stretch>
        </p:blipFill>
        <p:spPr bwMode="auto">
          <a:xfrm>
            <a:off x="1524000" y="1295400"/>
            <a:ext cx="6057900" cy="485927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 Discipline for Design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447800"/>
            <a:ext cx="8077200" cy="444028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we design something we follow – implicitly or explicitly – some steps or techniques for scoping, analysis, idea generation, and implementation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DESIGN METHODOLOGY makes assumptions about which design questions can be separately answered, the priorities and dependencies, and who can best answer them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Do these Spaces Facilitate Organization and Interaction?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rcRect/>
          <a:stretch>
            <a:fillRect/>
          </a:stretch>
        </p:blipFill>
        <p:spPr bwMode="auto">
          <a:xfrm>
            <a:off x="1219200" y="1371600"/>
            <a:ext cx="6496050" cy="4938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Relationships with Other</a:t>
            </a:r>
            <a:br>
              <a:rPr lang="en-US" b="1" dirty="0" smtClean="0"/>
            </a:br>
            <a:r>
              <a:rPr lang="en-US" b="1" dirty="0" smtClean="0"/>
              <a:t> Organizing Systems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600200"/>
            <a:ext cx="8077200" cy="45941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No organizing system exists in isolation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are always overlapping and adjacent systems from the user’s perspective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Sometimes it is possible to design these to work together to achieve integration and interoperability, or standards / ecosystem can emerge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At very least, try not to make this difficult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Requirements for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527680"/>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All organizing systems have some common interactions, but most of the time we want to pay attention to the more resource-specific interactions that create the most value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priorities of different interactions are often determined by decisions about intended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An essential requirement is ensuring that the supported interactions can be discovered and invoked by their intended users (</a:t>
            </a:r>
            <a:r>
              <a:rPr lang="en-US" sz="2800" dirty="0" err="1" smtClean="0">
                <a:latin typeface="UC Berkeley OS Sign"/>
                <a:sym typeface="UC Berkeley OS Sign"/>
              </a:rPr>
              <a:t>i.e</a:t>
            </a:r>
            <a:r>
              <a:rPr lang="en-US" sz="2800" dirty="0" smtClean="0">
                <a:latin typeface="UC Berkeley OS Sign"/>
                <a:sym typeface="UC Berkeley OS Sign"/>
              </a:rPr>
              <a:t>, we need good user interfaces)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a:xfrm>
            <a:off x="0" y="536575"/>
            <a:ext cx="8675688" cy="1143000"/>
          </a:xfrm>
        </p:spPr>
        <p:txBody>
          <a:bodyPr>
            <a:normAutofit fontScale="90000"/>
          </a:bodyPr>
          <a:lstStyle/>
          <a:p>
            <a:r>
              <a:rPr lang="en-US" b="1" dirty="0" smtClean="0"/>
              <a:t>“Touch Points” and</a:t>
            </a:r>
            <a:br>
              <a:rPr lang="en-US" b="1" dirty="0" smtClean="0"/>
            </a:br>
            <a:r>
              <a:rPr lang="en-US" b="1" dirty="0" smtClean="0"/>
              <a:t> Interaction Intensity / Quality</a:t>
            </a:r>
            <a:r>
              <a:rPr lang="en-US" dirty="0" smtClean="0">
                <a:solidFill>
                  <a:srgbClr val="C0504D"/>
                </a:solidFill>
                <a:latin typeface="Helvetica" pitchFamily="34" charset="0"/>
              </a:rPr>
              <a:t/>
            </a:r>
            <a:br>
              <a:rPr lang="en-US" dirty="0" smtClean="0">
                <a:solidFill>
                  <a:srgbClr val="C0504D"/>
                </a:solidFill>
                <a:latin typeface="Helvetica" pitchFamily="34" charset="0"/>
              </a:rPr>
            </a:br>
            <a:endParaRPr lang="en-US" dirty="0" smtClean="0">
              <a:solidFill>
                <a:srgbClr val="C0504D"/>
              </a:solidFill>
              <a:latin typeface="Helvetica" pitchFamily="34" charset="0"/>
            </a:endParaRPr>
          </a:p>
        </p:txBody>
      </p:sp>
      <p:sp>
        <p:nvSpPr>
          <p:cNvPr id="149508" name="Rectangle 6"/>
          <p:cNvSpPr>
            <a:spLocks noChangeArrowheads="1"/>
          </p:cNvSpPr>
          <p:nvPr/>
        </p:nvSpPr>
        <p:spPr bwMode="auto">
          <a:xfrm>
            <a:off x="569913" y="1930400"/>
            <a:ext cx="8105775" cy="5816977"/>
          </a:xfrm>
          <a:prstGeom prst="rect">
            <a:avLst/>
          </a:prstGeom>
          <a:noFill/>
          <a:ln w="9525">
            <a:noFill/>
            <a:miter lim="800000"/>
            <a:headEnd/>
            <a:tailEnd/>
          </a:ln>
        </p:spPr>
        <p:txBody>
          <a:bodyPr>
            <a:spAutoFit/>
          </a:bodyPr>
          <a:lstStyle/>
          <a:p>
            <a:pPr lvl="1">
              <a:spcAft>
                <a:spcPts val="1200"/>
              </a:spcAft>
              <a:buFont typeface="Wingdings" pitchFamily="2" charset="2"/>
              <a:buChar char="§"/>
            </a:pPr>
            <a:r>
              <a:rPr lang="en-US" sz="2400" dirty="0">
                <a:latin typeface="Helvetica" pitchFamily="34" charset="0"/>
              </a:rPr>
              <a:t>  </a:t>
            </a:r>
            <a:r>
              <a:rPr lang="en-US" sz="2400" dirty="0" smtClean="0">
                <a:latin typeface="Helvetica" pitchFamily="34" charset="0"/>
              </a:rPr>
              <a:t>Services </a:t>
            </a:r>
            <a:r>
              <a:rPr lang="en-US" sz="2400" dirty="0">
                <a:latin typeface="Helvetica" pitchFamily="34" charset="0"/>
              </a:rPr>
              <a:t>differ intrinsically in the number of touch points they require to create value; this is often called the </a:t>
            </a:r>
            <a:r>
              <a:rPr lang="en-US" sz="2400" b="1" i="1" dirty="0">
                <a:solidFill>
                  <a:srgbClr val="FF3300"/>
                </a:solidFill>
                <a:latin typeface="Helvetica" pitchFamily="34" charset="0"/>
              </a:rPr>
              <a:t>service intensity</a:t>
            </a:r>
          </a:p>
          <a:p>
            <a:pPr lvl="1">
              <a:spcAft>
                <a:spcPts val="1200"/>
              </a:spcAft>
              <a:buFont typeface="Wingdings" pitchFamily="2" charset="2"/>
              <a:buChar char="§"/>
            </a:pPr>
            <a:r>
              <a:rPr lang="en-US" sz="2400" dirty="0">
                <a:latin typeface="Helvetica" pitchFamily="34" charset="0"/>
              </a:rPr>
              <a:t> </a:t>
            </a:r>
            <a:r>
              <a:rPr lang="en-US" sz="2400" dirty="0" smtClean="0">
                <a:latin typeface="Helvetica" pitchFamily="34" charset="0"/>
              </a:rPr>
              <a:t> </a:t>
            </a:r>
            <a:r>
              <a:rPr lang="en-US" sz="2400" dirty="0">
                <a:latin typeface="Helvetica" pitchFamily="34" charset="0"/>
              </a:rPr>
              <a:t>This view lets us treat </a:t>
            </a:r>
            <a:r>
              <a:rPr lang="en-US" sz="2400" b="1" i="1" dirty="0">
                <a:solidFill>
                  <a:srgbClr val="FF3300"/>
                </a:solidFill>
                <a:latin typeface="Helvetica" pitchFamily="34" charset="0"/>
              </a:rPr>
              <a:t>intensity as a design parameter</a:t>
            </a:r>
            <a:r>
              <a:rPr lang="en-US" sz="2400" dirty="0">
                <a:latin typeface="Helvetica" pitchFamily="34" charset="0"/>
              </a:rPr>
              <a:t> to differentiate service offerings of the same type or industry domain</a:t>
            </a:r>
          </a:p>
          <a:p>
            <a:pPr lvl="1">
              <a:spcAft>
                <a:spcPts val="1200"/>
              </a:spcAft>
              <a:buFont typeface="Wingdings" pitchFamily="2" charset="2"/>
              <a:buChar char="§"/>
            </a:pPr>
            <a:r>
              <a:rPr lang="en-US" sz="2400" dirty="0">
                <a:latin typeface="Helvetica" pitchFamily="34" charset="0"/>
              </a:rPr>
              <a:t> The “generic” service offering is a design pattern that can be </a:t>
            </a:r>
            <a:r>
              <a:rPr lang="en-US" sz="2400" b="1" i="1" dirty="0">
                <a:solidFill>
                  <a:srgbClr val="FF3300"/>
                </a:solidFill>
                <a:latin typeface="Helvetica" pitchFamily="34" charset="0"/>
              </a:rPr>
              <a:t>increased or reduced in intensity by changing the number of touch points</a:t>
            </a:r>
          </a:p>
          <a:p>
            <a:pPr lvl="1">
              <a:spcAft>
                <a:spcPts val="1200"/>
              </a:spcAft>
              <a:buFont typeface="Wingdings" pitchFamily="2" charset="2"/>
              <a:buChar char="§"/>
            </a:pPr>
            <a:endParaRPr lang="en-US" sz="2400" dirty="0">
              <a:latin typeface="Helvetica" pitchFamily="34" charset="0"/>
            </a:endParaRPr>
          </a:p>
          <a:p>
            <a:pPr lvl="1">
              <a:spcAft>
                <a:spcPts val="1200"/>
              </a:spcAft>
              <a:buFont typeface="Wingdings" pitchFamily="2" charset="2"/>
              <a:buChar char="§"/>
            </a:pPr>
            <a:endParaRPr lang="en-US" sz="2400" dirty="0">
              <a:latin typeface="Helvetica" pitchFamily="34" charset="0"/>
            </a:endParaRPr>
          </a:p>
          <a:p>
            <a:pPr lvl="1">
              <a:spcAft>
                <a:spcPts val="1200"/>
              </a:spcAft>
              <a:buFont typeface="Wingdings" pitchFamily="2" charset="2"/>
              <a:buChar char="§"/>
            </a:pPr>
            <a:endParaRPr lang="en-US" sz="2400" dirty="0">
              <a:latin typeface="Helvetica" pitchFamily="34" charset="0"/>
            </a:endParaRPr>
          </a:p>
          <a:p>
            <a:pPr lvl="1">
              <a:spcAft>
                <a:spcPts val="1200"/>
              </a:spcAft>
              <a:buFont typeface="Wingdings" pitchFamily="2" charset="2"/>
              <a:buChar char="§"/>
            </a:pPr>
            <a:endParaRPr lang="en-US" sz="2400" dirty="0">
              <a:latin typeface="Helvetic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Interaction Design Pattern:</a:t>
            </a:r>
            <a:br>
              <a:rPr lang="en-US" sz="4000" b="1" dirty="0" smtClean="0"/>
            </a:br>
            <a:r>
              <a:rPr lang="en-US" sz="4000" b="1" dirty="0" smtClean="0"/>
              <a:t> “Generic” Hotel</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381000" y="1307716"/>
            <a:ext cx="8175871" cy="51615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“Budget” Hotel with</a:t>
            </a:r>
            <a:br>
              <a:rPr lang="en-US" sz="4000" b="1" dirty="0" smtClean="0"/>
            </a:br>
            <a:r>
              <a:rPr lang="en-US" sz="4000" b="1" dirty="0" smtClean="0"/>
              <a:t> Fewer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304800" y="1219200"/>
            <a:ext cx="8398664"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“Luxury” Hotel with</a:t>
            </a:r>
            <a:br>
              <a:rPr lang="en-US" sz="4000" b="1" dirty="0" smtClean="0"/>
            </a:br>
            <a:r>
              <a:rPr lang="en-US" sz="4000" b="1" dirty="0" smtClean="0"/>
              <a:t> More Interactions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228600" y="1371600"/>
            <a:ext cx="8621233" cy="51487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11430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Interaction Alternatives Accommodate User Preferences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685800" y="2362200"/>
            <a:ext cx="7994407" cy="41284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a:xfrm>
            <a:off x="11113" y="171450"/>
            <a:ext cx="8675687"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Tradeoffs in Interaction Design: </a:t>
            </a:r>
            <a:br>
              <a:rPr lang="en-US" sz="4000" b="1" dirty="0" smtClean="0">
                <a:sym typeface="UC Berkeley OS Sign"/>
              </a:rPr>
            </a:br>
            <a:r>
              <a:rPr lang="en-US" sz="4000" b="1" dirty="0" smtClean="0">
                <a:sym typeface="UC Berkeley OS Sign"/>
              </a:rPr>
              <a:t>Substituting Information for Interaction</a:t>
            </a:r>
          </a:p>
        </p:txBody>
      </p:sp>
      <p:sp>
        <p:nvSpPr>
          <p:cNvPr id="157700" name="TextBox 12"/>
          <p:cNvSpPr txBox="1">
            <a:spLocks noChangeArrowheads="1"/>
          </p:cNvSpPr>
          <p:nvPr/>
        </p:nvSpPr>
        <p:spPr bwMode="auto">
          <a:xfrm>
            <a:off x="374650" y="1657350"/>
            <a:ext cx="8615363" cy="4414838"/>
          </a:xfrm>
          <a:prstGeom prst="rect">
            <a:avLst/>
          </a:prstGeom>
          <a:noFill/>
          <a:ln w="9525">
            <a:noFill/>
            <a:miter lim="800000"/>
            <a:headEnd/>
            <a:tailEnd/>
          </a:ln>
        </p:spPr>
        <p:txBody>
          <a:bodyPr>
            <a:spAutoFit/>
          </a:bodyPr>
          <a:lstStyle/>
          <a:p>
            <a:pPr>
              <a:buFont typeface="Wingdings" pitchFamily="2" charset="2"/>
              <a:buChar char="§"/>
            </a:pPr>
            <a:r>
              <a:rPr lang="en-US" sz="2400">
                <a:latin typeface="Helvetica" pitchFamily="34" charset="0"/>
              </a:rPr>
              <a:t>   Capturing, managing, integrating and retrieving information allows service providers to </a:t>
            </a:r>
            <a:r>
              <a:rPr lang="en-US" sz="2400" b="1" i="1">
                <a:solidFill>
                  <a:srgbClr val="FF3300"/>
                </a:solidFill>
                <a:latin typeface="Helvetica" pitchFamily="34" charset="0"/>
              </a:rPr>
              <a:t>substitute information for interaction</a:t>
            </a:r>
          </a:p>
          <a:p>
            <a:pPr>
              <a:lnSpc>
                <a:spcPct val="50000"/>
              </a:lnSpc>
              <a:buFont typeface="Wingdings" pitchFamily="2" charset="2"/>
              <a:buNone/>
            </a:pPr>
            <a:endParaRPr lang="en-US" sz="2400">
              <a:latin typeface="Helvetica" pitchFamily="34" charset="0"/>
            </a:endParaRPr>
          </a:p>
          <a:p>
            <a:pPr>
              <a:buFont typeface="Wingdings" pitchFamily="2" charset="2"/>
              <a:buChar char="§"/>
            </a:pPr>
            <a:r>
              <a:rPr lang="en-US" sz="2400">
                <a:latin typeface="Helvetica" pitchFamily="34" charset="0"/>
              </a:rPr>
              <a:t>  You don’t need high intensity or many touch points if stored information makes interaction unnecessary</a:t>
            </a:r>
          </a:p>
          <a:p>
            <a:pPr>
              <a:lnSpc>
                <a:spcPct val="50000"/>
              </a:lnSpc>
              <a:buFont typeface="Wingdings" pitchFamily="2" charset="2"/>
              <a:buNone/>
            </a:pPr>
            <a:endParaRPr lang="en-US" sz="2400">
              <a:latin typeface="Helvetica" pitchFamily="34" charset="0"/>
            </a:endParaRPr>
          </a:p>
          <a:p>
            <a:pPr>
              <a:buFont typeface="Wingdings" pitchFamily="2" charset="2"/>
              <a:buChar char="§"/>
            </a:pPr>
            <a:r>
              <a:rPr lang="en-US" sz="2800">
                <a:latin typeface="Helvetica" pitchFamily="34" charset="0"/>
              </a:rPr>
              <a:t>  </a:t>
            </a:r>
            <a:r>
              <a:rPr lang="en-US" sz="2400">
                <a:latin typeface="Helvetica" pitchFamily="34" charset="0"/>
              </a:rPr>
              <a:t>A hotel clerk with a database doesn’t need to ask for your room preferences; Amazon doesn’t need to ask you about what type of books you like</a:t>
            </a:r>
          </a:p>
          <a:p>
            <a:pPr>
              <a:lnSpc>
                <a:spcPct val="50000"/>
              </a:lnSpc>
              <a:buFont typeface="Wingdings" pitchFamily="2" charset="2"/>
              <a:buNone/>
            </a:pPr>
            <a:endParaRPr lang="en-US" sz="2400">
              <a:latin typeface="Helvetica" pitchFamily="34" charset="0"/>
            </a:endParaRPr>
          </a:p>
          <a:p>
            <a:pPr>
              <a:buFont typeface="Wingdings" pitchFamily="2" charset="2"/>
              <a:buChar char="§"/>
            </a:pPr>
            <a:r>
              <a:rPr lang="en-US" sz="2400">
                <a:latin typeface="Helvetica" pitchFamily="34" charset="0"/>
              </a:rPr>
              <a:t> Design implication:  </a:t>
            </a:r>
            <a:r>
              <a:rPr lang="en-US" sz="2400" b="1" i="1">
                <a:solidFill>
                  <a:srgbClr val="FF3300"/>
                </a:solidFill>
                <a:latin typeface="Helvetica" pitchFamily="34" charset="0"/>
              </a:rPr>
              <a:t>hidden computational services are interchangeable with customer-facing “touch points”</a:t>
            </a:r>
            <a:r>
              <a:rPr lang="en-US" sz="2800">
                <a:latin typeface="Helvetica" pitchFamily="34"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The Fundamental Tradeoff in</a:t>
            </a:r>
            <a:br>
              <a:rPr lang="en-US" b="1" dirty="0" smtClean="0"/>
            </a:br>
            <a:r>
              <a:rPr lang="en-US" b="1" dirty="0" smtClean="0"/>
              <a:t>an Organizing System</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8077200" cy="4948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 tradeoff between the amount of work that goes into describing and organizing a collection of resources and the amount of work required to find and use them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more effort we put into describing and organizing resources, the more effectively they can support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more effort we put into retrieving resources, the less they need to be organized first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Discipline for Design (2)</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33784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methodology determines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what design activities are done</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the order in which they are performed</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tools and techniques used to perform them,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notations or artifacts that result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The Fundamental Tradeoff in</a:t>
            </a:r>
            <a:br>
              <a:rPr lang="en-US" b="1" dirty="0" smtClean="0"/>
            </a:br>
            <a:r>
              <a:rPr lang="en-US" b="1" dirty="0" smtClean="0"/>
              <a:t>an Organizing System</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914035"/>
            <a:ext cx="8077200" cy="357851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need to think in terms of investment, allocation of costs and benefits between the describer/organizer and user</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allocation differs according to the relationship between them; who does the work and who gets the benefit?</a:t>
            </a: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Even Comic Strips Know The Tradeoff</a:t>
            </a:r>
            <a:endParaRPr lang="en-US" dirty="0"/>
          </a:p>
        </p:txBody>
      </p:sp>
      <p:pic>
        <p:nvPicPr>
          <p:cNvPr id="3" name="Picture 2" descr="IOvsIR2.gif"/>
          <p:cNvPicPr>
            <a:picLocks noChangeAspect="1"/>
          </p:cNvPicPr>
          <p:nvPr/>
        </p:nvPicPr>
        <p:blipFill>
          <a:blip r:embed="rId3" cstate="print"/>
          <a:stretch>
            <a:fillRect/>
          </a:stretch>
        </p:blipFill>
        <p:spPr>
          <a:xfrm>
            <a:off x="1600200" y="1143000"/>
            <a:ext cx="5229225" cy="523875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Operating and Maintaining</a:t>
            </a:r>
            <a:br>
              <a:rPr lang="en-US" b="1" dirty="0" smtClean="0"/>
            </a:br>
            <a:r>
              <a:rPr lang="en-US" b="1" dirty="0" smtClean="0"/>
              <a:t> an Organizing System</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50156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It is critical to determine an appropriate mix of methods for creating and maintaining resource descriptions, because their cost, quality, consistency, completeness, and semantic richness depends on which human or computational agents do the work</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Small Changes to Organizing Systems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057400"/>
            <a:ext cx="8077200" cy="4173737"/>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Incremental changes in description vocabularies and classification schemes needed when new instances or contexts require additional properties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Subdivision and extension to create new subcategories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Technology upgrades to improve capacity or performance that don’t change any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Larger Changes to Organizing Systems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057400"/>
            <a:ext cx="8077200" cy="3158074"/>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Changes in resource description and classifications mandated by new laws or regulations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“All at once” changes to the principles for arranging resources along with changes in the implementing technology because incremental change is infeasible</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1054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Which Side</a:t>
            </a:r>
            <a:br>
              <a:rPr lang="en-US" sz="4000" b="1" dirty="0" smtClean="0"/>
            </a:br>
            <a:r>
              <a:rPr lang="en-US" sz="4000" b="1" dirty="0" smtClean="0"/>
              <a:t>to Drive On?</a:t>
            </a:r>
          </a:p>
        </p:txBody>
      </p:sp>
      <p:pic>
        <p:nvPicPr>
          <p:cNvPr id="154626" name="Picture 2" descr="https://encrypted-tbn0.gstatic.com/images?q=tbn:ANd9GcRFymJzqvJWpvJ17kFAfFjreUSA7kdNTRjl7qTegvypXFjmB04y8w"/>
          <p:cNvPicPr>
            <a:picLocks noChangeAspect="1" noChangeArrowheads="1"/>
          </p:cNvPicPr>
          <p:nvPr/>
        </p:nvPicPr>
        <p:blipFill>
          <a:blip r:embed="rId3" cstate="print"/>
          <a:srcRect/>
          <a:stretch>
            <a:fillRect/>
          </a:stretch>
        </p:blipFill>
        <p:spPr bwMode="auto">
          <a:xfrm>
            <a:off x="4572000" y="228600"/>
            <a:ext cx="3752850" cy="2382130"/>
          </a:xfrm>
          <a:prstGeom prst="rect">
            <a:avLst/>
          </a:prstGeom>
          <a:noFill/>
        </p:spPr>
      </p:pic>
      <p:sp>
        <p:nvSpPr>
          <p:cNvPr id="154628" name="AutoShape 4"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0" name="AutoShape 6"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2" name="AutoShape 8"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23988"/>
            <a:ext cx="6191250" cy="2981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4633" name="Picture 9"/>
          <p:cNvPicPr>
            <a:picLocks noChangeAspect="1" noChangeArrowheads="1"/>
          </p:cNvPicPr>
          <p:nvPr/>
        </p:nvPicPr>
        <p:blipFill>
          <a:blip r:embed="rId4" cstate="print"/>
          <a:srcRect/>
          <a:stretch>
            <a:fillRect/>
          </a:stretch>
        </p:blipFill>
        <p:spPr bwMode="auto">
          <a:xfrm>
            <a:off x="457200" y="2895600"/>
            <a:ext cx="8077200" cy="3765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Next Lecture</a:t>
            </a:r>
            <a:endParaRPr lang="en-US" dirty="0"/>
          </a:p>
        </p:txBody>
      </p:sp>
      <p:sp>
        <p:nvSpPr>
          <p:cNvPr id="3" name="Content Placeholder 2"/>
          <p:cNvSpPr>
            <a:spLocks noGrp="1"/>
          </p:cNvSpPr>
          <p:nvPr>
            <p:ph idx="1"/>
          </p:nvPr>
        </p:nvSpPr>
        <p:spPr/>
        <p:txBody>
          <a:bodyPr/>
          <a:lstStyle/>
          <a:p>
            <a:r>
              <a:rPr lang="en-US" dirty="0" smtClean="0"/>
              <a:t>TDO Chapter 2, Activities in Organizing Systems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Flashback to Case Studies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90600" y="1676400"/>
            <a:ext cx="6858000" cy="467111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Which case studies involved organizing systems with a small number of users, or just one user?</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…many known users of known type?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 unknown number of users or known type?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 unknown number of users of unknown type?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Flashback to Case Studies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90600" y="1676400"/>
            <a:ext cx="6858000" cy="23627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Which case studies involved organizing systems with few technology constraints?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…many constraints?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 unknown number of constraints?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Lifecycle with Inseparable Phases</a:t>
            </a:r>
            <a:endParaRPr lang="en-US" dirty="0"/>
          </a:p>
        </p:txBody>
      </p:sp>
      <p:pic>
        <p:nvPicPr>
          <p:cNvPr id="3074" name="Picture 2" descr="http://www.imprintculturelab.com/wp-content/uploads/2012/10/just-do-it.png"/>
          <p:cNvPicPr>
            <a:picLocks noChangeAspect="1" noChangeArrowheads="1"/>
          </p:cNvPicPr>
          <p:nvPr/>
        </p:nvPicPr>
        <p:blipFill>
          <a:blip r:embed="rId3" cstate="print"/>
          <a:srcRect/>
          <a:stretch>
            <a:fillRect/>
          </a:stretch>
        </p:blipFill>
        <p:spPr bwMode="auto">
          <a:xfrm>
            <a:off x="304800" y="1219200"/>
            <a:ext cx="8639175" cy="54005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“Waterfall” or Sequential Lifecycle</a:t>
            </a:r>
          </a:p>
        </p:txBody>
      </p:sp>
      <p:pic>
        <p:nvPicPr>
          <p:cNvPr id="1026" name="Picture 2" descr="D:\courses\F2011\228\figures\Waterfall_model.gif"/>
          <p:cNvPicPr>
            <a:picLocks noChangeAspect="1" noChangeArrowheads="1"/>
          </p:cNvPicPr>
          <p:nvPr/>
        </p:nvPicPr>
        <p:blipFill>
          <a:blip r:embed="rId3" cstate="print"/>
          <a:srcRect/>
          <a:stretch>
            <a:fillRect/>
          </a:stretch>
        </p:blipFill>
        <p:spPr bwMode="auto">
          <a:xfrm>
            <a:off x="381000" y="1143000"/>
            <a:ext cx="7924800" cy="5486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“Spiral” or Iterative Lifecycle</a:t>
            </a:r>
          </a:p>
        </p:txBody>
      </p:sp>
      <p:pic>
        <p:nvPicPr>
          <p:cNvPr id="2050" name="Picture 2" descr="D:\courses\F2011\228\figures\Spiral_model_(Boehm,_1988).gif"/>
          <p:cNvPicPr>
            <a:picLocks noChangeAspect="1" noChangeArrowheads="1"/>
          </p:cNvPicPr>
          <p:nvPr/>
        </p:nvPicPr>
        <p:blipFill>
          <a:blip r:embed="rId3" cstate="print"/>
          <a:srcRect/>
          <a:stretch>
            <a:fillRect/>
          </a:stretch>
        </p:blipFill>
        <p:spPr bwMode="auto">
          <a:xfrm>
            <a:off x="1295400" y="1295400"/>
            <a:ext cx="6419850" cy="527658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Agile Methods</a:t>
            </a:r>
          </a:p>
        </p:txBody>
      </p:sp>
      <p:sp>
        <p:nvSpPr>
          <p:cNvPr id="3" name="Content Placeholder 2"/>
          <p:cNvSpPr>
            <a:spLocks noGrp="1"/>
          </p:cNvSpPr>
          <p:nvPr>
            <p:ph idx="1"/>
          </p:nvPr>
        </p:nvSpPr>
        <p:spPr>
          <a:xfrm>
            <a:off x="457200" y="1600201"/>
            <a:ext cx="8229600" cy="1905000"/>
          </a:xfrm>
        </p:spPr>
        <p:txBody>
          <a:bodyPr>
            <a:normAutofit/>
          </a:bodyPr>
          <a:lstStyle/>
          <a:p>
            <a:r>
              <a:rPr lang="en-US" sz="2800" dirty="0" smtClean="0"/>
              <a:t>"Agile“ methods for software development have become very popular and are a specialized form of iterative methods used by small design teams</a:t>
            </a:r>
          </a:p>
          <a:p>
            <a:endParaRPr lang="en-US" dirty="0"/>
          </a:p>
        </p:txBody>
      </p:sp>
      <p:pic>
        <p:nvPicPr>
          <p:cNvPr id="4" name="Picture 3" descr="AgileDilbert.gif"/>
          <p:cNvPicPr>
            <a:picLocks noChangeAspect="1"/>
          </p:cNvPicPr>
          <p:nvPr/>
        </p:nvPicPr>
        <p:blipFill>
          <a:blip r:embed="rId3" cstate="print"/>
          <a:stretch>
            <a:fillRect/>
          </a:stretch>
        </p:blipFill>
        <p:spPr>
          <a:xfrm>
            <a:off x="228600" y="3352800"/>
            <a:ext cx="8405948" cy="2971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1771</Words>
  <Application>Microsoft Office PowerPoint</Application>
  <PresentationFormat>On-screen Show (4:3)</PresentationFormat>
  <Paragraphs>335</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INFO 202 “Information Organization &amp; Retrieval” Fall 2014 </vt:lpstr>
      <vt:lpstr>  The Organizing System Lifecycle</vt:lpstr>
      <vt:lpstr>  The Organizing System Lifecycle:  4 Phases</vt:lpstr>
      <vt:lpstr> Design Methodologies:  Discipline for Design</vt:lpstr>
      <vt:lpstr> Design Methodologies: Discipline for Design (2)</vt:lpstr>
      <vt:lpstr>A Lifecycle with Inseparable Phases</vt:lpstr>
      <vt:lpstr>A “Waterfall” or Sequential Lifecycle</vt:lpstr>
      <vt:lpstr>A “Spiral” or Iterative Lifecycle</vt:lpstr>
      <vt:lpstr>Agile Methods</vt:lpstr>
      <vt:lpstr> Design Methodologies: Discipline for Design (3)</vt:lpstr>
      <vt:lpstr> Traceability</vt:lpstr>
      <vt:lpstr> Traces that VB Might Have Recorded</vt:lpstr>
      <vt:lpstr> Benefits of Traceability</vt:lpstr>
      <vt:lpstr> Practical Traceability</vt:lpstr>
      <vt:lpstr> Defining and Scoping the Domain</vt:lpstr>
      <vt:lpstr>Scope and Scale</vt:lpstr>
      <vt:lpstr>Scope and Scale (2)</vt:lpstr>
      <vt:lpstr>An Organizing System  with Narrow Scope and Scale</vt:lpstr>
      <vt:lpstr>An Organizing System with Global Scope and Scale (unspsc.org)</vt:lpstr>
      <vt:lpstr> Nature and Number of Users</vt:lpstr>
      <vt:lpstr>Who Are We Designing For?</vt:lpstr>
      <vt:lpstr>Organizing Birds for Scientists</vt:lpstr>
      <vt:lpstr>Organizing Birds for Birdwatchers</vt:lpstr>
      <vt:lpstr>  Requirements about  Resource Description</vt:lpstr>
      <vt:lpstr>  Requirements about  Resource Description</vt:lpstr>
      <vt:lpstr>Descriptive Precision</vt:lpstr>
      <vt:lpstr>  Requirements about  Intentional Arrangement</vt:lpstr>
      <vt:lpstr>  The Choice of Properties Matters!</vt:lpstr>
      <vt:lpstr> Multiple Properties  in Different Order</vt:lpstr>
      <vt:lpstr> Expected Lifetime</vt:lpstr>
      <vt:lpstr>Think Architecturally</vt:lpstr>
      <vt:lpstr> Don’t Confuse Lifetime of Resources with that of the Organizing System</vt:lpstr>
      <vt:lpstr> Physical or Technological Environment</vt:lpstr>
      <vt:lpstr>Affordances or Constraints?</vt:lpstr>
      <vt:lpstr>Affordances or Constraints?</vt:lpstr>
      <vt:lpstr> Physical or Technological Environment (2)</vt:lpstr>
      <vt:lpstr> Physical or Technological Environment (3)</vt:lpstr>
      <vt:lpstr>Want to Work Here?</vt:lpstr>
      <vt:lpstr>Want to Work Here?</vt:lpstr>
      <vt:lpstr>Do these Spaces Facilitate Organization and Interaction?</vt:lpstr>
      <vt:lpstr>  Relationships with Other  Organizing Systems</vt:lpstr>
      <vt:lpstr>  Requirements for Interactions</vt:lpstr>
      <vt:lpstr>“Touch Points” and  Interaction Intensity / Quality </vt:lpstr>
      <vt:lpstr>Interaction Design Pattern:  “Generic” Hotel</vt:lpstr>
      <vt:lpstr>A “Budget” Hotel with  Fewer Interactions</vt:lpstr>
      <vt:lpstr>A “Luxury” Hotel with  More Interactions</vt:lpstr>
      <vt:lpstr>Interaction Alternatives Accommodate User Preferences</vt:lpstr>
      <vt:lpstr>Tradeoffs in Interaction Design:  Substituting Information for Interaction</vt:lpstr>
      <vt:lpstr>  The Fundamental Tradeoff in an Organizing System</vt:lpstr>
      <vt:lpstr>  The Fundamental Tradeoff in an Organizing System</vt:lpstr>
      <vt:lpstr>Even Comic Strips Know The Tradeoff</vt:lpstr>
      <vt:lpstr>  Operating and Maintaining  an Organizing System</vt:lpstr>
      <vt:lpstr>  Small Changes to Organizing Systems</vt:lpstr>
      <vt:lpstr>  Larger Changes to Organizing Systems</vt:lpstr>
      <vt:lpstr>Which Side to Drive On?</vt:lpstr>
      <vt:lpstr>Readings for Next Lecture</vt:lpstr>
      <vt:lpstr>Flashback to Case Studies</vt:lpstr>
      <vt:lpstr>Flashback to Case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2014-09-09T23:40:37Z</dcterms:created>
  <dcterms:modified xsi:type="dcterms:W3CDTF">2014-09-09T23:40:40Z</dcterms:modified>
</cp:coreProperties>
</file>