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3"/>
  </p:notesMasterIdLst>
  <p:sldIdLst>
    <p:sldId id="256" r:id="rId2"/>
    <p:sldId id="351" r:id="rId3"/>
    <p:sldId id="336" r:id="rId4"/>
    <p:sldId id="396" r:id="rId5"/>
    <p:sldId id="397" r:id="rId6"/>
    <p:sldId id="339" r:id="rId7"/>
    <p:sldId id="340" r:id="rId8"/>
    <p:sldId id="342" r:id="rId9"/>
    <p:sldId id="398" r:id="rId10"/>
    <p:sldId id="399" r:id="rId11"/>
    <p:sldId id="343" r:id="rId12"/>
    <p:sldId id="345" r:id="rId13"/>
    <p:sldId id="449" r:id="rId14"/>
    <p:sldId id="447" r:id="rId15"/>
    <p:sldId id="448" r:id="rId16"/>
    <p:sldId id="402" r:id="rId17"/>
    <p:sldId id="403" r:id="rId18"/>
    <p:sldId id="404" r:id="rId19"/>
    <p:sldId id="408" r:id="rId20"/>
    <p:sldId id="407" r:id="rId21"/>
    <p:sldId id="406" r:id="rId22"/>
    <p:sldId id="405" r:id="rId23"/>
    <p:sldId id="441" r:id="rId24"/>
    <p:sldId id="434" r:id="rId25"/>
    <p:sldId id="437" r:id="rId26"/>
    <p:sldId id="438" r:id="rId27"/>
    <p:sldId id="442" r:id="rId28"/>
    <p:sldId id="435" r:id="rId29"/>
    <p:sldId id="413" r:id="rId30"/>
    <p:sldId id="431" r:id="rId31"/>
    <p:sldId id="432" r:id="rId32"/>
    <p:sldId id="433" r:id="rId33"/>
    <p:sldId id="415" r:id="rId34"/>
    <p:sldId id="414" r:id="rId35"/>
    <p:sldId id="417" r:id="rId36"/>
    <p:sldId id="420" r:id="rId37"/>
    <p:sldId id="419" r:id="rId38"/>
    <p:sldId id="418" r:id="rId39"/>
    <p:sldId id="445" r:id="rId40"/>
    <p:sldId id="427" r:id="rId41"/>
    <p:sldId id="430" r:id="rId42"/>
    <p:sldId id="439" r:id="rId43"/>
    <p:sldId id="446" r:id="rId44"/>
    <p:sldId id="422" r:id="rId45"/>
    <p:sldId id="423" r:id="rId46"/>
    <p:sldId id="424" r:id="rId47"/>
    <p:sldId id="425" r:id="rId48"/>
    <p:sldId id="426" r:id="rId49"/>
    <p:sldId id="428" r:id="rId50"/>
    <p:sldId id="352" r:id="rId51"/>
    <p:sldId id="311" r:id="rId5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2828" autoAdjust="0"/>
  </p:normalViewPr>
  <p:slideViewPr>
    <p:cSldViewPr>
      <p:cViewPr>
        <p:scale>
          <a:sx n="66" d="100"/>
          <a:sy n="66" d="100"/>
        </p:scale>
        <p:origin x="-274"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71" d="100"/>
          <a:sy n="71" d="100"/>
        </p:scale>
        <p:origin x="-1517" y="-6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10/6/2014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pPr marL="342900"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000"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lvl="1" indent="-342900" eaLnBrk="0" fontAlgn="base" hangingPunct="0">
              <a:lnSpc>
                <a:spcPct val="93000"/>
              </a:lnSpc>
              <a:spcBef>
                <a:spcPts val="1800"/>
              </a:spcBef>
              <a:spcAft>
                <a:spcPct val="0"/>
              </a:spcAft>
              <a:buFont typeface="Arial" pitchFamily="34" charset="0"/>
              <a:buChar char="•"/>
            </a:pPr>
            <a:endParaRPr lang="en-US" dirty="0" smtClean="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10/6/2014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10/6/2014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10/6/2014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10/6/2014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www.arts-et-metiers.net/"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etty.edu/research/publications/electronic_publications/cdwa/inde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getty.edu/research/publications/electronic_publications/cdwa/cdwalite.pdf" TargetMode="External"/><Relationship Id="rId4" Type="http://schemas.openxmlformats.org/officeDocument/2006/relationships/hyperlink" Target="http://www.getty.edu/research/tools/vocabularies/aa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getty.edu/research/publications/electronic_publications/cdwa/1object.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elebstyle.com/Cougar-Town-Style-11169734"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online.wsj.com/article/SB10001424127887324412604578514541384395664.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prism.com/" TargetMode="External"/><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zdnet.com/blog/violetblue/san-francisco-hates-your-startup-scenetap/1326"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ilpubs.stanford.edu:8090/660/1/2004-43.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057400"/>
            <a:ext cx="8036719" cy="4194255"/>
          </a:xfrm>
          <a:prstGeom prst="rect">
            <a:avLst/>
          </a:prstGeom>
          <a:noFill/>
          <a:ln w="9525">
            <a:noFill/>
            <a:miter lim="800000"/>
            <a:headEnd/>
            <a:tailEnd/>
          </a:ln>
        </p:spPr>
        <p:txBody>
          <a:bodyPr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Introduction to Multimedia Resource Description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“Professional” Metadata</a:t>
            </a:r>
            <a:br>
              <a:rPr lang="en-US" sz="2800" dirty="0" smtClean="0">
                <a:latin typeface="UC Berkeley OS Sign"/>
                <a:cs typeface="Arial" pitchFamily="34" charset="0"/>
                <a:sym typeface="UC Berkeley OS Sign"/>
              </a:rPr>
            </a:br>
            <a:r>
              <a:rPr lang="en-US" sz="2800" dirty="0" smtClean="0">
                <a:latin typeface="UC Berkeley OS Sign"/>
                <a:cs typeface="Arial" pitchFamily="34" charset="0"/>
                <a:sym typeface="UC Berkeley OS Sign"/>
              </a:rPr>
              <a:t> for Multimedia and Non-Text Resources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“Computational” Metadata</a:t>
            </a:r>
            <a:br>
              <a:rPr lang="en-US" sz="2800" dirty="0" smtClean="0">
                <a:latin typeface="UC Berkeley OS Sign"/>
                <a:cs typeface="Arial" pitchFamily="34" charset="0"/>
                <a:sym typeface="UC Berkeley OS Sign"/>
              </a:rPr>
            </a:br>
            <a:r>
              <a:rPr lang="en-US" sz="2800" dirty="0" smtClean="0">
                <a:latin typeface="UC Berkeley OS Sign"/>
                <a:cs typeface="Arial" pitchFamily="34" charset="0"/>
                <a:sym typeface="UC Berkeley OS Sign"/>
              </a:rPr>
              <a:t> for Multimedia and Non-Text Resources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“Contextual” Metadata</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Resource Description for </a:t>
            </a:r>
            <a:r>
              <a:rPr lang="en-US" sz="2800" dirty="0" smtClean="0">
                <a:latin typeface="UC Berkeley OS Sign"/>
                <a:cs typeface="Arial" pitchFamily="34" charset="0"/>
                <a:sym typeface="UC Berkeley OS Sign"/>
              </a:rPr>
              <a:t>Music (Ryan Baker)</a:t>
            </a:r>
            <a:endParaRPr lang="en-US" sz="2800" dirty="0" smtClean="0">
              <a:latin typeface="UC Berkeley OS Sign"/>
              <a:cs typeface="Arial" pitchFamily="34" charset="0"/>
              <a:sym typeface="UC Berkeley OS Sig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t>Name That Tune</a:t>
            </a:r>
            <a:endParaRPr lang="en-US" b="1" dirty="0"/>
          </a:p>
        </p:txBody>
      </p:sp>
      <p:pic>
        <p:nvPicPr>
          <p:cNvPr id="3" name="Picture 2" descr="DublinCore.JPG"/>
          <p:cNvPicPr>
            <a:picLocks noChangeAspect="1"/>
          </p:cNvPicPr>
          <p:nvPr/>
        </p:nvPicPr>
        <p:blipFill>
          <a:blip r:embed="rId3" cstate="print"/>
          <a:stretch>
            <a:fillRect/>
          </a:stretch>
        </p:blipFill>
        <p:spPr>
          <a:xfrm>
            <a:off x="469947" y="1570828"/>
            <a:ext cx="8064453" cy="447006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The Proliferation Problem</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057400"/>
            <a:ext cx="8036719" cy="5225948"/>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Digital cameras, video recorders, and smart phones have increased resolution and greater storage capacity every year</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Non-professional consumers create very large collections of multimedia objects  (20 B / year)</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average object has less value and doesn't justify much effort to organize and describe it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These “objects” include audio or video “snippets” that can stand alone </a:t>
            </a:r>
          </a:p>
          <a:p>
            <a:endParaRPr lang="en-US" sz="2800" dirty="0" smtClean="0"/>
          </a:p>
          <a:p>
            <a:endParaRPr lang="en-US" sz="28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Are these New Problems?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762000"/>
            <a:ext cx="8036719" cy="5857531"/>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Museums face some of the same or similar problems in describing art works and artifacts:</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may be many artifacts that represent the same "work" - this is like the "sensory" gap</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materials or medium in which the artifact is embodied don't convey semantics "on their surface" - this is the semantic gap</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may be so many artifacts of a particular type that some get only limited descriptions - this is like the proliferation problem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t>Name That Tune</a:t>
            </a:r>
            <a:endParaRPr lang="en-US" b="1" dirty="0"/>
          </a:p>
        </p:txBody>
      </p:sp>
      <p:pic>
        <p:nvPicPr>
          <p:cNvPr id="3" name="Picture 2" descr="DublinCore.JPG"/>
          <p:cNvPicPr>
            <a:picLocks noChangeAspect="1"/>
          </p:cNvPicPr>
          <p:nvPr/>
        </p:nvPicPr>
        <p:blipFill>
          <a:blip r:embed="rId3" cstate="print"/>
          <a:stretch>
            <a:fillRect/>
          </a:stretch>
        </p:blipFill>
        <p:spPr>
          <a:xfrm>
            <a:off x="469947" y="1570828"/>
            <a:ext cx="8064453" cy="447006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t>Name That Tune</a:t>
            </a:r>
            <a:endParaRPr lang="en-US" b="1" dirty="0"/>
          </a:p>
        </p:txBody>
      </p:sp>
      <p:pic>
        <p:nvPicPr>
          <p:cNvPr id="3" name="Picture 2" descr="DublinCore.JPG"/>
          <p:cNvPicPr>
            <a:picLocks noChangeAspect="1"/>
          </p:cNvPicPr>
          <p:nvPr/>
        </p:nvPicPr>
        <p:blipFill>
          <a:blip r:embed="rId3" cstate="print"/>
          <a:stretch>
            <a:fillRect/>
          </a:stretch>
        </p:blipFill>
        <p:spPr>
          <a:xfrm>
            <a:off x="838200" y="990600"/>
            <a:ext cx="7489090" cy="497409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b="1" dirty="0" smtClean="0"/>
              <a:t>Music Box Controlled</a:t>
            </a:r>
            <a:br>
              <a:rPr lang="en-US" b="1" dirty="0" smtClean="0"/>
            </a:br>
            <a:r>
              <a:rPr lang="en-US" b="1" dirty="0" smtClean="0"/>
              <a:t> by </a:t>
            </a:r>
            <a:r>
              <a:rPr lang="en-US" b="1" dirty="0" err="1" smtClean="0"/>
              <a:t>Spoked</a:t>
            </a:r>
            <a:r>
              <a:rPr lang="en-US" b="1" dirty="0" smtClean="0"/>
              <a:t> Cylinder</a:t>
            </a:r>
            <a:endParaRPr lang="en-US" b="1" dirty="0"/>
          </a:p>
        </p:txBody>
      </p:sp>
      <p:pic>
        <p:nvPicPr>
          <p:cNvPr id="3" name="Picture 2" descr="DublinCore.JPG"/>
          <p:cNvPicPr>
            <a:picLocks noChangeAspect="1"/>
          </p:cNvPicPr>
          <p:nvPr/>
        </p:nvPicPr>
        <p:blipFill>
          <a:blip r:embed="rId3" cstate="print"/>
          <a:stretch>
            <a:fillRect/>
          </a:stretch>
        </p:blipFill>
        <p:spPr>
          <a:xfrm>
            <a:off x="1676400" y="1600200"/>
            <a:ext cx="5768168" cy="3831097"/>
          </a:xfrm>
          <a:prstGeom prst="rect">
            <a:avLst/>
          </a:prstGeom>
        </p:spPr>
      </p:pic>
      <p:sp>
        <p:nvSpPr>
          <p:cNvPr id="4" name="TextBox 3"/>
          <p:cNvSpPr txBox="1"/>
          <p:nvPr/>
        </p:nvSpPr>
        <p:spPr>
          <a:xfrm>
            <a:off x="914400" y="5943600"/>
            <a:ext cx="7391400" cy="646331"/>
          </a:xfrm>
          <a:prstGeom prst="rect">
            <a:avLst/>
          </a:prstGeom>
          <a:noFill/>
        </p:spPr>
        <p:txBody>
          <a:bodyPr wrap="square" rtlCol="0">
            <a:spAutoFit/>
          </a:bodyPr>
          <a:lstStyle/>
          <a:p>
            <a:r>
              <a:rPr lang="en-US" dirty="0" smtClean="0"/>
              <a:t>Photo by R. Glushko, </a:t>
            </a:r>
            <a:r>
              <a:rPr lang="fr-FR" dirty="0" smtClean="0">
                <a:hlinkClick r:id="rId4"/>
              </a:rPr>
              <a:t>Musée des arts et métiers</a:t>
            </a:r>
            <a:r>
              <a:rPr lang="fr-FR" dirty="0" smtClean="0"/>
              <a:t>, Paris</a:t>
            </a:r>
            <a:br>
              <a:rPr lang="fr-FR" dirty="0" smtClean="0"/>
            </a:br>
            <a:r>
              <a:rPr lang="fr-FR" dirty="0" smtClean="0"/>
              <a:t>(</a:t>
            </a:r>
            <a:r>
              <a:rPr lang="fr-FR" dirty="0" err="1" smtClean="0"/>
              <a:t>probably</a:t>
            </a:r>
            <a:r>
              <a:rPr lang="fr-FR" dirty="0" smtClean="0"/>
              <a:t> </a:t>
            </a:r>
            <a:r>
              <a:rPr lang="fr-FR" dirty="0" err="1" smtClean="0"/>
              <a:t>early</a:t>
            </a:r>
            <a:r>
              <a:rPr lang="fr-FR" dirty="0" smtClean="0"/>
              <a:t> 19th </a:t>
            </a:r>
            <a:r>
              <a:rPr lang="fr-FR" dirty="0" err="1" smtClean="0"/>
              <a:t>century</a:t>
            </a:r>
            <a:r>
              <a:rPr lang="fr-FR"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Some Problems May Be New</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371600"/>
            <a:ext cx="8229600" cy="6087722"/>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temporal structure of multimedia, especially video, mandates new descriptive vocabulary and new ways to identify meaningful components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Video and music meet emotional/psychological needs that are more complex than those for "documents" - so the descriptions of the latter have to be able to address these needs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People don't usually access or retrieve music or video "to satisfy information requirements“ </a:t>
            </a: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a:t>
            </a:r>
            <a:r>
              <a:rPr lang="en-US" sz="3800" b="1" dirty="0" smtClean="0">
                <a:sym typeface="UC Berkeley OS Sign"/>
              </a:rPr>
              <a:t>2014</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6 </a:t>
            </a:r>
            <a:r>
              <a:rPr lang="en-US" sz="3000" dirty="0" smtClean="0">
                <a:sym typeface="UC Berkeley OS Sign"/>
              </a:rPr>
              <a:t>October </a:t>
            </a:r>
            <a:r>
              <a:rPr lang="en-US" sz="3000" dirty="0" smtClean="0">
                <a:sym typeface="UC Berkeley OS Sign"/>
              </a:rPr>
              <a:t>2014</a:t>
            </a:r>
            <a:r>
              <a:rPr lang="en-US" sz="3000" dirty="0" smtClean="0">
                <a:sym typeface="UC Berkeley OS Sign"/>
              </a:rPr>
              <a:t/>
            </a:r>
            <a:br>
              <a:rPr lang="en-US" sz="3000" dirty="0" smtClean="0">
                <a:sym typeface="UC Berkeley OS Sign"/>
              </a:rPr>
            </a:br>
            <a:r>
              <a:rPr lang="en-US" sz="3000" dirty="0" smtClean="0">
                <a:sym typeface="UC Berkeley OS Sign"/>
              </a:rPr>
              <a:t>Lecture 10.2 – “Professional” Metadata</a:t>
            </a:r>
            <a:br>
              <a:rPr lang="en-US" sz="3000" dirty="0" smtClean="0">
                <a:sym typeface="UC Berkeley OS Sign"/>
              </a:rPr>
            </a:br>
            <a:r>
              <a:rPr lang="en-US" sz="3000" dirty="0" smtClean="0">
                <a:sym typeface="UC Berkeley OS Sign"/>
              </a:rPr>
              <a:t> for Multimedia and Non-Text Resources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371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"Professional" Metadata for Multimedia and Non-textual Works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828800"/>
            <a:ext cx="8036719" cy="5456139"/>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Museum works and other non-text artifacts have long been described by professionals using structured metadata according to classification rules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descriptions are often "layered" beginning with accessible properties with more analytic descriptions added for those objects that warrant them </a:t>
            </a: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295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"Panofsky's Three Levels of Meaning</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514600"/>
            <a:ext cx="8036719" cy="3683218"/>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Description ("</a:t>
            </a:r>
            <a:r>
              <a:rPr lang="en-US" sz="2800" dirty="0" err="1" smtClean="0">
                <a:latin typeface="UC Berkeley OS Sign"/>
                <a:cs typeface="Arial" pitchFamily="34" charset="0"/>
                <a:sym typeface="Arial" pitchFamily="34" charset="0"/>
              </a:rPr>
              <a:t>Preiconographic</a:t>
            </a:r>
            <a:r>
              <a:rPr lang="en-US" sz="2800" dirty="0" smtClean="0">
                <a:latin typeface="UC Berkeley OS Sign"/>
                <a:cs typeface="Arial" pitchFamily="34" charset="0"/>
                <a:sym typeface="Arial" pitchFamily="34" charset="0"/>
              </a:rPr>
              <a:t>“ or “Primary”)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Identification ("Iconographic“ or “Secondary”)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Interpretation ("</a:t>
            </a:r>
            <a:r>
              <a:rPr lang="en-US" sz="2800" dirty="0" err="1" smtClean="0">
                <a:latin typeface="UC Berkeley OS Sign"/>
                <a:cs typeface="Arial" pitchFamily="34" charset="0"/>
                <a:sym typeface="Arial" pitchFamily="34" charset="0"/>
              </a:rPr>
              <a:t>Iconologic</a:t>
            </a:r>
            <a:r>
              <a:rPr lang="en-US" sz="2800" dirty="0" smtClean="0">
                <a:latin typeface="UC Berkeley OS Sign"/>
                <a:cs typeface="Arial" pitchFamily="34" charset="0"/>
                <a:sym typeface="Arial" pitchFamily="34" charset="0"/>
              </a:rPr>
              <a:t>“)</a:t>
            </a: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a:t>
            </a:r>
            <a:r>
              <a:rPr lang="en-US" sz="3800" b="1" dirty="0" smtClean="0">
                <a:sym typeface="UC Berkeley OS Sign"/>
              </a:rPr>
              <a:t>2014</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6 </a:t>
            </a:r>
            <a:r>
              <a:rPr lang="en-US" sz="3000" dirty="0" smtClean="0">
                <a:sym typeface="UC Berkeley OS Sign"/>
              </a:rPr>
              <a:t>October </a:t>
            </a:r>
            <a:r>
              <a:rPr lang="en-US" sz="3000" dirty="0" smtClean="0">
                <a:sym typeface="UC Berkeley OS Sign"/>
              </a:rPr>
              <a:t>2014</a:t>
            </a:r>
            <a:r>
              <a:rPr lang="en-US" sz="3000" dirty="0" smtClean="0">
                <a:sym typeface="UC Berkeley OS Sign"/>
              </a:rPr>
              <a:t/>
            </a:r>
            <a:br>
              <a:rPr lang="en-US" sz="3000" dirty="0" smtClean="0">
                <a:sym typeface="UC Berkeley OS Sign"/>
              </a:rPr>
            </a:br>
            <a:r>
              <a:rPr lang="en-US" sz="3000" dirty="0" smtClean="0">
                <a:sym typeface="UC Berkeley OS Sign"/>
              </a:rPr>
              <a:t>Lecture 10.1 – Introduction to </a:t>
            </a:r>
            <a:br>
              <a:rPr lang="en-US" sz="3000" dirty="0" smtClean="0">
                <a:sym typeface="UC Berkeley OS Sign"/>
              </a:rPr>
            </a:br>
            <a:r>
              <a:rPr lang="en-US" sz="3000" dirty="0" smtClean="0">
                <a:sym typeface="UC Berkeley OS Sign"/>
              </a:rPr>
              <a:t>Describing Multimedia Resources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219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Description / “</a:t>
            </a:r>
            <a:r>
              <a:rPr lang="en-US" sz="3600" b="1" dirty="0" err="1" smtClean="0"/>
              <a:t>Preicongraphic</a:t>
            </a:r>
            <a:r>
              <a:rPr lang="en-US" sz="3600" b="1" dirty="0" smtClean="0"/>
              <a:t>” / Primary Level</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676400"/>
            <a:ext cx="8458200" cy="4484720"/>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"primary" or "natural" subject matter of a work</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generic elements or things depicted in, on, or by an object / image / art work</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These would be recognizable by anyone, regardless of their expertise or training</a:t>
            </a: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371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Identification / “</a:t>
            </a:r>
            <a:r>
              <a:rPr lang="en-US" sz="3600" b="1" dirty="0" err="1" smtClean="0"/>
              <a:t>Icongraphic</a:t>
            </a:r>
            <a:r>
              <a:rPr lang="en-US" sz="3600" b="1" dirty="0" smtClean="0"/>
              <a:t>” / Secondary Level</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2209800"/>
            <a:ext cx="7772400" cy="3853136"/>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name of the subject or thing depicted in the work</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Can require research or fact assembly from sources of social and cultural knowledge</a:t>
            </a: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Interpretation / “</a:t>
            </a:r>
            <a:r>
              <a:rPr lang="en-US" sz="3600" b="1" dirty="0" err="1" smtClean="0"/>
              <a:t>Iconologic</a:t>
            </a:r>
            <a:r>
              <a:rPr lang="en-US" sz="3600" b="1" dirty="0" smtClean="0"/>
              <a:t>” Level</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752600"/>
            <a:ext cx="8036719" cy="4885470"/>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meaning or theme represented by the subject matter or iconography of the work</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This meaning is often symbolic, and deeply grounded in the culture in which the work was created</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Done by domain and methodology experts</a:t>
            </a: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52400" y="0"/>
            <a:ext cx="5334000" cy="6428072"/>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PRIMARY: Marble statue of nude woman standing on a seashell</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SECONDARY: Statue made in 2005 by </a:t>
            </a:r>
            <a:r>
              <a:rPr lang="en-US" sz="2400" dirty="0" err="1" smtClean="0">
                <a:latin typeface="UC Berkeley OS Sign"/>
                <a:cs typeface="Arial" pitchFamily="34" charset="0"/>
                <a:sym typeface="Arial" pitchFamily="34" charset="0"/>
              </a:rPr>
              <a:t>Lucio</a:t>
            </a:r>
            <a:r>
              <a:rPr lang="en-US" sz="2400" dirty="0" smtClean="0">
                <a:latin typeface="UC Berkeley OS Sign"/>
                <a:cs typeface="Arial" pitchFamily="34" charset="0"/>
                <a:sym typeface="Arial" pitchFamily="34" charset="0"/>
              </a:rPr>
              <a:t> </a:t>
            </a:r>
            <a:r>
              <a:rPr lang="en-US" sz="2400" dirty="0" err="1" smtClean="0">
                <a:latin typeface="UC Berkeley OS Sign"/>
                <a:cs typeface="Arial" pitchFamily="34" charset="0"/>
                <a:sym typeface="Arial" pitchFamily="34" charset="0"/>
              </a:rPr>
              <a:t>Carusi</a:t>
            </a:r>
            <a:r>
              <a:rPr lang="en-US" sz="2400" dirty="0" smtClean="0">
                <a:latin typeface="UC Berkeley OS Sign"/>
                <a:cs typeface="Arial" pitchFamily="34" charset="0"/>
                <a:sym typeface="Arial" pitchFamily="34" charset="0"/>
              </a:rPr>
              <a:t> of </a:t>
            </a:r>
            <a:r>
              <a:rPr lang="en-US" sz="2400" dirty="0" err="1" smtClean="0">
                <a:latin typeface="UC Berkeley OS Sign"/>
                <a:cs typeface="Arial" pitchFamily="34" charset="0"/>
                <a:sym typeface="Arial" pitchFamily="34" charset="0"/>
              </a:rPr>
              <a:t>Carrara</a:t>
            </a:r>
            <a:r>
              <a:rPr lang="en-US" sz="2400" dirty="0" smtClean="0">
                <a:latin typeface="UC Berkeley OS Sign"/>
                <a:cs typeface="Arial" pitchFamily="34" charset="0"/>
                <a:sym typeface="Arial" pitchFamily="34" charset="0"/>
              </a:rPr>
              <a:t>, Italy, titled “Venus”, made of local marble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INTERPRETIVE: 3D transformation of 1486 painting by Italian painter </a:t>
            </a:r>
            <a:r>
              <a:rPr lang="en-US" sz="2400" dirty="0" err="1" smtClean="0">
                <a:latin typeface="UC Berkeley OS Sign"/>
                <a:cs typeface="Arial" pitchFamily="34" charset="0"/>
                <a:sym typeface="Arial" pitchFamily="34" charset="0"/>
              </a:rPr>
              <a:t>Sondro</a:t>
            </a:r>
            <a:r>
              <a:rPr lang="en-US" sz="2400" dirty="0" smtClean="0">
                <a:latin typeface="UC Berkeley OS Sign"/>
                <a:cs typeface="Arial" pitchFamily="34" charset="0"/>
                <a:sym typeface="Arial" pitchFamily="34" charset="0"/>
              </a:rPr>
              <a:t> Botticelli, titled “Birth of Venus,” now in the Uffizi Gallery in Florence.  </a:t>
            </a:r>
            <a:r>
              <a:rPr lang="en-US" sz="2400" dirty="0" err="1" smtClean="0">
                <a:latin typeface="UC Berkeley OS Sign"/>
                <a:cs typeface="Arial" pitchFamily="34" charset="0"/>
                <a:sym typeface="Arial" pitchFamily="34" charset="0"/>
              </a:rPr>
              <a:t>Carusi’s</a:t>
            </a:r>
            <a:r>
              <a:rPr lang="en-US" sz="2400" dirty="0" smtClean="0">
                <a:latin typeface="UC Berkeley OS Sign"/>
                <a:cs typeface="Arial" pitchFamily="34" charset="0"/>
                <a:sym typeface="Arial" pitchFamily="34" charset="0"/>
              </a:rPr>
              <a:t> Venus is substantially slimmer in proportions because of changing  notions of female beauty</a:t>
            </a:r>
          </a:p>
        </p:txBody>
      </p:sp>
      <p:pic>
        <p:nvPicPr>
          <p:cNvPr id="8" name="Picture 7" descr="Venus2.JPG"/>
          <p:cNvPicPr>
            <a:picLocks noChangeAspect="1"/>
          </p:cNvPicPr>
          <p:nvPr/>
        </p:nvPicPr>
        <p:blipFill>
          <a:blip r:embed="rId3" cstate="print"/>
          <a:stretch>
            <a:fillRect/>
          </a:stretch>
        </p:blipFill>
        <p:spPr>
          <a:xfrm>
            <a:off x="5638800" y="533400"/>
            <a:ext cx="2971800" cy="6019800"/>
          </a:xfrm>
          <a:prstGeom prst="rect">
            <a:avLst/>
          </a:prstGeom>
        </p:spPr>
      </p:pic>
      <p:sp>
        <p:nvSpPr>
          <p:cNvPr id="9" name="TextBox 8"/>
          <p:cNvSpPr txBox="1"/>
          <p:nvPr/>
        </p:nvSpPr>
        <p:spPr>
          <a:xfrm>
            <a:off x="304800" y="228600"/>
            <a:ext cx="5181600" cy="584775"/>
          </a:xfrm>
          <a:prstGeom prst="rect">
            <a:avLst/>
          </a:prstGeom>
          <a:noFill/>
        </p:spPr>
        <p:txBody>
          <a:bodyPr wrap="square" rtlCol="0">
            <a:spAutoFit/>
          </a:bodyPr>
          <a:lstStyle/>
          <a:p>
            <a:r>
              <a:rPr lang="en-US" sz="3200" b="1" dirty="0" err="1" smtClean="0"/>
              <a:t>Panovsky’s</a:t>
            </a:r>
            <a:r>
              <a:rPr lang="en-US" sz="3200" b="1" dirty="0" smtClean="0"/>
              <a:t> 3-Level Scheme</a:t>
            </a:r>
            <a:endParaRPr lang="en-US" sz="3200" b="1" dirty="0"/>
          </a:p>
        </p:txBody>
      </p:sp>
      <p:sp>
        <p:nvSpPr>
          <p:cNvPr id="10" name="TextBox 9"/>
          <p:cNvSpPr txBox="1"/>
          <p:nvPr/>
        </p:nvSpPr>
        <p:spPr>
          <a:xfrm>
            <a:off x="6172200" y="0"/>
            <a:ext cx="2286000" cy="400110"/>
          </a:xfrm>
          <a:prstGeom prst="rect">
            <a:avLst/>
          </a:prstGeom>
          <a:noFill/>
        </p:spPr>
        <p:txBody>
          <a:bodyPr wrap="square" rtlCol="0">
            <a:spAutoFit/>
          </a:bodyPr>
          <a:lstStyle/>
          <a:p>
            <a:r>
              <a:rPr lang="en-US" sz="2000" dirty="0" smtClean="0"/>
              <a:t>(TDO Figure 4.5)</a:t>
            </a:r>
            <a:endParaRPr lang="en-US" sz="20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90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Getty Categories for the Description of Works of Art (CDWA)</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371600"/>
            <a:ext cx="8036719" cy="6348691"/>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a:t>
            </a:r>
            <a:r>
              <a:rPr lang="en-US" sz="2800" dirty="0" smtClean="0">
                <a:latin typeface="UC Berkeley OS Sign"/>
                <a:cs typeface="Arial" pitchFamily="34" charset="0"/>
                <a:sym typeface="Arial" pitchFamily="34" charset="0"/>
                <a:hlinkClick r:id="rId3"/>
              </a:rPr>
              <a:t>CDWA</a:t>
            </a:r>
            <a:r>
              <a:rPr lang="en-US" sz="2800" dirty="0" smtClean="0">
                <a:latin typeface="UC Berkeley OS Sign"/>
                <a:cs typeface="Arial" pitchFamily="34" charset="0"/>
                <a:sym typeface="Arial" pitchFamily="34" charset="0"/>
              </a:rPr>
              <a:t> is a massive metadata schema with 532 elements and sub-elements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Each element typically has a controlled vocabulary or recommends one (</a:t>
            </a:r>
            <a:r>
              <a:rPr lang="en-US" sz="2800" dirty="0" err="1" smtClean="0">
                <a:latin typeface="UC Berkeley OS Sign"/>
                <a:cs typeface="Arial" pitchFamily="34" charset="0"/>
                <a:sym typeface="Arial" pitchFamily="34" charset="0"/>
              </a:rPr>
              <a:t>e.g</a:t>
            </a:r>
            <a:r>
              <a:rPr lang="en-US" sz="2800" dirty="0" smtClean="0">
                <a:latin typeface="UC Berkeley OS Sign"/>
                <a:cs typeface="Arial" pitchFamily="34" charset="0"/>
                <a:sym typeface="Arial" pitchFamily="34" charset="0"/>
              </a:rPr>
              <a:t>, </a:t>
            </a:r>
            <a:r>
              <a:rPr lang="en-US" sz="2800" dirty="0" smtClean="0">
                <a:latin typeface="UC Berkeley OS Sign"/>
                <a:cs typeface="Arial" pitchFamily="34" charset="0"/>
                <a:sym typeface="Arial" pitchFamily="34" charset="0"/>
                <a:hlinkClick r:id="rId4"/>
              </a:rPr>
              <a:t>Art and Architecture Thesaurus</a:t>
            </a:r>
            <a:r>
              <a:rPr lang="en-US" sz="2800" dirty="0" smtClean="0">
                <a:latin typeface="UC Berkeley OS Sign"/>
                <a:cs typeface="Arial" pitchFamily="34" charset="0"/>
                <a:sym typeface="Arial" pitchFamily="34" charset="0"/>
              </a:rPr>
              <a: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is a core set of 36 elements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hlinkClick r:id="rId5"/>
              </a:rPr>
              <a:t>CDWA-</a:t>
            </a:r>
            <a:r>
              <a:rPr lang="en-US" sz="2800" dirty="0" err="1" smtClean="0">
                <a:latin typeface="UC Berkeley OS Sign"/>
                <a:cs typeface="Arial" pitchFamily="34" charset="0"/>
                <a:sym typeface="Arial" pitchFamily="34" charset="0"/>
                <a:hlinkClick r:id="rId5"/>
              </a:rPr>
              <a:t>Lite</a:t>
            </a:r>
            <a:r>
              <a:rPr lang="en-US" sz="2800" dirty="0" smtClean="0">
                <a:latin typeface="UC Berkeley OS Sign"/>
                <a:cs typeface="Arial" pitchFamily="34" charset="0"/>
                <a:sym typeface="Arial" pitchFamily="34" charset="0"/>
              </a:rPr>
              <a:t> is the XML specification for another simple subset of CDWA </a:t>
            </a:r>
          </a:p>
          <a:p>
            <a:endParaRPr lang="en-US" sz="2800" dirty="0" smtClean="0">
              <a:latin typeface="UC Berkeley OS Sign"/>
              <a:cs typeface="Arial" pitchFamily="34" charset="0"/>
              <a:sym typeface="Arial" pitchFamily="34" charset="0"/>
            </a:endParaRP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CDWA’s First Question</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0"/>
            <a:ext cx="8036719" cy="7520807"/>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You should have been able to guess </a:t>
            </a:r>
            <a:r>
              <a:rPr lang="en-US" sz="2800" dirty="0" smtClean="0">
                <a:latin typeface="UC Berkeley OS Sign"/>
                <a:cs typeface="Arial" pitchFamily="34" charset="0"/>
                <a:sym typeface="Arial" pitchFamily="34" charset="0"/>
                <a:hlinkClick r:id="rId3"/>
              </a:rPr>
              <a:t>the first question raised in the CDWA documentation</a:t>
            </a: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Section 1.1 of the CDWA (the top level element) is “Object/Work”</a:t>
            </a:r>
          </a:p>
          <a:p>
            <a:pPr marL="800100" lvl="1" indent="-342900" eaLnBrk="0" fontAlgn="base" hangingPunct="0">
              <a:lnSpc>
                <a:spcPct val="93000"/>
              </a:lnSpc>
              <a:spcBef>
                <a:spcPts val="1800"/>
              </a:spcBef>
              <a:spcAft>
                <a:spcPct val="0"/>
              </a:spcAft>
            </a:pPr>
            <a:r>
              <a:rPr lang="en-US" sz="2800" i="1" dirty="0" smtClean="0"/>
              <a:t>    Works of art or architecture may be considered a single item, or they may be made up of many physical parts or arranged in separate physical groupings. It is necessary to define the particular work of art, architecture, or group of objects in question, whether it be a single painted canvas or an altarpiece made up of many panels…</a:t>
            </a:r>
            <a:endParaRPr lang="en-US" sz="2800" i="1" dirty="0" smtClean="0">
              <a:latin typeface="UC Berkeley OS Sign"/>
              <a:cs typeface="Arial" pitchFamily="34" charset="0"/>
              <a:sym typeface="Arial" pitchFamily="34" charset="0"/>
            </a:endParaRP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sp>
        <p:nvSpPr>
          <p:cNvPr id="6" name="Rectangle 5"/>
          <p:cNvSpPr/>
          <p:nvPr/>
        </p:nvSpPr>
        <p:spPr>
          <a:xfrm>
            <a:off x="1143000" y="533400"/>
            <a:ext cx="6781800" cy="573683"/>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latin typeface="+mj-lt"/>
                <a:ea typeface="+mj-ea"/>
                <a:cs typeface="+mj-cs"/>
                <a:sym typeface="UC Berkeley OS Sign"/>
              </a:rPr>
              <a:t>CDWA in XML - Examples</a:t>
            </a:r>
          </a:p>
        </p:txBody>
      </p:sp>
      <p:pic>
        <p:nvPicPr>
          <p:cNvPr id="1026" name="Picture 2"/>
          <p:cNvPicPr>
            <a:picLocks noChangeAspect="1" noChangeArrowheads="1"/>
          </p:cNvPicPr>
          <p:nvPr/>
        </p:nvPicPr>
        <p:blipFill>
          <a:blip r:embed="rId3" cstate="print"/>
          <a:srcRect/>
          <a:stretch>
            <a:fillRect/>
          </a:stretch>
        </p:blipFill>
        <p:spPr bwMode="auto">
          <a:xfrm>
            <a:off x="228600" y="2057400"/>
            <a:ext cx="8701088" cy="3590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228600" y="685800"/>
            <a:ext cx="7883473" cy="5980174"/>
          </a:xfrm>
          <a:prstGeom prst="rect">
            <a:avLst/>
          </a:prstGeom>
        </p:spPr>
      </p:pic>
      <p:sp>
        <p:nvSpPr>
          <p:cNvPr id="6" name="Rectangle 5"/>
          <p:cNvSpPr/>
          <p:nvPr/>
        </p:nvSpPr>
        <p:spPr>
          <a:xfrm>
            <a:off x="1143000" y="152400"/>
            <a:ext cx="6781800" cy="573683"/>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latin typeface="+mj-lt"/>
                <a:ea typeface="+mj-ea"/>
                <a:cs typeface="+mj-cs"/>
                <a:sym typeface="UC Berkeley OS Sign"/>
              </a:rPr>
              <a:t>Art and Architecture Thesaurus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152400" y="1447800"/>
            <a:ext cx="8654180" cy="4042987"/>
          </a:xfrm>
          <a:prstGeom prst="rect">
            <a:avLst/>
          </a:prstGeom>
        </p:spPr>
      </p:pic>
      <p:sp>
        <p:nvSpPr>
          <p:cNvPr id="6" name="Rectangle 5"/>
          <p:cNvSpPr/>
          <p:nvPr/>
        </p:nvSpPr>
        <p:spPr>
          <a:xfrm>
            <a:off x="1143000" y="152400"/>
            <a:ext cx="6781800" cy="573683"/>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latin typeface="+mj-lt"/>
                <a:ea typeface="+mj-ea"/>
                <a:cs typeface="+mj-cs"/>
                <a:sym typeface="UC Berkeley OS Sign"/>
              </a:rPr>
              <a:t>Union List of Artist Names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228600" y="1265797"/>
            <a:ext cx="8458200" cy="5171584"/>
          </a:xfrm>
          <a:prstGeom prst="rect">
            <a:avLst/>
          </a:prstGeom>
        </p:spPr>
      </p:pic>
      <p:sp>
        <p:nvSpPr>
          <p:cNvPr id="6" name="Rectangle 5"/>
          <p:cNvSpPr/>
          <p:nvPr/>
        </p:nvSpPr>
        <p:spPr>
          <a:xfrm>
            <a:off x="1143000" y="152400"/>
            <a:ext cx="6781800" cy="573683"/>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latin typeface="+mj-lt"/>
                <a:ea typeface="+mj-ea"/>
                <a:cs typeface="+mj-cs"/>
                <a:sym typeface="UC Berkeley OS Sign"/>
              </a:rPr>
              <a:t>Thesaurus of Geographic Names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What is Multimedia?</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057400"/>
            <a:ext cx="8036719" cy="4655920"/>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Media:</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Text</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Audio (speech, music, sound)</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Graphics and Images</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Moving Images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Multimedia -- Composed of more than one form of media</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Time-based media -- Audio and video</a:t>
            </a: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914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Metadata for Video</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914400"/>
            <a:ext cx="8341519" cy="5687613"/>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Across types of video, the basics still apply</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Name, network/channel or person uploading, episode, time, date, etc.</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MPEG-7 standard defines the key elements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Digital broadcast TV is governed by an alphabet soup of standards (PSIP, PMCP, ATSC…)</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Standards define what information about a program or a station shows up on your DVR’s channel guide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990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Professional Metadata-Making for Video</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1401219"/>
            <a:ext cx="8341519" cy="5225948"/>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When an ad pops up during a YouTube video, that’s not random</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Advertisers want to be sure they (and we) can find people/characters drinking Pepsi, wearing Levi’s, etc.  </a:t>
            </a:r>
            <a:r>
              <a:rPr lang="en-US" sz="2800" dirty="0" smtClean="0">
                <a:latin typeface="UC Berkeley OS Sign"/>
                <a:cs typeface="Arial" pitchFamily="34" charset="0"/>
                <a:sym typeface="Arial" pitchFamily="34" charset="0"/>
                <a:hlinkClick r:id="rId3"/>
              </a:rPr>
              <a:t>buy clothes worn in TV shows</a:t>
            </a: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NFL Films: Video loggers  tag game footage with details from drop-down menus (team, date, yardage) and with keyword phrases like ‘funky fans,’ ‘torn uniform,’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609600" y="914400"/>
            <a:ext cx="7718782" cy="5171584"/>
          </a:xfrm>
          <a:prstGeom prst="rect">
            <a:avLst/>
          </a:prstGeom>
        </p:spPr>
      </p:pic>
      <p:sp>
        <p:nvSpPr>
          <p:cNvPr id="6" name="Rectangle 5"/>
          <p:cNvSpPr/>
          <p:nvPr/>
        </p:nvSpPr>
        <p:spPr>
          <a:xfrm>
            <a:off x="1143000" y="152400"/>
            <a:ext cx="6781800" cy="573683"/>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latin typeface="+mj-lt"/>
                <a:ea typeface="+mj-ea"/>
                <a:cs typeface="+mj-cs"/>
                <a:sym typeface="UC Berkeley OS Sign"/>
              </a:rPr>
              <a:t>Metadata in/on Video</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1066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Comparing “Professional” Metadata with “Amateur" Metadata</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401219"/>
            <a:ext cx="8341519" cy="5456781"/>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err="1" smtClean="0">
                <a:latin typeface="UC Berkeley OS Sign"/>
                <a:cs typeface="Arial" pitchFamily="34" charset="0"/>
                <a:sym typeface="Arial" pitchFamily="34" charset="0"/>
              </a:rPr>
              <a:t>Flickr</a:t>
            </a:r>
            <a:r>
              <a:rPr lang="en-US" sz="2800" dirty="0" smtClean="0">
                <a:latin typeface="UC Berkeley OS Sign"/>
                <a:cs typeface="Arial" pitchFamily="34" charset="0"/>
                <a:sym typeface="Arial" pitchFamily="34" charset="0"/>
              </a:rPr>
              <a:t>, YouTube, and other collections of multimedia works are characterized by non-standard classification schemes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is no "professional" metadata to start with and build upon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Result 1: Unstructured tagging with little use of controlled vocabularies within each collection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Result 2: No standardization or interoperability across collections </a:t>
            </a: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a:t>
            </a:r>
            <a:r>
              <a:rPr lang="en-US" sz="3800" b="1" dirty="0" smtClean="0">
                <a:sym typeface="UC Berkeley OS Sign"/>
              </a:rPr>
              <a:t>2014</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850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6 </a:t>
            </a:r>
            <a:r>
              <a:rPr lang="en-US" sz="3000" dirty="0" smtClean="0">
                <a:sym typeface="UC Berkeley OS Sign"/>
              </a:rPr>
              <a:t>October </a:t>
            </a:r>
            <a:r>
              <a:rPr lang="en-US" sz="3000" dirty="0" smtClean="0">
                <a:sym typeface="UC Berkeley OS Sign"/>
              </a:rPr>
              <a:t>2014</a:t>
            </a:r>
            <a:r>
              <a:rPr lang="en-US" sz="3000" dirty="0" smtClean="0">
                <a:sym typeface="UC Berkeley OS Sign"/>
              </a:rPr>
              <a:t/>
            </a:r>
            <a:br>
              <a:rPr lang="en-US" sz="3000" dirty="0" smtClean="0">
                <a:sym typeface="UC Berkeley OS Sign"/>
              </a:rPr>
            </a:br>
            <a:r>
              <a:rPr lang="en-US" sz="3000" dirty="0" smtClean="0">
                <a:sym typeface="UC Berkeley OS Sign"/>
              </a:rPr>
              <a:t>Lecture 10.3 – “Computational” Metadata</a:t>
            </a:r>
            <a:br>
              <a:rPr lang="en-US" sz="3000" dirty="0" smtClean="0">
                <a:sym typeface="UC Berkeley OS Sign"/>
              </a:rPr>
            </a:br>
            <a:r>
              <a:rPr lang="en-US" sz="3000" dirty="0" smtClean="0">
                <a:sym typeface="UC Berkeley OS Sign"/>
              </a:rPr>
              <a:t> for Multimedia and Non-Text Resources</a:t>
            </a:r>
            <a:br>
              <a:rPr lang="en-US" sz="3000" dirty="0" smtClean="0">
                <a:sym typeface="UC Berkeley OS Sign"/>
              </a:rPr>
            </a:b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066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Bridging the Semantic Gap in</a:t>
            </a:r>
            <a:br>
              <a:rPr lang="en-US" sz="3600" b="1" dirty="0" smtClean="0"/>
            </a:br>
            <a:r>
              <a:rPr lang="en-US" sz="3600" b="1" dirty="0" smtClean="0"/>
              <a:t> Describing Images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2438400"/>
            <a:ext cx="8534400" cy="310100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Bridging the gap means extracting features from multimedia content and finding ways to infer semantic-level descriptions from them</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Some key questions: What features best support semantic inference? What inference techniques work the best? Can we exploit multi-modal or cross-modal information?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457200" y="990600"/>
            <a:ext cx="7772400" cy="5650372"/>
          </a:xfrm>
          <a:prstGeom prst="rect">
            <a:avLst/>
          </a:prstGeom>
        </p:spPr>
      </p:pic>
      <p:sp>
        <p:nvSpPr>
          <p:cNvPr id="6" name="Rectangle 5"/>
          <p:cNvSpPr/>
          <p:nvPr/>
        </p:nvSpPr>
        <p:spPr>
          <a:xfrm>
            <a:off x="1143000" y="152400"/>
            <a:ext cx="6781800" cy="573683"/>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latin typeface="+mj-lt"/>
                <a:ea typeface="+mj-ea"/>
                <a:cs typeface="+mj-cs"/>
                <a:sym typeface="UC Berkeley OS Sign"/>
              </a:rPr>
              <a:t>Creating an Image “Signature”</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Computational Description of Images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1752600"/>
            <a:ext cx="8534400" cy="166792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err="1" smtClean="0">
                <a:latin typeface="UC Berkeley OS Sign"/>
                <a:cs typeface="Arial" pitchFamily="34" charset="0"/>
                <a:sym typeface="Arial" pitchFamily="34" charset="0"/>
              </a:rPr>
              <a:t>Shatford</a:t>
            </a:r>
            <a:r>
              <a:rPr lang="en-US" sz="2800" dirty="0" smtClean="0">
                <a:latin typeface="UC Berkeley OS Sign"/>
                <a:cs typeface="Arial" pitchFamily="34" charset="0"/>
                <a:sym typeface="Arial" pitchFamily="34" charset="0"/>
              </a:rPr>
              <a:t> (as described by </a:t>
            </a:r>
            <a:r>
              <a:rPr lang="en-US" sz="2800" dirty="0" err="1" smtClean="0">
                <a:latin typeface="UC Berkeley OS Sign"/>
                <a:cs typeface="Arial" pitchFamily="34" charset="0"/>
                <a:sym typeface="Arial" pitchFamily="34" charset="0"/>
              </a:rPr>
              <a:t>Christel</a:t>
            </a:r>
            <a:r>
              <a:rPr lang="en-US" sz="2800" dirty="0" smtClean="0">
                <a:latin typeface="UC Berkeley OS Sign"/>
                <a:cs typeface="Arial" pitchFamily="34" charset="0"/>
                <a:sym typeface="Arial" pitchFamily="34" charset="0"/>
              </a:rPr>
              <a:t>) expanded </a:t>
            </a:r>
            <a:r>
              <a:rPr lang="en-US" sz="2800" dirty="0" err="1" smtClean="0">
                <a:latin typeface="UC Berkeley OS Sign"/>
                <a:cs typeface="Arial" pitchFamily="34" charset="0"/>
                <a:sym typeface="Arial" pitchFamily="34" charset="0"/>
              </a:rPr>
              <a:t>Panovsky’s</a:t>
            </a:r>
            <a:r>
              <a:rPr lang="en-US" sz="2800" dirty="0" smtClean="0">
                <a:latin typeface="UC Berkeley OS Sign"/>
                <a:cs typeface="Arial" pitchFamily="34" charset="0"/>
                <a:sym typeface="Arial" pitchFamily="34" charset="0"/>
              </a:rPr>
              <a:t> 3 levels to 10 to make finer distinctions about the amount of semantic information required (or extracted by computational means)</a:t>
            </a:r>
          </a:p>
        </p:txBody>
      </p:sp>
      <p:sp>
        <p:nvSpPr>
          <p:cNvPr id="11" name="TextBox 10"/>
          <p:cNvSpPr txBox="1"/>
          <p:nvPr/>
        </p:nvSpPr>
        <p:spPr>
          <a:xfrm>
            <a:off x="533400" y="3505200"/>
            <a:ext cx="3733800" cy="3019416"/>
          </a:xfrm>
          <a:prstGeom prst="rect">
            <a:avLst/>
          </a:prstGeom>
          <a:noFill/>
        </p:spPr>
        <p:txBody>
          <a:bodyPr wrap="square" rtlCol="0">
            <a:spAutoFit/>
          </a:bodyPr>
          <a:lstStyle/>
          <a:p>
            <a:pPr marL="514350" indent="-51435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1. Type/technique</a:t>
            </a:r>
          </a:p>
          <a:p>
            <a:pPr marL="514350" indent="-51435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2. Global distribution</a:t>
            </a:r>
          </a:p>
          <a:p>
            <a:pPr marL="514350" indent="-51435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3. Local structure</a:t>
            </a:r>
          </a:p>
          <a:p>
            <a:pPr marL="514350" indent="-51435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4. Global composition</a:t>
            </a:r>
          </a:p>
          <a:p>
            <a:pPr marL="514350" indent="-51435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5. Generic objects</a:t>
            </a:r>
          </a:p>
        </p:txBody>
      </p:sp>
      <p:sp>
        <p:nvSpPr>
          <p:cNvPr id="14" name="Rectangle 13"/>
          <p:cNvSpPr/>
          <p:nvPr/>
        </p:nvSpPr>
        <p:spPr>
          <a:xfrm>
            <a:off x="4572000" y="3581400"/>
            <a:ext cx="4572000" cy="4081887"/>
          </a:xfrm>
          <a:prstGeom prst="rect">
            <a:avLst/>
          </a:prstGeom>
        </p:spPr>
        <p:txBody>
          <a:bodyPr>
            <a:spAutoFit/>
          </a:bodyPr>
          <a:lstStyle/>
          <a:p>
            <a:pPr marL="514350" indent="-51435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6. Generic scene</a:t>
            </a:r>
          </a:p>
          <a:p>
            <a:pPr marL="514350" indent="-51435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7. Specific objects</a:t>
            </a:r>
          </a:p>
          <a:p>
            <a:pPr marL="514350" indent="-51435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8. Specific scene</a:t>
            </a:r>
          </a:p>
          <a:p>
            <a:pPr marL="514350" lvl="1" indent="-51435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9. Abstract objects</a:t>
            </a:r>
          </a:p>
          <a:p>
            <a:pPr marL="514350" lvl="1" indent="-51435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10. Abstract scene</a:t>
            </a:r>
          </a:p>
          <a:p>
            <a:pPr marL="342900" lvl="1"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a:p>
            <a:pPr lvl="1"/>
            <a:endParaRPr lang="en-US" sz="2800"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0" y="1600200"/>
            <a:ext cx="8944336" cy="3590635"/>
          </a:xfrm>
          <a:prstGeom prst="rect">
            <a:avLst/>
          </a:prstGeom>
        </p:spPr>
      </p:pic>
      <p:sp>
        <p:nvSpPr>
          <p:cNvPr id="6" name="Rectangle 5"/>
          <p:cNvSpPr/>
          <p:nvPr/>
        </p:nvSpPr>
        <p:spPr>
          <a:xfrm>
            <a:off x="1143000" y="152400"/>
            <a:ext cx="6781800" cy="1055032"/>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latin typeface="+mj-lt"/>
                <a:ea typeface="+mj-ea"/>
                <a:cs typeface="+mj-cs"/>
                <a:sym typeface="UC Berkeley OS Sign"/>
              </a:rPr>
              <a:t>Query with Level 2 Description</a:t>
            </a:r>
            <a:br>
              <a:rPr lang="en-US" sz="3400" b="1" dirty="0" smtClean="0">
                <a:latin typeface="+mj-lt"/>
                <a:ea typeface="+mj-ea"/>
                <a:cs typeface="+mj-cs"/>
                <a:sym typeface="UC Berkeley OS Sign"/>
              </a:rPr>
            </a:br>
            <a:r>
              <a:rPr lang="en-US" sz="3400" b="1" dirty="0" smtClean="0">
                <a:latin typeface="+mj-lt"/>
                <a:ea typeface="+mj-ea"/>
                <a:cs typeface="+mj-cs"/>
                <a:sym typeface="UC Berkeley OS Sign"/>
              </a:rPr>
              <a:t>(low-level perceptual features)</a:t>
            </a:r>
          </a:p>
        </p:txBody>
      </p:sp>
      <p:sp>
        <p:nvSpPr>
          <p:cNvPr id="7" name="TextBox 6"/>
          <p:cNvSpPr txBox="1"/>
          <p:nvPr/>
        </p:nvSpPr>
        <p:spPr>
          <a:xfrm>
            <a:off x="685800" y="5334000"/>
            <a:ext cx="7543800" cy="1015663"/>
          </a:xfrm>
          <a:prstGeom prst="rect">
            <a:avLst/>
          </a:prstGeom>
          <a:noFill/>
        </p:spPr>
        <p:txBody>
          <a:bodyPr wrap="square" rtlCol="0">
            <a:spAutoFit/>
          </a:bodyPr>
          <a:lstStyle/>
          <a:p>
            <a:r>
              <a:rPr lang="en-US" sz="2000" b="1" dirty="0" err="1" smtClean="0"/>
              <a:t>Christel</a:t>
            </a:r>
            <a:r>
              <a:rPr lang="en-US" sz="2000" b="1" dirty="0" smtClean="0"/>
              <a:t> Figure 2.2: Example of syntactically correct matches of blue-green images to blue-green key, but with results spanning a variety of objects unlikely to be the true information targets for a user.</a:t>
            </a:r>
            <a:endParaRPr lang="en-US" sz="2000" b="1"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Art History is </a:t>
            </a:r>
            <a:br>
              <a:rPr lang="en-US" dirty="0" smtClean="0"/>
            </a:br>
            <a:r>
              <a:rPr lang="en-US" dirty="0" smtClean="0"/>
              <a:t>Failing at the Internet”</a:t>
            </a:r>
            <a:endParaRPr lang="en-US" dirty="0"/>
          </a:p>
        </p:txBody>
      </p:sp>
      <p:sp>
        <p:nvSpPr>
          <p:cNvPr id="3" name="Content Placeholder 2"/>
          <p:cNvSpPr>
            <a:spLocks noGrp="1"/>
          </p:cNvSpPr>
          <p:nvPr>
            <p:ph idx="1"/>
          </p:nvPr>
        </p:nvSpPr>
        <p:spPr/>
        <p:txBody>
          <a:bodyPr/>
          <a:lstStyle/>
          <a:p>
            <a:r>
              <a:rPr lang="en-US" dirty="0" smtClean="0"/>
              <a:t>“With new improvements in image recognition software, we should be experimenting with ways of compiling archives of formal and iconographic incidents across hundreds and thousands of images and then </a:t>
            </a:r>
            <a:r>
              <a:rPr lang="en-US" dirty="0" smtClean="0">
                <a:solidFill>
                  <a:srgbClr val="FF0000"/>
                </a:solidFill>
              </a:rPr>
              <a:t>organizing and reorganizing them in ways that ask new questions and suggest new answers</a:t>
            </a:r>
            <a:r>
              <a:rPr lang="en-US" dirty="0" smtClean="0"/>
              <a:t> from cross-disciplinary and international perspectives.”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Concepts and Relationships for Multimedia Resources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2133600"/>
            <a:ext cx="8305800" cy="425517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playlist, album, queue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composite, collage, mix, remix</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clip, sample, bite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remake, cover version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layout, presentation, performance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broad-/narrow-/</a:t>
            </a:r>
            <a:r>
              <a:rPr lang="en-US" sz="2800" dirty="0" err="1" smtClean="0">
                <a:latin typeface="UC Berkeley OS Sign"/>
                <a:cs typeface="Arial" pitchFamily="34" charset="0"/>
                <a:sym typeface="Arial" pitchFamily="34" charset="0"/>
              </a:rPr>
              <a:t>simul</a:t>
            </a:r>
            <a:r>
              <a:rPr lang="en-US" sz="2800" dirty="0" smtClean="0">
                <a:latin typeface="UC Berkeley OS Sign"/>
                <a:cs typeface="Arial" pitchFamily="34" charset="0"/>
                <a:sym typeface="Arial" pitchFamily="34" charset="0"/>
              </a:rPr>
              <a:t>-/</a:t>
            </a:r>
            <a:r>
              <a:rPr lang="en-US" sz="2800" dirty="0" err="1" smtClean="0">
                <a:latin typeface="UC Berkeley OS Sign"/>
                <a:cs typeface="Arial" pitchFamily="34" charset="0"/>
                <a:sym typeface="Arial" pitchFamily="34" charset="0"/>
              </a:rPr>
              <a:t>tele</a:t>
            </a:r>
            <a:r>
              <a:rPr lang="en-US" sz="2800" dirty="0" smtClean="0">
                <a:latin typeface="UC Berkeley OS Sign"/>
                <a:cs typeface="Arial" pitchFamily="34" charset="0"/>
                <a:sym typeface="Arial" pitchFamily="34" charset="0"/>
              </a:rPr>
              <a:t>-/web-/pod- cast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installation, environment</a:t>
            </a: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1066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Video Analytics (1)</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1401219"/>
            <a:ext cx="8610600" cy="3792863"/>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Millions of video surveillance cameras are deployed worldwide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Most of their video feeds are not monitored by people in real time, so the cameras can't prevent crime, accidents, terrorist acts, etc. - the recordings have to be analyzed after the fact</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1066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Video Analytics (2)</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838200"/>
            <a:ext cx="8610600" cy="5687613"/>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Three main R &amp; D currents:</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Detect, track, and classify events, especially "anomalous" ones</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Exploit "camera networks" to combine multiple observations and perspectives to improve analysis</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Improve real-time analysis, especially by exploiting application specific knowledge</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hlinkClick r:id="rId3"/>
              </a:rPr>
              <a:t>“Lights, Camera, Data” story from WSJ</a:t>
            </a: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3733800" y="304800"/>
            <a:ext cx="5153690" cy="2889557"/>
          </a:xfrm>
          <a:prstGeom prst="rect">
            <a:avLst/>
          </a:prstGeom>
        </p:spPr>
      </p:pic>
      <p:sp>
        <p:nvSpPr>
          <p:cNvPr id="6" name="Rectangle 5"/>
          <p:cNvSpPr/>
          <p:nvPr/>
        </p:nvSpPr>
        <p:spPr>
          <a:xfrm>
            <a:off x="533400" y="762000"/>
            <a:ext cx="2590800" cy="1621406"/>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smtClean="0">
                <a:latin typeface="+mj-lt"/>
                <a:ea typeface="+mj-ea"/>
                <a:cs typeface="+mj-cs"/>
                <a:sym typeface="UC Berkeley OS Sign"/>
              </a:rPr>
              <a:t>“Heat Maps” of Shopping Behavior</a:t>
            </a:r>
          </a:p>
        </p:txBody>
      </p:sp>
      <p:pic>
        <p:nvPicPr>
          <p:cNvPr id="8" name="Picture 7" descr="Sunhee Heatmap.jpg"/>
          <p:cNvPicPr>
            <a:picLocks noChangeAspect="1"/>
          </p:cNvPicPr>
          <p:nvPr/>
        </p:nvPicPr>
        <p:blipFill>
          <a:blip r:embed="rId4" cstate="print"/>
          <a:stretch>
            <a:fillRect/>
          </a:stretch>
        </p:blipFill>
        <p:spPr>
          <a:xfrm>
            <a:off x="3657600" y="3429000"/>
            <a:ext cx="5250180" cy="2927794"/>
          </a:xfrm>
          <a:prstGeom prst="rect">
            <a:avLst/>
          </a:prstGeom>
        </p:spPr>
      </p:pic>
      <p:sp>
        <p:nvSpPr>
          <p:cNvPr id="9" name="TextBox 8"/>
          <p:cNvSpPr txBox="1"/>
          <p:nvPr/>
        </p:nvSpPr>
        <p:spPr>
          <a:xfrm>
            <a:off x="685800" y="3581400"/>
            <a:ext cx="2209800" cy="2554545"/>
          </a:xfrm>
          <a:prstGeom prst="rect">
            <a:avLst/>
          </a:prstGeom>
          <a:noFill/>
        </p:spPr>
        <p:txBody>
          <a:bodyPr wrap="square" rtlCol="0">
            <a:spAutoFit/>
          </a:bodyPr>
          <a:lstStyle/>
          <a:p>
            <a:r>
              <a:rPr lang="en-US" sz="3200" dirty="0" smtClean="0"/>
              <a:t>Photos provided by Jamie Huang, </a:t>
            </a:r>
            <a:r>
              <a:rPr lang="en-US" sz="3200" dirty="0" smtClean="0">
                <a:hlinkClick r:id="rId5"/>
              </a:rPr>
              <a:t>Prism</a:t>
            </a:r>
            <a:endParaRPr lang="en-US" sz="3200" dirty="0"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914400" y="1143000"/>
            <a:ext cx="6585095" cy="4677802"/>
          </a:xfrm>
          <a:prstGeom prst="rect">
            <a:avLst/>
          </a:prstGeom>
        </p:spPr>
      </p:pic>
      <p:sp>
        <p:nvSpPr>
          <p:cNvPr id="6" name="Rectangle 5"/>
          <p:cNvSpPr/>
          <p:nvPr/>
        </p:nvSpPr>
        <p:spPr>
          <a:xfrm>
            <a:off x="1143000" y="152400"/>
            <a:ext cx="6781800" cy="1055032"/>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latin typeface="+mj-lt"/>
                <a:ea typeface="+mj-ea"/>
                <a:cs typeface="+mj-cs"/>
                <a:sym typeface="UC Berkeley OS Sign"/>
              </a:rPr>
              <a:t>The Dark Side of Video Analysis: Scene Tap</a:t>
            </a:r>
          </a:p>
        </p:txBody>
      </p:sp>
      <p:sp>
        <p:nvSpPr>
          <p:cNvPr id="7" name="TextBox 6"/>
          <p:cNvSpPr txBox="1"/>
          <p:nvPr/>
        </p:nvSpPr>
        <p:spPr>
          <a:xfrm>
            <a:off x="685800" y="6400800"/>
            <a:ext cx="7391400" cy="369332"/>
          </a:xfrm>
          <a:prstGeom prst="rect">
            <a:avLst/>
          </a:prstGeom>
          <a:noFill/>
        </p:spPr>
        <p:txBody>
          <a:bodyPr wrap="square" rtlCol="0">
            <a:spAutoFit/>
          </a:bodyPr>
          <a:lstStyle/>
          <a:p>
            <a:r>
              <a:rPr lang="en-US" dirty="0" smtClean="0">
                <a:hlinkClick r:id="rId4"/>
              </a:rPr>
              <a:t>See “San Francisco Hates Your Startup”</a:t>
            </a: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a:t>
            </a:r>
            <a:r>
              <a:rPr lang="en-US" sz="3800" b="1" dirty="0" smtClean="0">
                <a:sym typeface="UC Berkeley OS Sign"/>
              </a:rPr>
              <a:t>2014</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6 </a:t>
            </a:r>
            <a:r>
              <a:rPr lang="en-US" sz="3000" dirty="0" smtClean="0">
                <a:sym typeface="UC Berkeley OS Sign"/>
              </a:rPr>
              <a:t>October </a:t>
            </a:r>
            <a:r>
              <a:rPr lang="en-US" sz="3000" dirty="0" smtClean="0">
                <a:sym typeface="UC Berkeley OS Sign"/>
              </a:rPr>
              <a:t>2014</a:t>
            </a:r>
            <a:r>
              <a:rPr lang="en-US" sz="3000" dirty="0" smtClean="0">
                <a:sym typeface="UC Berkeley OS Sign"/>
              </a:rPr>
              <a:t/>
            </a:r>
            <a:br>
              <a:rPr lang="en-US" sz="3000" dirty="0" smtClean="0">
                <a:sym typeface="UC Berkeley OS Sign"/>
              </a:rPr>
            </a:br>
            <a:r>
              <a:rPr lang="en-US" sz="3000" dirty="0" smtClean="0">
                <a:sym typeface="UC Berkeley OS Sign"/>
              </a:rPr>
              <a:t>Lecture 10.4 – “Contextual” Metadata</a:t>
            </a:r>
            <a:br>
              <a:rPr lang="en-US" sz="3000" dirty="0" smtClean="0">
                <a:sym typeface="UC Berkeley OS Sign"/>
              </a:rPr>
            </a:b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1066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Contextual Metadata</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1401219"/>
            <a:ext cx="8610600" cy="4424447"/>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Metadata about the context in which some content was "captured"</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Location, time, other people or things present are basic elements, but there are many more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This kind of information has often been collected, but not usually analyzed and applied to description until afterwards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0" y="1622461"/>
            <a:ext cx="8944336" cy="3546113"/>
          </a:xfrm>
          <a:prstGeom prst="rect">
            <a:avLst/>
          </a:prstGeom>
        </p:spPr>
      </p:pic>
      <p:sp>
        <p:nvSpPr>
          <p:cNvPr id="6" name="Rectangle 5"/>
          <p:cNvSpPr/>
          <p:nvPr/>
        </p:nvSpPr>
        <p:spPr>
          <a:xfrm>
            <a:off x="1143000" y="152400"/>
            <a:ext cx="6781800" cy="1111715"/>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it-IT" sz="3600" b="1" dirty="0" smtClean="0"/>
              <a:t>Non-Automated Contextual Metadata in Museum Catalog</a:t>
            </a:r>
            <a:endParaRPr lang="en-US" sz="3400" dirty="0" smtClean="0">
              <a:latin typeface="+mj-lt"/>
              <a:ea typeface="+mj-ea"/>
              <a:cs typeface="+mj-cs"/>
              <a:sym typeface="UC Berkeley OS Sign"/>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990599" y="1600200"/>
            <a:ext cx="7499855" cy="4876800"/>
          </a:xfrm>
          <a:prstGeom prst="rect">
            <a:avLst/>
          </a:prstGeom>
        </p:spPr>
      </p:pic>
      <p:sp>
        <p:nvSpPr>
          <p:cNvPr id="6" name="Rectangle 5"/>
          <p:cNvSpPr/>
          <p:nvPr/>
        </p:nvSpPr>
        <p:spPr>
          <a:xfrm>
            <a:off x="1143000" y="152400"/>
            <a:ext cx="6781800" cy="1111715"/>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it-IT" sz="3600" b="1" dirty="0" smtClean="0"/>
              <a:t>Automated Contextual Metadata in EXIF (Digital Camera)</a:t>
            </a:r>
            <a:endParaRPr lang="en-US" sz="3400" dirty="0" smtClean="0">
              <a:latin typeface="+mj-lt"/>
              <a:ea typeface="+mj-ea"/>
              <a:cs typeface="+mj-cs"/>
              <a:sym typeface="UC Berkeley OS Sign"/>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838200" y="1676400"/>
            <a:ext cx="7499855" cy="3854092"/>
          </a:xfrm>
          <a:prstGeom prst="rect">
            <a:avLst/>
          </a:prstGeom>
        </p:spPr>
      </p:pic>
      <p:sp>
        <p:nvSpPr>
          <p:cNvPr id="6" name="Rectangle 5"/>
          <p:cNvSpPr/>
          <p:nvPr/>
        </p:nvSpPr>
        <p:spPr>
          <a:xfrm>
            <a:off x="1143000" y="152400"/>
            <a:ext cx="6781800" cy="1593065"/>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it-IT" sz="3600" b="1" dirty="0" smtClean="0"/>
              <a:t>Augmenting EXIF (time) with Geo-Referenced Additional Resources</a:t>
            </a:r>
          </a:p>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400" dirty="0" smtClean="0">
              <a:latin typeface="+mj-lt"/>
              <a:ea typeface="+mj-ea"/>
              <a:cs typeface="+mj-cs"/>
              <a:sym typeface="UC Berkeley OS Sign"/>
            </a:endParaRPr>
          </a:p>
        </p:txBody>
      </p:sp>
      <p:sp>
        <p:nvSpPr>
          <p:cNvPr id="7" name="TextBox 6"/>
          <p:cNvSpPr txBox="1"/>
          <p:nvPr/>
        </p:nvSpPr>
        <p:spPr>
          <a:xfrm>
            <a:off x="914400" y="5715000"/>
            <a:ext cx="6858000" cy="830997"/>
          </a:xfrm>
          <a:prstGeom prst="rect">
            <a:avLst/>
          </a:prstGeom>
          <a:noFill/>
        </p:spPr>
        <p:txBody>
          <a:bodyPr wrap="square" rtlCol="0">
            <a:spAutoFit/>
          </a:bodyPr>
          <a:lstStyle/>
          <a:p>
            <a:r>
              <a:rPr lang="en-US" sz="2400" dirty="0" err="1" smtClean="0">
                <a:hlinkClick r:id="rId4"/>
              </a:rPr>
              <a:t>Naaman</a:t>
            </a:r>
            <a:r>
              <a:rPr lang="en-US" sz="2400" dirty="0" smtClean="0">
                <a:hlinkClick r:id="rId4"/>
              </a:rPr>
              <a:t>, </a:t>
            </a:r>
            <a:r>
              <a:rPr lang="en-US" sz="2400" dirty="0" err="1" smtClean="0">
                <a:hlinkClick r:id="rId4"/>
              </a:rPr>
              <a:t>Mor</a:t>
            </a:r>
            <a:r>
              <a:rPr lang="en-US" sz="2400" dirty="0" smtClean="0">
                <a:hlinkClick r:id="rId4"/>
              </a:rPr>
              <a:t>, et al. "Context data in geo-referenced digital photo collections.” 2004.</a:t>
            </a:r>
            <a:endParaRPr lang="en-US" sz="2400" dirty="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457199" y="1371600"/>
            <a:ext cx="8242383" cy="5334000"/>
          </a:xfrm>
          <a:prstGeom prst="rect">
            <a:avLst/>
          </a:prstGeom>
        </p:spPr>
      </p:pic>
      <p:sp>
        <p:nvSpPr>
          <p:cNvPr id="6" name="Rectangle 5"/>
          <p:cNvSpPr/>
          <p:nvPr/>
        </p:nvSpPr>
        <p:spPr>
          <a:xfrm>
            <a:off x="1143000" y="152400"/>
            <a:ext cx="6781800" cy="1593065"/>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it-IT" sz="3600" b="1" dirty="0" smtClean="0"/>
              <a:t>Using Contextual Metadata in Image Retrieval (Naaman et al)</a:t>
            </a:r>
          </a:p>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400" dirty="0" smtClean="0">
              <a:latin typeface="+mj-lt"/>
              <a:ea typeface="+mj-ea"/>
              <a:cs typeface="+mj-cs"/>
              <a:sym typeface="UC Berkeley OS Sign"/>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066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What's Different About Describing Multimedia?</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971800"/>
            <a:ext cx="8036719" cy="1728837"/>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Sensory Gap</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Semantic Gap</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Proliferation Problem</a:t>
            </a: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a:t>
            </a:r>
            <a:r>
              <a:rPr lang="en-US" sz="3800" b="1" dirty="0" smtClean="0">
                <a:sym typeface="UC Berkeley OS Sign"/>
              </a:rPr>
              <a:t>2014</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Ryan Baker</a:t>
            </a:r>
            <a:br>
              <a:rPr lang="en-US" sz="3000" dirty="0" smtClean="0">
                <a:sym typeface="UC Berkeley OS Sign"/>
              </a:rPr>
            </a:b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6 </a:t>
            </a:r>
            <a:r>
              <a:rPr lang="en-US" sz="3000" dirty="0" smtClean="0">
                <a:sym typeface="UC Berkeley OS Sign"/>
              </a:rPr>
              <a:t>October </a:t>
            </a:r>
            <a:r>
              <a:rPr lang="en-US" sz="3000" dirty="0" smtClean="0">
                <a:sym typeface="UC Berkeley OS Sign"/>
              </a:rPr>
              <a:t>2014</a:t>
            </a:r>
            <a:r>
              <a:rPr lang="en-US" sz="3000" dirty="0" smtClean="0">
                <a:sym typeface="UC Berkeley OS Sign"/>
              </a:rPr>
              <a:t/>
            </a:r>
            <a:br>
              <a:rPr lang="en-US" sz="3000" dirty="0" smtClean="0">
                <a:sym typeface="UC Berkeley OS Sign"/>
              </a:rPr>
            </a:br>
            <a:r>
              <a:rPr lang="en-US" sz="3000" dirty="0" smtClean="0">
                <a:sym typeface="UC Berkeley OS Sign"/>
              </a:rPr>
              <a:t>Lecture 10.5 – Metadata for Music</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800" dirty="0" smtClean="0"/>
              <a:t>TDO 5 through 5.4</a:t>
            </a:r>
          </a:p>
          <a:p>
            <a:r>
              <a:rPr lang="en-US" sz="2800" dirty="0" smtClean="0"/>
              <a:t>Kent 4</a:t>
            </a:r>
          </a:p>
          <a:p>
            <a:r>
              <a:rPr lang="en-US" sz="2800" dirty="0" smtClean="0"/>
              <a:t>HIGHLY RECOMMENDED</a:t>
            </a:r>
          </a:p>
          <a:p>
            <a:pPr lvl="1"/>
            <a:r>
              <a:rPr lang="en-US" sz="2400" dirty="0" err="1" smtClean="0"/>
              <a:t>Fellbaum</a:t>
            </a:r>
            <a:r>
              <a:rPr lang="en-US" sz="2400" dirty="0" smtClean="0"/>
              <a:t>, </a:t>
            </a:r>
            <a:r>
              <a:rPr lang="en-US" sz="2400" dirty="0" err="1" smtClean="0"/>
              <a:t>Christiane</a:t>
            </a:r>
            <a:r>
              <a:rPr lang="en-US" sz="2400" dirty="0" smtClean="0"/>
              <a:t>. </a:t>
            </a:r>
            <a:r>
              <a:rPr lang="en-US" sz="2400" dirty="0" err="1" smtClean="0"/>
              <a:t>Wordnet</a:t>
            </a:r>
            <a:r>
              <a:rPr lang="en-US" sz="2400" dirty="0" smtClean="0"/>
              <a:t> </a:t>
            </a:r>
            <a:r>
              <a:rPr lang="en-US" sz="2400" dirty="0" smtClean="0"/>
              <a:t>(</a:t>
            </a:r>
            <a:r>
              <a:rPr lang="en-US" sz="2400" dirty="0" smtClean="0"/>
              <a:t>skip sections 10.12-10.15)</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Readings 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t>The Sensory Gap (1)</a:t>
            </a:r>
            <a:endParaRPr lang="en-US" b="1" dirty="0"/>
          </a:p>
        </p:txBody>
      </p:sp>
      <p:pic>
        <p:nvPicPr>
          <p:cNvPr id="3" name="Picture 2" descr="DublinCore.JPG"/>
          <p:cNvPicPr>
            <a:picLocks noChangeAspect="1"/>
          </p:cNvPicPr>
          <p:nvPr/>
        </p:nvPicPr>
        <p:blipFill>
          <a:blip r:embed="rId3" cstate="print"/>
          <a:stretch>
            <a:fillRect/>
          </a:stretch>
        </p:blipFill>
        <p:spPr>
          <a:xfrm>
            <a:off x="228600" y="1624811"/>
            <a:ext cx="8686800" cy="406919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The Sensory Gap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676400"/>
            <a:ext cx="8610600" cy="45950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is a gap between an object and a computer's ability to sense and describe the object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 infinite number of different "signals“ can be produced by the same object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…And different objects can produce similar signals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Human perceptual machinery excels at recognizing when different "signal patterns" are the same object or when similar patterns are different ones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But the problem is difficult for computers</a:t>
            </a: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The Semantic Gap</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295400"/>
            <a:ext cx="8458200" cy="556642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Instruments, devices, and sensors encode data in formats that are optimized for efficient capture, storage, decoding, or other processing</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This data is often limited to characteristics that involve coarse categorization and syntactic processing</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representation of the object can't be (easily) processed to understand what the object "means"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So there is a semantic gap between the descriptions that people assign and those that can be assigned by automated mechanisms or that are otherwise built into the storage format</a:t>
            </a: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t>What’s this Picture About?</a:t>
            </a:r>
            <a:endParaRPr lang="en-US" b="1" dirty="0"/>
          </a:p>
        </p:txBody>
      </p:sp>
      <p:pic>
        <p:nvPicPr>
          <p:cNvPr id="3" name="Picture 2" descr="DublinCore.JPG"/>
          <p:cNvPicPr>
            <a:picLocks noChangeAspect="1"/>
          </p:cNvPicPr>
          <p:nvPr/>
        </p:nvPicPr>
        <p:blipFill>
          <a:blip r:embed="rId3" cstate="print"/>
          <a:stretch>
            <a:fillRect/>
          </a:stretch>
        </p:blipFill>
        <p:spPr>
          <a:xfrm>
            <a:off x="469947" y="1066800"/>
            <a:ext cx="8064453" cy="547812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1865</Words>
  <Application>Microsoft Office PowerPoint</Application>
  <PresentationFormat>On-screen Show (4:3)</PresentationFormat>
  <Paragraphs>368</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Plan for Today’s Lecture(s)</vt:lpstr>
      <vt:lpstr>INFO 202 “Information Organization &amp; Retrieval” Fall 2014 </vt:lpstr>
      <vt:lpstr>What is Multimedia?</vt:lpstr>
      <vt:lpstr>Concepts and Relationships for Multimedia Resources</vt:lpstr>
      <vt:lpstr>What's Different About Describing Multimedia?</vt:lpstr>
      <vt:lpstr>The Sensory Gap (1)</vt:lpstr>
      <vt:lpstr>The Sensory Gap (2)</vt:lpstr>
      <vt:lpstr>The Semantic Gap</vt:lpstr>
      <vt:lpstr>What’s this Picture About?</vt:lpstr>
      <vt:lpstr>Name That Tune</vt:lpstr>
      <vt:lpstr>The Proliferation Problem</vt:lpstr>
      <vt:lpstr>Are these New Problems?</vt:lpstr>
      <vt:lpstr>Name That Tune</vt:lpstr>
      <vt:lpstr>Name That Tune</vt:lpstr>
      <vt:lpstr>Music Box Controlled  by Spoked Cylinder</vt:lpstr>
      <vt:lpstr>Some Problems May Be New</vt:lpstr>
      <vt:lpstr>INFO 202 “Information Organization &amp; Retrieval” Fall 2014 </vt:lpstr>
      <vt:lpstr>"Professional" Metadata for Multimedia and Non-textual Works</vt:lpstr>
      <vt:lpstr>"Panofsky's Three Levels of Meaning</vt:lpstr>
      <vt:lpstr>  Description / “Preicongraphic” / Primary Level</vt:lpstr>
      <vt:lpstr>Identification / “Icongraphic” / Secondary Level</vt:lpstr>
      <vt:lpstr>Interpretation / “Iconologic” Level</vt:lpstr>
      <vt:lpstr>Slide 23</vt:lpstr>
      <vt:lpstr>Getty Categories for the Description of Works of Art (CDWA)</vt:lpstr>
      <vt:lpstr>CDWA’s First Question</vt:lpstr>
      <vt:lpstr>Slide 26</vt:lpstr>
      <vt:lpstr>Slide 27</vt:lpstr>
      <vt:lpstr>Slide 28</vt:lpstr>
      <vt:lpstr>Slide 29</vt:lpstr>
      <vt:lpstr>Metadata for Video</vt:lpstr>
      <vt:lpstr>Professional Metadata-Making for Video</vt:lpstr>
      <vt:lpstr>Slide 32</vt:lpstr>
      <vt:lpstr>Comparing “Professional” Metadata with “Amateur" Metadata</vt:lpstr>
      <vt:lpstr>INFO 202 “Information Organization &amp; Retrieval” Fall 2014 </vt:lpstr>
      <vt:lpstr>Bridging the Semantic Gap in  Describing Images</vt:lpstr>
      <vt:lpstr>Slide 36</vt:lpstr>
      <vt:lpstr>Computational Description of Images</vt:lpstr>
      <vt:lpstr>Slide 38</vt:lpstr>
      <vt:lpstr>“How Art History is  Failing at the Internet”</vt:lpstr>
      <vt:lpstr>Video Analytics (1)</vt:lpstr>
      <vt:lpstr>Video Analytics (2)</vt:lpstr>
      <vt:lpstr>Slide 42</vt:lpstr>
      <vt:lpstr>Slide 43</vt:lpstr>
      <vt:lpstr>INFO 202 “Information Organization &amp; Retrieval” Fall 2014 </vt:lpstr>
      <vt:lpstr>Contextual Metadata</vt:lpstr>
      <vt:lpstr>Slide 46</vt:lpstr>
      <vt:lpstr>Slide 47</vt:lpstr>
      <vt:lpstr>Slide 48</vt:lpstr>
      <vt:lpstr>Slide 49</vt:lpstr>
      <vt:lpstr>INFO 202 “Information Organization &amp; Retrieval” Fall 2014 </vt:lpstr>
      <vt:lpstr>Readings for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2014-10-01T19:00:16Z</dcterms:created>
  <dcterms:modified xsi:type="dcterms:W3CDTF">2014-10-06T15:18:38Z</dcterms:modified>
</cp:coreProperties>
</file>