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sldIdLst>
    <p:sldId id="256" r:id="rId2"/>
    <p:sldId id="529" r:id="rId3"/>
    <p:sldId id="539" r:id="rId4"/>
    <p:sldId id="524" r:id="rId5"/>
    <p:sldId id="525" r:id="rId6"/>
    <p:sldId id="526" r:id="rId7"/>
    <p:sldId id="527" r:id="rId8"/>
    <p:sldId id="351" r:id="rId9"/>
    <p:sldId id="460" r:id="rId10"/>
    <p:sldId id="531" r:id="rId11"/>
    <p:sldId id="468" r:id="rId12"/>
    <p:sldId id="519" r:id="rId13"/>
    <p:sldId id="530" r:id="rId14"/>
    <p:sldId id="516" r:id="rId15"/>
    <p:sldId id="532" r:id="rId16"/>
    <p:sldId id="533" r:id="rId17"/>
    <p:sldId id="534" r:id="rId18"/>
    <p:sldId id="535" r:id="rId19"/>
    <p:sldId id="536" r:id="rId20"/>
    <p:sldId id="339" r:id="rId21"/>
    <p:sldId id="434" r:id="rId22"/>
    <p:sldId id="396" r:id="rId23"/>
    <p:sldId id="475" r:id="rId24"/>
    <p:sldId id="473" r:id="rId25"/>
    <p:sldId id="469" r:id="rId26"/>
    <p:sldId id="479" r:id="rId27"/>
    <p:sldId id="472" r:id="rId28"/>
    <p:sldId id="397" r:id="rId29"/>
    <p:sldId id="481" r:id="rId30"/>
    <p:sldId id="478" r:id="rId31"/>
    <p:sldId id="476" r:id="rId32"/>
    <p:sldId id="480" r:id="rId33"/>
    <p:sldId id="487" r:id="rId34"/>
    <p:sldId id="484" r:id="rId35"/>
    <p:sldId id="485" r:id="rId36"/>
    <p:sldId id="482" r:id="rId37"/>
    <p:sldId id="340" r:id="rId38"/>
    <p:sldId id="517" r:id="rId39"/>
    <p:sldId id="538" r:id="rId40"/>
    <p:sldId id="521" r:id="rId41"/>
    <p:sldId id="342" r:id="rId42"/>
    <p:sldId id="488" r:id="rId43"/>
    <p:sldId id="522" r:id="rId44"/>
    <p:sldId id="435" r:id="rId45"/>
    <p:sldId id="486" r:id="rId46"/>
    <p:sldId id="311" r:id="rId4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71" autoAdjust="0"/>
  </p:normalViewPr>
  <p:slideViewPr>
    <p:cSldViewPr>
      <p:cViewPr>
        <p:scale>
          <a:sx n="66" d="100"/>
          <a:sy n="66" d="100"/>
        </p:scale>
        <p:origin x="-1853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00"/>
    </p:cViewPr>
  </p:sorterViewPr>
  <p:notesViewPr>
    <p:cSldViewPr>
      <p:cViewPr>
        <p:scale>
          <a:sx n="71" d="100"/>
          <a:sy n="71" d="100"/>
        </p:scale>
        <p:origin x="-4098" y="-61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marR="0" lvl="1" indent="-222239" algn="l" defTabSz="914400" rtl="0" eaLnBrk="1" fontAlgn="auto" latinLnBrk="0" hangingPunct="1">
              <a:lnSpc>
                <a:spcPct val="92000"/>
              </a:lnSpc>
              <a:spcBef>
                <a:spcPts val="1786"/>
              </a:spcBef>
              <a:spcAft>
                <a:spcPts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even_Bridges_of_K%C3%B6nigsber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unysb.edu/~skiena/combinatorica/animations/graphpower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/44sp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acleofbacon.org/" TargetMode="External"/><Relationship Id="rId5" Type="http://schemas.openxmlformats.org/officeDocument/2006/relationships/hyperlink" Target="http://en.wikipedia.org/wiki/Erdos_number" TargetMode="External"/><Relationship Id="rId4" Type="http://schemas.openxmlformats.org/officeDocument/2006/relationships/hyperlink" Target="http://en.wikipedia.org/wiki/Dijkstra's_algorith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course/sna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yti.ms/1fxW2c6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-inde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ltmetrics.org/manifesto" TargetMode="External"/><Relationship Id="rId4" Type="http://schemas.openxmlformats.org/officeDocument/2006/relationships/hyperlink" Target="http://scholar.google.com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99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Architectural Perspective on Relationships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Structure between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UC Berkeley OS Sign"/>
              </a:rPr>
              <a:t>Link Architecture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Little Graph Theory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UC Berkeley OS Sign"/>
              </a:rPr>
              <a:t>Bibliometrics and Altmetrics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ourses\figures\link-anchor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62075"/>
            <a:ext cx="5486400" cy="4133850"/>
          </a:xfrm>
          <a:prstGeom prst="rect">
            <a:avLst/>
          </a:prstGeom>
          <a:noFill/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457200" y="533400"/>
            <a:ext cx="8228707" cy="11909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UC Berkeley OS Sign"/>
              </a:rPr>
              <a:t>The Variety of Links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UC Berkeley OS Sig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Link Properties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676400"/>
            <a:ext cx="8036719" cy="339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starting point of the link (the ANCHOR)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end point of the link (the DESTINATION)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reason for the link (the LINK TYPE)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number of resources linked to (the CARDINALITY; 1-1 or 1-many)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DIRECTIONALITY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Annotation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295400"/>
            <a:ext cx="8036719" cy="373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</a:endParaRPr>
          </a:p>
          <a:p>
            <a:pPr marL="12573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</a:rPr>
              <a:t>An annotation is a link from some anchor to a newly-created destination, the contents of which are the BODY of the annotation</a:t>
            </a:r>
          </a:p>
          <a:p>
            <a:pPr marL="12573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Highlighting </a:t>
            </a:r>
            <a:r>
              <a:rPr lang="en-US" sz="2800" dirty="0" smtClean="0">
                <a:latin typeface="UC Berkeley OS Sign"/>
              </a:rPr>
              <a:t>can be conceived of as a link from an anchor back to itself where there is no new BODY created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6743153" cy="547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304800" y="304800"/>
            <a:ext cx="8228707" cy="11909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UC Berkeley OS Sign"/>
              </a:rPr>
              <a:t>Annotation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UC Berkeley OS Sig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400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Marshall, Reading and Writing the Electronic Book,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Separation of Link Concerns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 marL="40005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dirty="0" smtClean="0">
                <a:latin typeface="UC Berkeley OS Sign"/>
                <a:cs typeface="Arial" pitchFamily="34" charset="0"/>
                <a:sym typeface="Arial" pitchFamily="34" charset="0"/>
              </a:rPr>
              <a:t>These structural and semantic issues are distinct from presentation ones</a:t>
            </a:r>
          </a:p>
          <a:p>
            <a:pPr marL="800100" lvl="1" indent="-342900" eaLnBrk="0" fontAlgn="base" hangingPunct="0">
              <a:lnSpc>
                <a:spcPct val="11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dirty="0" smtClean="0">
                <a:latin typeface="UC Berkeley OS Sign"/>
                <a:cs typeface="Arial" pitchFamily="34" charset="0"/>
                <a:sym typeface="Arial" pitchFamily="34" charset="0"/>
              </a:rPr>
              <a:t>Is the presence of the link indicated (the LINK MARKER)?</a:t>
            </a:r>
          </a:p>
          <a:p>
            <a:pPr marL="800100" lvl="1" indent="-342900" eaLnBrk="0" fontAlgn="base" hangingPunct="0">
              <a:lnSpc>
                <a:spcPct val="11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dirty="0" smtClean="0">
                <a:latin typeface="UC Berkeley OS Sign"/>
                <a:cs typeface="Arial" pitchFamily="34" charset="0"/>
                <a:sym typeface="Arial" pitchFamily="34" charset="0"/>
              </a:rPr>
              <a:t>Does the link marker change to indicate that the link has been followed? </a:t>
            </a:r>
          </a:p>
          <a:p>
            <a:pPr marL="800100" lvl="1" indent="-342900" eaLnBrk="0" fontAlgn="base" hangingPunct="0">
              <a:lnSpc>
                <a:spcPct val="11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dirty="0" smtClean="0">
                <a:latin typeface="UC Berkeley OS Sign"/>
                <a:cs typeface="Arial" pitchFamily="34" charset="0"/>
                <a:sym typeface="Arial" pitchFamily="34" charset="0"/>
              </a:rPr>
              <a:t>Is the LINK TYPE indicated by some presentation convention?</a:t>
            </a:r>
          </a:p>
          <a:p>
            <a:pPr marL="800100" lvl="1" indent="-342900" eaLnBrk="0" fontAlgn="base" hangingPunct="0">
              <a:lnSpc>
                <a:spcPct val="11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dirty="0" smtClean="0">
                <a:latin typeface="UC Berkeley OS Sign"/>
                <a:cs typeface="Arial" pitchFamily="34" charset="0"/>
                <a:sym typeface="Arial" pitchFamily="34" charset="0"/>
              </a:rPr>
              <a:t>Is the DESTINATION TYPE indicated by some presentation convention?</a:t>
            </a:r>
          </a:p>
          <a:p>
            <a:pPr marL="40005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dirty="0" smtClean="0">
                <a:latin typeface="UC Berkeley OS Sign"/>
                <a:cs typeface="Arial" pitchFamily="34" charset="0"/>
                <a:sym typeface="Arial" pitchFamily="34" charset="0"/>
              </a:rPr>
              <a:t>Are the links embedded in the resources, or are they architecturally distinct in a “link base”?</a:t>
            </a:r>
          </a:p>
          <a:p>
            <a:pPr marL="342900" lvl="1" indent="-342900"/>
            <a:endParaRPr lang="en-US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lvl="1" indent="-342900"/>
            <a:endParaRPr lang="en-US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742950" lvl="2" indent="-342900"/>
            <a:endParaRPr lang="en-US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ourses\figures\links_embedd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6858000" cy="51435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Embedded Links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ourses\figures\links_embedded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000" y="1066800"/>
            <a:ext cx="6858000" cy="51435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Separate Links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ourses\figures\links_embedded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000" y="10668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ourses\figures\links_embedded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000" y="10668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20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13.3 – A Little Graph Theory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20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13.1 – The Architectural Perspective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on Relationships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Link Network – Graphical View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281" y="1624811"/>
            <a:ext cx="6373437" cy="406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Link Network – Matrix View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6851" y="1624811"/>
            <a:ext cx="4110297" cy="406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Graph Theory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676400"/>
            <a:ext cx="8686800" cy="5023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We can apply graph theory to understanding relationships from a structural perspective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A GRAPH treats resources as VERTICES or NODES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err="1" smtClean="0"/>
              <a:t>pairwise</a:t>
            </a:r>
            <a:r>
              <a:rPr lang="en-US" sz="2800" dirty="0" smtClean="0"/>
              <a:t> relationships between resources are represented by the EDGES that connect them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If the edges have an associated direction, this is a DIRECTED graph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A WEIGHT can be assigned to each edge if the relationship has a numerical aspect (distance, cost, time, etc.)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The Origins of Graph Theory (Euler 1735)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1524000"/>
            <a:ext cx="3581400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2 islands, 7 bridges – can you visit all 4 land masses without crossing any bridge more than once? Euler (1735) proved you couldn’t and invented much of graph theory to explain it</a:t>
            </a:r>
          </a:p>
        </p:txBody>
      </p:sp>
      <p:pic>
        <p:nvPicPr>
          <p:cNvPr id="113666" name="Picture 2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5414680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6096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Euler’s Seven Bridges of </a:t>
            </a:r>
            <a:r>
              <a:rPr lang="en-US" sz="2400" dirty="0" err="1" smtClean="0">
                <a:hlinkClick r:id="rId4"/>
              </a:rPr>
              <a:t>Königsberg</a:t>
            </a:r>
            <a:r>
              <a:rPr lang="en-US" sz="2400" dirty="0" smtClean="0">
                <a:hlinkClick r:id="rId4"/>
              </a:rPr>
              <a:t>  Problem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Computing the Properties of Graphs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828800"/>
            <a:ext cx="830580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/>
              <a:t>Reachability</a:t>
            </a:r>
            <a:r>
              <a:rPr lang="en-US" sz="2800" dirty="0" smtClean="0"/>
              <a:t> – is there a path between any two nodes in the graph?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Shortest path – if there are multiple paths between two nodes, which is the shortest?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Centrality – which nodes are the most connected or have the average shortest paths to the other nodes?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/>
              <a:t>Subgraph</a:t>
            </a:r>
            <a:r>
              <a:rPr lang="en-US" sz="2800" dirty="0" smtClean="0"/>
              <a:t> discovery  – are there sub-graphs that are completely contained in a larger graph?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Reachability</a:t>
            </a:r>
            <a:r>
              <a:rPr lang="en-US" sz="3600" b="1" dirty="0" smtClean="0"/>
              <a:t> and Transitive Closure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133600"/>
            <a:ext cx="8305800" cy="413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The REACHABILITY property of a graph is "can you get there from here”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We can determine whether a path exists between any two nodes in a graph by calculating the transitive closure of the graph; the most commonly used approach is </a:t>
            </a:r>
            <a:r>
              <a:rPr lang="en-US" sz="2800" dirty="0" err="1" smtClean="0"/>
              <a:t>Warshall's</a:t>
            </a:r>
            <a:r>
              <a:rPr lang="en-US" sz="2800" dirty="0" smtClean="0"/>
              <a:t> algorithm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hlinkClick r:id="rId3"/>
              </a:rPr>
              <a:t>visualizations </a:t>
            </a:r>
            <a:r>
              <a:rPr lang="en-US" sz="2800" dirty="0" smtClean="0"/>
              <a:t>http://www.cs.sunysb.edu/~skiena/combinatorica/animations/graphpower.html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Shortest Path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38200" y="762000"/>
            <a:ext cx="8305800" cy="54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smtClean="0">
                <a:hlinkClick r:id="rId3"/>
              </a:rPr>
              <a:t>shortest path </a:t>
            </a:r>
            <a:r>
              <a:rPr lang="en-US" sz="2800" dirty="0" smtClean="0"/>
              <a:t>between two nodes in a graph can be calculated using </a:t>
            </a:r>
            <a:r>
              <a:rPr lang="en-US" sz="2800" dirty="0" err="1" smtClean="0">
                <a:hlinkClick r:id="rId4"/>
              </a:rPr>
              <a:t>Dijkstra’s</a:t>
            </a:r>
            <a:r>
              <a:rPr lang="en-US" sz="2800" dirty="0" smtClean="0">
                <a:hlinkClick r:id="rId4"/>
              </a:rPr>
              <a:t> algorithm</a:t>
            </a:r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 The shortest path problem is ubiquitous and its solution has obvious value – travel, transportation, financial arbitrage, grocery shopping…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If the graph edges aren’t weighted and we only care about connectivity, we have the familiar “degrees of separation” situation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For </a:t>
            </a:r>
            <a:r>
              <a:rPr lang="en-US" sz="2800" dirty="0" smtClean="0">
                <a:hlinkClick r:id="rId5"/>
              </a:rPr>
              <a:t>mathematicians</a:t>
            </a:r>
            <a:r>
              <a:rPr lang="en-US" sz="2800" dirty="0" smtClean="0"/>
              <a:t>; for </a:t>
            </a:r>
            <a:r>
              <a:rPr lang="en-US" sz="2800" dirty="0" smtClean="0">
                <a:hlinkClick r:id="rId6"/>
              </a:rPr>
              <a:t>actors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d/d2/Minimum_spanning_tree.svg/450px-Minimum_spanning_tre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6081830" cy="4906010"/>
          </a:xfrm>
          <a:prstGeom prst="rect">
            <a:avLst/>
          </a:prstGeom>
          <a:noFill/>
        </p:spPr>
      </p:pic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4008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Minimum Spanning Tree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2895600"/>
            <a:ext cx="358140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A spanning tree of a graph is a </a:t>
            </a:r>
            <a:r>
              <a:rPr lang="en-US" sz="2800" dirty="0" err="1" smtClean="0"/>
              <a:t>subgraph</a:t>
            </a:r>
            <a:r>
              <a:rPr lang="en-US" sz="2800" dirty="0" smtClean="0"/>
              <a:t> that is a tree that connects all the vertices – what’s the shortest one, and why would we care?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Moving Beyond “</a:t>
            </a:r>
            <a:r>
              <a:rPr lang="en-US" sz="3600" b="1" dirty="0" err="1" smtClean="0"/>
              <a:t>Reachability</a:t>
            </a:r>
            <a:r>
              <a:rPr lang="en-US" sz="3600" b="1" dirty="0" smtClean="0"/>
              <a:t>”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600200"/>
            <a:ext cx="8229600" cy="45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We've been treating relationships in purely structural terms - is one thing connected to another - but we can refine that into two perspectives: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RELATIONAL analysis treats links as indicators of the amount of connectedness or the direction of flow between documents, people, groups, journals, disciplines, domains, organizations, or nations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EVALUATIVE analysis treats links as indicators of the level of quality, importance, influence or performance of documents, people, groups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Analysis of Large-Scale Social &amp; Information Networks (Kleinberg)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524000"/>
            <a:ext cx="8305800" cy="496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“The Web lets us observe, measure and </a:t>
            </a:r>
            <a:r>
              <a:rPr lang="en-US" sz="2800" dirty="0" err="1" smtClean="0"/>
              <a:t>analyse</a:t>
            </a:r>
            <a:r>
              <a:rPr lang="en-US" sz="2800" dirty="0" smtClean="0"/>
              <a:t> social interaction at a level of scale and resolution that was previously unimaginable, observing social phenomena that had previously remained essentially unrecorded and invisible”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Social network firms exploit “triadic closure” – the increased tendency for two people to form a relationship when they people in common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People who are the boundaries of one’s social networks – “weak ties” – can be crucial sources of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Architectural Perspective {and, or, vs.} the Structural Perspective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524000"/>
            <a:ext cx="8610600" cy="579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architectural perspective is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abstract and prescriptive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It defines what kinds of relationships can be created given the design of an organizing system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structural perspective is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concrete and descriptive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It says "this is what exists" and describes the actual patterns of association, arrangements, proximity, or connection between resources in a particular context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Analysis of Large-Scale Social &amp; Information Networks (Kleinberg) 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63931"/>
            <a:ext cx="8305800" cy="416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Many social networks are directed graphs because of asymmetries in status, power, or values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Identifying “influencers” and predicting their influence is the billion dollar question for web-based social networks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See Coursera course on </a:t>
            </a:r>
            <a:r>
              <a:rPr lang="en-US" sz="2800" dirty="0" smtClean="0">
                <a:hlinkClick r:id="rId3"/>
              </a:rPr>
              <a:t>Social Network Analysis</a:t>
            </a:r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Measures of Centrality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63931"/>
            <a:ext cx="8305800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Degree Centrality – number of direct connections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/>
              <a:t>Betweenness</a:t>
            </a:r>
            <a:r>
              <a:rPr lang="en-US" sz="2800" dirty="0" smtClean="0"/>
              <a:t> – a location in the network that interconnects different clusters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Closeness – low average path length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400800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“Kite Network” Example from http://www.orgnet.com/sna.html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117762" name="Picture 2" descr="http://www.orgnet.com/kite_f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4008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Subgraphs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74711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50292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a social network setting, connection </a:t>
            </a:r>
            <a:r>
              <a:rPr lang="en-US" dirty="0" err="1" smtClean="0"/>
              <a:t>subgraphs</a:t>
            </a:r>
            <a:r>
              <a:rPr lang="en-US" dirty="0" smtClean="0"/>
              <a:t> can identify the few most likely paths of transmission for a disease (or rumor, or information-leak, or joke)  or spot whether an individual has unexpected ties to any members of a list of individuals.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01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Faloutsos</a:t>
            </a:r>
            <a:r>
              <a:rPr lang="en-US" dirty="0" smtClean="0"/>
              <a:t>, Christos, Kevin S. </a:t>
            </a:r>
            <a:r>
              <a:rPr lang="en-US" dirty="0" err="1" smtClean="0"/>
              <a:t>McCurley</a:t>
            </a:r>
            <a:r>
              <a:rPr lang="en-US" dirty="0" smtClean="0"/>
              <a:t>, and Andrew Tomkins. "Connection </a:t>
            </a:r>
            <a:r>
              <a:rPr lang="en-US" dirty="0" err="1" smtClean="0"/>
              <a:t>subgraphs</a:t>
            </a:r>
            <a:r>
              <a:rPr lang="en-US" dirty="0" smtClean="0"/>
              <a:t> in social networks” 2004.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NSA’s Social Network Analysis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676400"/>
            <a:ext cx="8305800" cy="375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The agency was authorized to conduct “large-scale graph analysis on very large sets of communications metadata without having to check foreignness” of every e-mail address, phone number or other identifier, the document said.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The agency can augment the communications data with material from public, commercial and other sources, including bank codes, insurance information,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profiles, passenger manifests, voter registration rolls and GPS location information, as well as property records and unspecified tax data, according to the documents.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562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NSA Gathers Data on Social Connections of US Citizens.</a:t>
            </a:r>
          </a:p>
          <a:p>
            <a:r>
              <a:rPr lang="en-US" sz="2400" dirty="0" smtClean="0">
                <a:hlinkClick r:id="rId3"/>
              </a:rPr>
              <a:t>  NY Times 28 Sept 2013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057400"/>
            <a:ext cx="7239000" cy="329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/>
              <a:t>“The Web lets us observe, measure and </a:t>
            </a:r>
            <a:r>
              <a:rPr lang="en-US" sz="3200" dirty="0" err="1" smtClean="0"/>
              <a:t>analyse</a:t>
            </a:r>
            <a:r>
              <a:rPr lang="en-US" sz="3200" dirty="0" smtClean="0"/>
              <a:t> social interaction at a level of scale and resolution that was previously unimaginable, observing social phenomena that had previously remained essentially unrecorded and invisible”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20 October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13.4 – </a:t>
            </a:r>
            <a:r>
              <a:rPr lang="en-US" sz="3000" dirty="0" err="1" smtClean="0">
                <a:sym typeface="UC Berkeley OS Sign"/>
              </a:rPr>
              <a:t>Bibliometrics</a:t>
            </a:r>
            <a:r>
              <a:rPr lang="en-US" sz="3000" dirty="0" smtClean="0">
                <a:sym typeface="UC Berkeley OS Sign"/>
              </a:rPr>
              <a:t> and Altmetrics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Bibilometrics</a:t>
            </a:r>
            <a:r>
              <a:rPr lang="en-US" sz="3600" b="1" dirty="0" smtClean="0"/>
              <a:t> (or "</a:t>
            </a:r>
            <a:r>
              <a:rPr lang="en-US" sz="3600" b="1" dirty="0" err="1" smtClean="0"/>
              <a:t>Scientometrics</a:t>
            </a:r>
            <a:r>
              <a:rPr lang="en-US" sz="3600" b="1" dirty="0" smtClean="0"/>
              <a:t>"): Structure of Scientific Citation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2209800"/>
            <a:ext cx="8610600" cy="49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Analysis of scientific citation began in the 1920s as a way to quantify the influence of specific documents or authors in terms of their "impact factor"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It can also identify "invisible colleges" of scientists whose citations are largely self-referential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It can recognize the emergence of new scientific disciplines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(Eugene Garfield and Derek J. de </a:t>
            </a:r>
            <a:r>
              <a:rPr lang="en-US" sz="2800" dirty="0" err="1" smtClean="0"/>
              <a:t>Solla</a:t>
            </a:r>
            <a:r>
              <a:rPr lang="en-US" sz="2800" dirty="0" smtClean="0"/>
              <a:t> Price are two of the "founding fathers" of </a:t>
            </a:r>
            <a:r>
              <a:rPr lang="en-US" sz="2800" dirty="0" err="1" smtClean="0"/>
              <a:t>bibliometrics</a:t>
            </a:r>
            <a:r>
              <a:rPr lang="en-US" sz="2800" dirty="0" smtClean="0"/>
              <a:t>)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Temporal Structure of Citation</a:t>
            </a:r>
            <a:endParaRPr lang="en-US" sz="3600" b="1" dirty="0"/>
          </a:p>
        </p:txBody>
      </p:sp>
      <p:pic>
        <p:nvPicPr>
          <p:cNvPr id="4" name="Content Placeholder 3" descr="CitationDiachronic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914400"/>
            <a:ext cx="6461760" cy="4861789"/>
          </a:xfrm>
        </p:spPr>
      </p:pic>
      <p:sp>
        <p:nvSpPr>
          <p:cNvPr id="6" name="TextBox 5"/>
          <p:cNvSpPr txBox="1"/>
          <p:nvPr/>
        </p:nvSpPr>
        <p:spPr>
          <a:xfrm>
            <a:off x="990600" y="57912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Patterns of citation identify the “hot” topics in a discipline and the size of the research community where there is a lot of cross-citation between researchers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Citation Analysis and Impact Ranking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Most articles and most journals are rarely cited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very large fraction … must be reckoned as merely a distant background noise, and as very far from central or strategic in any of the knitted strips from which the cloth of science is woven  (de </a:t>
            </a:r>
            <a:r>
              <a:rPr lang="en-US" dirty="0" err="1" smtClean="0"/>
              <a:t>Solla</a:t>
            </a:r>
            <a:r>
              <a:rPr lang="en-US" dirty="0" smtClean="0"/>
              <a:t> Price)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Architectural Perspective:</a:t>
            </a:r>
            <a:br>
              <a:rPr lang="en-US" sz="3600" b="1" dirty="0" smtClean="0"/>
            </a:br>
            <a:r>
              <a:rPr lang="en-US" sz="3600" b="1" dirty="0" smtClean="0"/>
              <a:t>  Degree or </a:t>
            </a:r>
            <a:r>
              <a:rPr lang="en-US" sz="3600" b="1" dirty="0" err="1" smtClean="0"/>
              <a:t>Arity</a:t>
            </a:r>
            <a:r>
              <a:rPr lang="en-US" sz="3600" b="1" dirty="0" smtClean="0"/>
              <a:t> 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862243"/>
            <a:ext cx="8036719" cy="49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architectural perspective embodies Kent’s definition of “relation” as “A sequence of categories, that includes one thing from each category”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DEGREE or ARITY of a relationship is the number of different "entity types" or "resource categories" in the relationship</a:t>
            </a:r>
          </a:p>
          <a:p>
            <a:pPr marL="8001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Husband is-married-to Wife is BINARY</a:t>
            </a:r>
          </a:p>
          <a:p>
            <a:pPr marL="8001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Person is-married-to Person is UNARY</a:t>
            </a:r>
          </a:p>
          <a:p>
            <a:pPr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smtClean="0">
                <a:sym typeface="UC Berkeley OS Sign"/>
              </a:rPr>
              <a:t>Some Problems for Citation Analysis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People lie, are lazy, stupid, biased...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Most papers cite only a small proportion of the sources that influenced them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Secondary sources are cited more than primary ones, because people don't know the literature, and informal ones aren't cited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People cite their friends and themselves more than is justified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smtClean="0">
                <a:sym typeface="UC Berkeley OS Sign"/>
              </a:rPr>
              <a:t>Citation Signals and Polarity (1)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2057400"/>
            <a:ext cx="84582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When one resource cites another there is often a lexical signal that indicates how a writer views the relationship of a citation to the text from which the citation is made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This concept comes from rhetoric and critical theory but is relevant to document engineering and TDO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Pedantic folks call this "genre of invocation" -- distinguishing things like "cite, mention, acknowledged”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smtClean="0">
                <a:sym typeface="UC Berkeley OS Sign"/>
              </a:rPr>
              <a:t>Citation Signals and Polarity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2438400"/>
            <a:ext cx="8458200" cy="41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A citation or link without a signal suggests by default that the citation supports the current text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Explicit signals that indicate positive polarity include "See," "See also," "See generally," and "Cf."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Signals that indicate negative polarity include "But see" and "Contra"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err="1" smtClean="0">
                <a:sym typeface="UC Berkeley OS Sign"/>
              </a:rPr>
              <a:t>Shepardizing</a:t>
            </a:r>
            <a:endParaRPr lang="en-US" sz="3400" b="1" dirty="0">
              <a:sym typeface="UC Berkeley OS Sign"/>
            </a:endParaRPr>
          </a:p>
        </p:txBody>
      </p:sp>
      <p:pic>
        <p:nvPicPr>
          <p:cNvPr id="4" name="Content Placeholder 3" descr="CitationDiachronic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667000"/>
            <a:ext cx="7068931" cy="3840600"/>
          </a:xfrm>
        </p:spPr>
      </p:pic>
      <p:sp>
        <p:nvSpPr>
          <p:cNvPr id="5" name="Rectangle 4"/>
          <p:cNvSpPr/>
          <p:nvPr/>
        </p:nvSpPr>
        <p:spPr>
          <a:xfrm>
            <a:off x="762000" y="91440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Because of the use of legal cases as precedents, an entire industry in legal publishing exists to interpret any citations to cases; </a:t>
            </a:r>
            <a:r>
              <a:rPr lang="en-US" sz="2400" dirty="0" err="1" smtClean="0"/>
              <a:t>Shepard's</a:t>
            </a:r>
            <a:r>
              <a:rPr lang="en-US" sz="2400" dirty="0" smtClean="0"/>
              <a:t> is the oldest and checking a prior legal ruling to make sure it is still "good" is called "</a:t>
            </a:r>
            <a:r>
              <a:rPr lang="en-US" sz="2400" dirty="0" err="1" smtClean="0"/>
              <a:t>Shepardizing</a:t>
            </a:r>
            <a:r>
              <a:rPr lang="en-US" sz="2400" dirty="0" smtClean="0"/>
              <a:t>" a case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smtClean="0">
                <a:sym typeface="UC Berkeley OS Sign"/>
              </a:rPr>
              <a:t>Adapting Citation Analysis to the Web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2286000"/>
            <a:ext cx="7543800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The concepts and techniques of citation analysis seem applicable to the web since we can view it as a network of interlinked articles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But not everything applies because the web is different in numerous ways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We'll return to this issue with web search and structure-based retrieval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err="1" smtClean="0">
                <a:sym typeface="UC Berkeley OS Sign"/>
              </a:rPr>
              <a:t>Altmetrics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762000"/>
            <a:ext cx="8839200" cy="640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sz="2800" dirty="0" smtClean="0"/>
              <a:t>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Influence measures based on total output are biased against young scholars; one of them proposed the </a:t>
            </a:r>
            <a:r>
              <a:rPr lang="en-US" sz="2800" dirty="0" smtClean="0">
                <a:hlinkClick r:id="rId3"/>
              </a:rPr>
              <a:t>H-Index</a:t>
            </a:r>
            <a:r>
              <a:rPr lang="en-US" sz="2800" dirty="0" smtClean="0"/>
              <a:t> as a better predictor of scientific impact   (check both kinds of measures at </a:t>
            </a:r>
            <a:r>
              <a:rPr lang="en-US" sz="2800" dirty="0" smtClean="0">
                <a:hlinkClick r:id="rId4"/>
              </a:rPr>
              <a:t>Google Scholar</a:t>
            </a:r>
            <a:r>
              <a:rPr lang="en-US" sz="2800" dirty="0" smtClean="0"/>
              <a:t>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The “</a:t>
            </a:r>
            <a:r>
              <a:rPr lang="en-US" sz="2800" dirty="0" err="1" smtClean="0">
                <a:hlinkClick r:id="rId5"/>
              </a:rPr>
              <a:t>Altmetrics</a:t>
            </a:r>
            <a:r>
              <a:rPr lang="en-US" sz="2800" dirty="0" smtClean="0"/>
              <a:t>” movement is trying to make non-traditional contributions count for academic evaluations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Publishing in “open publications” – measuring downloading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Sharing “raw science” like datasets, code, and experimental designs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Blogging, </a:t>
            </a:r>
            <a:r>
              <a:rPr lang="en-US" sz="2400" dirty="0" err="1" smtClean="0"/>
              <a:t>microblogging</a:t>
            </a:r>
            <a:r>
              <a:rPr lang="en-US" sz="2400" dirty="0" smtClean="0"/>
              <a:t>, and comments or annotations on existing work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TDO 5.8, 8.4</a:t>
            </a:r>
          </a:p>
          <a:p>
            <a:r>
              <a:rPr lang="en-US" sz="2800" dirty="0" smtClean="0"/>
              <a:t>Berners-Lee, Tim, James </a:t>
            </a:r>
            <a:r>
              <a:rPr lang="en-US" sz="2800" dirty="0" err="1" smtClean="0"/>
              <a:t>Hendler</a:t>
            </a:r>
            <a:r>
              <a:rPr lang="en-US" sz="2800" dirty="0" smtClean="0"/>
              <a:t>, and </a:t>
            </a:r>
            <a:r>
              <a:rPr lang="en-US" sz="2800" dirty="0" err="1" smtClean="0"/>
              <a:t>Ora</a:t>
            </a:r>
            <a:r>
              <a:rPr lang="en-US" sz="2800" dirty="0" smtClean="0"/>
              <a:t> </a:t>
            </a:r>
            <a:r>
              <a:rPr lang="en-US" sz="2800" dirty="0" err="1" smtClean="0"/>
              <a:t>Lassila</a:t>
            </a:r>
            <a:r>
              <a:rPr lang="en-US" sz="2800" dirty="0" smtClean="0"/>
              <a:t>. “The semantic web.” Scientific American 284, no. 5 (2001): 28-37.</a:t>
            </a:r>
          </a:p>
          <a:p>
            <a:r>
              <a:rPr lang="en-US" sz="2800" dirty="0" smtClean="0"/>
              <a:t>Heath, Tom, and Christian </a:t>
            </a:r>
            <a:r>
              <a:rPr lang="en-US" sz="2800" dirty="0" err="1" smtClean="0"/>
              <a:t>Bizer</a:t>
            </a:r>
            <a:r>
              <a:rPr lang="en-US" sz="2800" dirty="0" smtClean="0"/>
              <a:t>. “Linked data: Evolving the web into a global data space.” Synthesis lectures on the semantic web: theory and technology 1, no. 1 (2011). Chapters 1 and 2, pages 1-29.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Byrne, Gillian, and Lisa Goddard. “The Strongest Link: Libraries and Linked Data.” D-Lib Magazine 16, no. 11/12 (2010).</a:t>
            </a:r>
          </a:p>
          <a:p>
            <a:pPr marL="160729" indent="-160729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smtClean="0">
                <a:sym typeface="UC Berkeley OS Sign"/>
              </a:rPr>
              <a:t>Readings for Next Lecture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Architectural Perspective:</a:t>
            </a:r>
            <a:br>
              <a:rPr lang="en-US" sz="3600" b="1" dirty="0" smtClean="0"/>
            </a:br>
            <a:r>
              <a:rPr lang="en-US" sz="3600" b="1" dirty="0" smtClean="0"/>
              <a:t> Cardinality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CARDINALITY is the number of instances that can be associated with each entity type</a:t>
            </a:r>
          </a:p>
          <a:p>
            <a:pPr marL="8001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Husband is-married-to Wife is ONE-TO-ONE, because husbands have only one wife and vice versa (in monogamous societies)</a:t>
            </a:r>
          </a:p>
          <a:p>
            <a:pPr marL="8001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Father is-parent-of Child is ONE-TO-MANY</a:t>
            </a:r>
          </a:p>
          <a:p>
            <a:pPr marL="8001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Homer is-parent-of Bart AND Lisa AND Maggie is one-to-three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Modeling Relationships as Binary Ones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447800"/>
            <a:ext cx="8036719" cy="51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Relationships can always be modeled as binary ones, but this makes some relationships implicit that were explicit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Binary relationships are relationship "triples" with a "subject", "predicate," and "object"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With binary relationships the reason for the relationship can often be interpreted in both directions (one is the inverse of the other)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With triples we can combine relationships into a graph and "reason" over the set of relationships when they have common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Architectural Perspective:</a:t>
            </a:r>
            <a:br>
              <a:rPr lang="en-US" sz="3600" b="1" dirty="0" smtClean="0"/>
            </a:br>
            <a:r>
              <a:rPr lang="en-US" sz="3600" b="1" dirty="0" smtClean="0"/>
              <a:t> Directionality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828800"/>
            <a:ext cx="8036719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DIRECTIONALITY of a relationship defines the order in which the arguments of the relationship are connected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ONE-WAY or UNI-DIRECTIONAL relationship can be followed in only one direction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BI-DIRECTIONAL one can be followed in both directions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All symmetric relationships are bi-directional, but not all bi-directional relationships are symmetric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20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13.2 – Introduction to 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Describing Structure Between Resources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“Between-Resource” Structures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36719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Links between printed or digital documents – citations, cross refs, annotations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Links between web pages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Links – communication and information flows - between people, organizations, any other kind of interacting “actors” or resources – social networks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can analyze all of these with some common concepts and abstractions, which we will introduce in as gentle a way as possible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2209</Words>
  <Application>Microsoft Office PowerPoint</Application>
  <PresentationFormat>On-screen Show (4:3)</PresentationFormat>
  <Paragraphs>270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Plan for Today’s Lecture(s)</vt:lpstr>
      <vt:lpstr>INFO 202 “Information Organization &amp; Retrieval” Fall 2014 </vt:lpstr>
      <vt:lpstr>The Architectural Perspective {and, or, vs.} the Structural Perspective</vt:lpstr>
      <vt:lpstr>The Architectural Perspective:   Degree or Arity </vt:lpstr>
      <vt:lpstr>The Architectural Perspective:  Cardinality</vt:lpstr>
      <vt:lpstr>Modeling Relationships as Binary Ones</vt:lpstr>
      <vt:lpstr>The Architectural Perspective:  Directionality</vt:lpstr>
      <vt:lpstr>INFO 202 “Information Organization &amp; Retrieval” Fall 2014 </vt:lpstr>
      <vt:lpstr>“Between-Resource” Structures</vt:lpstr>
      <vt:lpstr>Slide 10</vt:lpstr>
      <vt:lpstr>Link Properties</vt:lpstr>
      <vt:lpstr>Annotation</vt:lpstr>
      <vt:lpstr>Slide 13</vt:lpstr>
      <vt:lpstr>Separation of Link Concerns</vt:lpstr>
      <vt:lpstr>Slide 15</vt:lpstr>
      <vt:lpstr>Slide 16</vt:lpstr>
      <vt:lpstr>Slide 17</vt:lpstr>
      <vt:lpstr>Slide 18</vt:lpstr>
      <vt:lpstr>INFO 202 “Information Organization &amp; Retrieval” Fall 2014 </vt:lpstr>
      <vt:lpstr>Link Network – Graphical View</vt:lpstr>
      <vt:lpstr>Link Network – Matrix View</vt:lpstr>
      <vt:lpstr>Graph Theory</vt:lpstr>
      <vt:lpstr>The Origins of Graph Theory (Euler 1735)</vt:lpstr>
      <vt:lpstr>Computing the Properties of Graphs</vt:lpstr>
      <vt:lpstr>Reachability and Transitive Closure</vt:lpstr>
      <vt:lpstr>Shortest Path</vt:lpstr>
      <vt:lpstr>Minimum Spanning Tree</vt:lpstr>
      <vt:lpstr>Moving Beyond “Reachability”</vt:lpstr>
      <vt:lpstr>Analysis of Large-Scale Social &amp; Information Networks (Kleinberg)</vt:lpstr>
      <vt:lpstr>Analysis of Large-Scale Social &amp; Information Networks (Kleinberg) </vt:lpstr>
      <vt:lpstr>Measures of Centrality</vt:lpstr>
      <vt:lpstr>“Kite Network” Example from http://www.orgnet.com/sna.html</vt:lpstr>
      <vt:lpstr>Subgraphs</vt:lpstr>
      <vt:lpstr>NSA’s Social Network Analysis</vt:lpstr>
      <vt:lpstr>Slide 35</vt:lpstr>
      <vt:lpstr>INFO 202 “Information Organization &amp; Retrieval” Fall 2014 </vt:lpstr>
      <vt:lpstr>Bibilometrics (or "Scientometrics"): Structure of Scientific Citation</vt:lpstr>
      <vt:lpstr>The Temporal Structure of Citation</vt:lpstr>
      <vt:lpstr>Citation Analysis and Impact Ranking</vt:lpstr>
      <vt:lpstr>Some Problems for Citation Analysis</vt:lpstr>
      <vt:lpstr>Citation Signals and Polarity (1)</vt:lpstr>
      <vt:lpstr>Citation Signals and Polarity (2)</vt:lpstr>
      <vt:lpstr>Shepardizing</vt:lpstr>
      <vt:lpstr>Adapting Citation Analysis to the Web</vt:lpstr>
      <vt:lpstr>Altmetrics</vt:lpstr>
      <vt:lpstr>Readings for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2014-10-16T17:53:05Z</dcterms:created>
  <dcterms:modified xsi:type="dcterms:W3CDTF">2014-10-16T17:53:09Z</dcterms:modified>
</cp:coreProperties>
</file>