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55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59"/>
  </p:notesMasterIdLst>
  <p:sldIdLst>
    <p:sldId id="483" r:id="rId2"/>
    <p:sldId id="511" r:id="rId3"/>
    <p:sldId id="256" r:id="rId4"/>
    <p:sldId id="351" r:id="rId5"/>
    <p:sldId id="497" r:id="rId6"/>
    <p:sldId id="485" r:id="rId7"/>
    <p:sldId id="487" r:id="rId8"/>
    <p:sldId id="437" r:id="rId9"/>
    <p:sldId id="484" r:id="rId10"/>
    <p:sldId id="438" r:id="rId11"/>
    <p:sldId id="488" r:id="rId12"/>
    <p:sldId id="441" r:id="rId13"/>
    <p:sldId id="442" r:id="rId14"/>
    <p:sldId id="463" r:id="rId15"/>
    <p:sldId id="507" r:id="rId16"/>
    <p:sldId id="494" r:id="rId17"/>
    <p:sldId id="491" r:id="rId18"/>
    <p:sldId id="498" r:id="rId19"/>
    <p:sldId id="464" r:id="rId20"/>
    <p:sldId id="465" r:id="rId21"/>
    <p:sldId id="466" r:id="rId22"/>
    <p:sldId id="492" r:id="rId23"/>
    <p:sldId id="506" r:id="rId24"/>
    <p:sldId id="470" r:id="rId25"/>
    <p:sldId id="444" r:id="rId26"/>
    <p:sldId id="471" r:id="rId27"/>
    <p:sldId id="472" r:id="rId28"/>
    <p:sldId id="473" r:id="rId29"/>
    <p:sldId id="474" r:id="rId30"/>
    <p:sldId id="475" r:id="rId31"/>
    <p:sldId id="446" r:id="rId32"/>
    <p:sldId id="496" r:id="rId33"/>
    <p:sldId id="476" r:id="rId34"/>
    <p:sldId id="480" r:id="rId35"/>
    <p:sldId id="447" r:id="rId36"/>
    <p:sldId id="477" r:id="rId37"/>
    <p:sldId id="448" r:id="rId38"/>
    <p:sldId id="449" r:id="rId39"/>
    <p:sldId id="479" r:id="rId40"/>
    <p:sldId id="508" r:id="rId41"/>
    <p:sldId id="450" r:id="rId42"/>
    <p:sldId id="500" r:id="rId43"/>
    <p:sldId id="451" r:id="rId44"/>
    <p:sldId id="501" r:id="rId45"/>
    <p:sldId id="502" r:id="rId46"/>
    <p:sldId id="452" r:id="rId47"/>
    <p:sldId id="503" r:id="rId48"/>
    <p:sldId id="453" r:id="rId49"/>
    <p:sldId id="454" r:id="rId50"/>
    <p:sldId id="505" r:id="rId51"/>
    <p:sldId id="455" r:id="rId52"/>
    <p:sldId id="456" r:id="rId53"/>
    <p:sldId id="504" r:id="rId54"/>
    <p:sldId id="457" r:id="rId55"/>
    <p:sldId id="510" r:id="rId56"/>
    <p:sldId id="458" r:id="rId57"/>
    <p:sldId id="311" r:id="rId58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594" autoAdjust="0"/>
  </p:normalViewPr>
  <p:slideViewPr>
    <p:cSldViewPr>
      <p:cViewPr>
        <p:scale>
          <a:sx n="66" d="100"/>
          <a:sy n="66" d="100"/>
        </p:scale>
        <p:origin x="-1354" y="-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68"/>
    </p:cViewPr>
  </p:sorterViewPr>
  <p:notesViewPr>
    <p:cSldViewPr>
      <p:cViewPr>
        <p:scale>
          <a:sx n="71" d="100"/>
          <a:sy n="71" d="100"/>
        </p:scale>
        <p:origin x="-2184" y="-5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B4808-2445-4A8E-B4E1-ED80AB1FCF8F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CA1B0-15C9-4F2D-85FD-131A188FAB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3CA1B0-15C9-4F2D-85FD-131A188FAB7D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C97810-9C4B-4D7C-8CD6-35D8C20DC3A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675727" lvl="1" indent="-222239">
              <a:lnSpc>
                <a:spcPct val="92000"/>
              </a:lnSpc>
              <a:spcBef>
                <a:spcPts val="178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926498" algn="l"/>
                <a:tab pos="1845487" algn="l"/>
                <a:tab pos="2776489" algn="l"/>
                <a:tab pos="3692475" algn="l"/>
                <a:tab pos="4623477" algn="l"/>
                <a:tab pos="5555980" algn="l"/>
                <a:tab pos="6474969" algn="l"/>
                <a:tab pos="7378942" algn="l"/>
                <a:tab pos="8320456" algn="l"/>
                <a:tab pos="9237943" algn="l"/>
                <a:tab pos="10182460" algn="l"/>
                <a:tab pos="11087934" algn="l"/>
              </a:tabLst>
            </a:pPr>
            <a:endParaRPr lang="en-US" dirty="0" smtClean="0">
              <a:latin typeface="UC Berkeley OS Sig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1A9816D-3DFD-4EC5-904C-2F861A49E92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8291FB-B15A-420F-9283-903DB9074EC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7C68-48CA-4F7E-A595-FD5BDC7FD61F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B7C68-48CA-4F7E-A595-FD5BDC7FD61F}" type="datetimeFigureOut">
              <a:rPr lang="en-US" smtClean="0"/>
              <a:pPr/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767D-72EB-46BC-8160-C972ECC5DB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crma.stanford.edu/courses/155/assignment/ex1/Borges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-psych.stanford.edu/~lera/papers/wsj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wyorker.com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.edu/news/berkeleyan/2002/03/13_facul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asis-open.org/policies-guidelines/tc-proces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asis-open.org/committees/tc_home.php?wg_abbrev=ub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Dividend_tax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me.com/3429938/pluto-planet-vote/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File:Biological_classification_L_Pengo_vflip.sv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kSlWxg-WJQo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3" Type="http://schemas.openxmlformats.org/officeDocument/2006/relationships/hyperlink" Target="http://www.computerhistory.org/timeline/?category=cmptr" TargetMode="External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glushko@berkeley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>
                <a:hlinkClick r:id="rId3"/>
              </a:rPr>
              <a:t>Borges' Classification of Animals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447800"/>
            <a:ext cx="8382000" cy="498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r>
              <a:rPr lang="en-US" sz="3200" dirty="0" smtClean="0"/>
              <a:t>In a certain Chinese encyclopedia "it is written that 'animals are divided into:</a:t>
            </a:r>
          </a:p>
          <a:p>
            <a:endParaRPr lang="en-US" sz="3200" dirty="0" smtClean="0"/>
          </a:p>
          <a:p>
            <a:r>
              <a:rPr lang="en-US" sz="3200" dirty="0" smtClean="0"/>
              <a:t>(a) belonging to the Emperor, (b) embalmed, (c) tame, (d) suckling pigs, (e) sirens, (f) fabulous, (g) stray dogs, (h) included in the present classification,  (</a:t>
            </a:r>
            <a:r>
              <a:rPr lang="en-US" sz="3200" dirty="0" err="1" smtClean="0"/>
              <a:t>i</a:t>
            </a:r>
            <a:r>
              <a:rPr lang="en-US" sz="3200" dirty="0" smtClean="0"/>
              <a:t>) frenzied, (j) innumerable, (k) drawn with a very fine camelhair brush, (l) et cetera,  (m) having just broken the water pitcher, (n) that from a long way off look like flies.'“ </a:t>
            </a: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Cultural Categories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905000"/>
            <a:ext cx="8763000" cy="5627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Embodied in culture and language, developing slowly and typically changing slowly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Many have a perceptual or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sensorimotor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origin based on natural boundaries or discontinuities in perception and experience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Learned implicitly through development via parent-child interactions, language, and experience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Informal and contextual acquisition makes cultural categories flexible, creative, generative, and biased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Cultural Categories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905000"/>
            <a:ext cx="8763000" cy="49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When properties or behaviors co-occur in predictable ways, it is useful to have category words that name them =&gt; emergence of language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Formal education can teach cultural categories but the non-formal mechanisms often dominate or interfere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Thinking and research about categorization is primarily about cultural categories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Linguistic Relativity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286000"/>
            <a:ext cx="8382000" cy="4938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Languages differ a great deal in the words they contain (which concepts are lexicalized)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They also differ in more fundamental ways by requiring speakers or writers to attend to details about the world or aspects of experience that another language allows them to ignore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But this doesn't mean that people can't understand concepts that are not lexicalized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Whorfian Hypothesis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676400"/>
            <a:ext cx="8382000" cy="557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Benjamin Whorf (mid 20th century) is widely credited and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miscredited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with the hypothesis that "language shapes thought" - that the categories embodied in languages shape or even constrain how people perceive and understand the world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Cognitive science professor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Lera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</a:t>
            </a:r>
            <a:r>
              <a:rPr lang="en-US" sz="2800" dirty="0" err="1" smtClean="0">
                <a:latin typeface="UC Berkeley OS Sign"/>
                <a:cs typeface="Arial" pitchFamily="34" charset="0"/>
                <a:sym typeface="Arial" pitchFamily="34" charset="0"/>
              </a:rPr>
              <a:t>Boraditsky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has done some ingenious experimental tests of the Whorfian hypothesis - see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http://www-psych.stanford.edu/~lera/papers/wsj.pdf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for a very readable summary... (the WSJ article)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0400" y="0"/>
            <a:ext cx="5784172" cy="635160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-152400" y="2057400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Mocking</a:t>
            </a:r>
            <a:br>
              <a:rPr lang="en-US" b="1" dirty="0" smtClean="0"/>
            </a:br>
            <a:r>
              <a:rPr lang="en-US" b="1" dirty="0" smtClean="0"/>
              <a:t> Linguistic Relativity</a:t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(from 10/4/1</a:t>
            </a:r>
            <a:br>
              <a:rPr lang="en-US" sz="3600" b="1" dirty="0" smtClean="0"/>
            </a:br>
            <a:r>
              <a:rPr lang="en-US" sz="3600" b="1" dirty="0" smtClean="0"/>
              <a:t> </a:t>
            </a:r>
            <a:r>
              <a:rPr lang="en-US" sz="3600" b="1" dirty="0" smtClean="0">
                <a:hlinkClick r:id="rId4"/>
              </a:rPr>
              <a:t>New Yorker</a:t>
            </a:r>
            <a:r>
              <a:rPr lang="en-US" sz="3600" b="1" dirty="0" smtClean="0"/>
              <a:t>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hlinkClick r:id="rId3"/>
              </a:rPr>
              <a:t>A “Cultural Categories” Example</a:t>
            </a:r>
            <a:br>
              <a:rPr lang="en-US" b="1" dirty="0" smtClean="0">
                <a:hlinkClick r:id="rId3"/>
              </a:rPr>
            </a:br>
            <a:r>
              <a:rPr lang="en-US" b="1" dirty="0" smtClean="0">
                <a:hlinkClick r:id="rId3"/>
              </a:rPr>
              <a:t> Too Close for Comfort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57200" y="1676400"/>
            <a:ext cx="8153400" cy="473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Individual Categories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752600"/>
            <a:ext cx="8382000" cy="4364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Created to satisfy ad hoc requirements that emerge from an individual’s unique experiences, preferences, and resource collections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Created intentionally in response to specific organizing requirements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Can have an imaginative or metaphorical basis that distorts or misinterpret cultural categories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Collection hobbies often embody peculiar individual categories. </a:t>
            </a:r>
            <a:endParaRPr lang="en-US" sz="2800" i="1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Individual Categories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04800" y="1828800"/>
            <a:ext cx="8382000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Often have short lifetimes because they are designed to support specific tasks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When physical resources are involved, individual categories are rarely visible to or shared with others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With digital resources, increasingly common for individual categories to be intentionally or accidentally revealed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“Personal information management” is a subfield that focuses on individual organizing systems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Institutional Categorization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600200"/>
            <a:ext cx="8382000" cy="556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Explicit construction of a semantic model of a domain to enable more control, robustness, and interoperability than is possible with just the cultural system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Essential in abstract, information-intensive domains where semantic precision is essential for processes and transactions (especially automated ones)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Often the collaborative artifact of many individuals who represent different organizational or business perspectives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Institutional Categorization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19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752600"/>
            <a:ext cx="8382000" cy="476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Usually developed via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3"/>
              </a:rPr>
              <a:t>rigorous and formal processes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 (e.g., in standards organizations or legislative bodies)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Laws, regulations, and standards often define institutional categories and the rules for creating and maintaining them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Require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  <a:hlinkClick r:id="rId4"/>
              </a:rPr>
              <a:t>ongoing governance and maintenance </a:t>
            </a: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because of continuous changes taking place in related cultural and individual systems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…FLASHBACK to “Effectivity” (TDO 3.5.2)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Meeting Borges at Café </a:t>
            </a:r>
            <a:r>
              <a:rPr lang="en-US" sz="3600" b="1" dirty="0" err="1" smtClean="0"/>
              <a:t>Tortoni</a:t>
            </a:r>
            <a:r>
              <a:rPr lang="en-US" sz="3600" b="1" dirty="0" smtClean="0"/>
              <a:t> in Buenos Aires (14 Feb 2014)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5" name="Picture 4" descr="DSC008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600200"/>
            <a:ext cx="7391400" cy="4927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049" y="1649220"/>
            <a:ext cx="7205641" cy="4827779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Institutional Categorization of Animals (Sorry Borges)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049" y="1938719"/>
            <a:ext cx="7205641" cy="424878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UN Standard Products and Services Codes for "Chicken" 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Institutional != Unbiased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905000"/>
            <a:ext cx="8382000" cy="3101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Creating institutional categories by more systematic processes than cultural or individual categories does not prevent them from being biased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Indeed, the goal of institutional categories is often to impose or incentivize biases in interpretation or behavior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295400"/>
            <a:ext cx="7571636" cy="5181600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"Gross Income" Tax Code Categories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81600" y="35052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hlinkClick r:id="rId4"/>
              </a:rPr>
              <a:t>Should dividends</a:t>
            </a:r>
            <a:br>
              <a:rPr lang="en-US" sz="2400" b="1" dirty="0" smtClean="0">
                <a:hlinkClick r:id="rId4"/>
              </a:rPr>
            </a:br>
            <a:r>
              <a:rPr lang="en-US" sz="2400" b="1" dirty="0" smtClean="0">
                <a:hlinkClick r:id="rId4"/>
              </a:rPr>
              <a:t> be taxable income?</a:t>
            </a:r>
            <a:endParaRPr lang="en-U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2014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27 October 2014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15.3 – Principles for Creating Categories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Principles for Creating Categories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286000"/>
            <a:ext cx="8382000" cy="423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Enumeration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Single Properties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Multiple Properties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Family Resemblance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Similarity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Theory-Based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Goal-Derived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Defining Categories by Enumeration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057400"/>
            <a:ext cx="8382000" cy="447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Simplest way to define a category is by enumerating (listing) its members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This principle is also called EXTENSIONAL definition; the members of the set are called the EXTENSION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This principle is easy to understand and implement; the meaning of a category or concept is the specific set of resources associated with it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Defining Categories by Enumeration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057400"/>
            <a:ext cx="8382000" cy="492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We understand something like "states of the US" as a category by listing all 50 of them, not by testing for one or more properties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Enumerative categories enable membership to be unambiguously determined, but at some scale they become impractical or inefficient, and the category either must be sub-divided or be given a definition based on principles other than enumeration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err="1" smtClean="0"/>
              <a:t>Frege's</a:t>
            </a:r>
            <a:r>
              <a:rPr lang="en-US" sz="3600" b="1" dirty="0" smtClean="0"/>
              <a:t> "Correspondence" </a:t>
            </a:r>
            <a:br>
              <a:rPr lang="en-US" sz="3600" b="1" dirty="0" smtClean="0"/>
            </a:br>
            <a:r>
              <a:rPr lang="en-US" sz="3600" b="1" dirty="0" smtClean="0"/>
              <a:t>Philosophy of Language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057400"/>
            <a:ext cx="8382000" cy="446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err="1" smtClean="0"/>
              <a:t>Gottlob</a:t>
            </a:r>
            <a:r>
              <a:rPr lang="en-US" sz="2400" dirty="0" smtClean="0"/>
              <a:t> </a:t>
            </a:r>
            <a:r>
              <a:rPr lang="en-US" sz="2400" dirty="0" err="1" smtClean="0"/>
              <a:t>Frege</a:t>
            </a:r>
            <a:r>
              <a:rPr lang="en-US" sz="2400" dirty="0" smtClean="0"/>
              <a:t> (1848-1925), father of modern logic, investigated the idea of equivalence – how can you tell that two things are the same – in "</a:t>
            </a:r>
            <a:r>
              <a:rPr lang="en-US" sz="2400" dirty="0" err="1" smtClean="0"/>
              <a:t>Uber</a:t>
            </a:r>
            <a:r>
              <a:rPr lang="en-US" sz="2400" dirty="0" smtClean="0"/>
              <a:t> Sinn und </a:t>
            </a:r>
            <a:r>
              <a:rPr lang="en-US" sz="2400" dirty="0" err="1" smtClean="0"/>
              <a:t>Bedeuting</a:t>
            </a:r>
            <a:r>
              <a:rPr lang="en-US" sz="2400" dirty="0" smtClean="0"/>
              <a:t>"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"Sinn" or "sense" (or "intension") – the inner concept that people understand; words have intensions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"</a:t>
            </a:r>
            <a:r>
              <a:rPr lang="en-US" sz="2400" dirty="0" err="1" smtClean="0"/>
              <a:t>Bedeuting</a:t>
            </a:r>
            <a:r>
              <a:rPr lang="en-US" sz="2400" dirty="0" smtClean="0"/>
              <a:t>" or "reference" (or "extension") – the thing being referred to; the set of all objects in the world that can be described by the concept; intensions belong to extensions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But if "meaning" was just based on reference would we need all that complicated ontology and common sense?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If Meaning was just Reference...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29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2057400"/>
            <a:ext cx="8382000" cy="2937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Prune == Dried Plum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Chinese Gooseberry == Kiwi Fruit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Patagonian </a:t>
            </a:r>
            <a:r>
              <a:rPr lang="en-US" sz="2400" dirty="0" err="1" smtClean="0"/>
              <a:t>Toothfish</a:t>
            </a:r>
            <a:r>
              <a:rPr lang="en-US" sz="2400" dirty="0" smtClean="0"/>
              <a:t> == Antarctic Cod ==  Chilean Sea Bass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Sectarian Conflict == Civil War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Terrorists == Insurgents == Resistance == Freedom Fighters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400" dirty="0" err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Plan for Today’s Lecture(s)</a:t>
            </a: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2057400"/>
            <a:ext cx="8036719" cy="236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4291" tIns="32146" rIns="64291" bIns="32146">
            <a:spAutoFit/>
          </a:bodyPr>
          <a:lstStyle/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What and Why of Categories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Cultural, Individual, and Institutional categories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Principles for creating categories</a:t>
            </a:r>
          </a:p>
          <a:p>
            <a:pPr marL="342900" lvl="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Classical categories... NOT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990600"/>
            <a:ext cx="7110058" cy="490791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Sorry, Pluto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6248400"/>
            <a:ext cx="739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Not so fast…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Categories Defined by Single Properties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905000"/>
            <a:ext cx="8153400" cy="495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Simple category systems can be created using the values of any intrinsic static property, especially when the possible values are discrete and not very numerous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But you can always define ranges for continuous value properties:  low, moderate, high cost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It is important to use properties that are psychologically or pragmatically relevant for the resource domain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Categories Defined by Single Properties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905000"/>
            <a:ext cx="8153400" cy="4103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Whenever a single property is used to define categories, the choice of property is critical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 single-property category with a large numbers of items in it will lack coherence because differences on other properties will be too apparent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Single Property Category</a:t>
            </a:r>
            <a:endParaRPr lang="en-US" dirty="0"/>
          </a:p>
        </p:txBody>
      </p:sp>
      <p:pic>
        <p:nvPicPr>
          <p:cNvPr id="1027" name="Picture 3" descr="C:\Users\glushko\Desktop\P00024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219200"/>
            <a:ext cx="3314698" cy="2209800"/>
          </a:xfrm>
          <a:prstGeom prst="rect">
            <a:avLst/>
          </a:prstGeom>
          <a:noFill/>
        </p:spPr>
      </p:pic>
      <p:pic>
        <p:nvPicPr>
          <p:cNvPr id="1028" name="Picture 4" descr="C:\Users\glushko\Desktop\reflection_manyglaci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371600"/>
            <a:ext cx="2509837" cy="3764756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581400"/>
            <a:ext cx="4519613" cy="2503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Single Property Category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6255" y="1447800"/>
            <a:ext cx="255319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447800"/>
            <a:ext cx="2614613" cy="2242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962400"/>
            <a:ext cx="2560874" cy="2403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 descr="C:\Users\glushko\AppData\Local\Temp\photo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3810000"/>
            <a:ext cx="2859369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Categories Defined by Multiple Properties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734803"/>
            <a:ext cx="8153400" cy="5123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Categories based on multiple properties form a hierarchy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Each successive property differentiates the items in a category to create sub-categories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No more properties are needed if every item is in its own category or if the remaining differences are not important to us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For information resources, easily perceived properties are much less useful than ABOUTNESS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1497865"/>
            <a:ext cx="7772400" cy="4807784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Property Order Determines the</a:t>
            </a:r>
            <a:br>
              <a:rPr lang="en-US" sz="3600" b="1" dirty="0" smtClean="0"/>
            </a:br>
            <a:r>
              <a:rPr lang="en-US" sz="3600" b="1" dirty="0" smtClean="0"/>
              <a:t> Category Hierarchy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Category Hierarchies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066800"/>
            <a:ext cx="7772400" cy="5578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Categories can be organized into a hierarchy from the most general to the most specific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My cat can be described as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An animal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 mammal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 cat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An American Shorthair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Boris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pic>
        <p:nvPicPr>
          <p:cNvPr id="3074" name="Picture 2" descr="E:\Pictures\Before 2000\cats\boris on ba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895600"/>
            <a:ext cx="3733800" cy="287165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33400" y="62484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(No intent to line up completely with </a:t>
            </a:r>
            <a:r>
              <a:rPr lang="en-US" sz="2400" dirty="0" smtClean="0">
                <a:hlinkClick r:id="rId4"/>
              </a:rPr>
              <a:t>biological classification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Basic-Level Categories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1295400"/>
            <a:ext cx="8153400" cy="595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In the middle of category hierarchies are those that more "basic" because the within-category differences are smallest and the between-category differences are the largest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This means that perceptual, cognitive, and motor functions are "sharpest" at this level at identifying and thinking about category membership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These are the categories when Plato “carves nature at the joints”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Basic-Level Categories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39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295400"/>
            <a:ext cx="8153400" cy="3477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Members tend to have the same shape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They tend to "share parts"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The same motor movements are involved in interacting with them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 smtClean="0"/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3200" dirty="0"/>
          </a:p>
        </p:txBody>
      </p:sp>
      <p:pic>
        <p:nvPicPr>
          <p:cNvPr id="37889" name="Picture 1" descr="C:\Users\glushko\Pictures\Birds\H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733800"/>
            <a:ext cx="1727200" cy="1295400"/>
          </a:xfrm>
          <a:prstGeom prst="rect">
            <a:avLst/>
          </a:prstGeom>
          <a:noFill/>
        </p:spPr>
      </p:pic>
      <p:pic>
        <p:nvPicPr>
          <p:cNvPr id="37890" name="Picture 2" descr="C:\Users\glushko\Pictures\Birds\pige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5334000"/>
            <a:ext cx="1836270" cy="1219200"/>
          </a:xfrm>
          <a:prstGeom prst="rect">
            <a:avLst/>
          </a:prstGeom>
          <a:noFill/>
        </p:spPr>
      </p:pic>
      <p:pic>
        <p:nvPicPr>
          <p:cNvPr id="37892" name="Picture 4" descr="C:\Users\glushko\Pictures\Birds\DSC0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90887" y="3733800"/>
            <a:ext cx="2028000" cy="1352150"/>
          </a:xfrm>
          <a:prstGeom prst="rect">
            <a:avLst/>
          </a:prstGeom>
          <a:noFill/>
        </p:spPr>
      </p:pic>
      <p:pic>
        <p:nvPicPr>
          <p:cNvPr id="37893" name="Picture 5" descr="C:\Users\glushko\Pictures\Birds\IMG_76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3733800"/>
            <a:ext cx="1727200" cy="1295400"/>
          </a:xfrm>
          <a:prstGeom prst="rect">
            <a:avLst/>
          </a:prstGeom>
          <a:noFill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1200" y="5257800"/>
            <a:ext cx="171651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1600" y="5257800"/>
            <a:ext cx="1479727" cy="130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2014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1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27 October 2014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15.1 – The What and Why of Categories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95600"/>
            <a:ext cx="3657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Darwin’s Galapagos Finches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Not a basic level category; </a:t>
            </a:r>
            <a:r>
              <a:rPr lang="en-US" sz="2700" dirty="0" smtClean="0">
                <a:solidFill>
                  <a:prstClr val="black"/>
                </a:solidFill>
                <a:ea typeface="+mn-ea"/>
                <a:cs typeface="+mn-cs"/>
              </a:rPr>
              <a:t>all finches have a lot in common with each other, but they also share a lot of properties with other birds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sz="3100" dirty="0"/>
          </a:p>
        </p:txBody>
      </p:sp>
      <p:pic>
        <p:nvPicPr>
          <p:cNvPr id="1026" name="Picture 2" descr="http://www.prairiefirenewspaper.com/files/200902-charles-darwin-finche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81000"/>
            <a:ext cx="4572000" cy="5961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Classical View of Categories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905000"/>
            <a:ext cx="8153400" cy="445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Some categories have clear boundaries defined by a small number of ESSENTIAL or necessary and sufficient properties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i="1" dirty="0" smtClean="0"/>
              <a:t>Necessary</a:t>
            </a:r>
            <a:r>
              <a:rPr lang="en-US" sz="3200" dirty="0" smtClean="0"/>
              <a:t> means that every instance must have the property to be in the category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i="1" dirty="0" smtClean="0"/>
              <a:t>Sufficient</a:t>
            </a:r>
            <a:r>
              <a:rPr lang="en-US" sz="3200" dirty="0" smtClean="0"/>
              <a:t> means that any instance that has the necessary properties is in the category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 Classical View of Categories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905000"/>
            <a:ext cx="8153400" cy="293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All members of the category have equal status in the equivalence class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Example: A prime number is an integer divisible only by itself and 1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Wittgenstein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752600"/>
            <a:ext cx="8458200" cy="4987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Ludwig Wittgenstein (1889-1951) – "philosophy of ordinary language" - first to discuss problems with classical theory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Dismantles </a:t>
            </a:r>
            <a:r>
              <a:rPr lang="en-US" sz="2800" dirty="0" err="1" smtClean="0"/>
              <a:t>Frege</a:t>
            </a:r>
            <a:r>
              <a:rPr lang="en-US" sz="2800" dirty="0" smtClean="0"/>
              <a:t> in "</a:t>
            </a:r>
            <a:r>
              <a:rPr lang="en-US" sz="2800" dirty="0" err="1" smtClean="0"/>
              <a:t>Philosophische</a:t>
            </a:r>
            <a:r>
              <a:rPr lang="en-US" sz="2800" dirty="0" smtClean="0"/>
              <a:t> </a:t>
            </a:r>
            <a:r>
              <a:rPr lang="en-US" sz="2800" dirty="0" err="1" smtClean="0"/>
              <a:t>Untersuchungen</a:t>
            </a:r>
            <a:r>
              <a:rPr lang="en-US" sz="2800" dirty="0" smtClean="0"/>
              <a:t>"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Agrees with </a:t>
            </a:r>
            <a:r>
              <a:rPr lang="en-US" sz="2800" dirty="0" err="1" smtClean="0"/>
              <a:t>Frege</a:t>
            </a:r>
            <a:r>
              <a:rPr lang="en-US" sz="2800" dirty="0" smtClean="0"/>
              <a:t> that where the extensions have fixed characteristics or can be enumerated you can understand words by following the association to their extensions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But rebuts </a:t>
            </a:r>
            <a:r>
              <a:rPr lang="en-US" sz="2800" dirty="0" err="1" smtClean="0"/>
              <a:t>Frege</a:t>
            </a:r>
            <a:r>
              <a:rPr lang="en-US" sz="2800" dirty="0" smtClean="0"/>
              <a:t> with argument that there are no fixed extensions for most words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Wittgenstein's Rebuttal to </a:t>
            </a:r>
            <a:r>
              <a:rPr lang="en-US" sz="3600" b="1" dirty="0" err="1" smtClean="0"/>
              <a:t>Frege</a:t>
            </a:r>
            <a:r>
              <a:rPr lang="en-US" sz="3600" b="1" dirty="0" smtClean="0"/>
              <a:t>:</a:t>
            </a:r>
            <a:br>
              <a:rPr lang="en-US" sz="3600" b="1" dirty="0" smtClean="0"/>
            </a:br>
            <a:r>
              <a:rPr lang="en-US" sz="3600" b="1" dirty="0" smtClean="0"/>
              <a:t> Meaning is Use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905000"/>
            <a:ext cx="8153400" cy="47575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There may be defining features for typical instances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But there are no features that are necessary and sufficient for all examples of the category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Even when features can be identified, they change in different contexts and over time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Different instances vary substantially in how typical or representative they are of the category even though they share all the required features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Necessary and Sufficient Properties - Not!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1828800"/>
            <a:ext cx="8305800" cy="5056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Wittgenstein's Counterexample is "Game"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No common properties are shared by all games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Some involve competition, others are cooperative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Some involve physical skill, others more mental skills, others luck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Some require equipment, others don't</a:t>
            </a:r>
          </a:p>
          <a:p>
            <a:pPr marL="617929" lvl="2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Some involve teams, others are solitary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No fixed category boundary - we can extend game category to include video games, networked games, word games, mind games, …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Family Resemblances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964353"/>
            <a:ext cx="815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Instances of a category often share many features, but some instances might have properties that are not widely shared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These widely shared though not universal properties produce FAMILY RESEMBLANCES among the members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>
                <a:hlinkClick r:id="rId3"/>
              </a:rPr>
              <a:t>Categories based on family resemblance in $20,000 Pyramid game</a:t>
            </a:r>
            <a:endParaRPr lang="en-US" sz="32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216" y="1752600"/>
            <a:ext cx="7914008" cy="3197578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Family Resemblance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0" y="5410200"/>
            <a:ext cx="251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Chen Family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733800" y="5288340"/>
            <a:ext cx="5105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Allan Bradley</a:t>
            </a:r>
            <a:br>
              <a:rPr lang="en-US" sz="3200" dirty="0" smtClean="0"/>
            </a:br>
            <a:r>
              <a:rPr lang="en-US" sz="3200" dirty="0" smtClean="0"/>
              <a:t>Power Supply Product Family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Characteristic Features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48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905000"/>
            <a:ext cx="8153400" cy="4459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Perceived degree of category membership has to do with which features help define the category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Members usually do not have ALL the necessary features, but have some subset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Those members that have more of the central features are seen as more central members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err="1" smtClean="0"/>
              <a:t>Gradience</a:t>
            </a:r>
            <a:r>
              <a:rPr lang="en-US" sz="3600" b="1" dirty="0" smtClean="0"/>
              <a:t> in Category Membership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49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524000"/>
            <a:ext cx="8153400" cy="4956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Not all members of a category are equally good examples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The perceived centrality or typicality of category membership depends on the extent to which the most characteristic properties are shared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"Someone says to me 'Show the children a game.' I teach them gaming with dice, and the other says 'I didn't mean that kind of game.' " (Wittgenstein)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Categories are “Equivalence Classes”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2667000"/>
            <a:ext cx="7772400" cy="413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Categories are sets or groups of resources or abstract entities that are treated the same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This almost never means that every instance of the category is identical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It only means that for some purpose we treat them in the same way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50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143000"/>
            <a:ext cx="6850411" cy="4482847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err="1" smtClean="0"/>
              <a:t>Gradience</a:t>
            </a:r>
            <a:r>
              <a:rPr lang="en-US" sz="3600" b="1" dirty="0" smtClean="0"/>
              <a:t> in Category Membership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0" y="58674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Which bird is most typical of the category?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Similarity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51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676400"/>
            <a:ext cx="8153400" cy="47454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It is easy to say that we can create categories on the basis of resource similarity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But some people say that similarity is a meaningless and "mostly vacuous" concept because there must always be some unstated set of properties, and if we identify the properties and how they are used, a "similarity" mechanism has nothing to do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Theory-Based Categories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52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1905000"/>
            <a:ext cx="8153400" cy="3386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Sometimes a category is defined because of a theory of causation or capability that explains why some collection of things go together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3200" dirty="0" smtClean="0"/>
              <a:t>A good theory can "trump" similarity or family resemblance based on surface properties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53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Theory-Based Category: Computer</a:t>
            </a:r>
          </a:p>
        </p:txBody>
      </p:sp>
      <p:sp>
        <p:nvSpPr>
          <p:cNvPr id="5" name="Rectangle 4"/>
          <p:cNvSpPr/>
          <p:nvPr/>
        </p:nvSpPr>
        <p:spPr>
          <a:xfrm>
            <a:off x="381000" y="6096000"/>
            <a:ext cx="8001000" cy="432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400" dirty="0" smtClean="0"/>
              <a:t>Category of "</a:t>
            </a:r>
            <a:r>
              <a:rPr lang="en-US" sz="2400" dirty="0" smtClean="0">
                <a:hlinkClick r:id="rId3"/>
              </a:rPr>
              <a:t>computer</a:t>
            </a:r>
            <a:r>
              <a:rPr lang="en-US" sz="2400" dirty="0" smtClean="0"/>
              <a:t>" is based on being able to compute</a:t>
            </a:r>
          </a:p>
        </p:txBody>
      </p:sp>
      <p:pic>
        <p:nvPicPr>
          <p:cNvPr id="9218" name="Picture 2" descr="Babbage Difference Engine No.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0"/>
            <a:ext cx="2305050" cy="1536700"/>
          </a:xfrm>
          <a:prstGeom prst="rect">
            <a:avLst/>
          </a:prstGeom>
          <a:noFill/>
        </p:spPr>
      </p:pic>
      <p:pic>
        <p:nvPicPr>
          <p:cNvPr id="9222" name="Picture 6" descr="Harvard Mark-I in use, 19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1524000"/>
            <a:ext cx="1378698" cy="1649257"/>
          </a:xfrm>
          <a:prstGeom prst="rect">
            <a:avLst/>
          </a:prstGeom>
          <a:noFill/>
        </p:spPr>
      </p:pic>
      <p:pic>
        <p:nvPicPr>
          <p:cNvPr id="9224" name="Picture 8" descr="http://www.computerhistory.org/timeline/images/1951_univa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352800"/>
            <a:ext cx="1905000" cy="1447801"/>
          </a:xfrm>
          <a:prstGeom prst="rect">
            <a:avLst/>
          </a:prstGeom>
          <a:noFill/>
        </p:spPr>
      </p:pic>
      <p:pic>
        <p:nvPicPr>
          <p:cNvPr id="9226" name="Picture 10" descr="http://www.computerhistory.org/timeline/images/1956_tx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76400" y="4648200"/>
            <a:ext cx="1905000" cy="1304926"/>
          </a:xfrm>
          <a:prstGeom prst="rect">
            <a:avLst/>
          </a:prstGeom>
          <a:noFill/>
        </p:spPr>
      </p:pic>
      <p:pic>
        <p:nvPicPr>
          <p:cNvPr id="9228" name="Picture 12" descr="http://www.computerhistory.org/timeline/images/1972_hp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1524000"/>
            <a:ext cx="1029138" cy="1790700"/>
          </a:xfrm>
          <a:prstGeom prst="rect">
            <a:avLst/>
          </a:prstGeom>
          <a:noFill/>
        </p:spPr>
      </p:pic>
      <p:pic>
        <p:nvPicPr>
          <p:cNvPr id="9230" name="Picture 14" descr="http://www.computerhistory.org/timeline/images/1974_alt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19800" y="1600200"/>
            <a:ext cx="1088756" cy="1605916"/>
          </a:xfrm>
          <a:prstGeom prst="rect">
            <a:avLst/>
          </a:prstGeom>
          <a:noFill/>
        </p:spPr>
      </p:pic>
      <p:pic>
        <p:nvPicPr>
          <p:cNvPr id="9232" name="Picture 16" descr="http://www.computerhistory.org/timeline/images/1976_cray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971800" y="3276600"/>
            <a:ext cx="1600200" cy="1200150"/>
          </a:xfrm>
          <a:prstGeom prst="rect">
            <a:avLst/>
          </a:prstGeom>
          <a:noFill/>
        </p:spPr>
      </p:pic>
      <p:pic>
        <p:nvPicPr>
          <p:cNvPr id="9234" name="Picture 18" descr="http://www.computerhistory.org/timeline/images/1977_apple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191000" y="4419600"/>
            <a:ext cx="1143000" cy="1383030"/>
          </a:xfrm>
          <a:prstGeom prst="rect">
            <a:avLst/>
          </a:prstGeom>
          <a:noFill/>
        </p:spPr>
      </p:pic>
      <p:pic>
        <p:nvPicPr>
          <p:cNvPr id="9236" name="Picture 20" descr="https://encrypted-tbn3.gstatic.com/images?q=tbn:ANd9GcRvMsHXi_zQeOwSoohnXjuhRKvxP89oLCcKEQ9zj4dgqRkcUYS9VfWoykUc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91400" y="1630554"/>
            <a:ext cx="1469721" cy="1274572"/>
          </a:xfrm>
          <a:prstGeom prst="rect">
            <a:avLst/>
          </a:prstGeom>
          <a:noFill/>
        </p:spPr>
      </p:pic>
      <p:pic>
        <p:nvPicPr>
          <p:cNvPr id="9238" name="Picture 22" descr="https://encrypted-tbn1.gstatic.com/images?q=tbn:ANd9GcSM29K4Z0711h4B4k5uFLfki9pLLuxv7QhcExCOsRVkdcdSkiIT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410200" y="3505200"/>
            <a:ext cx="1558062" cy="1457325"/>
          </a:xfrm>
          <a:prstGeom prst="rect">
            <a:avLst/>
          </a:prstGeom>
          <a:noFill/>
        </p:spPr>
      </p:pic>
      <p:pic>
        <p:nvPicPr>
          <p:cNvPr id="9240" name="Picture 24" descr="https://encrypted-tbn3.gstatic.com/images?q=tbn:ANd9GcSaEvYWLe0T4F2q49Exwe8OZjgtdXzdGITPl0oFIbTXWSzWDtfa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0400" y="3048000"/>
            <a:ext cx="1848433" cy="1409701"/>
          </a:xfrm>
          <a:prstGeom prst="rect">
            <a:avLst/>
          </a:prstGeom>
          <a:noFill/>
        </p:spPr>
      </p:pic>
      <p:pic>
        <p:nvPicPr>
          <p:cNvPr id="9242" name="Picture 26" descr="https://encrypted-tbn1.gstatic.com/images?q=tbn:ANd9GcTwwmZxilOOqKc0_Pel0-uEEXZ-VbvnpIBlfKRG0FDThMc0bQkxW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086600" y="4724400"/>
            <a:ext cx="1562100" cy="1165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Goal-Derived Categories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54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1752600"/>
            <a:ext cx="8153400" cy="4556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Imagine you are in a city about to be hit by a hurricane and you have 10 minutes to take any of your possessions and evacuate. How do you define the category of what to take?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You might have a set of properties, but they are not likely to be ones that are easy to define: irreplaceable, priceless, sentimentally valuable, etc.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They have no </a:t>
            </a:r>
            <a:r>
              <a:rPr lang="en-US" sz="2800" dirty="0" err="1" smtClean="0"/>
              <a:t>discernable</a:t>
            </a:r>
            <a:r>
              <a:rPr lang="en-US" sz="2800" dirty="0" smtClean="0"/>
              <a:t> properties in common 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err="1" smtClean="0"/>
              <a:t>Barsalou</a:t>
            </a:r>
            <a:r>
              <a:rPr lang="en-US" sz="2800" dirty="0" smtClean="0"/>
              <a:t>, Lawrence W. "Ad hoe categories." </a:t>
            </a:r>
            <a:r>
              <a:rPr lang="en-US" sz="2800" i="1" dirty="0" smtClean="0"/>
              <a:t>Memory &amp; cognition</a:t>
            </a:r>
            <a:r>
              <a:rPr lang="en-US" sz="2800" dirty="0" smtClean="0"/>
              <a:t> 11, no. 3 (1983): 211-227.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55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pic>
        <p:nvPicPr>
          <p:cNvPr id="8" name="Picture 7" descr="MartialArtsCategories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295400"/>
            <a:ext cx="6705600" cy="4915204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Goal-Derived Personal Category?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Summary: Why Study Categorization?</a:t>
            </a:r>
            <a:endParaRPr lang="en-US" sz="3400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752600"/>
            <a:ext cx="8686800" cy="4952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Categorization is central to how we organize information and the world, and categories are involved whenever we communicate, analyze, predict, or classify</a:t>
            </a:r>
          </a:p>
          <a:p>
            <a:pPr marL="160729" lvl="1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Whenever we design data structures, programming language class hierarchies, user or application interfaces, ...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Categorization is much messier than our computer systems and applications would like</a:t>
            </a:r>
          </a:p>
          <a:p>
            <a:pPr marL="160729" indent="-160729" eaLnBrk="0" hangingPunct="0">
              <a:lnSpc>
                <a:spcPct val="92000"/>
              </a:lnSpc>
              <a:spcBef>
                <a:spcPts val="1266"/>
              </a:spcBef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r>
              <a:rPr lang="en-US" sz="2800" dirty="0" smtClean="0"/>
              <a:t>But understanding how people (and each of us) categorize can help us design better systems and interfaces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5414" y="1995785"/>
            <a:ext cx="7867055" cy="449163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TDO 7 through 7.2</a:t>
            </a:r>
          </a:p>
          <a:p>
            <a:r>
              <a:rPr lang="en-US" sz="2800" dirty="0" err="1" smtClean="0"/>
              <a:t>Tavris</a:t>
            </a:r>
            <a:r>
              <a:rPr lang="en-US" sz="2800" dirty="0" smtClean="0"/>
              <a:t>, Carol. How Psychiatry Went Crazy. Wall Street Journal, 17 May 2013</a:t>
            </a:r>
          </a:p>
          <a:p>
            <a:r>
              <a:rPr lang="en-US" sz="2800" dirty="0" smtClean="0"/>
              <a:t>Hoyt, Clark. Semantic minefields. New York Times, 15 May 2010. </a:t>
            </a:r>
          </a:p>
          <a:p>
            <a:r>
              <a:rPr lang="en-US" sz="2800" dirty="0" smtClean="0"/>
              <a:t>Prewitt, Kenneth. Fix the Census’ Archaic Racial Categories. New York Times, 21 August 2013. </a:t>
            </a:r>
          </a:p>
          <a:p>
            <a:r>
              <a:rPr lang="en-US" sz="2800" dirty="0" smtClean="0"/>
              <a:t>Rosenthal, </a:t>
            </a:r>
            <a:r>
              <a:rPr lang="en-US" sz="2800" dirty="0" err="1" smtClean="0"/>
              <a:t>Arnon</a:t>
            </a:r>
            <a:r>
              <a:rPr lang="en-US" sz="2800" dirty="0" smtClean="0"/>
              <a:t>, Len Seligman, and Scott Renner. “From semantic integration to semantics management: case studies and a way forward.” ACM SIGMOD Record 33, no. 4 (2004): 44-50. </a:t>
            </a:r>
          </a:p>
          <a:p>
            <a:pPr marL="160729" indent="-160729">
              <a:lnSpc>
                <a:spcPct val="92000"/>
              </a:lnSpc>
              <a:buClr>
                <a:srgbClr val="002955"/>
              </a:buClr>
              <a:buSzPct val="44000"/>
              <a:buFont typeface="Wingdings" pitchFamily="2" charset="2"/>
              <a:buChar char="l"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  <a:defRPr/>
            </a:pPr>
            <a:endParaRPr lang="en-US" sz="2800" dirty="0" smtClean="0"/>
          </a:p>
        </p:txBody>
      </p:sp>
      <p:sp>
        <p:nvSpPr>
          <p:cNvPr id="7171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400" dirty="0" smtClean="0">
                <a:sym typeface="UC Berkeley OS Sign"/>
              </a:rPr>
              <a:t>Readings for Next Lecture</a:t>
            </a:r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25E6FFFD-38D9-4C0C-960C-8E08C295169A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57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Categories are Essential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6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381000" y="1828800"/>
            <a:ext cx="8458200" cy="660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Categories are involved whenever we perceive, communicate, analyze, predict, classify – or otherwise attempt to make sense of our experiences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All human languages and cultures divide the physical and experiential “worlds” into categories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Some of this “sense-making” is discovering categories and some is creating them, but these aspects are often interconnected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Categories are Created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7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2667000"/>
            <a:ext cx="7772400" cy="5570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Categories can be created in many different ways according to many different types of principles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The equivalence classes that are created depend on which aspects or roles or meanings of the category members are treated as relevant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>
          <a:xfrm>
            <a:off x="553641" y="1071562"/>
            <a:ext cx="8197453" cy="2089547"/>
          </a:xfrm>
        </p:spPr>
        <p:txBody>
          <a:bodyPr>
            <a:normAutofit fontScale="90000"/>
          </a:bodyPr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800" b="1" dirty="0" smtClean="0">
                <a:sym typeface="UC Berkeley OS Sign"/>
              </a:rPr>
              <a:t>INFO 202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“Information Organization &amp; Retrieval”</a:t>
            </a:r>
            <a:br>
              <a:rPr lang="en-US" sz="3800" b="1" dirty="0" smtClean="0">
                <a:sym typeface="UC Berkeley OS Sign"/>
              </a:rPr>
            </a:br>
            <a:r>
              <a:rPr lang="en-US" sz="3800" b="1" dirty="0" smtClean="0">
                <a:sym typeface="UC Berkeley OS Sign"/>
              </a:rPr>
              <a:t>Fall 2014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dirty="0" smtClean="0">
              <a:sym typeface="UC Berkeley OS Sign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2906" y="2464594"/>
            <a:ext cx="8228707" cy="3589734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Robert J. Glushko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  <a:hlinkClick r:id="rId3"/>
              </a:rPr>
              <a:t>glushko@berkeley.edu</a:t>
            </a: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@rjglushko</a:t>
            </a: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ym typeface="UC Berkeley OS Sign"/>
            </a:endParaRPr>
          </a:p>
          <a:p>
            <a:pPr marL="0" indent="0" algn="ctr">
              <a:lnSpc>
                <a:spcPct val="92000"/>
              </a:lnSpc>
              <a:buNone/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000" dirty="0" smtClean="0">
                <a:sym typeface="UC Berkeley OS Sign"/>
              </a:rPr>
              <a:t>27 October 2014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Lecture 15.2 – Category Categories,</a:t>
            </a:r>
            <a:br>
              <a:rPr lang="en-US" sz="3000" dirty="0" smtClean="0">
                <a:sym typeface="UC Berkeley OS Sign"/>
              </a:rPr>
            </a:br>
            <a:r>
              <a:rPr lang="en-US" sz="3000" dirty="0" smtClean="0">
                <a:sym typeface="UC Berkeley OS Sign"/>
              </a:rPr>
              <a:t> or Contexts for Categorization</a:t>
            </a:r>
          </a:p>
          <a:p>
            <a:pPr marL="0" indent="0" algn="ctr"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endParaRPr lang="en-US" sz="3000" dirty="0" smtClean="0">
              <a:solidFill>
                <a:srgbClr val="002955"/>
              </a:solidFill>
              <a:sym typeface="UC Berkeley OS Sign"/>
            </a:endParaRPr>
          </a:p>
        </p:txBody>
      </p:sp>
      <p:sp>
        <p:nvSpPr>
          <p:cNvPr id="2" name="Rectangle 3"/>
          <p:cNvSpPr>
            <a:spLocks/>
          </p:cNvSpPr>
          <p:nvPr/>
        </p:nvSpPr>
        <p:spPr bwMode="auto">
          <a:xfrm>
            <a:off x="2416597" y="642938"/>
            <a:ext cx="4675767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SCHOOL OF INFORMATION</a:t>
            </a:r>
          </a:p>
        </p:txBody>
      </p:sp>
      <p:sp>
        <p:nvSpPr>
          <p:cNvPr id="2052" name="Rectangle 4"/>
          <p:cNvSpPr>
            <a:spLocks/>
          </p:cNvSpPr>
          <p:nvPr/>
        </p:nvSpPr>
        <p:spPr bwMode="auto">
          <a:xfrm>
            <a:off x="1253506" y="375047"/>
            <a:ext cx="7255191" cy="212366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0" tIns="0" rIns="35560" bIns="0">
            <a:spAutoFit/>
          </a:bodyPr>
          <a:lstStyle/>
          <a:p>
            <a:pPr marL="34602">
              <a:lnSpc>
                <a:spcPct val="92000"/>
              </a:lnSpc>
              <a:tabLst>
                <a:tab pos="696491" algn="l"/>
                <a:tab pos="1339406" algn="l"/>
                <a:tab pos="2009108" algn="l"/>
                <a:tab pos="2660952" algn="l"/>
                <a:tab pos="3330655" algn="l"/>
                <a:tab pos="3973570" algn="l"/>
                <a:tab pos="4625414" algn="l"/>
                <a:tab pos="5286187" algn="l"/>
                <a:tab pos="5946960" algn="l"/>
                <a:tab pos="6598804" algn="l"/>
                <a:tab pos="6670239" algn="l"/>
              </a:tabLst>
              <a:defRPr/>
            </a:pPr>
            <a:r>
              <a:rPr lang="en-US" sz="1500" spc="773" dirty="0">
                <a:solidFill>
                  <a:srgbClr val="BC9B6B"/>
                </a:solidFill>
                <a:latin typeface="UC Berkeley OS Sign" charset="0"/>
                <a:ea typeface="ＭＳ Ｐゴシック" charset="0"/>
                <a:cs typeface="UC Berkeley OS Sign" charset="0"/>
                <a:sym typeface="UC Berkeley OS Sign" charset="0"/>
              </a:rPr>
              <a:t>UNIVERSITY OF CALIFORNIA, BERKELEY</a:t>
            </a:r>
          </a:p>
        </p:txBody>
      </p:sp>
      <p:pic>
        <p:nvPicPr>
          <p:cNvPr id="2054" name="Picture 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4221" y="223242"/>
            <a:ext cx="892969" cy="892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5414" y="804788"/>
            <a:ext cx="8228707" cy="1190997"/>
          </a:xfrm>
        </p:spPr>
        <p:txBody>
          <a:bodyPr/>
          <a:lstStyle/>
          <a:p>
            <a:pPr>
              <a:lnSpc>
                <a:spcPct val="92000"/>
              </a:lnSpc>
              <a:tabLst>
                <a:tab pos="660773" algn="l"/>
                <a:tab pos="1312617" algn="l"/>
                <a:tab pos="1973391" algn="l"/>
                <a:tab pos="2625235" algn="l"/>
                <a:tab pos="3286008" algn="l"/>
                <a:tab pos="3946782" algn="l"/>
                <a:tab pos="4598626" algn="l"/>
                <a:tab pos="5241540" algn="l"/>
                <a:tab pos="5911243" algn="l"/>
                <a:tab pos="6563087" algn="l"/>
                <a:tab pos="7232790" algn="l"/>
                <a:tab pos="7875704" algn="l"/>
              </a:tabLst>
            </a:pPr>
            <a:r>
              <a:rPr lang="en-US" sz="3600" b="1" dirty="0" smtClean="0"/>
              <a:t>Category Categories</a:t>
            </a:r>
            <a:endParaRPr lang="en-US" sz="3400" b="1" dirty="0" smtClean="0">
              <a:sym typeface="UC Berkeley OS Sign"/>
            </a:endParaRPr>
          </a:p>
        </p:txBody>
      </p:sp>
      <p:sp>
        <p:nvSpPr>
          <p:cNvPr id="29699" name="Text Box 6"/>
          <p:cNvSpPr txBox="1">
            <a:spLocks noChangeArrowheads="1"/>
          </p:cNvSpPr>
          <p:nvPr/>
        </p:nvSpPr>
        <p:spPr bwMode="auto">
          <a:xfrm>
            <a:off x="8772303" y="6594574"/>
            <a:ext cx="87064" cy="2232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64291" tIns="32146" rIns="64291" bIns="32146"/>
          <a:lstStyle/>
          <a:p>
            <a:pPr algn="ctr"/>
            <a:fld id="{3B9DB3E3-68DC-4616-921E-9097AE825FF2}" type="slidenum">
              <a:rPr lang="en-US" sz="1500">
                <a:solidFill>
                  <a:srgbClr val="002955"/>
                </a:solidFill>
                <a:latin typeface="UC Berkeley OS Sign"/>
                <a:ea typeface="MS PGothic" pitchFamily="34" charset="-128"/>
                <a:sym typeface="UC Berkeley OS Sign"/>
              </a:rPr>
              <a:pPr algn="ctr"/>
              <a:t>9</a:t>
            </a:fld>
            <a:endParaRPr lang="en-US" sz="1500" dirty="0">
              <a:solidFill>
                <a:srgbClr val="002955"/>
              </a:solidFill>
              <a:latin typeface="UC Berkeley OS Sign"/>
              <a:ea typeface="MS PGothic" pitchFamily="34" charset="-128"/>
              <a:sym typeface="UC Berkeley OS Sign"/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85800" y="2667000"/>
            <a:ext cx="8763000" cy="293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4291" tIns="32146" rIns="64291" bIns="32146">
            <a:spAutoFit/>
          </a:bodyPr>
          <a:lstStyle/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Cultural Categorization 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Individual Categorization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800" dirty="0" smtClean="0">
                <a:latin typeface="UC Berkeley OS Sign"/>
                <a:cs typeface="Arial" pitchFamily="34" charset="0"/>
                <a:sym typeface="Arial" pitchFamily="34" charset="0"/>
              </a:rPr>
              <a:t>Institutional Categorization</a:t>
            </a: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400" dirty="0" smtClean="0">
              <a:latin typeface="UC Berkeley OS Sign"/>
              <a:cs typeface="Arial" pitchFamily="34" charset="0"/>
              <a:sym typeface="Arial" pitchFamily="34" charset="0"/>
            </a:endParaRPr>
          </a:p>
          <a:p>
            <a:pPr marL="342900" indent="-342900" eaLnBrk="0" fontAlgn="base" hangingPunct="0">
              <a:lnSpc>
                <a:spcPct val="93000"/>
              </a:lnSpc>
              <a:spcBef>
                <a:spcPts val="18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US" sz="2800" dirty="0" smtClean="0">
              <a:latin typeface="UC Berkeley OS Sign"/>
              <a:cs typeface="Arial" pitchFamily="34" charset="0"/>
              <a:sym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2517</Words>
  <Application>Microsoft Office PowerPoint</Application>
  <PresentationFormat>On-screen Show (4:3)</PresentationFormat>
  <Paragraphs>338</Paragraphs>
  <Slides>57</Slides>
  <Notes>57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Office Theme</vt:lpstr>
      <vt:lpstr>Borges' Classification of Animals</vt:lpstr>
      <vt:lpstr>Meeting Borges at Café Tortoni in Buenos Aires (14 Feb 2014)</vt:lpstr>
      <vt:lpstr>Plan for Today’s Lecture(s)</vt:lpstr>
      <vt:lpstr>INFO 202 “Information Organization &amp; Retrieval” Fall 2014 </vt:lpstr>
      <vt:lpstr>Categories are “Equivalence Classes”</vt:lpstr>
      <vt:lpstr>Categories are Essential</vt:lpstr>
      <vt:lpstr>Categories are Created</vt:lpstr>
      <vt:lpstr>INFO 202 “Information Organization &amp; Retrieval” Fall 2014 </vt:lpstr>
      <vt:lpstr>Category Categories</vt:lpstr>
      <vt:lpstr>Cultural Categories</vt:lpstr>
      <vt:lpstr>Cultural Categories</vt:lpstr>
      <vt:lpstr>Linguistic Relativity</vt:lpstr>
      <vt:lpstr>The Whorfian Hypothesis</vt:lpstr>
      <vt:lpstr>Mocking  Linguistic Relativity  (from 10/4/1  New Yorker) </vt:lpstr>
      <vt:lpstr>A “Cultural Categories” Example  Too Close for Comfort</vt:lpstr>
      <vt:lpstr>Individual Categories</vt:lpstr>
      <vt:lpstr>Individual Categories</vt:lpstr>
      <vt:lpstr>Institutional Categorization</vt:lpstr>
      <vt:lpstr>Institutional Categorization</vt:lpstr>
      <vt:lpstr>Institutional Categorization of Animals (Sorry Borges)</vt:lpstr>
      <vt:lpstr>UN Standard Products and Services Codes for "Chicken" </vt:lpstr>
      <vt:lpstr>Institutional != Unbiased</vt:lpstr>
      <vt:lpstr>"Gross Income" Tax Code Categories</vt:lpstr>
      <vt:lpstr>INFO 202 “Information Organization &amp; Retrieval” Fall 2014 </vt:lpstr>
      <vt:lpstr>Principles for Creating Categories</vt:lpstr>
      <vt:lpstr>Defining Categories by Enumeration</vt:lpstr>
      <vt:lpstr>Defining Categories by Enumeration</vt:lpstr>
      <vt:lpstr>Frege's "Correspondence"  Philosophy of Language</vt:lpstr>
      <vt:lpstr>If Meaning was just Reference...</vt:lpstr>
      <vt:lpstr>Sorry, Pluto</vt:lpstr>
      <vt:lpstr>Categories Defined by Single Properties</vt:lpstr>
      <vt:lpstr>Categories Defined by Single Properties</vt:lpstr>
      <vt:lpstr>Single Property Category</vt:lpstr>
      <vt:lpstr>Single Property Category</vt:lpstr>
      <vt:lpstr>Categories Defined by Multiple Properties</vt:lpstr>
      <vt:lpstr>Property Order Determines the  Category Hierarchy</vt:lpstr>
      <vt:lpstr>Category Hierarchies</vt:lpstr>
      <vt:lpstr>Basic-Level Categories</vt:lpstr>
      <vt:lpstr>Basic-Level Categories</vt:lpstr>
      <vt:lpstr>Darwin’s Galapagos Finches    Not a basic level category; all finches have a lot in common with each other, but they also share a lot of properties with other birds   </vt:lpstr>
      <vt:lpstr>The Classical View of Categories</vt:lpstr>
      <vt:lpstr>The Classical View of Categories</vt:lpstr>
      <vt:lpstr>Wittgenstein</vt:lpstr>
      <vt:lpstr>Wittgenstein's Rebuttal to Frege:  Meaning is Use</vt:lpstr>
      <vt:lpstr>Necessary and Sufficient Properties - Not!</vt:lpstr>
      <vt:lpstr>Family Resemblances</vt:lpstr>
      <vt:lpstr>Family Resemblance</vt:lpstr>
      <vt:lpstr>Characteristic Features</vt:lpstr>
      <vt:lpstr>Gradience in Category Membership</vt:lpstr>
      <vt:lpstr>Gradience in Category Membership</vt:lpstr>
      <vt:lpstr>Similarity</vt:lpstr>
      <vt:lpstr>Theory-Based Categories</vt:lpstr>
      <vt:lpstr>Theory-Based Category: Computer</vt:lpstr>
      <vt:lpstr>Goal-Derived Categories</vt:lpstr>
      <vt:lpstr>Goal-Derived Personal Category?</vt:lpstr>
      <vt:lpstr>Summary: Why Study Categorization?</vt:lpstr>
      <vt:lpstr>Readings for Next Lecture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2014-10-19T22:01:57Z</dcterms:created>
  <dcterms:modified xsi:type="dcterms:W3CDTF">2014-10-20T15:34:30Z</dcterms:modified>
</cp:coreProperties>
</file>