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63" r:id="rId2"/>
    <p:sldId id="261" r:id="rId3"/>
    <p:sldId id="266" r:id="rId4"/>
    <p:sldId id="267" r:id="rId5"/>
    <p:sldId id="274" r:id="rId6"/>
    <p:sldId id="275" r:id="rId7"/>
    <p:sldId id="262" r:id="rId8"/>
    <p:sldId id="265" r:id="rId9"/>
    <p:sldId id="277" r:id="rId10"/>
    <p:sldId id="276" r:id="rId11"/>
    <p:sldId id="339" r:id="rId12"/>
    <p:sldId id="282" r:id="rId13"/>
    <p:sldId id="326" r:id="rId14"/>
    <p:sldId id="280" r:id="rId15"/>
    <p:sldId id="281" r:id="rId16"/>
    <p:sldId id="285" r:id="rId17"/>
    <p:sldId id="286" r:id="rId18"/>
    <p:sldId id="283" r:id="rId19"/>
    <p:sldId id="287" r:id="rId20"/>
    <p:sldId id="316" r:id="rId21"/>
    <p:sldId id="319" r:id="rId22"/>
    <p:sldId id="323" r:id="rId23"/>
    <p:sldId id="317" r:id="rId24"/>
    <p:sldId id="264" r:id="rId25"/>
    <p:sldId id="288" r:id="rId26"/>
    <p:sldId id="289" r:id="rId27"/>
    <p:sldId id="290" r:id="rId28"/>
    <p:sldId id="291" r:id="rId29"/>
    <p:sldId id="292" r:id="rId30"/>
    <p:sldId id="314" r:id="rId31"/>
    <p:sldId id="315" r:id="rId32"/>
    <p:sldId id="293" r:id="rId33"/>
    <p:sldId id="295" r:id="rId34"/>
    <p:sldId id="298" r:id="rId35"/>
    <p:sldId id="299" r:id="rId36"/>
    <p:sldId id="301" r:id="rId37"/>
    <p:sldId id="302" r:id="rId38"/>
    <p:sldId id="303" r:id="rId39"/>
    <p:sldId id="304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13" r:id="rId5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67219" autoAdjust="0"/>
  </p:normalViewPr>
  <p:slideViewPr>
    <p:cSldViewPr>
      <p:cViewPr varScale="1">
        <p:scale>
          <a:sx n="56" d="100"/>
          <a:sy n="56" d="100"/>
        </p:scale>
        <p:origin x="-165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05"/>
    </p:cViewPr>
  </p:sorterViewPr>
  <p:notesViewPr>
    <p:cSldViewPr>
      <p:cViewPr varScale="1">
        <p:scale>
          <a:sx n="58" d="100"/>
          <a:sy n="58" d="100"/>
        </p:scale>
        <p:origin x="-84" y="-19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F9F23-CF09-4FE1-9026-F8E2AE93442E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EB34-8C19-4B16-A7F8-91CF98064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B1F10-037C-4665-B757-F447893D65B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CA87-0D7A-4FA3-A9E2-416E16DA8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l" defTabSz="914400" rtl="0" eaLnBrk="0" fontAlgn="base" latinLnBrk="0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schemeClr val="tx1"/>
              </a:solidFill>
              <a:latin typeface="UC Berkeley OS Sign"/>
              <a:ea typeface="+mn-ea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2755-73AF-4CCA-916D-999A3B8F33F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azon.com/dp/144937970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t.gov/stations/index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knifecenter.com/shop/kitchen-kniv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ish.org/essays/Wilkin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0/05/16/opinion/16pubed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.wsj.com/article/SB10001424127887323309404578611490682767344.html" TargetMode="External"/><Relationship Id="rId5" Type="http://schemas.openxmlformats.org/officeDocument/2006/relationships/hyperlink" Target="http://www.nytimes.com/2013/03/20/business/in-a-new-aisle-energy-drinks-sidestep-rules.html?_r=0" TargetMode="External"/><Relationship Id="rId4" Type="http://schemas.openxmlformats.org/officeDocument/2006/relationships/hyperlink" Target="http://abcnews.go.com/blogs/politics/2013/07/coup-or-not-egypt-aid-can-continu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nielamerman.com/articles/2012/WorkC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ltova-aot.s3.amazonaws.com/Altova%20MapForce%20Course/Altova%20MapForce%20Course/player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sis-open.org/committees/tc_home.php?wg_abbrev=ub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76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Introduction to Classification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 is Purposeful, Principled, and Biased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 and Standardization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MITRE Standards Reference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04800"/>
            <a:ext cx="5181600" cy="54864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5562600"/>
            <a:ext cx="80010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Good user interface design creates a clear mapping between a classification scheme and  the arrangements and interactions that users see  (TDO, Figure 7.1)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User Interface Design Idioms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Close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4645157" cy="52566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1905000"/>
            <a:ext cx="266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UC Berkeley OS Sign"/>
              </a:rPr>
              <a:t>Tidwell, Jenifer.</a:t>
            </a:r>
          </a:p>
          <a:p>
            <a:endParaRPr lang="en-US" sz="2400" dirty="0" smtClean="0">
              <a:latin typeface="UC Berkeley OS Sign"/>
            </a:endParaRPr>
          </a:p>
          <a:p>
            <a:r>
              <a:rPr lang="en-US" sz="2400" dirty="0" smtClean="0">
                <a:latin typeface="UC Berkeley OS Sign"/>
              </a:rPr>
              <a:t>Designing Interfaces: Patterns for Effective Interaction Design</a:t>
            </a:r>
          </a:p>
          <a:p>
            <a:endParaRPr lang="en-US" sz="2400" dirty="0" smtClean="0">
              <a:latin typeface="UC Berkeley OS Sign"/>
            </a:endParaRPr>
          </a:p>
          <a:p>
            <a:r>
              <a:rPr lang="en-US" sz="2400" dirty="0" smtClean="0">
                <a:latin typeface="UC Berkeley OS Sign"/>
                <a:hlinkClick r:id="rId4"/>
              </a:rPr>
              <a:t>www.amazon.com/dp/1449379702</a:t>
            </a:r>
            <a:endParaRPr lang="en-US" sz="2400" dirty="0">
              <a:latin typeface="UC Berkeley OS Sig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28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Flashback to 17 September 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Clear Communication of a Classification Scheme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248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 taken by Bob Glushko at Union Square Greenmarket, NYC</a:t>
            </a:r>
            <a:endParaRPr lang="en-US" sz="2000" dirty="0"/>
          </a:p>
        </p:txBody>
      </p:sp>
      <p:pic>
        <p:nvPicPr>
          <p:cNvPr id="7" name="Picture 6" descr="7.2.1.2-ClassificationInNovelUI-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1440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Poor Communication of a Classification Scheme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4944621" cy="51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7400" y="948690"/>
            <a:ext cx="2895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Better Might Be Something Like…</a:t>
            </a:r>
          </a:p>
          <a:p>
            <a:endParaRPr lang="en-US" dirty="0" smtClean="0"/>
          </a:p>
          <a:p>
            <a:r>
              <a:rPr lang="en-US" b="1" dirty="0" smtClean="0"/>
              <a:t>San Francisco</a:t>
            </a:r>
          </a:p>
          <a:p>
            <a:r>
              <a:rPr lang="en-US" b="1" dirty="0" smtClean="0"/>
              <a:t>   Embarcadero</a:t>
            </a:r>
          </a:p>
          <a:p>
            <a:r>
              <a:rPr lang="en-US" b="1" dirty="0" smtClean="0"/>
              <a:t>   Montgomery</a:t>
            </a:r>
          </a:p>
          <a:p>
            <a:r>
              <a:rPr lang="en-US" b="1" dirty="0" smtClean="0"/>
              <a:t>   Powell</a:t>
            </a:r>
          </a:p>
          <a:p>
            <a:r>
              <a:rPr lang="en-US" b="1" dirty="0" smtClean="0"/>
              <a:t>   Civic Center</a:t>
            </a:r>
          </a:p>
          <a:p>
            <a:r>
              <a:rPr lang="en-US" b="1" dirty="0" smtClean="0"/>
              <a:t>    …</a:t>
            </a:r>
          </a:p>
          <a:p>
            <a:r>
              <a:rPr lang="en-US" b="1" dirty="0" smtClean="0"/>
              <a:t>Oakland</a:t>
            </a:r>
          </a:p>
          <a:p>
            <a:r>
              <a:rPr lang="en-US" b="1" dirty="0" smtClean="0"/>
              <a:t>   West Oakland</a:t>
            </a:r>
          </a:p>
          <a:p>
            <a:r>
              <a:rPr lang="en-US" b="1" dirty="0" smtClean="0"/>
              <a:t>    12 Street </a:t>
            </a:r>
          </a:p>
          <a:p>
            <a:r>
              <a:rPr lang="en-US" b="1" dirty="0" smtClean="0"/>
              <a:t>     19 Street</a:t>
            </a:r>
          </a:p>
          <a:p>
            <a:r>
              <a:rPr lang="en-US" b="1" dirty="0" smtClean="0"/>
              <a:t>     MacArthur</a:t>
            </a:r>
          </a:p>
          <a:p>
            <a:r>
              <a:rPr lang="en-US" b="1" dirty="0" smtClean="0"/>
              <a:t>     </a:t>
            </a:r>
            <a:r>
              <a:rPr lang="en-US" b="1" dirty="0" err="1" smtClean="0"/>
              <a:t>Rockridge</a:t>
            </a:r>
            <a:endParaRPr lang="en-US" b="1" dirty="0" smtClean="0"/>
          </a:p>
          <a:p>
            <a:r>
              <a:rPr lang="en-US" b="1" dirty="0" smtClean="0"/>
              <a:t>     …</a:t>
            </a:r>
          </a:p>
          <a:p>
            <a:r>
              <a:rPr lang="en-US" b="1" dirty="0" smtClean="0"/>
              <a:t>Berkeley</a:t>
            </a:r>
          </a:p>
          <a:p>
            <a:r>
              <a:rPr lang="en-US" b="1" dirty="0" smtClean="0"/>
              <a:t>    Ashby</a:t>
            </a:r>
          </a:p>
          <a:p>
            <a:r>
              <a:rPr lang="en-US" b="1" dirty="0" smtClean="0"/>
              <a:t>     Berkeley Downtown</a:t>
            </a:r>
          </a:p>
          <a:p>
            <a:r>
              <a:rPr lang="en-US" b="1" dirty="0" smtClean="0"/>
              <a:t>     Berkeley North</a:t>
            </a:r>
          </a:p>
          <a:p>
            <a:r>
              <a:rPr lang="en-US" dirty="0" smtClean="0"/>
              <a:t>    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57400" y="83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BART Station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is “Principled”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676400"/>
            <a:ext cx="7772400" cy="493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principles for defining categories (enumeration, properties, similarity, family resemblance, etc.) are embodied in the classifications that use these principles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the emergent classification system follows other principles about its purposes, scope, scale, intended lifetime, extensibility, and other considerations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Being "principled" means that these design choices are made they should be consistently followed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Principles Embodied in the</a:t>
            </a:r>
            <a:br>
              <a:rPr lang="en-US" sz="3600" b="1" dirty="0" smtClean="0"/>
            </a:br>
            <a:r>
              <a:rPr lang="en-US" sz="3600" b="1" dirty="0" smtClean="0"/>
              <a:t> Classification Scheme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2133600"/>
            <a:ext cx="8610600" cy="41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Warrant: What is the justification for the choice of categories and their names?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Literary Warrant:  Classify only the resources we have?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Scientific Warrant: Use expert categories and names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Use Warrant: Use categories and names from “ordinary” people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Breadth and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depth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of classification hierarchy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Degree of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enumerativeness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Hierarchy and Uniqueness Principles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600200"/>
            <a:ext cx="7772400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Deeply engrained in our intellectual and physical worlds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Hierarchy:  Each category is successively divided into smaller subdivisions according to a feature or property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Uniqueness: Every resource is classified in only one subdivision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"One and Only One Place" Rule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517020"/>
            <a:ext cx="7772400" cy="44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If each resource goes in one and only one category it won't always be easy to decide what description or property determines the categorization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example, a book's title is often a clue to the subject, but should never be the only thing analyzed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i="1" dirty="0" smtClean="0">
                <a:latin typeface="UC Berkeley OS Sign"/>
                <a:cs typeface="Arial" pitchFamily="34" charset="0"/>
                <a:sym typeface="Arial" pitchFamily="34" charset="0"/>
              </a:rPr>
              <a:t>Who Moved My Cheese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? is a work on coping with change, not a work related to the culinary arts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Should </a:t>
            </a:r>
            <a:r>
              <a:rPr lang="en-US" sz="2400" i="1" dirty="0" smtClean="0">
                <a:latin typeface="UC Berkeley OS Sign"/>
                <a:cs typeface="Arial" pitchFamily="34" charset="0"/>
                <a:sym typeface="Arial" pitchFamily="34" charset="0"/>
              </a:rPr>
              <a:t>Leaves of Grass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be assigned to the "Gardening" category?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Principles for </a:t>
            </a:r>
            <a:br>
              <a:rPr lang="en-US" sz="3600" b="1" dirty="0" smtClean="0"/>
            </a:br>
            <a:r>
              <a:rPr lang="en-US" sz="3600" b="1" dirty="0" smtClean="0"/>
              <a:t>Maintaining the Classification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24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Lifetime management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Category integrity: Classify once and for all, or change categories and assignments as we learn?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How can a classification have Flexibility / extensibility / hospitality?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"Principled" Maybe ... But Every Classification is "Biased"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" y="1981200"/>
            <a:ext cx="8382000" cy="47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Every classification is arbitrary to some extent because the criteria used to establish the categories reflect a point of view or perspective on the domain that intentionally excludes all other perspectives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There is no "one true way" about how things go together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Every classification system implicitly or explicitly distinguishes between "good" or "standard" and "bad" or "nonstandard" ways of understanding things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Borges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: “there is no classification of the Universe that is not arbitrary and full of conjectures”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29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16.1 – Introduction to Classification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Classification Biases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524000"/>
            <a:ext cx="8382000" cy="614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Natural vs. man-made disaster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Welfare vs. entitlement?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Taxes vs. government investments?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Illegal vs. undocumented immigrants?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Coup or regime change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5"/>
              </a:rPr>
              <a:t>Dietary supplement vs. beverage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Employee vs. contractor,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6"/>
              </a:rPr>
              <a:t>full vs. part time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Unemployed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99" y="1295401"/>
            <a:ext cx="8025601" cy="52896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CAFE Categories: Find the Truck(s)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6924" y="1295401"/>
            <a:ext cx="6529350" cy="52896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Beverage Categories: Find the Beer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0" y="23622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Making</a:t>
            </a:r>
            <a:br>
              <a:rPr lang="en-US" b="1" dirty="0" smtClean="0"/>
            </a:br>
            <a:r>
              <a:rPr lang="en-US" b="1" dirty="0" smtClean="0"/>
              <a:t>9 Million</a:t>
            </a:r>
            <a:br>
              <a:rPr lang="en-US" b="1" dirty="0" smtClean="0"/>
            </a:br>
            <a:r>
              <a:rPr lang="en-US" b="1" dirty="0" smtClean="0"/>
              <a:t>Jobless </a:t>
            </a:r>
            <a:br>
              <a:rPr lang="en-US" b="1" dirty="0" smtClean="0"/>
            </a:br>
            <a:r>
              <a:rPr lang="en-US" b="1" dirty="0" smtClean="0"/>
              <a:t>People </a:t>
            </a:r>
            <a:br>
              <a:rPr lang="en-US" b="1" dirty="0" smtClean="0"/>
            </a:br>
            <a:r>
              <a:rPr lang="en-US" b="1" dirty="0" smtClean="0"/>
              <a:t>Vanish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050" name="Picture 2" descr="http://danielamerman.com/Images/2012/Workforce/Work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5524500" cy="5591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02700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When you give up looking for a job, you’re not unemployed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29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16.3 – Classification and Standardization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and Standardization (1)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8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Classifications and standards both impose order on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They both distinguish, explicitly or implicitly, between standard / appropriate / effective and nonstandard / inappropriate / ineffective ways of creating organizing, and using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But this does not imply that a standard is a good one or that the best one will win a "standards war"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and Standardization (2)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1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Some classifications become standards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Every successful standard imposes a classification system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and classification systems can have significant inertia, becoming part of the "installed base" or "infrastructure" and difficult to change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"Specifications"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371600"/>
            <a:ext cx="7772400" cy="465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specification is an explicit and detailed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description about how something (a product, system, service, or practice) works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that might include: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definitions of the key concepts or terms used in the description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materials from which it is made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components (tangible or intangible) that are arranged or assembled to make it work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methods or processes by which it operates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inputs and outputs for each method or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"Standards"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447800"/>
            <a:ext cx="7772400" cy="47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standard is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published specification that is developed and maintained by consensus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of all the relevant stakeholders in some domain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following a defined and transparent process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usually under the auspices of a dedicated organization with the authority to create standards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 rigor and transparency of the process by which a standard is created is essential to its legitimacy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Some governments or other large procurers or products of systems require that they be based on these "de jure" standards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Why Standards Exist (1)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7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serve as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coordinating mechanism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whenever there are alternative ways of doing or making something that might be incompatible or that otherwise wouldn't be possible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can also serve as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regulating mechanism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to restrict behavior or operation that might be unsafe, unfair, or otherwise "harmful“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What is Classification?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905000"/>
            <a:ext cx="7772400" cy="407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"Classification is a higher order thinking skill requiring the fusion of the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naturalist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's eye for relationships...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...with the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logician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's desire for structured order...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...the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mathematician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's compulsion to achieve consistent, predictable results...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...and the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linguist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's interest in explicit and tacit expressions of meaning“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-- Louise Gruenberg, "Faceted Classification, Facet Analysis and the Web“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Why Standards Exist (2)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7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Many standards define technical specifications and procedures to ensure a "common design" or "interoperability"-- TDO calls these "institutional semantics"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define institutional categories about models, behaviors, or processes - TDO calls these "institutional taxonomies" (like the UNSPSC)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Who Sets Standards? (1)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981200"/>
            <a:ext cx="7772400" cy="32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Some technical standards are set by governments in order to protect the public interest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Other standards are set by organizations created precisely for the purpose of setting standards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Other standards are set by groups of companies who may or may not establish an ongoing organization and governance procedures to maintain and extend a standards "family" around the initial standard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Who Sets Standards? (2)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981200"/>
            <a:ext cx="7772400" cy="27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Other "standards" begin as proprietary vendor specifications that will become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"de facto"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if they are widely adopted and achieve market dominance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Often "de facto" standards are submitted to a standards organization with the goal of "rubber stamping" them as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"de jure"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ones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Standards and Metcalfe's Law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are especially important in industries or domains that have significant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"network effects"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where the value of a product or service depends on the number of interoperable or compatible ones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These contexts are sometimes called "winner take all" markets, which is why standards wars take place - because of the economic implications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How do you encourage and enable others to conform to a standard?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140" y="1752601"/>
            <a:ext cx="8029452" cy="47244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Interchange / Hub Languages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Mapping in and out of Hub Language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2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If all parties/applications/services rely on a hub language for their external interfaces, an exponential interoperability challenge becomes a linear one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Mapping tools for transforming instances from an internal information model to another one are ubiquitous as standalone tools and as parts of application servers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EXAMPLE: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Altova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MapForce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Using Standards in Organizing Systems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0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You may be required by the government, by your customers, or by "business partners" to conform to some organizing standards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But to the extent that standards embody best practices, it is a good idea to follow them anyway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Standards for Document Description in Organizing Systems (1)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362200"/>
            <a:ext cx="7772400" cy="419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specific vocabularies or "domain-specific languages" (e.g., HTML, UBL, SPL, DocBook, DITA, EPUB, SVG)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schema languages that formally define the domain-specific languages (e.g., XSD)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"profiles" that suggest modeling practices like degree of abstraction and granularity, or constrain the possible values for some descriptor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the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metalanguages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used to encode the DSLs and schema languages (e.g., XML, SGML)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Standards for Document Description in Organizing Systems (2)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438400"/>
            <a:ext cx="7772400" cy="19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the construction of file and document names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identifying resources and namespaces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For specifying versions, stages or revisions of documents or other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Other Standards for Organizing Systems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04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Metadata standards (MARC, Dublin Core, EAD, METS, RDF, OWL)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for classification (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LoC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, DD, BISAC)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for thesaurus construction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for processes (WS-*)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for communication protocols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Distinguishing Categorization</a:t>
            </a:r>
            <a:br>
              <a:rPr lang="en-US" sz="3600" b="1" dirty="0" smtClean="0"/>
            </a:br>
            <a:r>
              <a:rPr lang="en-US" sz="3600" b="1" dirty="0" smtClean="0"/>
              <a:t> and Classification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2362200"/>
            <a:ext cx="8382000" cy="3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Categories are EQUIVALENCE CLASSES - sets of resources, processes, and events that we treat the same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Classification (noun) is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SYSTEM OF CATEGORIES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, ordered according to a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PRE-DETERMINED SET OF PRINCIPLES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and used to organize a collection of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 (verb) is the process of systematically assigning resources to intentional (often institutional) categories in a classification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29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16.4 – MITRE Reference Model for Understanding and Comparing Standards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MITRE Reference Model for Understanding and Comparing Standards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47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"We need to proactively produce new areas of useful semantic agreement, and not simply document correspondences among existing systems"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"An approach to semantics management must tolerate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organizational realities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that are often ignored“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Rosenthal, A., Seligman, L., and Renner, S. 2004. From semantic integration to semantics management: case studies and a way forward. SIGMOD Rec. 33, 4 (Dec. 2004), 44-50 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Lessons From Standards Making: The "Person-Concept" Tradeoff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96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Semantic agreement comes at a cost driven by the number of people who require a shared understanding, and by the number of concepts they must all understand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So a small set of people can agree on a complex standard, or a large set of people can agree on a simple one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…especially when participants are just trying to agree on how to describe pre-existing shared concepts rather than having to define them first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Lessons from Standards Making: Incentives and Disincentives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Approaches that require perfect coordination and altruism are of no practical interest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Disincentives to agree on semantics arise if agreement means that someone has to change an implementation and pay the cost of doing so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Model-driven development tools that generate needed software artifacts (e.g., system and user interfaces) from specifications can encourage standards adoption by reducing the transition costs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MITRE Reference Model for Comparing Standards: Data Objects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What is the semantic granularity of the concepts being standardized?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Is there also a standard for how the concepts are encoding in some syntactic or physical representation?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Does the standard also specify "instance sets" or possible values for each data element concept?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915293" y="914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MITRE Reference Model for Comparing Standards: Structures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35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In addition to standards for data objects, are there standards for schemas or "document architectures" that structurally organize them?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Are there standards for the instances or interchange formats used by publishers/producers or expected by subscribers/consumers?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842676"/>
            <a:ext cx="6695971" cy="425513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Horizontal and Vertical</a:t>
            </a:r>
            <a:br>
              <a:rPr lang="en-US" b="1" dirty="0" smtClean="0"/>
            </a:br>
            <a:r>
              <a:rPr lang="en-US" b="1" dirty="0" smtClean="0"/>
              <a:t> Document Components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</a:t>
            </a:r>
            <a:r>
              <a:rPr lang="en-US" sz="3600" b="1" dirty="0" smtClean="0">
                <a:hlinkClick r:id="rId3"/>
              </a:rPr>
              <a:t>Universal Business Language </a:t>
            </a:r>
            <a:r>
              <a:rPr lang="en-US" sz="3600" b="1" dirty="0" smtClean="0"/>
              <a:t>(UBL)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37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Over 100 document types built using core components and a common architecture/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metamodel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needed for supply chains (European) and International Trade (Asia and US), collaborative planning, forecasting, and replenishment; vendor managed inventory; intermodal freight management; and utility billing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These document types use a library of XML schemas for reusable aggregate data components such as "Address," "Item," and "Payment“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MITRE Reference Model for Comparing Standards: Community Characteristics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5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Is there a primary stakeholder with decision making authority, or is authority distributed?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What are participants' obligations to support the standard?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Do the participants already share an understand of the domain to be standardized?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Lessons from Standards Making: Enterprise Data Standards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7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Standards-making can be successful when a "single authority exercises effective control over the system requirements, funding, the developers, and the users"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But a very large enterprise cannot hope to construct a single data model (or even a single-set of universally understood concept definitions) for all the data it requires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Schemes (1)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905000"/>
            <a:ext cx="8534400" cy="20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CLASSIFICATION SCHEME follows one or more organizing principles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An ENUMERATIVE scheme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itemizes all possible categories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to which resources can be assigned (into one and only one of the categories)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Lessons from Standards Making: "Communities of Interest"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7772400" cy="20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Standards making is best organized around </a:t>
            </a: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naturally formed communities of interest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rather than "org chart" organizations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Different types of communities might be needed to develop, deploy, and maintain a standard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TDO rest of chapter 7</a:t>
            </a:r>
          </a:p>
          <a:p>
            <a:r>
              <a:rPr lang="en-US" sz="2800" dirty="0" smtClean="0"/>
              <a:t>Recommended:  Don Norman on activity-centered design</a:t>
            </a: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Readings for Next Lecture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Schemes (2)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905000"/>
            <a:ext cx="8534400" cy="396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HIERARCHICAL or TAXONOMIC scheme emerges when multiple resource properties are used by organizing principles; each property creates another level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scheme can be both HIERARCHICAL and ENUMERATIVE at the lowest level where resources are categorized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FACETED classification scheme uses multiple resource properties, but does not require every resource to have a value for every property and allows the properties to be considered in any order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29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16.2 – Classification is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Purposeful, Principled, and Biased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Is Purposeful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600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Classifications arrange resources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to provide structure for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increase the precision of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interactions in organizing systems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Classifications are essential in useful work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serve as a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reference model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(a semantic road map) to individual domains and the relationships among them to help people understand the concepts and relationships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Classification and Interactions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461492"/>
            <a:ext cx="7772400" cy="539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Effective user interfaces to physical or digital systems present and reinforce the logical classifications embodied in the system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… while poor user interfaces don’t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Standard classifications for products and business services make it easier to discover suitable resources and integrate them into your own processes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With physical resources, activity-based classification makes co-location more useful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2584</Words>
  <Application>Microsoft Office PowerPoint</Application>
  <PresentationFormat>On-screen Show (4:3)</PresentationFormat>
  <Paragraphs>337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Plan for Today’s Lecture(s)</vt:lpstr>
      <vt:lpstr>INFO 202 “Information Organization &amp; Retrieval” Fall 2014 </vt:lpstr>
      <vt:lpstr>What is Classification?</vt:lpstr>
      <vt:lpstr>Distinguishing Categorization  and Classification</vt:lpstr>
      <vt:lpstr>Classification Schemes (1)</vt:lpstr>
      <vt:lpstr>Classification Schemes (2)</vt:lpstr>
      <vt:lpstr>INFO 202 “Information Organization &amp; Retrieval” Fall 2014 </vt:lpstr>
      <vt:lpstr>Classification Is Purposeful</vt:lpstr>
      <vt:lpstr>Classification and Interactions</vt:lpstr>
      <vt:lpstr>Good user interface design creates a clear mapping between a classification scheme and  the arrangements and interactions that users see  (TDO, Figure 7.1)</vt:lpstr>
      <vt:lpstr>User Interface Design Idioms</vt:lpstr>
      <vt:lpstr>Slide 12</vt:lpstr>
      <vt:lpstr>Slide 13</vt:lpstr>
      <vt:lpstr>Classification is “Principled”</vt:lpstr>
      <vt:lpstr>Principles Embodied in the  Classification Scheme</vt:lpstr>
      <vt:lpstr>Hierarchy and Uniqueness Principles</vt:lpstr>
      <vt:lpstr>The "One and Only One Place" Rule</vt:lpstr>
      <vt:lpstr>Principles for  Maintaining the Classification</vt:lpstr>
      <vt:lpstr>"Principled" Maybe ... But Every Classification is "Biased"</vt:lpstr>
      <vt:lpstr>Classification Biases</vt:lpstr>
      <vt:lpstr>CAFE Categories: Find the Truck(s)</vt:lpstr>
      <vt:lpstr>Beverage Categories: Find the Beer</vt:lpstr>
      <vt:lpstr>Making 9 Million Jobless  People  Vanish </vt:lpstr>
      <vt:lpstr>INFO 202 “Information Organization &amp; Retrieval” Fall 2014 </vt:lpstr>
      <vt:lpstr>Classification and Standardization (1)</vt:lpstr>
      <vt:lpstr>Classification and Standardization (2)</vt:lpstr>
      <vt:lpstr>"Specifications"</vt:lpstr>
      <vt:lpstr>"Standards"</vt:lpstr>
      <vt:lpstr>Why Standards Exist (1)</vt:lpstr>
      <vt:lpstr>Why Standards Exist (2)</vt:lpstr>
      <vt:lpstr>Who Sets Standards? (1)</vt:lpstr>
      <vt:lpstr>Who Sets Standards? (2)</vt:lpstr>
      <vt:lpstr>Standards and Metcalfe's Law</vt:lpstr>
      <vt:lpstr>Interchange / Hub Languages</vt:lpstr>
      <vt:lpstr>Mapping in and out of Hub Language</vt:lpstr>
      <vt:lpstr>Using Standards in Organizing Systems</vt:lpstr>
      <vt:lpstr>Standards for Document Description in Organizing Systems (1)</vt:lpstr>
      <vt:lpstr>Standards for Document Description in Organizing Systems (2)</vt:lpstr>
      <vt:lpstr>Other Standards for Organizing Systems</vt:lpstr>
      <vt:lpstr>INFO 202 “Information Organization &amp; Retrieval” Fall 2014 </vt:lpstr>
      <vt:lpstr>MITRE Reference Model for Understanding and Comparing Standards</vt:lpstr>
      <vt:lpstr>Lessons From Standards Making: The "Person-Concept" Tradeoff</vt:lpstr>
      <vt:lpstr>Lessons from Standards Making: Incentives and Disincentives</vt:lpstr>
      <vt:lpstr>MITRE Reference Model for Comparing Standards: Data Objects</vt:lpstr>
      <vt:lpstr>MITRE Reference Model for Comparing Standards: Structures</vt:lpstr>
      <vt:lpstr>Horizontal and Vertical  Document Components</vt:lpstr>
      <vt:lpstr>The Universal Business Language (UBL)</vt:lpstr>
      <vt:lpstr>MITRE Reference Model for Comparing Standards: Community Characteristics</vt:lpstr>
      <vt:lpstr>Lessons from Standards Making: Enterprise Data Standards</vt:lpstr>
      <vt:lpstr>Lessons from Standards Making: "Communities of Interest"</vt:lpstr>
      <vt:lpstr>Readings for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2014-10-28T15:14:48Z</dcterms:created>
  <dcterms:modified xsi:type="dcterms:W3CDTF">2014-10-28T15:14:52Z</dcterms:modified>
</cp:coreProperties>
</file>