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5"/>
  </p:notesMasterIdLst>
  <p:sldIdLst>
    <p:sldId id="257" r:id="rId2"/>
    <p:sldId id="268" r:id="rId3"/>
    <p:sldId id="270" r:id="rId4"/>
    <p:sldId id="320" r:id="rId5"/>
    <p:sldId id="272" r:id="rId6"/>
    <p:sldId id="276" r:id="rId7"/>
    <p:sldId id="277" r:id="rId8"/>
    <p:sldId id="278" r:id="rId9"/>
    <p:sldId id="279" r:id="rId10"/>
    <p:sldId id="280" r:id="rId11"/>
    <p:sldId id="282" r:id="rId12"/>
    <p:sldId id="318" r:id="rId13"/>
    <p:sldId id="321" r:id="rId14"/>
    <p:sldId id="324" r:id="rId15"/>
    <p:sldId id="281" r:id="rId16"/>
    <p:sldId id="327" r:id="rId17"/>
    <p:sldId id="334" r:id="rId18"/>
    <p:sldId id="283" r:id="rId19"/>
    <p:sldId id="284" r:id="rId20"/>
    <p:sldId id="286" r:id="rId21"/>
    <p:sldId id="322" r:id="rId22"/>
    <p:sldId id="287" r:id="rId23"/>
    <p:sldId id="288" r:id="rId24"/>
    <p:sldId id="289" r:id="rId25"/>
    <p:sldId id="290" r:id="rId26"/>
    <p:sldId id="291" r:id="rId27"/>
    <p:sldId id="337" r:id="rId28"/>
    <p:sldId id="335" r:id="rId29"/>
    <p:sldId id="298" r:id="rId30"/>
    <p:sldId id="299" r:id="rId31"/>
    <p:sldId id="300" r:id="rId32"/>
    <p:sldId id="301" r:id="rId33"/>
    <p:sldId id="338" r:id="rId34"/>
    <p:sldId id="336" r:id="rId35"/>
    <p:sldId id="339" r:id="rId36"/>
    <p:sldId id="303" r:id="rId37"/>
    <p:sldId id="330" r:id="rId38"/>
    <p:sldId id="331" r:id="rId39"/>
    <p:sldId id="304" r:id="rId40"/>
    <p:sldId id="328" r:id="rId41"/>
    <p:sldId id="305" r:id="rId42"/>
    <p:sldId id="306" r:id="rId43"/>
    <p:sldId id="317" r:id="rId4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084" autoAdjust="0"/>
  </p:normalViewPr>
  <p:slideViewPr>
    <p:cSldViewPr>
      <p:cViewPr varScale="1">
        <p:scale>
          <a:sx n="82" d="100"/>
          <a:sy n="82" d="100"/>
        </p:scale>
        <p:origin x="-17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>
      <p:cViewPr varScale="1">
        <p:scale>
          <a:sx n="44" d="100"/>
          <a:sy n="44" d="100"/>
        </p:scale>
        <p:origin x="-2707" y="-8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3A753-8DF7-4A43-BE6E-B01DE1166B1C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76050-6F71-4E0A-8C35-EDFAB84E5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28700" y="61912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28700" y="61912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4415790"/>
            <a:ext cx="5486400" cy="41833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6050-6F71-4E0A-8C35-EDFAB84E554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6050-6F71-4E0A-8C35-EDFAB84E554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6050-6F71-4E0A-8C35-EDFAB84E554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28700" y="61912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6050-6F71-4E0A-8C35-EDFAB84E554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97810-9C4B-4D7C-8CD6-35D8C20DC3A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97810-9C4B-4D7C-8CD6-35D8C20DC3A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999A6A-511B-4CA0-AD36-00FFF908819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F61B24-E5F8-4AB5-B34C-44FB05C19B1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97810-9C4B-4D7C-8CD6-35D8C20DC3A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6050-6F71-4E0A-8C35-EDFAB84E554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97810-9C4B-4D7C-8CD6-35D8C20DC3A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97810-9C4B-4D7C-8CD6-35D8C20DC3A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F61B24-E5F8-4AB5-B34C-44FB05C19B1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97810-9C4B-4D7C-8CD6-35D8C20DC3A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97810-9C4B-4D7C-8CD6-35D8C20DC3A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97810-9C4B-4D7C-8CD6-35D8C20DC3A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80B0FC-BED5-4411-B828-5532959A5EC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sym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80B0FC-BED5-4411-B828-5532959A5EC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6050-6F71-4E0A-8C35-EDFAB84E5542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80B0FC-BED5-4411-B828-5532959A5EC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45E2B4-7331-4D7D-8802-AD685F78A0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80B0FC-BED5-4411-B828-5532959A5EC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80B0FC-BED5-4411-B828-5532959A5EC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97810-9C4B-4D7C-8CD6-35D8C20DC3A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5AE7A2-45A3-4D4E-AF1C-94C1C1AF5FE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5AE7A2-45A3-4D4E-AF1C-94C1C1AF5FE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None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5640-01E1-46BD-95DE-0214152109A7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02EB-0409-410A-B2E7-CBB322908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5640-01E1-46BD-95DE-0214152109A7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02EB-0409-410A-B2E7-CBB322908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5640-01E1-46BD-95DE-0214152109A7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02EB-0409-410A-B2E7-CBB322908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5640-01E1-46BD-95DE-0214152109A7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02EB-0409-410A-B2E7-CBB322908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5640-01E1-46BD-95DE-0214152109A7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02EB-0409-410A-B2E7-CBB322908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5640-01E1-46BD-95DE-0214152109A7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02EB-0409-410A-B2E7-CBB322908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5640-01E1-46BD-95DE-0214152109A7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02EB-0409-410A-B2E7-CBB322908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5640-01E1-46BD-95DE-0214152109A7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02EB-0409-410A-B2E7-CBB322908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5640-01E1-46BD-95DE-0214152109A7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02EB-0409-410A-B2E7-CBB322908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5640-01E1-46BD-95DE-0214152109A7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02EB-0409-410A-B2E7-CBB322908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5640-01E1-46BD-95DE-0214152109A7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02EB-0409-410A-B2E7-CBB322908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35640-01E1-46BD-95DE-0214152109A7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402EB-0409-410A-B2E7-CBB322908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nytimes.com/video/movies/100000001341145/clip-moneyball.html" TargetMode="External"/><Relationship Id="rId4" Type="http://schemas.openxmlformats.org/officeDocument/2006/relationships/hyperlink" Target="http://blog.ted.com/2014/01/28/the-moneyball-effect-how-smart-data-is-transforming-criminal-justice-healthcare-music-and-even-government-spendin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otalrecallbook.com/about-the-book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hyperlink" Target="https://www.fitbit.com/flex" TargetMode="External"/><Relationship Id="rId7" Type="http://schemas.openxmlformats.org/officeDocument/2006/relationships/image" Target="../media/image12.png"/><Relationship Id="rId12" Type="http://schemas.openxmlformats.org/officeDocument/2006/relationships/hyperlink" Target="http://www.mylively.com/how-it-work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healthlabs.com/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hyperlink" Target="http://shop.gopro.com/productshome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r.org/sections/thesalt/2014/08/11/338850091/for-a-more-ordered-life-organize-like-a-che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erkeleysciencereview.com/read/fall-2011/digitizing-the-drawers/" TargetMode="External"/><Relationship Id="rId5" Type="http://schemas.openxmlformats.org/officeDocument/2006/relationships/hyperlink" Target="https://archive.org/details/scanning_robot" TargetMode="External"/><Relationship Id="rId4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atlantic.com/magazine/archive/1945/07/as-we-may-think/303881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ubal.westnet.com/hyperdiscordia/library_of_babel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2015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31 August 2015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2.1 – Activities in Organizing Systems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Selection Principles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53641" y="2035969"/>
            <a:ext cx="8036719" cy="32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Utility or relevance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Intrinsic value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 Scarcity or uniqueness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To support social or symbolic goals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To establish a brand or reputation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… many others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Selection in Different Domains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219200"/>
            <a:ext cx="8036719" cy="475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Libraries select, collect, organize, conserve, preserve and provide access to information on behalf of a community of users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Museum collections, especially of special or rare items, bring status or prestige whether or not the items have any contemporary use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Hiring decisions are rapidly moving from informal or intuitive criteria to more formal approaches using “predictive analytics” techniques that use information about successful hires to create selection models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8" y="461963"/>
            <a:ext cx="774382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6400800"/>
            <a:ext cx="876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http://www.mwsu.edu/Assets/documents/humanresources/How%20to%20Complete%20a%20Matrix.ppt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00200" y="228600"/>
            <a:ext cx="6492478" cy="56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" y="61722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3-5 from Data Science for Business (F. Provost &amp; T. Fawcett)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hardballtimes.com/images/uploads/williamsgraph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"/>
            <a:ext cx="4381500" cy="573976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" y="5943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http://www.hardballtimes.com/wp-content/images/tht/williamsgraphic.png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4876800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http://blog.ted.com/2014/01/28/the-moneyball-effect-how-smart-data-is-transforming-criminal-justice-healthcare-music-and-even-government-spending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4953000" y="304800"/>
            <a:ext cx="3962400" cy="119099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UC Berkeley OS Sign"/>
              </a:rPr>
              <a:t>The </a:t>
            </a:r>
            <a:r>
              <a:rPr kumimoji="0" lang="en-US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UC Berkeley OS Sign"/>
              </a:rPr>
              <a:t>MoneyBall</a:t>
            </a: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UC Berkeley OS Sign"/>
              </a:rPr>
              <a:t/>
            </a:r>
            <a:b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UC Berkeley OS Sign"/>
              </a:rPr>
            </a:b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UC Berkeley OS Sign"/>
              </a:rPr>
              <a:t> Effect</a:t>
            </a:r>
          </a:p>
        </p:txBody>
      </p:sp>
      <p:sp>
        <p:nvSpPr>
          <p:cNvPr id="8" name="Rectangle 7"/>
          <p:cNvSpPr/>
          <p:nvPr/>
        </p:nvSpPr>
        <p:spPr>
          <a:xfrm>
            <a:off x="5257800" y="1676400"/>
            <a:ext cx="3429000" cy="2810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200" dirty="0" smtClean="0"/>
              <a:t>Personnel selection is very task dependent and </a:t>
            </a:r>
            <a:r>
              <a:rPr lang="en-US" sz="3200" dirty="0" smtClean="0">
                <a:hlinkClick r:id="rId5"/>
              </a:rPr>
              <a:t>becoming highly data-intensive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“Path Dependence”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524000"/>
            <a:ext cx="8036719" cy="46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Does the selection principle apply to each candidate resource in isolation?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... or does the selection decision consider the items already in the collection?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 ... or does the selection decision consider possible future selections?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… or does the selection decision consider selections being made by others?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in what situations does a particular selection preclude another one?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47800"/>
            <a:ext cx="5738302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457200" y="304800"/>
            <a:ext cx="8228707" cy="119099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UC Berkeley OS Sign"/>
              </a:rPr>
              <a:t>“Path Dependence” – 2014 NFL Draft of College Players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867055" cy="449163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Adverse selection, anti-selection, or negative selection is a term used in economics, insurance, risk management, and statistics</a:t>
            </a:r>
          </a:p>
          <a:p>
            <a:r>
              <a:rPr lang="en-US" dirty="0" smtClean="0"/>
              <a:t>It can occur when the “selector” does not or cannot use  selection criteria that would enable “good” selection</a:t>
            </a:r>
          </a:p>
          <a:p>
            <a:pPr lvl="1"/>
            <a:r>
              <a:rPr lang="en-US" dirty="0" smtClean="0"/>
              <a:t>because laws or social norms prevent the selector from obtaining  information about the resources being selected that would make them undesirable</a:t>
            </a:r>
          </a:p>
          <a:p>
            <a:pPr lvl="1"/>
            <a:r>
              <a:rPr lang="en-US" dirty="0" smtClean="0"/>
              <a:t>or because the selector is competing for the resources against other selectors who have better information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You can think of this as the selector having the wrong or too small a set of categories for organizing the selected resources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160729" indent="-160729">
              <a:lnSpc>
                <a:spcPct val="92000"/>
              </a:lnSpc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/>
          </a:p>
        </p:txBody>
      </p:sp>
      <p:sp>
        <p:nvSpPr>
          <p:cNvPr id="717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Adverse Selection 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25E6FFFD-38D9-4C0C-960C-8E08C295169A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414" y="1995785"/>
            <a:ext cx="7867055" cy="449163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 1998 Gordon Bell (MSFT research) began digitally recording as much of his life as possible </a:t>
            </a:r>
          </a:p>
          <a:p>
            <a:pPr lvl="1"/>
            <a:r>
              <a:rPr lang="en-US" dirty="0" smtClean="0"/>
              <a:t>Articles, books, cards, CDs, letters, memos, papers, photos, pictures, presentations, home movies, videotaped lectures, and voice recordings... </a:t>
            </a:r>
          </a:p>
          <a:p>
            <a:pPr lvl="1"/>
            <a:r>
              <a:rPr lang="en-US" dirty="0" smtClean="0"/>
              <a:t>Printed resources were scanned</a:t>
            </a:r>
          </a:p>
          <a:p>
            <a:pPr lvl="1"/>
            <a:r>
              <a:rPr lang="en-US" dirty="0" smtClean="0"/>
              <a:t>Everything he did on his computer was captured </a:t>
            </a:r>
          </a:p>
          <a:p>
            <a:pPr lvl="1"/>
            <a:r>
              <a:rPr lang="en-US" dirty="0" smtClean="0"/>
              <a:t>He wore a "</a:t>
            </a:r>
            <a:r>
              <a:rPr lang="en-US" dirty="0" err="1" smtClean="0"/>
              <a:t>sensecam</a:t>
            </a:r>
            <a:r>
              <a:rPr lang="en-US" dirty="0" smtClean="0"/>
              <a:t>" that took photos and logged biometric and ambient data (a precursor of the wearable computing and life logging movements)</a:t>
            </a:r>
          </a:p>
          <a:p>
            <a:r>
              <a:rPr lang="en-US" dirty="0" smtClean="0"/>
              <a:t>Little or no concurrent organization but "The more that is captured, the more correlation is possible to help find things“</a:t>
            </a:r>
          </a:p>
          <a:p>
            <a:r>
              <a:rPr lang="en-US" dirty="0" smtClean="0"/>
              <a:t>2009 Book: </a:t>
            </a:r>
            <a:r>
              <a:rPr lang="en-US" dirty="0" smtClean="0">
                <a:hlinkClick r:id="rId3"/>
              </a:rPr>
              <a:t>Your Life, Uploaded</a:t>
            </a:r>
            <a:r>
              <a:rPr lang="en-US" dirty="0" smtClean="0"/>
              <a:t> http://totalrecallbook.com/about-the-book/</a:t>
            </a:r>
          </a:p>
          <a:p>
            <a:pPr marL="160729" indent="-160729">
              <a:lnSpc>
                <a:spcPct val="92000"/>
              </a:lnSpc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/>
          </a:p>
          <a:p>
            <a:pPr marL="160729" indent="-160729">
              <a:lnSpc>
                <a:spcPct val="92000"/>
              </a:lnSpc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/>
          </a:p>
        </p:txBody>
      </p:sp>
      <p:sp>
        <p:nvSpPr>
          <p:cNvPr id="7171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Trying to Capture Everything: “My Life Bits”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25E6FFFD-38D9-4C0C-960C-8E08C295169A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239000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Incarnations of the “SenseCam”</a:t>
            </a:r>
          </a:p>
        </p:txBody>
      </p:sp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48A66603-2ECD-4DEE-A464-481A70DA0E8C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57346" name="Picture 2" descr="https://upload.wikimedia.org/wikipedia/commons/thumb/3/31/LifeGlogging_cameras_1998_2004_2006_2013_labeled.jpg/1920px-LifeGlogging_cameras_1998_2004_2006_2013_labe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371600"/>
            <a:ext cx="7620000" cy="331557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85800" y="56388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"</a:t>
            </a:r>
            <a:r>
              <a:rPr lang="en-US" sz="1200" dirty="0" err="1" smtClean="0"/>
              <a:t>LifeGlogging</a:t>
            </a:r>
            <a:r>
              <a:rPr lang="en-US" sz="1200" dirty="0" smtClean="0"/>
              <a:t> cameras 1998 2004 2006 2013 labeled" by </a:t>
            </a:r>
            <a:r>
              <a:rPr lang="en-US" sz="1200" dirty="0" err="1" smtClean="0"/>
              <a:t>Glogger</a:t>
            </a:r>
            <a:r>
              <a:rPr lang="en-US" sz="1200" dirty="0" smtClean="0"/>
              <a:t> - Own work. Licensed under CC BY-SA 3.0 via Commons - https://commons.wikimedia.org/wiki/File:LifeGlogging_cameras_1998_2004_2006_2013_labeled.jpg#/media/File:LifeGlogging_cameras_1998_2004_2006_2013_labeled.jpg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609600" y="510540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See http://research.microsoft.com/en-us/um/cambridge/projects/sensecam/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The Activities in Organizing Systems</a:t>
            </a: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DD892E6C-3556-4245-9DDB-0D1AC7261743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28679" name="Content Placeholder 8" descr="3766541080_2763a33f3a_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1607344"/>
            <a:ext cx="6652617" cy="507094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414" y="1995785"/>
            <a:ext cx="7867055" cy="44916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Digitization separates selection from storage concerns because access need not imply actual "holding" of the resources</a:t>
            </a:r>
          </a:p>
          <a:p>
            <a:r>
              <a:rPr lang="en-US" dirty="0" smtClean="0"/>
              <a:t>Digital capture and copying of photos, videos, music and documents reduces their distinctiveness</a:t>
            </a:r>
          </a:p>
          <a:p>
            <a:r>
              <a:rPr lang="en-US" dirty="0" smtClean="0"/>
              <a:t>The "digital torrent" of scientific and sensor data makes collection easy and selection more important</a:t>
            </a:r>
            <a:endParaRPr lang="en-US" sz="2800" dirty="0" smtClean="0"/>
          </a:p>
        </p:txBody>
      </p:sp>
      <p:sp>
        <p:nvSpPr>
          <p:cNvPr id="7171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Digitization and Selection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25E6FFFD-38D9-4C0C-960C-8E08C295169A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57200"/>
            <a:ext cx="2127207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953000"/>
            <a:ext cx="25717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352800"/>
            <a:ext cx="25622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2819400"/>
            <a:ext cx="31146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3276600"/>
            <a:ext cx="19907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0" y="228600"/>
            <a:ext cx="2228850" cy="255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3400" y="228600"/>
            <a:ext cx="334908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414" y="1995785"/>
            <a:ext cx="7867055" cy="4491633"/>
          </a:xfrm>
        </p:spPr>
        <p:txBody>
          <a:bodyPr>
            <a:normAutofit/>
          </a:bodyPr>
          <a:lstStyle/>
          <a:p>
            <a:r>
              <a:rPr lang="en-US" dirty="0" smtClean="0"/>
              <a:t>The web has no centralized and authoritative directory or catalog</a:t>
            </a:r>
          </a:p>
          <a:p>
            <a:r>
              <a:rPr lang="en-US" dirty="0" smtClean="0"/>
              <a:t>The web can be treated as a combination of a very large number of domain- or topic-specific resource collections that are created by individuals or identified by computational analysis</a:t>
            </a:r>
          </a:p>
        </p:txBody>
      </p:sp>
      <p:sp>
        <p:nvSpPr>
          <p:cNvPr id="7171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Selection on the Web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25E6FFFD-38D9-4C0C-960C-8E08C295169A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2015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31 August 2015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3.3 – Organizing in Organizing Systems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7867055" cy="4491633"/>
          </a:xfrm>
        </p:spPr>
        <p:txBody>
          <a:bodyPr>
            <a:noAutofit/>
          </a:bodyPr>
          <a:lstStyle/>
          <a:p>
            <a:r>
              <a:rPr lang="en-US" sz="2800" dirty="0" smtClean="0"/>
              <a:t>Almost any property of resources can be used to organize them, but the most appropriate or effective properties differ across resource types and tasks</a:t>
            </a:r>
          </a:p>
          <a:p>
            <a:r>
              <a:rPr lang="en-US" sz="2800" dirty="0" smtClean="0"/>
              <a:t>Decisions about which resource properties will be used in organizing must often precede the creation or selection of the resources</a:t>
            </a:r>
          </a:p>
        </p:txBody>
      </p:sp>
      <p:sp>
        <p:nvSpPr>
          <p:cNvPr id="717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Organizing Resources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25E6FFFD-38D9-4C0C-960C-8E08C295169A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Matching Organizing Principles to</a:t>
            </a:r>
            <a:br>
              <a:rPr lang="en-US" sz="3400" dirty="0" smtClean="0">
                <a:sym typeface="UC Berkeley OS Sign"/>
              </a:rPr>
            </a:br>
            <a:r>
              <a:rPr lang="en-US" sz="3400" dirty="0" smtClean="0">
                <a:sym typeface="UC Berkeley OS Sign"/>
              </a:rPr>
              <a:t> Resource Types and Interactions</a:t>
            </a: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DD892E6C-3556-4245-9DDB-0D1AC7261743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28679" name="Content Placeholder 8" descr="3766541080_2763a33f3a_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2438400"/>
            <a:ext cx="8551724" cy="290240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867055" cy="449163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Physical resources are often organized according to intrinsic physical properties like their size, color, or shape, because the human visual system automatically pays a lot of attention to them</a:t>
            </a:r>
          </a:p>
          <a:p>
            <a:r>
              <a:rPr lang="en-US" sz="2400" dirty="0" smtClean="0"/>
              <a:t>A particular physical resource can only be in one place at a time</a:t>
            </a:r>
          </a:p>
          <a:p>
            <a:pPr lvl="1"/>
            <a:r>
              <a:rPr lang="en-US" sz="2000" dirty="0" smtClean="0"/>
              <a:t>So we might make or acquire copies to store in different locations</a:t>
            </a:r>
          </a:p>
          <a:p>
            <a:pPr lvl="1"/>
            <a:r>
              <a:rPr lang="en-US" sz="2000" dirty="0" smtClean="0"/>
              <a:t>And we can make lots of copies of their descriptions and put them in different locations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Because physical resources take up space, you need to consider whether you are organizing the resources you have, or resources you might have in the future</a:t>
            </a:r>
          </a:p>
          <a:p>
            <a:pPr lvl="1"/>
            <a:r>
              <a:rPr lang="en-US" sz="2000" dirty="0" smtClean="0"/>
              <a:t>Is the “storage environment” given, or can it be designed?  </a:t>
            </a:r>
          </a:p>
          <a:p>
            <a:pPr lvl="1"/>
            <a:endParaRPr lang="en-US" sz="2000" dirty="0" smtClean="0"/>
          </a:p>
        </p:txBody>
      </p:sp>
      <p:sp>
        <p:nvSpPr>
          <p:cNvPr id="717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Issues with Organizing Physical Resources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25E6FFFD-38D9-4C0C-960C-8E08C295169A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867055" cy="51054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The kitchen organizing system known as </a:t>
            </a:r>
            <a:r>
              <a:rPr lang="en-US" sz="3000" dirty="0" err="1" smtClean="0"/>
              <a:t>mise</a:t>
            </a:r>
            <a:r>
              <a:rPr lang="en-US" sz="3000" dirty="0" smtClean="0"/>
              <a:t>-en-place, or, literally, "put in place” </a:t>
            </a:r>
          </a:p>
          <a:p>
            <a:pPr lvl="1"/>
            <a:r>
              <a:rPr lang="en-US" sz="2600" dirty="0" smtClean="0"/>
              <a:t>Advance organization is essential to enable the rapid pace of a restaurant  because “</a:t>
            </a:r>
            <a:r>
              <a:rPr lang="en-US" sz="2600" dirty="0" smtClean="0">
                <a:hlinkClick r:id="rId3"/>
              </a:rPr>
              <a:t>time is precious. Resources are precious. Space is precious. Your self-respect and the respect of others are precious</a:t>
            </a:r>
            <a:r>
              <a:rPr lang="en-US" sz="2600" dirty="0" smtClean="0"/>
              <a:t>” </a:t>
            </a:r>
          </a:p>
          <a:p>
            <a:pPr lvl="1"/>
            <a:r>
              <a:rPr lang="en-US" sz="2600" dirty="0" smtClean="0"/>
              <a:t>Ingredients and tools for particular recipes are kept in exact locations and arranged for efficient cooking and plating</a:t>
            </a:r>
          </a:p>
          <a:p>
            <a:pPr lvl="1"/>
            <a:r>
              <a:rPr lang="en-US" sz="2600" dirty="0" smtClean="0"/>
              <a:t>Kitchen employees are also highly organized with roles and responsibilities governed by the  “brigade” system that has military origin</a:t>
            </a:r>
          </a:p>
          <a:p>
            <a:pPr lvl="1"/>
            <a:r>
              <a:rPr lang="en-US" sz="2600" dirty="0" smtClean="0"/>
              <a:t>Orders and communications are also highly systematized using “kitchen language” that is abbreviated and unambiguous</a:t>
            </a:r>
          </a:p>
        </p:txBody>
      </p:sp>
      <p:sp>
        <p:nvSpPr>
          <p:cNvPr id="717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err="1" smtClean="0">
                <a:sym typeface="UC Berkeley OS Sign"/>
              </a:rPr>
              <a:t>Mise</a:t>
            </a:r>
            <a:r>
              <a:rPr lang="en-US" sz="3400" dirty="0" smtClean="0">
                <a:sym typeface="UC Berkeley OS Sign"/>
              </a:rPr>
              <a:t>-en-place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25E6FFFD-38D9-4C0C-960C-8E08C295169A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7867055" cy="56388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Libraries </a:t>
            </a:r>
          </a:p>
          <a:p>
            <a:pPr lvl="1"/>
            <a:r>
              <a:rPr lang="en-US" sz="2600" dirty="0" smtClean="0"/>
              <a:t>Standardized broad bibliographic classification</a:t>
            </a:r>
          </a:p>
          <a:p>
            <a:r>
              <a:rPr lang="en-US" sz="2600" dirty="0" smtClean="0"/>
              <a:t>Corporate knowledge management</a:t>
            </a:r>
          </a:p>
          <a:p>
            <a:pPr lvl="1"/>
            <a:r>
              <a:rPr lang="en-US" sz="2600" dirty="0" smtClean="0"/>
              <a:t>Narrowly focused, deeper classification, proprietary</a:t>
            </a:r>
          </a:p>
          <a:p>
            <a:pPr lvl="1"/>
            <a:r>
              <a:rPr lang="en-US" sz="2600" dirty="0" smtClean="0"/>
              <a:t>Access control is essential</a:t>
            </a:r>
          </a:p>
          <a:p>
            <a:r>
              <a:rPr lang="en-US" sz="2600" dirty="0" smtClean="0"/>
              <a:t>Museums</a:t>
            </a:r>
          </a:p>
          <a:p>
            <a:pPr lvl="1"/>
            <a:r>
              <a:rPr lang="en-US" sz="2600" dirty="0" smtClean="0"/>
              <a:t>Non-text resources are more semantically opaque =&gt; more description</a:t>
            </a:r>
          </a:p>
          <a:p>
            <a:pPr lvl="1"/>
            <a:r>
              <a:rPr lang="en-US" sz="2600" dirty="0" smtClean="0"/>
              <a:t>Often have a very distinctive or idiosyncratic character because of origin as private collections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600" dirty="0" smtClean="0"/>
              <a:t>Archives</a:t>
            </a:r>
          </a:p>
          <a:p>
            <a:pPr lvl="1"/>
            <a:r>
              <a:rPr lang="en-US" sz="2600" dirty="0" smtClean="0"/>
              <a:t>Often kept in “original order”</a:t>
            </a:r>
          </a:p>
          <a:p>
            <a:pPr lvl="1"/>
            <a:r>
              <a:rPr lang="en-US" sz="2600" dirty="0" smtClean="0"/>
              <a:t>The "provenance" is an important set of information about the documents and influences how much they can be trusted</a:t>
            </a:r>
          </a:p>
          <a:p>
            <a:pPr marL="742950" lvl="2" indent="-342900"/>
            <a:endParaRPr lang="en-US" sz="2000" dirty="0" smtClean="0"/>
          </a:p>
          <a:p>
            <a:pPr lvl="1"/>
            <a:endParaRPr lang="en-US" sz="2000" dirty="0" smtClean="0"/>
          </a:p>
        </p:txBody>
      </p:sp>
      <p:sp>
        <p:nvSpPr>
          <p:cNvPr id="717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228707" cy="609600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Comparing Resource Organization</a:t>
            </a:r>
            <a:br>
              <a:rPr lang="en-US" sz="3400" dirty="0" smtClean="0">
                <a:sym typeface="UC Berkeley OS Sign"/>
              </a:rPr>
            </a:br>
            <a:r>
              <a:rPr lang="en-US" sz="3400" dirty="0" smtClean="0">
                <a:sym typeface="UC Berkeley OS Sign"/>
              </a:rPr>
              <a:t> </a:t>
            </a:r>
            <a:br>
              <a:rPr lang="en-US" sz="3400" dirty="0" smtClean="0">
                <a:sym typeface="UC Berkeley OS Sign"/>
              </a:rPr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25E6FFFD-38D9-4C0C-960C-8E08C295169A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2015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31 August 2015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2.4 – Interaction Design in Organizing Systems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58936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Closet Organizing Systems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0517E3FE-7F1A-45FE-8ADC-A11D6EF3917C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30727" name="Content Placeholder 8" descr="3766541080_2763a33f3a_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2362200"/>
            <a:ext cx="3242319" cy="3065332"/>
          </a:xfrm>
        </p:spPr>
      </p:pic>
      <p:pic>
        <p:nvPicPr>
          <p:cNvPr id="8" name="Picture 7" descr="Closet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2362200"/>
            <a:ext cx="4064000" cy="304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Interactions in Organizing Systems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53641" y="2035969"/>
            <a:ext cx="8036719" cy="41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INTERACTIONS include any activity, function, or service supported by or enabled with respect to the resources in a collection or with respect the collection as a whole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 ACCESS is the fundamental interaction in all organizing systems – you wouldn’t organize anything you didn’t expect to access again – but most organizing systems have additional interactions to make access more efficient and to create additional value with the resources</a:t>
            </a:r>
            <a:endParaRPr lang="en-US" sz="2800" dirty="0">
              <a:latin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The Four Big Ones for Libraries…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2209800"/>
            <a:ext cx="7620000" cy="4159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lvl="0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solidFill>
                  <a:prstClr val="black"/>
                </a:solidFill>
                <a:latin typeface="UC Berkeley OS Sign"/>
                <a:sym typeface="UC Berkeley OS Sign"/>
              </a:rPr>
              <a:t> FINDING resources</a:t>
            </a:r>
          </a:p>
          <a:p>
            <a:pPr marL="160729" lvl="0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solidFill>
                  <a:prstClr val="black"/>
                </a:solidFill>
                <a:latin typeface="UC Berkeley OS Sign"/>
                <a:sym typeface="UC Berkeley OS Sign"/>
              </a:rPr>
              <a:t> IDENTIFYING resources to confirm that that a found resource is the intended one by distinguishing it from similar ones</a:t>
            </a:r>
          </a:p>
          <a:p>
            <a:pPr marL="160729" lvl="0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solidFill>
                  <a:prstClr val="black"/>
                </a:solidFill>
                <a:latin typeface="UC Berkeley OS Sign"/>
                <a:sym typeface="UC Berkeley OS Sign"/>
              </a:rPr>
              <a:t> SELECTING a resource from a collection when more than one might seem to fit the search criteria</a:t>
            </a:r>
          </a:p>
          <a:p>
            <a:pPr marL="160729" lvl="0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solidFill>
                  <a:prstClr val="black"/>
                </a:solidFill>
                <a:latin typeface="UC Berkeley OS Sign"/>
                <a:sym typeface="UC Berkeley OS Sign"/>
              </a:rPr>
              <a:t> OBTAINING the resource if it isn’t immediately available</a:t>
            </a:r>
            <a:endParaRPr lang="en-US" sz="2800" dirty="0">
              <a:solidFill>
                <a:prstClr val="black"/>
              </a:solidFill>
              <a:latin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Designing Resource-Based Interactions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524000"/>
            <a:ext cx="7620000" cy="495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lvl="0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solidFill>
                  <a:prstClr val="black"/>
                </a:solidFill>
                <a:latin typeface="UC Berkeley OS Sign"/>
                <a:sym typeface="UC Berkeley OS Sign"/>
              </a:rPr>
              <a:t> </a:t>
            </a:r>
            <a:r>
              <a:rPr lang="en-US" sz="2800" dirty="0" smtClean="0"/>
              <a:t>Important distinction between interactions that are directly afforded by the resources from those that must be designed</a:t>
            </a:r>
            <a:endParaRPr lang="en-US" sz="2800" dirty="0" smtClean="0">
              <a:solidFill>
                <a:prstClr val="black"/>
              </a:solidFill>
              <a:latin typeface="UC Berkeley OS Sign"/>
              <a:sym typeface="UC Berkeley OS Sign"/>
            </a:endParaRPr>
          </a:p>
          <a:p>
            <a:pPr marL="160729" lvl="0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The nature of interactions depends on how we identify and define "resource" </a:t>
            </a:r>
            <a:r>
              <a:rPr lang="en-US" sz="2800" dirty="0" smtClean="0">
                <a:solidFill>
                  <a:prstClr val="black"/>
                </a:solidFill>
                <a:latin typeface="UC Berkeley OS Sign"/>
                <a:sym typeface="UC Berkeley OS Sign"/>
              </a:rPr>
              <a:t> </a:t>
            </a:r>
          </a:p>
          <a:p>
            <a:pPr marL="160729" lvl="0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Selecting and organizing have no purpose if you don't allow interactions to the resource (to the appropriate "agents")</a:t>
            </a:r>
          </a:p>
          <a:p>
            <a:pPr marL="160729" lvl="0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solidFill>
                  <a:prstClr val="black"/>
                </a:solidFill>
                <a:latin typeface="UC Berkeley OS Sign"/>
                <a:sym typeface="UC Berkeley OS Sign"/>
              </a:rPr>
              <a:t> </a:t>
            </a:r>
            <a:r>
              <a:rPr lang="en-US" sz="2800" dirty="0" smtClean="0"/>
              <a:t>Who we consider "appropriate" differs a great deal; contrast libraries, museums, archives, scientific and business data</a:t>
            </a:r>
            <a:endParaRPr lang="en-US" sz="2800" dirty="0">
              <a:solidFill>
                <a:prstClr val="black"/>
              </a:solidFill>
              <a:latin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Accessibility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066800"/>
            <a:ext cx="7924800" cy="5399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lvl="0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solidFill>
                  <a:prstClr val="black"/>
                </a:solidFill>
                <a:latin typeface="UC Berkeley OS Sign"/>
                <a:sym typeface="UC Berkeley OS Sign"/>
              </a:rPr>
              <a:t> </a:t>
            </a:r>
            <a:r>
              <a:rPr lang="en-US" sz="2400" dirty="0" smtClean="0"/>
              <a:t>A resource is only accessible when it supports interactions, and it is ineffective design to implement interactions with resources that some people are unable to perform</a:t>
            </a:r>
            <a:endParaRPr lang="en-US" sz="2400" dirty="0" smtClean="0">
              <a:solidFill>
                <a:prstClr val="black"/>
              </a:solidFill>
              <a:latin typeface="UC Berkeley OS Sign"/>
              <a:sym typeface="UC Berkeley OS Sign"/>
            </a:endParaRPr>
          </a:p>
          <a:p>
            <a:pPr marL="160729" lvl="0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/>
              <a:t>With physical resources, affordances and the implications for access and use can usually be easily perceived </a:t>
            </a:r>
          </a:p>
          <a:p>
            <a:pPr marL="160729" lvl="0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/>
              <a:t>With digital resources, most of the supported interactions  are not apparent</a:t>
            </a:r>
          </a:p>
          <a:p>
            <a:pPr marL="160729" lvl="0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/>
              <a:t>Many of the techniques for making a resource accessible involve transforming the resource or its description into a different form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/>
              <a:t>Some of these transformations are generic, built into operating systems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/>
              <a:t>Others are resource specific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Interactions with Places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295400"/>
            <a:ext cx="7620000" cy="4556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lvl="0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solidFill>
                  <a:prstClr val="black"/>
                </a:solidFill>
                <a:latin typeface="UC Berkeley OS Sign"/>
                <a:sym typeface="UC Berkeley OS Sign"/>
              </a:rPr>
              <a:t> </a:t>
            </a:r>
            <a:r>
              <a:rPr lang="en-US" sz="2800" dirty="0" smtClean="0"/>
              <a:t>City plans are often grids to enable easy location and navigation</a:t>
            </a:r>
            <a:endParaRPr lang="en-US" sz="2800" dirty="0" smtClean="0">
              <a:solidFill>
                <a:prstClr val="black"/>
              </a:solidFill>
              <a:latin typeface="UC Berkeley OS Sign"/>
              <a:sym typeface="UC Berkeley OS Sign"/>
            </a:endParaRPr>
          </a:p>
          <a:p>
            <a:pPr marL="160729" lvl="0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 Environments can be built to encourage or discourage interactions between people, to create a sense of freedom or confinement, to reward exploration or enforce efficiency</a:t>
            </a:r>
          </a:p>
          <a:p>
            <a:pPr marL="160729" lvl="0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The arrangement of the resources in a built environment also encourages or discourages interactions</a:t>
            </a:r>
          </a:p>
          <a:p>
            <a:pPr marL="160729" lvl="0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solidFill>
                  <a:prstClr val="black"/>
                </a:solidFill>
                <a:latin typeface="UC Berkeley OS Sign"/>
              </a:rPr>
              <a:t>Queue configurations and disciplines</a:t>
            </a:r>
            <a:endParaRPr lang="en-US" sz="2800" dirty="0">
              <a:solidFill>
                <a:prstClr val="black"/>
              </a:solidFill>
              <a:latin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4495800" y="762000"/>
            <a:ext cx="4438948" cy="78975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dirty="0" smtClean="0">
                <a:sym typeface="UC Berkeley OS Sign"/>
              </a:rPr>
              <a:t>Three Different</a:t>
            </a:r>
            <a:br>
              <a:rPr lang="en-US" dirty="0" smtClean="0">
                <a:sym typeface="UC Berkeley OS Sign"/>
              </a:rPr>
            </a:br>
            <a:r>
              <a:rPr lang="en-US" dirty="0" smtClean="0">
                <a:sym typeface="UC Berkeley OS Sign"/>
              </a:rPr>
              <a:t>City Plans</a:t>
            </a:r>
            <a:endParaRPr lang="en-US" dirty="0" smtClean="0">
              <a:sym typeface="UC Berkeley OS Sign"/>
            </a:endParaRP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0517E3FE-7F1A-45FE-8ADC-A11D6EF3917C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30727" name="Content Placeholder 8" descr="3766541080_2763a33f3a_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29200" y="3733800"/>
            <a:ext cx="3699519" cy="2505317"/>
          </a:xfrm>
        </p:spPr>
      </p:pic>
      <p:pic>
        <p:nvPicPr>
          <p:cNvPr id="8" name="Picture 7" descr="Closet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533400"/>
            <a:ext cx="4064000" cy="2834554"/>
          </a:xfrm>
          <a:prstGeom prst="rect">
            <a:avLst/>
          </a:prstGeom>
        </p:spPr>
      </p:pic>
      <p:pic>
        <p:nvPicPr>
          <p:cNvPr id="6" name="Picture 5" descr="Rom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3810000"/>
            <a:ext cx="4170161" cy="24098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1600" y="18288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Salt Lake City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Rome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Delhi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Digitization and Interactions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905234"/>
            <a:ext cx="7620000" cy="4389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>
              <a:latin typeface="UC Berkeley OS Sign"/>
              <a:sym typeface="UC Berkeley OS Sign"/>
            </a:endParaRP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Digitization is the process of transforming a resource whose original format is physical so that it can be stored and manipulated by a computer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Digitizing resource descriptions (e.g. bibliographic catalogs) for library resources can facilitate finding, identifying, and selecting interactions even if the resources themselves are not digitized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Digitization and Interactions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508843"/>
            <a:ext cx="7620000" cy="3596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>
              <a:latin typeface="UC Berkeley OS Sign"/>
              <a:sym typeface="UC Berkeley OS Sign"/>
            </a:endParaRP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The variety and functions of interactions with digital resources are determined by the amount of structure and semantics in their encoding 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Access controls for the interactions involving digital resources can be very precisely defined and enforced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2.wp.com/sciencereview.berkeley.edu/wp-content/uploads/2011/11/BSRIssue21_v1_singlePage_Page_50_Image_0001.jpg?zoom=1.5&amp;w=2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191000"/>
            <a:ext cx="2095500" cy="2381250"/>
          </a:xfrm>
          <a:prstGeom prst="rect">
            <a:avLst/>
          </a:prstGeom>
          <a:noFill/>
        </p:spPr>
      </p:pic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457200" y="381000"/>
            <a:ext cx="8228707" cy="119099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UC Berkeley OS Sign"/>
              </a:rPr>
              <a:t>Not all Digitization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UC Berkeley OS Sign"/>
              </a:rPr>
              <a:t> is the Same</a:t>
            </a: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  <a:sym typeface="UC Berkeley OS Sign"/>
            </a:endParaRPr>
          </a:p>
        </p:txBody>
      </p:sp>
      <p:pic>
        <p:nvPicPr>
          <p:cNvPr id="1028" name="Picture 4" descr="Still frame from: Internet Archive's Book Scanning Rob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600200"/>
            <a:ext cx="3352798" cy="25146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29200" y="1905000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hlinkClick r:id="rId5"/>
              </a:rPr>
              <a:t>Book scanning can be highly automated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4800600"/>
            <a:ext cx="510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hlinkClick r:id="rId6"/>
              </a:rPr>
              <a:t>Bug label scanning is tedious.  The pin or angle of the label can obstruct important information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Interactions with Documents &amp; The Document Type Spectrum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0517E3FE-7F1A-45FE-8ADC-A11D6EF3917C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30727" name="Content Placeholder 8" descr="3766541080_2763a33f3a_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28800"/>
            <a:ext cx="8075056" cy="2895600"/>
          </a:xfrm>
        </p:spPr>
      </p:pic>
      <p:sp>
        <p:nvSpPr>
          <p:cNvPr id="8" name="TextBox 7"/>
          <p:cNvSpPr txBox="1"/>
          <p:nvPr/>
        </p:nvSpPr>
        <p:spPr>
          <a:xfrm>
            <a:off x="381000" y="5562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Glushko &amp; McGrath, DOCUMENT ENGINEERING, MIT Press 2005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Activities in a Data Warehouse</a:t>
            </a:r>
            <a:br>
              <a:rPr lang="en-US" sz="3400" dirty="0" smtClean="0">
                <a:sym typeface="UC Berkeley OS Sign"/>
              </a:rPr>
            </a:br>
            <a:r>
              <a:rPr lang="en-US" sz="3400" dirty="0" smtClean="0">
                <a:sym typeface="UC Berkeley OS Sign"/>
              </a:rPr>
              <a:t> Organizing System…</a:t>
            </a:r>
          </a:p>
        </p:txBody>
      </p:sp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74C76958-695D-4AC4-A695-2981F136A5B7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553641" y="2035969"/>
            <a:ext cx="8036719" cy="362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400" b="1" dirty="0" smtClean="0"/>
              <a:t>Selecting</a:t>
            </a:r>
            <a:r>
              <a:rPr lang="en-US" sz="2400" dirty="0" smtClean="0"/>
              <a:t>: </a:t>
            </a:r>
            <a:r>
              <a:rPr lang="en-US" sz="2400" i="1" dirty="0" smtClean="0"/>
              <a:t>which data sources should be included?  How is their quality assessed?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400" i="1" dirty="0" smtClean="0"/>
              <a:t> </a:t>
            </a:r>
            <a:r>
              <a:rPr lang="en-US" sz="2400" b="1" dirty="0" smtClean="0"/>
              <a:t>Organizing</a:t>
            </a:r>
            <a:r>
              <a:rPr lang="en-US" sz="2400" dirty="0" smtClean="0"/>
              <a:t>: </a:t>
            </a:r>
            <a:r>
              <a:rPr lang="en-US" sz="2400" i="1" dirty="0" smtClean="0"/>
              <a:t>which data formats and schemas will enable effective processing?  Are needed transformations made at load time or query time?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400" i="1" dirty="0" smtClean="0"/>
              <a:t> </a:t>
            </a:r>
            <a:r>
              <a:rPr lang="en-US" sz="2400" b="1" dirty="0" smtClean="0"/>
              <a:t>Supporting Interactions</a:t>
            </a:r>
            <a:r>
              <a:rPr lang="en-US" sz="2400" dirty="0" smtClean="0"/>
              <a:t>:</a:t>
            </a:r>
            <a:r>
              <a:rPr lang="en-US" sz="2400" i="1" dirty="0" smtClean="0"/>
              <a:t> what are the most important and frequent queries that need to be pre-configured?  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400" i="1" dirty="0" smtClean="0"/>
              <a:t> </a:t>
            </a:r>
            <a:r>
              <a:rPr lang="en-US" sz="2400" b="1" dirty="0" smtClean="0"/>
              <a:t>Maintaining: </a:t>
            </a:r>
            <a:r>
              <a:rPr lang="en-US" sz="2400" i="1" dirty="0" smtClean="0"/>
              <a:t>data governance… retention, compliance, privacy issues</a:t>
            </a:r>
            <a:endParaRPr lang="en-US" sz="2400" dirty="0">
              <a:latin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The Document Type Spectrum:</a:t>
            </a:r>
            <a:br>
              <a:rPr lang="en-US" sz="3600" b="1" dirty="0" smtClean="0">
                <a:sym typeface="UC Berkeley OS Sign"/>
              </a:rPr>
            </a:br>
            <a:r>
              <a:rPr lang="en-US" sz="3600" b="1" dirty="0" smtClean="0">
                <a:sym typeface="UC Berkeley OS Sign"/>
              </a:rPr>
              <a:t> A Continuum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1981200"/>
            <a:ext cx="8305800" cy="413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There is systematic and continuous variation in document instances and types and there is no clear boundary between “documents” and “data”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But there are characteristic types of content, organizing structures, and presentation rules that characterize different regions of the spectrum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Possible interactions with documents are largely determined by their location on the document type spectrum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58936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Organizing System Types &amp; the DTS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0517E3FE-7F1A-45FE-8ADC-A11D6EF3917C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30727" name="Content Placeholder 8" descr="3766541080_2763a33f3a_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828800"/>
            <a:ext cx="8229600" cy="36576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58936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Information Retrieval Models &amp; the DTS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0517E3FE-7F1A-45FE-8ADC-A11D6EF3917C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30727" name="Content Placeholder 8" descr="3766541080_2763a33f3a_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1752600"/>
            <a:ext cx="7787147" cy="39624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414" y="1995785"/>
            <a:ext cx="7867055" cy="449163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UC Berkeley OS Sign"/>
              </a:rPr>
              <a:t>Hearst, Marti. Search User Interfaces, 2009. Chapter 3 through 3.4</a:t>
            </a:r>
          </a:p>
          <a:p>
            <a:r>
              <a:rPr lang="en-US" sz="2800" dirty="0" smtClean="0"/>
              <a:t>Bush, Vannevar. “</a:t>
            </a:r>
            <a:r>
              <a:rPr lang="en-US" sz="2800" dirty="0" smtClean="0">
                <a:hlinkClick r:id="rId3"/>
              </a:rPr>
              <a:t>As We May Think</a:t>
            </a:r>
            <a:r>
              <a:rPr lang="en-US" sz="2800" dirty="0" smtClean="0"/>
              <a:t>.” The Atlantic, 1945. </a:t>
            </a:r>
          </a:p>
          <a:p>
            <a:r>
              <a:rPr lang="en-US" sz="2800" dirty="0" smtClean="0"/>
              <a:t>Borges, Jorge Luis. “</a:t>
            </a:r>
            <a:r>
              <a:rPr lang="en-US" sz="2800" dirty="0" smtClean="0">
                <a:hlinkClick r:id="rId4"/>
              </a:rPr>
              <a:t>The library of Babel</a:t>
            </a:r>
            <a:r>
              <a:rPr lang="en-US" sz="2800" dirty="0" smtClean="0"/>
              <a:t>.” Collected Fictions, 1998. </a:t>
            </a:r>
          </a:p>
          <a:p>
            <a:r>
              <a:rPr lang="en-US" sz="2800" dirty="0" smtClean="0">
                <a:latin typeface="UC Berkeley OS Sign"/>
                <a:cs typeface="Arial" pitchFamily="34" charset="0"/>
              </a:rPr>
              <a:t>And some very short case study items…</a:t>
            </a:r>
          </a:p>
          <a:p>
            <a:pPr marL="160729" indent="-160729">
              <a:lnSpc>
                <a:spcPct val="92000"/>
              </a:lnSpc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>
              <a:cs typeface="Arial" pitchFamily="34" charset="0"/>
            </a:endParaRPr>
          </a:p>
          <a:p>
            <a:pPr marL="160729" indent="-160729">
              <a:lnSpc>
                <a:spcPct val="92000"/>
              </a:lnSpc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/>
          </a:p>
          <a:p>
            <a:pPr marL="160729" indent="-160729">
              <a:lnSpc>
                <a:spcPct val="92000"/>
              </a:lnSpc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/>
          </a:p>
        </p:txBody>
      </p:sp>
      <p:sp>
        <p:nvSpPr>
          <p:cNvPr id="7171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Preparing for the Next Lecture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25E6FFFD-38D9-4C0C-960C-8E08C295169A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Stop and Think…</a:t>
            </a:r>
          </a:p>
        </p:txBody>
      </p:sp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CA0DF5CF-2635-4D1F-B0A5-86D75D517C0D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062" y="1875235"/>
            <a:ext cx="8411766" cy="3927516"/>
          </a:xfrm>
          <a:prstGeom prst="rect">
            <a:avLst/>
          </a:prstGeom>
        </p:spPr>
        <p:txBody>
          <a:bodyPr lIns="64291" tIns="32146" rIns="64291" bIns="32146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500" dirty="0">
                <a:cs typeface="Arial" pitchFamily="34" charset="0"/>
              </a:rPr>
              <a:t> </a:t>
            </a:r>
            <a:r>
              <a:rPr lang="en-US" sz="2200" kern="0" dirty="0" smtClean="0">
                <a:latin typeface="UC Berkeley OS Sign"/>
                <a:cs typeface="Arial" pitchFamily="34" charset="0"/>
              </a:rPr>
              <a:t> </a:t>
            </a:r>
            <a:r>
              <a:rPr lang="en-US" sz="2200" kern="0" dirty="0">
                <a:solidFill>
                  <a:srgbClr val="FF0000"/>
                </a:solidFill>
                <a:latin typeface="UC Berkeley OS Sign"/>
                <a:cs typeface="Arial" pitchFamily="34" charset="0"/>
              </a:rPr>
              <a:t>What are the consequences of using abstract terms like “resource,” “interaction,” and “maintenance” instead of more specific and domain-specific terms?</a:t>
            </a:r>
          </a:p>
          <a:p>
            <a:pPr>
              <a:buFont typeface="Arial" pitchFamily="34" charset="0"/>
              <a:buChar char="•"/>
              <a:defRPr/>
            </a:pPr>
            <a:endParaRPr lang="en-US" sz="2200" kern="0" dirty="0">
              <a:latin typeface="UC Berkeley OS Sign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200" kern="0" dirty="0">
                <a:latin typeface="UC Berkeley OS Sign"/>
                <a:cs typeface="Arial" pitchFamily="34" charset="0"/>
              </a:rPr>
              <a:t>  Collection development, Appraisal vs. Selecting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200" kern="0" dirty="0">
                <a:latin typeface="UC Berkeley OS Sign"/>
                <a:cs typeface="Arial" pitchFamily="34" charset="0"/>
              </a:rPr>
              <a:t>  Acquisition, Accession, Ingesting vs. Adding to Collection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200" kern="0" dirty="0">
                <a:latin typeface="UC Berkeley OS Sign"/>
                <a:cs typeface="Arial" pitchFamily="34" charset="0"/>
              </a:rPr>
              <a:t>  Cataloging, Indexing vs. Organizing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200" kern="0" dirty="0">
                <a:latin typeface="UC Berkeley OS Sign"/>
                <a:cs typeface="Arial" pitchFamily="34" charset="0"/>
              </a:rPr>
              <a:t>  Curation, Governance vs. Maintenance </a:t>
            </a:r>
            <a:r>
              <a:rPr lang="en-US" sz="2200" kern="0" dirty="0" smtClean="0">
                <a:latin typeface="UC Berkeley OS Sign"/>
                <a:cs typeface="Arial" pitchFamily="34" charset="0"/>
              </a:rPr>
              <a:t>…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2200" kern="0" dirty="0" smtClean="0">
              <a:latin typeface="UC Berkeley OS Sign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200" kern="0" dirty="0" smtClean="0">
                <a:latin typeface="UC Berkeley OS Sign"/>
                <a:cs typeface="Arial" pitchFamily="34" charset="0"/>
              </a:rPr>
              <a:t>Why are there FOUR activities and not 3 or 5 or some other number?</a:t>
            </a:r>
            <a:endParaRPr lang="en-US" sz="2200" kern="0" dirty="0">
              <a:latin typeface="UC Berkeley OS Sign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What about “Creating” Resources?</a:t>
            </a:r>
          </a:p>
        </p:txBody>
      </p:sp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CA0DF5CF-2635-4D1F-B0A5-86D75D517C0D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062" y="1875235"/>
            <a:ext cx="8411766" cy="2168060"/>
          </a:xfrm>
          <a:prstGeom prst="rect">
            <a:avLst/>
          </a:prstGeom>
        </p:spPr>
        <p:txBody>
          <a:bodyPr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>
                <a:cs typeface="Arial" pitchFamily="34" charset="0"/>
              </a:rPr>
              <a:t> </a:t>
            </a:r>
            <a:r>
              <a:rPr lang="en-US" sz="2500" dirty="0" smtClean="0"/>
              <a:t>Does "intentional arrangement" imply the existence of resources?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/>
              <a:t>Can "intentional arrangement" be a pre-requisite for resource creation?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2015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31 August 2015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2.2 – Selection in Organizing Systems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Selecting Resources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53641" y="2035969"/>
            <a:ext cx="8036719" cy="348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500" dirty="0" smtClean="0"/>
              <a:t>SELECTION is the process by which resources are identified, evaluated, and added to a collection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500" dirty="0" smtClean="0"/>
              <a:t>Selection is by definition an intentional process 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500" dirty="0" smtClean="0"/>
              <a:t>Selection methods and criteria vary across domains (as do the words that describe them); these can be subjective or objective 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b="1" dirty="0" smtClean="0">
                <a:solidFill>
                  <a:srgbClr val="FF0000"/>
                </a:solidFill>
              </a:rPr>
              <a:t>What are some synonyms or near synonyms for selection?</a:t>
            </a:r>
            <a:endParaRPr lang="en-US" sz="2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Selecting {</a:t>
            </a:r>
            <a:r>
              <a:rPr lang="en-US" sz="3400" dirty="0" err="1" smtClean="0">
                <a:sym typeface="UC Berkeley OS Sign"/>
              </a:rPr>
              <a:t>and,or,vs</a:t>
            </a:r>
            <a:r>
              <a:rPr lang="en-US" sz="3400" dirty="0" smtClean="0">
                <a:sym typeface="UC Berkeley OS Sign"/>
              </a:rPr>
              <a:t>.} Organizing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1219200"/>
            <a:ext cx="8036719" cy="373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SELECT everything and keep it all --&gt; often defaults to weak organizing principles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Selection PRECEDES Organizing --&gt; Unique or rare resources are naturally evaluated one-at-a-time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Selection and Organizing are more CONCURRENT --&gt; homogeneous or predictable resources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Selection FOLLOWS Organizing --&gt; Resources created according to schema  </a:t>
            </a:r>
            <a:endParaRPr lang="en-US" sz="2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2009</Words>
  <Application>Microsoft Office PowerPoint</Application>
  <PresentationFormat>On-screen Show (4:3)</PresentationFormat>
  <Paragraphs>275</Paragraphs>
  <Slides>43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INFO 202 “Information Organization &amp; Retrieval” Fall 2015 </vt:lpstr>
      <vt:lpstr>The Activities in Organizing Systems</vt:lpstr>
      <vt:lpstr>Closet Organizing Systems</vt:lpstr>
      <vt:lpstr>Activities in a Data Warehouse  Organizing System…</vt:lpstr>
      <vt:lpstr>Stop and Think…</vt:lpstr>
      <vt:lpstr>What about “Creating” Resources?</vt:lpstr>
      <vt:lpstr>INFO 202 “Information Organization &amp; Retrieval” Fall 2015 </vt:lpstr>
      <vt:lpstr>Selecting Resources</vt:lpstr>
      <vt:lpstr>Selecting {and,or,vs.} Organizing</vt:lpstr>
      <vt:lpstr>Selection Principles</vt:lpstr>
      <vt:lpstr>Selection in Different Domains</vt:lpstr>
      <vt:lpstr>Slide 12</vt:lpstr>
      <vt:lpstr>Slide 13</vt:lpstr>
      <vt:lpstr>Slide 14</vt:lpstr>
      <vt:lpstr>“Path Dependence”</vt:lpstr>
      <vt:lpstr>Slide 16</vt:lpstr>
      <vt:lpstr>Adverse Selection </vt:lpstr>
      <vt:lpstr>Trying to Capture Everything: “My Life Bits”</vt:lpstr>
      <vt:lpstr>Incarnations of the “SenseCam”</vt:lpstr>
      <vt:lpstr>Digitization and Selection</vt:lpstr>
      <vt:lpstr>Slide 21</vt:lpstr>
      <vt:lpstr>Selection on the Web</vt:lpstr>
      <vt:lpstr>INFO 202 “Information Organization &amp; Retrieval” Fall 2015 </vt:lpstr>
      <vt:lpstr>Organizing Resources</vt:lpstr>
      <vt:lpstr>Matching Organizing Principles to  Resource Types and Interactions</vt:lpstr>
      <vt:lpstr>Issues with Organizing Physical Resources</vt:lpstr>
      <vt:lpstr>Mise-en-place</vt:lpstr>
      <vt:lpstr>Comparing Resource Organization   </vt:lpstr>
      <vt:lpstr>INFO 202 “Information Organization &amp; Retrieval” Fall 2015 </vt:lpstr>
      <vt:lpstr>Interactions in Organizing Systems</vt:lpstr>
      <vt:lpstr>The Four Big Ones for Libraries…</vt:lpstr>
      <vt:lpstr>Designing Resource-Based Interactions</vt:lpstr>
      <vt:lpstr>Accessibility</vt:lpstr>
      <vt:lpstr>Interactions with Places</vt:lpstr>
      <vt:lpstr>Three Different City Plans</vt:lpstr>
      <vt:lpstr>Digitization and Interactions</vt:lpstr>
      <vt:lpstr>Digitization and Interactions</vt:lpstr>
      <vt:lpstr>Slide 38</vt:lpstr>
      <vt:lpstr>Interactions with Documents &amp; The Document Type Spectrum</vt:lpstr>
      <vt:lpstr>The Document Type Spectrum:  A Continuum</vt:lpstr>
      <vt:lpstr>Organizing System Types &amp; the DTS</vt:lpstr>
      <vt:lpstr>Information Retrieval Models &amp; the DTS</vt:lpstr>
      <vt:lpstr>Preparing for the Next 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2014-09-12T17:26:47Z</dcterms:created>
  <dcterms:modified xsi:type="dcterms:W3CDTF">2015-08-31T15:04:34Z</dcterms:modified>
</cp:coreProperties>
</file>