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257" r:id="rId2"/>
    <p:sldId id="300" r:id="rId3"/>
    <p:sldId id="258" r:id="rId4"/>
    <p:sldId id="297" r:id="rId5"/>
    <p:sldId id="299" r:id="rId6"/>
    <p:sldId id="260" r:id="rId7"/>
    <p:sldId id="261" r:id="rId8"/>
    <p:sldId id="298" r:id="rId9"/>
    <p:sldId id="262" r:id="rId10"/>
    <p:sldId id="267" r:id="rId11"/>
    <p:sldId id="263" r:id="rId12"/>
    <p:sldId id="264" r:id="rId13"/>
    <p:sldId id="265" r:id="rId14"/>
    <p:sldId id="266" r:id="rId15"/>
    <p:sldId id="303" r:id="rId16"/>
    <p:sldId id="302" r:id="rId17"/>
    <p:sldId id="296" r:id="rId18"/>
    <p:sldId id="301" r:id="rId19"/>
    <p:sldId id="268" r:id="rId20"/>
    <p:sldId id="269" r:id="rId21"/>
    <p:sldId id="270" r:id="rId22"/>
    <p:sldId id="271" r:id="rId23"/>
    <p:sldId id="272" r:id="rId24"/>
    <p:sldId id="273" r:id="rId25"/>
    <p:sldId id="305" r:id="rId26"/>
    <p:sldId id="306" r:id="rId27"/>
    <p:sldId id="326" r:id="rId28"/>
    <p:sldId id="328" r:id="rId29"/>
    <p:sldId id="307" r:id="rId30"/>
    <p:sldId id="313" r:id="rId31"/>
    <p:sldId id="311" r:id="rId32"/>
    <p:sldId id="315" r:id="rId33"/>
    <p:sldId id="312" r:id="rId34"/>
    <p:sldId id="314" r:id="rId35"/>
    <p:sldId id="330" r:id="rId36"/>
    <p:sldId id="317" r:id="rId37"/>
    <p:sldId id="316" r:id="rId38"/>
    <p:sldId id="329" r:id="rId39"/>
    <p:sldId id="318" r:id="rId40"/>
    <p:sldId id="274" r:id="rId41"/>
    <p:sldId id="277" r:id="rId42"/>
    <p:sldId id="332" r:id="rId43"/>
    <p:sldId id="275" r:id="rId44"/>
    <p:sldId id="276" r:id="rId45"/>
    <p:sldId id="320" r:id="rId46"/>
    <p:sldId id="322" r:id="rId47"/>
    <p:sldId id="323" r:id="rId48"/>
    <p:sldId id="33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454" autoAdjust="0"/>
  </p:normalViewPr>
  <p:slideViewPr>
    <p:cSldViewPr>
      <p:cViewPr varScale="1">
        <p:scale>
          <a:sx n="77" d="100"/>
          <a:sy n="77" d="100"/>
        </p:scale>
        <p:origin x="17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732"/>
    </p:cViewPr>
  </p:sorterViewPr>
  <p:notesViewPr>
    <p:cSldViewPr>
      <p:cViewPr varScale="1">
        <p:scale>
          <a:sx n="70" d="100"/>
          <a:sy n="70" d="100"/>
        </p:scale>
        <p:origin x="23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86855-8875-40DD-A38E-1AF353D1460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BA999-6D0F-4DC1-8DDB-CCA61D068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9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0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0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3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8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4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27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7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A999-6D0F-4DC1-8DDB-CCA61D068A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8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A999-6D0F-4DC1-8DDB-CCA61D068A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8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BA999-6D0F-4DC1-8DDB-CCA61D068A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0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5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3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6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44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33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sz="2800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EE6B-62FE-43E9-85D9-C70B4A0A8CB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686D-FC54-4B6E-B03A-FD288EE9AD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quest.safaribooksonline.com/9781449379711/the_patterns-id0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22art+and+visual+perception%22+syllabu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://web.archive.org/web/20080619095310/www.sodatkuvina.cjb.net/images/Talvisota/Rintama/cwdata/400103NorjalaisiaVapaaehtoisia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tudy.com/academy/lesson/what-is-camouflage-in-animals-definition-examples-quiz.html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commons.wikimedia.org/wiki/File:Arctic_Hare_1.jpg#/media/File:Arctic_Hare_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bslink.com/SAS/dashboards/aaaindex.htm" TargetMode="External"/><Relationship Id="rId4" Type="http://schemas.openxmlformats.org/officeDocument/2006/relationships/hyperlink" Target="http://support.sas.com/rnd/datavisualization/dashboard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ualization.geblogs.com/visualization/networ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xmatters.com/mt/archives/2011/09/framing-the-practice-of-information-architecture.php" TargetMode="External"/><Relationship Id="rId5" Type="http://schemas.openxmlformats.org/officeDocument/2006/relationships/hyperlink" Target="https://dx.doi.org/10.1002/asi.10090" TargetMode="External"/><Relationship Id="rId4" Type="http://schemas.openxmlformats.org/officeDocument/2006/relationships/hyperlink" Target="https://en.wikipedia.org/wiki/Digital_object_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9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4.1 – Information Architecture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and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Making IA Compatible 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with TDO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765935"/>
            <a:ext cx="8610600" cy="29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Can we narrow the range of applications for which we use “Information Architecture” to those that are unambiguously organizing systems</a:t>
            </a:r>
            <a:r>
              <a:rPr lang="en-US" sz="3200" dirty="0" smtClean="0">
                <a:latin typeface="UC Berkeley OS Sign"/>
              </a:rPr>
              <a:t>?</a:t>
            </a:r>
            <a:endParaRPr lang="en-US" sz="3200" dirty="0">
              <a:latin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This would make it possible to base IA on design principles and patterns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Tidwell – User Interface Design Idioms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371600"/>
            <a:ext cx="8209359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 her 2005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edition of </a:t>
            </a:r>
            <a:r>
              <a:rPr lang="en-US" sz="3200" dirty="0" smtClean="0">
                <a:solidFill>
                  <a:srgbClr val="FF0000"/>
                </a:solidFill>
              </a:rPr>
              <a:t>Designing Interfaces </a:t>
            </a:r>
            <a:r>
              <a:rPr lang="en-US" sz="3200" dirty="0" smtClean="0"/>
              <a:t>Tidwell proposed a set of UI design idioms: 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“large-scale patterns or recognizable </a:t>
            </a:r>
            <a:r>
              <a:rPr lang="en-US" sz="3200" dirty="0" smtClean="0">
                <a:solidFill>
                  <a:srgbClr val="FF0000"/>
                </a:solidFill>
              </a:rPr>
              <a:t>types or styles </a:t>
            </a:r>
            <a:r>
              <a:rPr lang="en-US" sz="3200" dirty="0" smtClean="0"/>
              <a:t>of interfaces, each with its own </a:t>
            </a:r>
            <a:r>
              <a:rPr lang="en-US" sz="3200" dirty="0" smtClean="0">
                <a:solidFill>
                  <a:srgbClr val="FF0000"/>
                </a:solidFill>
              </a:rPr>
              <a:t>vocabulary of objects, actions, and visuals</a:t>
            </a:r>
            <a:r>
              <a:rPr lang="en-US" sz="3200" dirty="0" smtClean="0"/>
              <a:t>.”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“As long as the parts are recognizable enough and the relationships among the parts are clear, then people can apply their previous knowledge to a novel interface and figure it out.”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0" y="838200"/>
            <a:ext cx="289560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User Interface Design Idioms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5656262" cy="640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36576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UC Berkeley OS Sign"/>
              </a:rPr>
              <a:t>Tidwell, Jenifer.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</a:rPr>
              <a:t>Designing Interfaces: Patterns for Effective Interaction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05235" y="135081"/>
            <a:ext cx="86106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200" dirty="0" smtClean="0">
                <a:sym typeface="UC Berkeley OS Sign"/>
              </a:rPr>
              <a:t>Two Dimensions:  Resource Type, Interaction Type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8859367" cy="4872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The Narrowed Scope of IA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13" y="1757095"/>
            <a:ext cx="8901687" cy="44868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0999" y="104403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>
                <a:sym typeface="UC Berkeley OS Sign"/>
              </a:rPr>
              <a:t>The Narrowed Scope of IA</a:t>
            </a:r>
            <a:endParaRPr lang="en-US" sz="40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152" y="1154773"/>
            <a:ext cx="7772400" cy="55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The </a:t>
            </a:r>
            <a:r>
              <a:rPr lang="en-US" sz="2800" dirty="0">
                <a:latin typeface="UC Berkeley OS Sign"/>
              </a:rPr>
              <a:t>abstract and pragmatic region of the application </a:t>
            </a:r>
            <a:r>
              <a:rPr lang="en-US" sz="2800" dirty="0" smtClean="0">
                <a:latin typeface="UC Berkeley OS Sign"/>
              </a:rPr>
              <a:t>space contains </a:t>
            </a:r>
            <a:r>
              <a:rPr lang="en-US" sz="2800" dirty="0">
                <a:latin typeface="UC Berkeley OS Sign"/>
              </a:rPr>
              <a:t>information-intensive or document-centric </a:t>
            </a:r>
            <a:r>
              <a:rPr lang="en-US" sz="2800" dirty="0" smtClean="0">
                <a:latin typeface="UC Berkeley OS Sign"/>
              </a:rPr>
              <a:t>applications governed by rules or constraints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The </a:t>
            </a:r>
            <a:r>
              <a:rPr lang="en-US" sz="2800" dirty="0">
                <a:latin typeface="UC Berkeley OS Sign"/>
              </a:rPr>
              <a:t>applications present, collect, and manipulate information according to these rules or </a:t>
            </a:r>
            <a:r>
              <a:rPr lang="en-US" sz="2800" dirty="0" smtClean="0">
                <a:latin typeface="UC Berkeley OS Sign"/>
              </a:rPr>
              <a:t>constraints – supported interactions are precisely defined</a:t>
            </a:r>
            <a:endParaRPr lang="en-US" sz="2800" dirty="0">
              <a:latin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Especially for applications on the </a:t>
            </a:r>
            <a:r>
              <a:rPr lang="en-US" sz="2800" dirty="0">
                <a:latin typeface="UC Berkeley OS Sign"/>
              </a:rPr>
              <a:t>"Transactional" </a:t>
            </a:r>
            <a:r>
              <a:rPr lang="en-US" sz="2800" dirty="0" smtClean="0">
                <a:latin typeface="UC Berkeley OS Sign"/>
              </a:rPr>
              <a:t>end of the document type spectrum the </a:t>
            </a:r>
            <a:r>
              <a:rPr lang="en-US" sz="2800" dirty="0">
                <a:latin typeface="UC Berkeley OS Sign"/>
              </a:rPr>
              <a:t>rules are encoded in document type and process models from some </a:t>
            </a:r>
            <a:r>
              <a:rPr lang="en-US" sz="2800" dirty="0" smtClean="0">
                <a:latin typeface="UC Berkeley OS Sign"/>
              </a:rPr>
              <a:t>domain… </a:t>
            </a:r>
            <a:r>
              <a:rPr lang="en-US" sz="2800" dirty="0" smtClean="0">
                <a:latin typeface="UC Berkeley OS Sign"/>
                <a:hlinkClick r:id="rId3"/>
              </a:rPr>
              <a:t>like these</a:t>
            </a:r>
            <a:endParaRPr lang="en-US" sz="2800" dirty="0">
              <a:latin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99377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>
                <a:sym typeface="UC Berkeley OS Sign"/>
              </a:rPr>
              <a:t>The Narrowed Scope of IA</a:t>
            </a:r>
            <a:endParaRPr lang="en-US" sz="40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371600" y="1676400"/>
            <a:ext cx="6705600" cy="45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We </a:t>
            </a:r>
            <a:r>
              <a:rPr lang="en-US" sz="2800" dirty="0">
                <a:latin typeface="UC Berkeley OS Sign"/>
              </a:rPr>
              <a:t>can also recognize a region where we can rely more on ergonomic principles in application designs, where information-intensive applications are grounded in a physical or more concrete </a:t>
            </a:r>
            <a:r>
              <a:rPr lang="en-US" sz="2800" dirty="0" smtClean="0">
                <a:latin typeface="UC Berkeley OS Sign"/>
              </a:rPr>
              <a:t>context whose constraints need to be represented in the application</a:t>
            </a:r>
            <a:endParaRPr lang="en-US" sz="2800" dirty="0">
              <a:latin typeface="UC Berkeley OS Sign"/>
            </a:endParaRP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>
              <a:latin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 smtClean="0"/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14426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The Activities of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 Information Architecture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in TDO terms</a:t>
            </a:r>
            <a:br>
              <a:rPr lang="en-US" sz="4000" dirty="0" smtClean="0">
                <a:sym typeface="UC Berkeley OS Sign"/>
              </a:rPr>
            </a:br>
            <a:endParaRPr lang="en-US" sz="40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00348" y="2286000"/>
            <a:ext cx="8209359" cy="37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</a:rPr>
              <a:t>Resource selection (content inventories and audits)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</a:rPr>
              <a:t>Resource organization (design patterns)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</a:rPr>
              <a:t>Interaction design (navigation patterns, responsive design, multi-channel design)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</a:rPr>
              <a:t>Maintenance (link management, integration of social media as content and as curation)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2703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9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4.2 – User Interface Design Patterns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18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Tidwell – “Designing Interfaces” (2</a:t>
            </a:r>
            <a:r>
              <a:rPr lang="en-US" sz="3400" baseline="30000" dirty="0" smtClean="0">
                <a:sym typeface="UC Berkeley OS Sign"/>
              </a:rPr>
              <a:t>nd</a:t>
            </a:r>
            <a:r>
              <a:rPr lang="en-US" sz="3400" dirty="0" smtClean="0">
                <a:sym typeface="UC Berkeley OS Sign"/>
              </a:rPr>
              <a:t> edition)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9757" y="1676400"/>
            <a:ext cx="8209359" cy="47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“It can be helpful to think about an application in terms of its </a:t>
            </a:r>
            <a:r>
              <a:rPr lang="en-US" sz="2800" dirty="0" smtClean="0">
                <a:solidFill>
                  <a:srgbClr val="FF0000"/>
                </a:solidFill>
              </a:rPr>
              <a:t>underlying data and tasks</a:t>
            </a:r>
            <a:r>
              <a:rPr lang="en-US" sz="2800" dirty="0" smtClean="0"/>
              <a:t>. What </a:t>
            </a:r>
            <a:r>
              <a:rPr lang="en-US" sz="2800" dirty="0" smtClean="0">
                <a:solidFill>
                  <a:srgbClr val="FF0000"/>
                </a:solidFill>
              </a:rPr>
              <a:t>objects</a:t>
            </a:r>
            <a:r>
              <a:rPr lang="en-US" sz="2800" dirty="0" smtClean="0"/>
              <a:t> are being shown to the users? How are they categorized and ordered? What do users need to do with them? And now that you’re </a:t>
            </a:r>
            <a:r>
              <a:rPr lang="en-US" sz="2800" dirty="0" smtClean="0">
                <a:solidFill>
                  <a:srgbClr val="FF0000"/>
                </a:solidFill>
              </a:rPr>
              <a:t>thinking abstractly about them</a:t>
            </a:r>
            <a:r>
              <a:rPr lang="en-US" sz="2800" dirty="0" smtClean="0"/>
              <a:t>, how many ways can you design a presentation of those things and tasks?”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“Several of the patterns in this chapter are large-scale, </a:t>
            </a:r>
            <a:r>
              <a:rPr lang="en-US" sz="2800" dirty="0">
                <a:solidFill>
                  <a:srgbClr val="FF0000"/>
                </a:solidFill>
              </a:rPr>
              <a:t>defining the interactions </a:t>
            </a:r>
            <a:r>
              <a:rPr lang="en-US" sz="2800" dirty="0"/>
              <a:t>for large sections of applications or sites (or sometimes the entire thing).”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Defining </a:t>
            </a:r>
            <a:r>
              <a:rPr lang="en-US" sz="4000" dirty="0" smtClean="0">
                <a:latin typeface="UC Berkeley OS Sign"/>
              </a:rPr>
              <a:t>"</a:t>
            </a:r>
            <a:r>
              <a:rPr lang="en-US" sz="4000" dirty="0" smtClean="0">
                <a:sym typeface="UC Berkeley OS Sign"/>
              </a:rPr>
              <a:t>Architecture</a:t>
            </a:r>
            <a:r>
              <a:rPr lang="en-US" sz="4000" dirty="0" smtClean="0">
                <a:latin typeface="UC Berkeley OS Sign"/>
              </a:rPr>
              <a:t>"</a:t>
            </a:r>
            <a:endParaRPr lang="en-US" sz="40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14278" y="1648197"/>
            <a:ext cx="7714549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</a:rPr>
              <a:t>An architecture describes a system's components (or "building blocks") and their relationships with each other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</a:rPr>
              <a:t>This gives an "architected" system an explicit model, in contrast with systems that are implemented incrementally without a master plan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</a:rPr>
              <a:t>Abstract patterns of information content or organization are sometimes called </a:t>
            </a:r>
            <a:r>
              <a:rPr lang="en-US" sz="3200" dirty="0" smtClean="0">
                <a:latin typeface="UC Berkeley OS Sign"/>
              </a:rPr>
              <a:t>architectures</a:t>
            </a:r>
          </a:p>
        </p:txBody>
      </p:sp>
    </p:spTree>
    <p:extLst>
      <p:ext uri="{BB962C8B-B14F-4D97-AF65-F5344CB8AC3E}">
        <p14:creationId xmlns:p14="http://schemas.microsoft.com/office/powerpoint/2010/main" val="1428932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Tidwell – What Web Pages Do</a:t>
            </a:r>
            <a:br>
              <a:rPr lang="en-US" sz="3400" dirty="0" smtClean="0">
                <a:sym typeface="UC Berkeley OS Sign"/>
              </a:rPr>
            </a:br>
            <a:r>
              <a:rPr lang="en-US" sz="2400" dirty="0" smtClean="0">
                <a:sym typeface="UC Berkeley OS Sign"/>
              </a:rPr>
              <a:t>Chapter 2 of Designing Interfaces, 2</a:t>
            </a:r>
            <a:r>
              <a:rPr lang="en-US" sz="2400" baseline="30000" dirty="0" smtClean="0">
                <a:sym typeface="UC Berkeley OS Sign"/>
              </a:rPr>
              <a:t>nd</a:t>
            </a:r>
            <a:r>
              <a:rPr lang="en-US" sz="2400" dirty="0" smtClean="0">
                <a:sym typeface="UC Berkeley OS Sign"/>
              </a:rPr>
              <a:t> edition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37768"/>
            <a:ext cx="8209359" cy="34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Any page will primarily do one of these things: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Show one single thing, such as a map, book, video, or game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Show a list or set of things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Provide tools to create a thing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Facilitate a task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413266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(Interact with) One (Resource) at a Time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03179"/>
            <a:ext cx="8209359" cy="35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 long, </a:t>
            </a:r>
            <a:r>
              <a:rPr lang="en-US" sz="2800" dirty="0" smtClean="0">
                <a:solidFill>
                  <a:srgbClr val="FF0000"/>
                </a:solidFill>
              </a:rPr>
              <a:t>vertically scrolled page of flowed text </a:t>
            </a:r>
            <a:r>
              <a:rPr lang="en-US" sz="2800" dirty="0" smtClean="0"/>
              <a:t>(articles, books, and similar long-form content)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zoomable interface </a:t>
            </a:r>
            <a:r>
              <a:rPr lang="en-US" sz="2800" dirty="0" smtClean="0"/>
              <a:t>for very large, fine-grained artifacts, such as maps, images, or information graphics. Map sites such as Google Maps provide some well-known examples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media player</a:t>
            </a:r>
            <a:r>
              <a:rPr lang="en-US" sz="2800" dirty="0" smtClean="0"/>
              <a:t> idiom, including video and audio players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trike="sngStrike" dirty="0"/>
              <a:t>Show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285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trike="sngStrike" dirty="0" smtClean="0"/>
              <a:t>Thing</a:t>
            </a:r>
            <a:endParaRPr lang="en-US" sz="3600" strike="sngStrik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Showing a List of Things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524000"/>
            <a:ext cx="8209359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Feature, Search, and Browse </a:t>
            </a:r>
            <a:r>
              <a:rPr lang="en-US" sz="3200" dirty="0" smtClean="0"/>
              <a:t>is the pattern followed by countless websites that show products and written content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Blogs, news sites, email readers, and social sites use the </a:t>
            </a:r>
            <a:r>
              <a:rPr lang="en-US" sz="3200" dirty="0" smtClean="0">
                <a:solidFill>
                  <a:srgbClr val="FF0000"/>
                </a:solidFill>
              </a:rPr>
              <a:t>News Stream </a:t>
            </a:r>
            <a:r>
              <a:rPr lang="en-US" sz="3200" dirty="0" smtClean="0"/>
              <a:t>pattern to list their content, with the most recent updates at the top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Picture Manager </a:t>
            </a:r>
            <a:r>
              <a:rPr lang="en-US" sz="3200" dirty="0" smtClean="0"/>
              <a:t>is a well-defined interface type for handling photos and other pictorial documents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Providing Tools to Create a Thing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209359" cy="44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Canvas Plus Palette </a:t>
            </a:r>
            <a:r>
              <a:rPr lang="en-US" sz="3200" dirty="0" smtClean="0"/>
              <a:t>for visual editors sets user expectations very strongly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Almost all applications of this type provide </a:t>
            </a:r>
            <a:r>
              <a:rPr lang="en-US" sz="3200" dirty="0" smtClean="0">
                <a:solidFill>
                  <a:srgbClr val="FF0000"/>
                </a:solidFill>
              </a:rPr>
              <a:t>Many Workspaces</a:t>
            </a:r>
            <a:r>
              <a:rPr lang="en-US" sz="3200" dirty="0" smtClean="0"/>
              <a:t>—usually windows containing different documents, which enable users to work on them in parallel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Alternative Views</a:t>
            </a:r>
            <a:r>
              <a:rPr lang="en-US" sz="3200" dirty="0" smtClean="0"/>
              <a:t> let users see one document or workspace through different lenses, to view various aspects of the thing they’re creating</a:t>
            </a:r>
            <a:endParaRPr lang="en-US" sz="3200" dirty="0" smtClean="0">
              <a:hlinkClick r:id="rId3" tooltip="Feature, Search, and Brows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Facilitate a Task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524000"/>
            <a:ext cx="8209359" cy="40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When a task is complicated your job is to work out how the task is structured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Wizard</a:t>
            </a:r>
            <a:r>
              <a:rPr lang="en-US" sz="3200" dirty="0" smtClean="0"/>
              <a:t> can break the task down into smaller steps or groups of steps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0000"/>
                </a:solidFill>
              </a:rPr>
              <a:t>Settings Editor </a:t>
            </a:r>
            <a:r>
              <a:rPr lang="en-US" sz="3200" dirty="0" smtClean="0"/>
              <a:t>lets users change the settings or preferences of something—an application, a document, a product — and let them change only what they need, when they need it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2015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9 September 2015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4.3 – Pre-attentive Organizing, the Gestalt Principles, and Information Visualization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11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284351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Automatic / Pre-attentive Organizing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7694" y="1266394"/>
            <a:ext cx="8351673" cy="515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Physical resources are often organized according to intrinsic physical properties </a:t>
            </a:r>
            <a:r>
              <a:rPr lang="en-US" sz="2800" dirty="0" smtClean="0"/>
              <a:t>(like size</a:t>
            </a:r>
            <a:r>
              <a:rPr lang="en-US" sz="2800" dirty="0"/>
              <a:t>, color, or </a:t>
            </a:r>
            <a:r>
              <a:rPr lang="en-US" sz="2800" dirty="0" smtClean="0"/>
              <a:t>shape) </a:t>
            </a:r>
            <a:r>
              <a:rPr lang="en-US" sz="2800" dirty="0"/>
              <a:t>because the human visual system </a:t>
            </a:r>
            <a:r>
              <a:rPr lang="en-US" sz="2800" dirty="0" smtClean="0"/>
              <a:t>quickly and automatically </a:t>
            </a:r>
            <a:r>
              <a:rPr lang="en-US" sz="2800" dirty="0"/>
              <a:t>pays a lot of attention to </a:t>
            </a:r>
            <a:r>
              <a:rPr lang="en-US" sz="2800" dirty="0" smtClean="0"/>
              <a:t>them (without any intentional effort)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Likewise</a:t>
            </a:r>
            <a:r>
              <a:rPr lang="en-US" sz="2800" dirty="0"/>
              <a:t>, because people have limited attentional capacity, we ignore a lot of the ongoing complexity of visual (and auditory) stimulation, making us perceive our sensory world as simpler than it really </a:t>
            </a:r>
            <a:r>
              <a:rPr lang="en-US" sz="2800" dirty="0" smtClean="0"/>
              <a:t>is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These </a:t>
            </a:r>
            <a:r>
              <a:rPr lang="en-US" sz="2800" dirty="0"/>
              <a:t>two ideas explain why we automatically or “pre-attentively” organize separate things we see as </a:t>
            </a:r>
            <a:r>
              <a:rPr lang="en-US" sz="2800" dirty="0" smtClean="0"/>
              <a:t>groups or complete objects</a:t>
            </a:r>
          </a:p>
        </p:txBody>
      </p:sp>
    </p:spTree>
    <p:extLst>
      <p:ext uri="{BB962C8B-B14F-4D97-AF65-F5344CB8AC3E}">
        <p14:creationId xmlns:p14="http://schemas.microsoft.com/office/powerpoint/2010/main" val="392680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9" y="3962400"/>
            <a:ext cx="2247900" cy="223837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02" y="3895724"/>
            <a:ext cx="2543175" cy="237172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51" y="3864128"/>
            <a:ext cx="2552700" cy="2343150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2209800" y="228600"/>
            <a:ext cx="5217518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Pre-attentive Processing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 of Shape and Color 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8029" y="1408808"/>
            <a:ext cx="769746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Does the visual array contain a triangle?</a:t>
            </a:r>
            <a:endParaRPr lang="en-US" sz="2400" dirty="0"/>
          </a:p>
          <a:p>
            <a:r>
              <a:rPr lang="en-US" sz="2400" dirty="0" smtClean="0"/>
              <a:t>Because shape and color are pre-attentive attributes, It takes about the same time to decide over a large range of array sizes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It is easier still if the shape is of a different color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22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2209800" y="228600"/>
            <a:ext cx="5217518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Pre-attentive Processing</a:t>
            </a:r>
            <a:br>
              <a:rPr lang="en-US" sz="4000" dirty="0" smtClean="0">
                <a:latin typeface="+mj-lt"/>
                <a:ea typeface="+mj-ea"/>
                <a:cs typeface="+mj-cs"/>
              </a:rPr>
            </a:br>
            <a:r>
              <a:rPr lang="en-US" sz="4000" dirty="0" smtClean="0">
                <a:latin typeface="+mj-lt"/>
                <a:ea typeface="+mj-ea"/>
                <a:cs typeface="+mj-cs"/>
              </a:rPr>
              <a:t> of Shape and Color 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9600" y="1702755"/>
            <a:ext cx="8104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the visual array contain any red triangles or blue circles?</a:t>
            </a:r>
          </a:p>
          <a:p>
            <a:endParaRPr lang="en-US" sz="2400" dirty="0"/>
          </a:p>
          <a:p>
            <a:r>
              <a:rPr lang="en-US" sz="2400" dirty="0" smtClean="0"/>
              <a:t>When the shape and color properties are uncorrelated, pre-attentive parallel processing isn’t possible</a:t>
            </a:r>
            <a:endParaRPr lang="en-US" sz="2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703031" y="3676488"/>
            <a:ext cx="2330014" cy="2171755"/>
            <a:chOff x="1652765" y="4124381"/>
            <a:chExt cx="2330014" cy="2171755"/>
          </a:xfrm>
        </p:grpSpPr>
        <p:sp>
          <p:nvSpPr>
            <p:cNvPr id="67" name="Oval 66"/>
            <p:cNvSpPr/>
            <p:nvPr/>
          </p:nvSpPr>
          <p:spPr>
            <a:xfrm>
              <a:off x="1652765" y="417814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603437" y="415886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123401" y="416345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628101" y="465023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152081" y="4635502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135105" y="464005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663897" y="504097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52081" y="506312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616519" y="506768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169410" y="549075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152434" y="549530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45430" y="5991336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69410" y="597660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152434" y="59811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2138655" y="4135876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654554" y="4124381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3582962" y="4632248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1681226" y="4565612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2583748" y="5040978"/>
              <a:ext cx="323620" cy="304800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3109572" y="5022369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3659159" y="5975533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2630403" y="5489677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1687717" y="5975533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>
              <a:off x="3607109" y="5516742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1700619" y="5490754"/>
              <a:ext cx="323620" cy="304800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953000" y="3701560"/>
            <a:ext cx="2330014" cy="2130880"/>
            <a:chOff x="5099038" y="4219022"/>
            <a:chExt cx="2330014" cy="2130880"/>
          </a:xfrm>
        </p:grpSpPr>
        <p:sp>
          <p:nvSpPr>
            <p:cNvPr id="88" name="Oval 87"/>
            <p:cNvSpPr/>
            <p:nvPr/>
          </p:nvSpPr>
          <p:spPr>
            <a:xfrm>
              <a:off x="5099038" y="427278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049710" y="4253509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569674" y="4258099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074374" y="4744871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98354" y="4730143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581378" y="4734695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110170" y="5135619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598354" y="5157769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062792" y="5162321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615683" y="554452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598707" y="5549072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091703" y="6045102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615683" y="603037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598707" y="6034926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/>
          </p:nvSpPr>
          <p:spPr>
            <a:xfrm>
              <a:off x="5584928" y="4230517"/>
              <a:ext cx="323620" cy="304800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6100827" y="4219022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7029235" y="4726889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5127499" y="4660253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6030021" y="5135619"/>
              <a:ext cx="323620" cy="304800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6555845" y="5117010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7105432" y="6029299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>
              <a:off x="6076676" y="5543443"/>
              <a:ext cx="32362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/>
          </p:nvSpPr>
          <p:spPr>
            <a:xfrm>
              <a:off x="5133990" y="6029299"/>
              <a:ext cx="32362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>
            <a:xfrm>
              <a:off x="7053382" y="5570508"/>
              <a:ext cx="323620" cy="3048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5146892" y="5544520"/>
              <a:ext cx="323620" cy="304800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09063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The Gestalt Principles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400060"/>
            <a:ext cx="8228706" cy="300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A century ago psychologists </a:t>
            </a:r>
            <a:r>
              <a:rPr lang="en-US" sz="2800" dirty="0"/>
              <a:t>Max Wertheimer, Wolfgang Kohler, and Kurt </a:t>
            </a:r>
            <a:r>
              <a:rPr lang="en-US" sz="2800" dirty="0" err="1"/>
              <a:t>Koffka</a:t>
            </a:r>
            <a:r>
              <a:rPr lang="en-US" sz="2800" dirty="0"/>
              <a:t> proposed several </a:t>
            </a:r>
            <a:r>
              <a:rPr lang="en-US" sz="2800" dirty="0" smtClean="0"/>
              <a:t>principles that explain </a:t>
            </a:r>
            <a:r>
              <a:rPr lang="en-US" sz="2800" dirty="0"/>
              <a:t>how our visual system imposes order on what it </a:t>
            </a:r>
            <a:r>
              <a:rPr lang="en-US" sz="2800" dirty="0" smtClean="0"/>
              <a:t>sees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The </a:t>
            </a:r>
            <a:r>
              <a:rPr lang="en-US" sz="2800" dirty="0" smtClean="0"/>
              <a:t>principles explain </a:t>
            </a:r>
            <a:r>
              <a:rPr lang="en-US" sz="2800" dirty="0"/>
              <a:t>how the individual elements </a:t>
            </a:r>
            <a:r>
              <a:rPr lang="en-US" sz="2800" dirty="0" smtClean="0"/>
              <a:t>in the visual environment are organized </a:t>
            </a:r>
            <a:r>
              <a:rPr lang="en-US" sz="2800" dirty="0"/>
              <a:t>into fields or </a:t>
            </a:r>
            <a:r>
              <a:rPr lang="en-US" sz="2800" dirty="0" smtClean="0"/>
              <a:t>structures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713600" y="4406426"/>
            <a:ext cx="1943547" cy="161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Proximity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Similarity</a:t>
            </a:r>
            <a:endParaRPr lang="en-US" sz="28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Closure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512098"/>
            <a:ext cx="1943547" cy="1448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Continuity </a:t>
            </a:r>
            <a:endParaRPr lang="en-US" sz="28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Figure-Ground</a:t>
            </a:r>
          </a:p>
        </p:txBody>
      </p:sp>
    </p:spTree>
    <p:extLst>
      <p:ext uri="{BB962C8B-B14F-4D97-AF65-F5344CB8AC3E}">
        <p14:creationId xmlns:p14="http://schemas.microsoft.com/office/powerpoint/2010/main" val="392482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IA as part of TDO: Motivation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00674" y="1419597"/>
            <a:ext cx="7714549" cy="39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“Information” and “Architecture” are elegant and abstract </a:t>
            </a:r>
            <a:r>
              <a:rPr lang="en-US" sz="2800" dirty="0" smtClean="0">
                <a:latin typeface="UC Berkeley OS Sign"/>
              </a:rPr>
              <a:t>concepts</a:t>
            </a:r>
            <a:endParaRPr lang="en-US" sz="2800" dirty="0">
              <a:latin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But for many people, “Information Architecture” </a:t>
            </a:r>
            <a:r>
              <a:rPr lang="en-US" sz="2800" dirty="0" smtClean="0">
                <a:latin typeface="UC Berkeley OS Sign"/>
              </a:rPr>
              <a:t>is </a:t>
            </a:r>
            <a:r>
              <a:rPr lang="en-US" sz="2800" dirty="0">
                <a:latin typeface="UC Berkeley OS Sign"/>
              </a:rPr>
              <a:t>barely more than website design, emphasizing the presentation layer – an orphan who has lost these </a:t>
            </a:r>
            <a:r>
              <a:rPr lang="en-US" sz="2800" dirty="0" smtClean="0">
                <a:latin typeface="UC Berkeley OS Sign"/>
              </a:rPr>
              <a:t>parents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Can we reconnect the meaning of IA to its roots by thinking of IA as an organizing discipline? </a:t>
            </a: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192042"/>
            <a:ext cx="7929558" cy="528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“The law of proximity states that items placed near each other appear to be a group”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Closer elements are organized into a coherent perception according to the principle that closely </a:t>
            </a:r>
            <a:r>
              <a:rPr lang="en-US" sz="2800" dirty="0"/>
              <a:t>spaced elements are related and those </a:t>
            </a:r>
            <a:r>
              <a:rPr lang="en-US" sz="2800" dirty="0" smtClean="0"/>
              <a:t>further apart </a:t>
            </a:r>
            <a:r>
              <a:rPr lang="en-US" sz="2800" dirty="0"/>
              <a:t>are unrelated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/>
          </a:p>
          <a:p>
            <a:pPr marL="160729" indent="-160729" eaLnBrk="0" hangingPunct="0">
              <a:lnSpc>
                <a:spcPct val="92000"/>
              </a:lnSpc>
              <a:spcBef>
                <a:spcPts val="1600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The same array is perceived as 3 rows on the left and as 3 columns when rotated 90 degrees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614802" y="403894"/>
            <a:ext cx="215251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Proximity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3" y="3495217"/>
            <a:ext cx="2352675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0236" y="3495218"/>
            <a:ext cx="24384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/ Symmetry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Balanced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Imbalanced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422650" cy="293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27582"/>
            <a:ext cx="3174803" cy="27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2960" y="13716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Similarity perception means that visual properties that are salient (or pre-attentive) cause objects that share properties to be organized into groups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627307" y="533400"/>
            <a:ext cx="212750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Similarity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2841917" cy="2697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2841742" cy="26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162814" cy="1628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33429"/>
            <a:ext cx="4572000" cy="247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Visual stimuli that could be perceived either as open, incomplete, or unusual forms are more naturally perceived as closed, complete, and regular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2575018" cy="16415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0" y="4723125"/>
            <a:ext cx="1531891" cy="1599660"/>
            <a:chOff x="6096000" y="4723125"/>
            <a:chExt cx="1531891" cy="1599660"/>
          </a:xfrm>
        </p:grpSpPr>
        <p:sp>
          <p:nvSpPr>
            <p:cNvPr id="3" name="Isosceles Triangle 2"/>
            <p:cNvSpPr/>
            <p:nvPr/>
          </p:nvSpPr>
          <p:spPr>
            <a:xfrm>
              <a:off x="6096000" y="4723125"/>
              <a:ext cx="1531891" cy="1599660"/>
            </a:xfrm>
            <a:prstGeom prst="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48400" y="5027385"/>
              <a:ext cx="613545" cy="763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47800" y="5027385"/>
            <a:ext cx="3464490" cy="1403266"/>
            <a:chOff x="1447800" y="5027385"/>
            <a:chExt cx="3464490" cy="1403266"/>
          </a:xfrm>
        </p:grpSpPr>
        <p:sp>
          <p:nvSpPr>
            <p:cNvPr id="2" name="Oval 1"/>
            <p:cNvSpPr/>
            <p:nvPr/>
          </p:nvSpPr>
          <p:spPr>
            <a:xfrm>
              <a:off x="1447800" y="5027385"/>
              <a:ext cx="3464490" cy="1295400"/>
            </a:xfrm>
            <a:prstGeom prst="ellips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0867167">
              <a:off x="1876750" y="5059051"/>
              <a:ext cx="746511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6814" y="4177072"/>
            <a:ext cx="2209800" cy="6857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76814" y="4936985"/>
            <a:ext cx="2209800" cy="6408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814" y="5651916"/>
            <a:ext cx="2209800" cy="640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613" y="965818"/>
            <a:ext cx="7696200" cy="347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There </a:t>
            </a:r>
            <a:r>
              <a:rPr lang="en-US" sz="2800" dirty="0"/>
              <a:t>is a natural tendency to treat some part of the visual field as in the foreground and other parts as the </a:t>
            </a:r>
            <a:r>
              <a:rPr lang="en-US" sz="2800" dirty="0" smtClean="0"/>
              <a:t>background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When </a:t>
            </a:r>
            <a:r>
              <a:rPr lang="en-US" sz="2800" dirty="0"/>
              <a:t>the visual information is ambiguous, this can result in two alternating interpretations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The contrast between the figure and ground determines how easily they are </a:t>
            </a:r>
            <a:r>
              <a:rPr lang="en-US" sz="2800" dirty="0" smtClean="0"/>
              <a:t>separated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49233" y="242457"/>
            <a:ext cx="406495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Figure and Ground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vanseodesign.com/blog/wp-content/uploads/2010/01/figuregrou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20" y="4225805"/>
            <a:ext cx="1518708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92528" y="5628218"/>
            <a:ext cx="2209800" cy="640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2528" y="4944060"/>
            <a:ext cx="2209800" cy="640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75829" y="4208299"/>
            <a:ext cx="2209800" cy="6857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68728" y="4265324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Contrast Helps Legibility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41149" y="4323110"/>
            <a:ext cx="2141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Contrast Helps Legibility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7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2960" y="13716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Aligned objects are perceived as belonging together, and are perceived as a continuous whole when that perception is a simpler interpretation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9876" y="533400"/>
            <a:ext cx="234237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Continuity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5" y="3372259"/>
            <a:ext cx="283845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1599"/>
            <a:ext cx="3166674" cy="24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79923"/>
            <a:ext cx="635359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Proximity in Web Page Design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5092612" cy="2586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16" y="4114800"/>
            <a:ext cx="5068751" cy="257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BAD!  Links between columns break up the text too much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GOOD!  Text is seen as a whole</a:t>
            </a:r>
          </a:p>
        </p:txBody>
      </p:sp>
    </p:spTree>
    <p:extLst>
      <p:ext uri="{BB962C8B-B14F-4D97-AF65-F5344CB8AC3E}">
        <p14:creationId xmlns:p14="http://schemas.microsoft.com/office/powerpoint/2010/main" val="1534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7207" y="150697"/>
            <a:ext cx="657051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Putting the Principles Together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07" y="887242"/>
            <a:ext cx="6341567" cy="5624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Tidwell,</a:t>
            </a:r>
          </a:p>
          <a:p>
            <a:r>
              <a:rPr lang="en-US" i="1" dirty="0" smtClean="0"/>
              <a:t>Designing Interfaces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30660" y="228113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Learning More About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 Gestalt Principles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676400"/>
            <a:ext cx="8001000" cy="42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Gestalt </a:t>
            </a:r>
            <a:r>
              <a:rPr lang="en-US" sz="2800" dirty="0"/>
              <a:t>theory </a:t>
            </a:r>
            <a:r>
              <a:rPr lang="en-US" sz="2800" dirty="0" smtClean="0"/>
              <a:t>has strongly influenced especially visual </a:t>
            </a:r>
            <a:r>
              <a:rPr lang="en-US" sz="2800" dirty="0"/>
              <a:t>design </a:t>
            </a:r>
            <a:r>
              <a:rPr lang="en-US" sz="2800" dirty="0" smtClean="0"/>
              <a:t>and related areas of education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Classic texts by Rudolf </a:t>
            </a:r>
            <a:r>
              <a:rPr lang="en-US" sz="2800" dirty="0" err="1" smtClean="0"/>
              <a:t>Arnheim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i="1" dirty="0" smtClean="0"/>
              <a:t>Art </a:t>
            </a:r>
            <a:r>
              <a:rPr lang="en-US" sz="2800" i="1" dirty="0"/>
              <a:t>and Visual Perception </a:t>
            </a:r>
            <a:r>
              <a:rPr lang="en-US" sz="2800" dirty="0"/>
              <a:t>(1954</a:t>
            </a:r>
            <a:r>
              <a:rPr lang="en-US" sz="2800" dirty="0" smtClean="0"/>
              <a:t>), </a:t>
            </a:r>
            <a:r>
              <a:rPr lang="en-US" sz="2800" dirty="0" smtClean="0">
                <a:hlinkClick r:id="rId3"/>
              </a:rPr>
              <a:t>still </a:t>
            </a:r>
            <a:r>
              <a:rPr lang="en-US" sz="2800" dirty="0">
                <a:hlinkClick r:id="rId3"/>
              </a:rPr>
              <a:t>a mainstay of course </a:t>
            </a:r>
            <a:r>
              <a:rPr lang="en-US" sz="2800" dirty="0" smtClean="0">
                <a:hlinkClick r:id="rId3"/>
              </a:rPr>
              <a:t>syllabi</a:t>
            </a:r>
            <a:r>
              <a:rPr lang="en-US" sz="2800" dirty="0" smtClean="0"/>
              <a:t>, </a:t>
            </a:r>
            <a:r>
              <a:rPr lang="en-US" sz="2800" i="1" dirty="0" smtClean="0"/>
              <a:t>Visual Thinking </a:t>
            </a:r>
            <a:r>
              <a:rPr lang="en-US" sz="2800" dirty="0" smtClean="0"/>
              <a:t>(1969)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Recent design texts with Gestalt </a:t>
            </a:r>
            <a:r>
              <a:rPr lang="en-US" sz="2800" dirty="0" smtClean="0"/>
              <a:t>thinking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i="1" dirty="0" smtClean="0"/>
              <a:t>Show me the Numbers</a:t>
            </a:r>
            <a:r>
              <a:rPr lang="en-US" sz="2800" dirty="0" smtClean="0"/>
              <a:t> (Stephen Few, 2004)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i="1" dirty="0" smtClean="0"/>
              <a:t>Designing Interfaces </a:t>
            </a:r>
            <a:r>
              <a:rPr lang="en-US" sz="2800" dirty="0" smtClean="0"/>
              <a:t>(Jenifer Tidwell, 2010)</a:t>
            </a:r>
            <a:endParaRPr lang="en-US" sz="28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424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5832" y="795194"/>
            <a:ext cx="4314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Disruptive </a:t>
            </a:r>
            <a:r>
              <a:rPr lang="en-US" sz="2400" dirty="0"/>
              <a:t>coloration, colors and patterns that resemble backgrounds, countershading, shadow elimination, and </a:t>
            </a:r>
            <a:r>
              <a:rPr lang="en-US" sz="2400" dirty="0" smtClean="0"/>
              <a:t>techniques </a:t>
            </a:r>
            <a:r>
              <a:rPr lang="en-US" sz="2400" dirty="0"/>
              <a:t>that </a:t>
            </a:r>
            <a:r>
              <a:rPr lang="en-US" sz="2400" dirty="0" smtClean="0"/>
              <a:t>disrupt edge detection prove </a:t>
            </a:r>
            <a:r>
              <a:rPr lang="en-US" sz="2400" dirty="0"/>
              <a:t>the power of Gestalt processing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7108" y="224587"/>
            <a:ext cx="26666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Camouflage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2" y="3585412"/>
            <a:ext cx="3171767" cy="2533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66" y="224587"/>
            <a:ext cx="3049334" cy="2488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3515" y="6118861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Arctic </a:t>
            </a:r>
            <a:r>
              <a:rPr lang="en-US" dirty="0">
                <a:hlinkClick r:id="rId4"/>
              </a:rPr>
              <a:t>Hare </a:t>
            </a:r>
            <a:endParaRPr lang="en-US" dirty="0"/>
          </a:p>
        </p:txBody>
      </p:sp>
      <p:pic>
        <p:nvPicPr>
          <p:cNvPr id="2050" name="Picture 2" descr="http://study.com/cimages/multimages/16/Flou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4343400" cy="24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32192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Stone Flounders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91455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Norwegian soldiers in snow gear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43346" y="609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>
                <a:sym typeface="UC Berkeley OS Sign"/>
              </a:rPr>
              <a:t>Defining “Information Architecture”</a:t>
            </a:r>
            <a:br>
              <a:rPr lang="en-US" sz="4000" dirty="0">
                <a:sym typeface="UC Berkeley OS Sign"/>
              </a:rPr>
            </a:br>
            <a:r>
              <a:rPr lang="en-US" sz="4000" dirty="0">
                <a:sym typeface="UC Berkeley OS Sign"/>
              </a:rPr>
              <a:t>(</a:t>
            </a:r>
            <a:r>
              <a:rPr lang="en-US" sz="4000" dirty="0"/>
              <a:t>TDO 2.3.2.2)</a:t>
            </a:r>
            <a:br>
              <a:rPr lang="en-US" sz="4000" dirty="0"/>
            </a:br>
            <a:endParaRPr lang="en-US" sz="40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399" y="1489408"/>
            <a:ext cx="7848600" cy="35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</a:endParaRP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"</a:t>
            </a:r>
            <a:r>
              <a:rPr lang="en-US" sz="2800" dirty="0">
                <a:latin typeface="UC Berkeley OS Sign"/>
              </a:rPr>
              <a:t>IA is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designing an </a:t>
            </a:r>
            <a:r>
              <a:rPr lang="en-US" sz="2800" b="1" i="1" dirty="0">
                <a:solidFill>
                  <a:srgbClr val="FF0000"/>
                </a:solidFill>
                <a:latin typeface="UC Berkeley OS Sign"/>
              </a:rPr>
              <a:t>abstract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 and effective organization of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</a:rPr>
              <a:t>information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UC Berkeley OS Sign"/>
              </a:rPr>
            </a:br>
            <a:r>
              <a:rPr lang="en-US" sz="3200" dirty="0" smtClean="0">
                <a:solidFill>
                  <a:srgbClr val="FF0000"/>
                </a:solidFill>
                <a:latin typeface="UC Berkeley OS Sign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UC Berkeley OS Sign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UC Berkeley OS Sign"/>
              </a:rPr>
              <a:t>and then</a:t>
            </a:r>
            <a:r>
              <a:rPr lang="en-US" sz="3200" b="1" i="1" dirty="0" smtClean="0">
                <a:solidFill>
                  <a:srgbClr val="0070C0"/>
                </a:solidFill>
                <a:latin typeface="UC Berkeley OS Sign"/>
              </a:rPr>
              <a:t/>
            </a:r>
            <a:br>
              <a:rPr lang="en-US" sz="3200" b="1" i="1" dirty="0" smtClean="0">
                <a:solidFill>
                  <a:srgbClr val="0070C0"/>
                </a:solidFill>
                <a:latin typeface="UC Berkeley OS Sign"/>
              </a:rPr>
            </a:br>
            <a:r>
              <a:rPr lang="en-US" sz="3200" b="1" i="1" dirty="0" smtClean="0">
                <a:solidFill>
                  <a:srgbClr val="0070C0"/>
                </a:solidFill>
                <a:latin typeface="UC Berkeley OS Sign"/>
              </a:rPr>
              <a:t/>
            </a:r>
            <a:br>
              <a:rPr lang="en-US" sz="3200" b="1" i="1" dirty="0" smtClean="0">
                <a:solidFill>
                  <a:srgbClr val="0070C0"/>
                </a:solidFill>
                <a:latin typeface="UC Berkeley OS Sign"/>
              </a:rPr>
            </a:br>
            <a:r>
              <a:rPr lang="en-US" sz="2800" dirty="0" smtClean="0">
                <a:latin typeface="UC Berkeley OS Sign"/>
              </a:rPr>
              <a:t>exposing </a:t>
            </a:r>
            <a:r>
              <a:rPr lang="en-US" sz="2800" dirty="0">
                <a:latin typeface="UC Berkeley OS Sign"/>
              </a:rPr>
              <a:t>that organization </a:t>
            </a:r>
            <a:r>
              <a:rPr lang="en-US" sz="2800" b="1" i="1" dirty="0">
                <a:solidFill>
                  <a:schemeClr val="accent1"/>
                </a:solidFill>
                <a:latin typeface="UC Berkeley OS Sign"/>
              </a:rPr>
              <a:t>to facilitate </a:t>
            </a:r>
            <a:r>
              <a:rPr lang="en-US" sz="2800" dirty="0">
                <a:latin typeface="UC Berkeley OS Sign"/>
              </a:rPr>
              <a:t>navigation and information </a:t>
            </a:r>
            <a:r>
              <a:rPr lang="en-US" sz="2800" dirty="0" smtClean="0">
                <a:latin typeface="UC Berkeley OS Sign"/>
              </a:rPr>
              <a:t>use“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 rot="989320">
            <a:off x="6014889" y="2769858"/>
            <a:ext cx="2819400" cy="1447800"/>
            <a:chOff x="5143500" y="3715553"/>
            <a:chExt cx="2819400" cy="1447800"/>
          </a:xfrm>
        </p:grpSpPr>
        <p:sp>
          <p:nvSpPr>
            <p:cNvPr id="2" name="TextBox 1"/>
            <p:cNvSpPr txBox="1"/>
            <p:nvPr/>
          </p:nvSpPr>
          <p:spPr>
            <a:xfrm>
              <a:off x="5334000" y="3962400"/>
              <a:ext cx="2438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Intentional arrangement</a:t>
              </a:r>
              <a:endParaRPr lang="en-US" sz="28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143500" y="3715553"/>
              <a:ext cx="2819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ight Arrow 4"/>
          <p:cNvSpPr/>
          <p:nvPr/>
        </p:nvSpPr>
        <p:spPr>
          <a:xfrm rot="11849375">
            <a:off x="5341389" y="2823714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989320">
            <a:off x="5849529" y="5050477"/>
            <a:ext cx="2819400" cy="1447800"/>
            <a:chOff x="5183412" y="3968927"/>
            <a:chExt cx="2819400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5522253" y="4189304"/>
              <a:ext cx="2438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Interaction</a:t>
              </a:r>
              <a:br>
                <a:rPr lang="en-US" sz="28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en-US" sz="28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support</a:t>
              </a:r>
              <a:endParaRPr lang="en-US" sz="28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83412" y="3968927"/>
              <a:ext cx="2819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 rot="11849375">
            <a:off x="5418483" y="5164827"/>
            <a:ext cx="481217" cy="222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9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Information Visualization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23453" y="1419597"/>
            <a:ext cx="7696200" cy="50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Information visualization is the depiction of information using spatial and graphical conventions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Two primary goals for IV: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Information Producer Goals: To explain, illustrate, and communicate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Information Consumer Goals: To facilitate analysis, exploration, and discovery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500" dirty="0">
              <a:latin typeface="UC Berkeley OS Sign"/>
            </a:endParaRPr>
          </a:p>
          <a:p>
            <a:pPr lvl="1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shifting </a:t>
            </a:r>
            <a:r>
              <a:rPr lang="en-US" sz="2800" b="1" i="1" dirty="0" smtClean="0">
                <a:solidFill>
                  <a:srgbClr val="FF0000"/>
                </a:solidFill>
              </a:rPr>
              <a:t>human </a:t>
            </a:r>
            <a:r>
              <a:rPr lang="en-US" sz="2800" b="1" i="1" dirty="0">
                <a:solidFill>
                  <a:srgbClr val="FF0000"/>
                </a:solidFill>
              </a:rPr>
              <a:t>information processing from cognition to perception</a:t>
            </a:r>
            <a:endParaRPr lang="en-US" sz="2800" i="1" dirty="0">
              <a:solidFill>
                <a:srgbClr val="FF0000"/>
              </a:solidFill>
            </a:endParaRP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500" dirty="0" smtClean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Info Vis as a Design Specialty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 for Organizing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600200"/>
            <a:ext cx="8285559" cy="41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Information Visualization can also be defined as a subspecialty of "designing the interactions in an organizing system"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Like IA, Info Vis pays careful attention to content models and structural relationships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Like UI design, Info Vis seeks to apply interaction structure and presentations to the underlying information</a:t>
            </a: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Pre-attentive Organizing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and Information Visualization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200" y="2133600"/>
            <a:ext cx="7391400" cy="343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/>
              <a:t>Perception and Gestalt theory </a:t>
            </a:r>
            <a:r>
              <a:rPr lang="en-US" sz="2800" dirty="0" smtClean="0"/>
              <a:t>provide </a:t>
            </a:r>
            <a:r>
              <a:rPr lang="en-US" sz="2800" dirty="0"/>
              <a:t>rational explanations for why shifts in spacing, timing, and configuration can have a profound effect on the meaning of presented </a:t>
            </a:r>
            <a:r>
              <a:rPr lang="en-US" sz="2800" dirty="0" smtClean="0"/>
              <a:t>information </a:t>
            </a:r>
            <a:endParaRPr lang="en-US" sz="28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They also inform us about which resource </a:t>
            </a:r>
            <a:r>
              <a:rPr lang="en-US" sz="2800" dirty="0"/>
              <a:t>properties people notice quickly, making them good </a:t>
            </a:r>
            <a:r>
              <a:rPr lang="en-US" sz="2800" dirty="0" smtClean="0"/>
              <a:t>discriminators</a:t>
            </a:r>
          </a:p>
          <a:p>
            <a:endParaRPr lang="en-US" sz="2800" dirty="0">
              <a:latin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2486180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Info Vis for Business Intelligence (1)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7239136" cy="5109441"/>
          </a:xfrm>
        </p:spPr>
      </p:pic>
      <p:sp>
        <p:nvSpPr>
          <p:cNvPr id="8" name="TextBox 7"/>
          <p:cNvSpPr txBox="1"/>
          <p:nvPr/>
        </p:nvSpPr>
        <p:spPr>
          <a:xfrm>
            <a:off x="914400" y="6172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smtClean="0">
                <a:hlinkClick r:id="rId4"/>
              </a:rPr>
              <a:t>http://support.sas.com/rnd/datavisualization/dashboards/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http://robslink.com/SAS/dashboards/aaaindex.htm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IV for Business Intelligence (2)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8332869" cy="5072634"/>
          </a:xfrm>
        </p:spPr>
      </p:pic>
      <p:sp>
        <p:nvSpPr>
          <p:cNvPr id="8" name="TextBox 7"/>
          <p:cNvSpPr txBox="1"/>
          <p:nvPr/>
        </p:nvSpPr>
        <p:spPr>
          <a:xfrm>
            <a:off x="990600" y="601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GE Health "</a:t>
            </a:r>
            <a:r>
              <a:rPr lang="en-US" dirty="0" err="1" smtClean="0">
                <a:hlinkClick r:id="rId4"/>
              </a:rPr>
              <a:t>Infoscape</a:t>
            </a:r>
            <a:r>
              <a:rPr lang="en-US" dirty="0" smtClean="0">
                <a:hlinkClick r:id="rId4"/>
              </a:rPr>
              <a:t>"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http://visualization.geblogs.com/visualization/network/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Info Vis in TDO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239136" cy="4343481"/>
          </a:xfrm>
        </p:spPr>
      </p:pic>
    </p:spTree>
    <p:extLst>
      <p:ext uri="{BB962C8B-B14F-4D97-AF65-F5344CB8AC3E}">
        <p14:creationId xmlns:p14="http://schemas.microsoft.com/office/powerpoint/2010/main" val="184506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522368" indent="-200911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803643" indent="-160729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125101" indent="-160729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1446558" indent="-160729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/>
            <a:fld id="{37AA5775-2ED4-4291-A5DA-7207DBFAF9F7}" type="slidenum">
              <a:rPr lang="en-US" altLang="en-US" sz="984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Times New Roman" panose="02020603050405020304" pitchFamily="18" charset="0"/>
              </a:rPr>
              <a:pPr eaLnBrk="1" hangingPunct="1"/>
              <a:t>46</a:t>
            </a:fld>
            <a:endParaRPr lang="en-US" altLang="en-US" sz="984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sym typeface="Times New Roman" panose="02020603050405020304" pitchFamily="18" charset="0"/>
            </a:endParaRPr>
          </a:p>
        </p:txBody>
      </p:sp>
      <p:pic>
        <p:nvPicPr>
          <p:cNvPr id="95235" name="Picture 2" descr="TranscludingNot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910828"/>
            <a:ext cx="7554516" cy="56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339328" y="267891"/>
            <a:ext cx="8228707" cy="119099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375" kern="0" dirty="0">
                <a:latin typeface="UC Berkeley OS Sign"/>
                <a:ea typeface="+mj-ea"/>
                <a:cs typeface="+mj-cs"/>
                <a:sym typeface="UC Berkeley OS Sign"/>
              </a:rPr>
              <a:t>Tagged Notes and Paragraphs</a:t>
            </a:r>
          </a:p>
        </p:txBody>
      </p:sp>
      <p:sp>
        <p:nvSpPr>
          <p:cNvPr id="95237" name="Oval 10"/>
          <p:cNvSpPr>
            <a:spLocks noChangeArrowheads="1"/>
          </p:cNvSpPr>
          <p:nvPr/>
        </p:nvSpPr>
        <p:spPr bwMode="auto">
          <a:xfrm>
            <a:off x="2321719" y="1821656"/>
            <a:ext cx="1178719" cy="69651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endParaRPr lang="en-US" altLang="en-US" sz="1125"/>
          </a:p>
        </p:txBody>
      </p:sp>
      <p:sp>
        <p:nvSpPr>
          <p:cNvPr id="95238" name="Oval 11"/>
          <p:cNvSpPr>
            <a:spLocks noChangeArrowheads="1"/>
          </p:cNvSpPr>
          <p:nvPr/>
        </p:nvSpPr>
        <p:spPr bwMode="auto">
          <a:xfrm>
            <a:off x="4411266" y="3214687"/>
            <a:ext cx="1178719" cy="69651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endParaRPr lang="en-US" altLang="en-US" sz="1125"/>
          </a:p>
        </p:txBody>
      </p:sp>
    </p:spTree>
    <p:extLst>
      <p:ext uri="{BB962C8B-B14F-4D97-AF65-F5344CB8AC3E}">
        <p14:creationId xmlns:p14="http://schemas.microsoft.com/office/powerpoint/2010/main" val="41547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522368" indent="-200911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803643" indent="-160729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125101" indent="-160729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1446558" indent="-160729" eaLnBrk="0" hangingPunct="0"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125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/>
            <a:fld id="{B673277F-ACF1-460D-96CB-7174AFBAB5F7}" type="slidenum">
              <a:rPr lang="en-US" altLang="en-US" sz="984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sym typeface="Times New Roman" panose="02020603050405020304" pitchFamily="18" charset="0"/>
              </a:rPr>
              <a:pPr eaLnBrk="1" hangingPunct="1"/>
              <a:t>47</a:t>
            </a:fld>
            <a:endParaRPr lang="en-US" altLang="en-US" sz="984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sym typeface="Times New Roman" panose="02020603050405020304" pitchFamily="18" charset="0"/>
            </a:endParaRPr>
          </a:p>
        </p:txBody>
      </p:sp>
      <p:pic>
        <p:nvPicPr>
          <p:cNvPr id="100355" name="Picture 2" descr="TranscludingNot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910828"/>
            <a:ext cx="7554516" cy="56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339328" y="267891"/>
            <a:ext cx="8228707" cy="119099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375" kern="0" dirty="0" smtClean="0">
                <a:latin typeface="UC Berkeley OS Sign"/>
                <a:ea typeface="+mj-ea"/>
                <a:cs typeface="+mj-cs"/>
                <a:sym typeface="UC Berkeley OS Sign"/>
              </a:rPr>
              <a:t>Indented and Highlighted </a:t>
            </a:r>
            <a:r>
              <a:rPr lang="en-US" sz="3375" kern="0" dirty="0" err="1" smtClean="0">
                <a:latin typeface="UC Berkeley OS Sign"/>
                <a:ea typeface="+mj-ea"/>
                <a:cs typeface="+mj-cs"/>
                <a:sym typeface="UC Berkeley OS Sign"/>
              </a:rPr>
              <a:t>Transclusion</a:t>
            </a:r>
            <a:endParaRPr lang="en-US" sz="3375" kern="0" dirty="0">
              <a:latin typeface="UC Berkeley OS Sign"/>
              <a:ea typeface="+mj-ea"/>
              <a:cs typeface="+mj-cs"/>
              <a:sym typeface="UC Berkeley OS Sign"/>
            </a:endParaRPr>
          </a:p>
        </p:txBody>
      </p:sp>
      <p:sp>
        <p:nvSpPr>
          <p:cNvPr id="100357" name="Oval 10"/>
          <p:cNvSpPr>
            <a:spLocks noChangeArrowheads="1"/>
          </p:cNvSpPr>
          <p:nvPr/>
        </p:nvSpPr>
        <p:spPr bwMode="auto">
          <a:xfrm>
            <a:off x="2321719" y="1821656"/>
            <a:ext cx="1178719" cy="69651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endParaRPr lang="en-US" altLang="en-US" sz="1125"/>
          </a:p>
        </p:txBody>
      </p:sp>
    </p:spTree>
    <p:extLst>
      <p:ext uri="{BB962C8B-B14F-4D97-AF65-F5344CB8AC3E}">
        <p14:creationId xmlns:p14="http://schemas.microsoft.com/office/powerpoint/2010/main" val="41325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2514600"/>
            <a:ext cx="7867055" cy="4491633"/>
          </a:xfrm>
        </p:spPr>
        <p:txBody>
          <a:bodyPr>
            <a:normAutofit/>
          </a:bodyPr>
          <a:lstStyle/>
          <a:p>
            <a:r>
              <a:rPr lang="en-US" dirty="0" smtClean="0"/>
              <a:t>TDO 10</a:t>
            </a:r>
          </a:p>
          <a:p>
            <a:r>
              <a:rPr lang="en-US" dirty="0"/>
              <a:t>Kitchen (11.5)</a:t>
            </a:r>
          </a:p>
          <a:p>
            <a:r>
              <a:rPr lang="en-US" dirty="0"/>
              <a:t>Neuroscience lab (11.18)</a:t>
            </a:r>
          </a:p>
          <a:p>
            <a:endParaRPr lang="en-US" dirty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>
                <a:sym typeface="UC Berkeley OS Sign"/>
              </a:rPr>
              <a:t>Next Time</a:t>
            </a:r>
            <a:r>
              <a:rPr lang="en-US" b="1" dirty="0" smtClean="0">
                <a:sym typeface="UC Berkeley OS Sign"/>
              </a:rPr>
              <a:t>: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Roadmap / Lifecycle for Organizing Systems</a:t>
            </a:r>
            <a:endParaRPr lang="en-US" b="1" dirty="0">
              <a:sym typeface="UC Berkeley OS Sign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138196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dirty="0">
                <a:sym typeface="UC Berkeley OS Sign"/>
              </a:rPr>
              <a:t>Defining “Information Architecture”</a:t>
            </a:r>
            <a:br>
              <a:rPr lang="en-US" sz="3600" dirty="0">
                <a:sym typeface="UC Berkeley OS Sign"/>
              </a:rPr>
            </a:br>
            <a:r>
              <a:rPr lang="en-US" sz="3600" dirty="0">
                <a:sym typeface="UC Berkeley OS Sign"/>
              </a:rPr>
              <a:t>(</a:t>
            </a:r>
            <a:r>
              <a:rPr lang="en-US" sz="3600" dirty="0"/>
              <a:t>TDO 2.3.2.2)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2057400"/>
            <a:ext cx="7467600" cy="26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This </a:t>
            </a:r>
            <a:r>
              <a:rPr lang="en-US" sz="2800" dirty="0">
                <a:latin typeface="UC Berkeley OS Sign"/>
              </a:rPr>
              <a:t>definition implies a design methodology that puts conceptual modeling at the foundation, then adds </a:t>
            </a:r>
            <a:r>
              <a:rPr lang="en-US" sz="2800" dirty="0" smtClean="0">
                <a:latin typeface="UC Berkeley OS Sign"/>
              </a:rPr>
              <a:t>organization and structure, </a:t>
            </a:r>
            <a:r>
              <a:rPr lang="en-US" sz="2800" dirty="0">
                <a:latin typeface="UC Berkeley OS Sign"/>
              </a:rPr>
              <a:t>and </a:t>
            </a:r>
            <a:r>
              <a:rPr lang="en-US" sz="2800" dirty="0" smtClean="0">
                <a:latin typeface="UC Berkeley OS Sign"/>
              </a:rPr>
              <a:t>considers </a:t>
            </a:r>
            <a:r>
              <a:rPr lang="en-US" sz="2800" dirty="0">
                <a:latin typeface="UC Berkeley OS Sign"/>
              </a:rPr>
              <a:t>presentation or physical design issues at the end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929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Defining Information Architecture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438400"/>
            <a:ext cx="8492868" cy="33027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A Definition of Information Architecture in User Interface Design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7785296" cy="36075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dirty="0">
                <a:sym typeface="UC Berkeley OS Sign"/>
              </a:rPr>
              <a:t>Defining “Information Architecture”</a:t>
            </a:r>
            <a:br>
              <a:rPr lang="en-US" sz="3600" dirty="0">
                <a:sym typeface="UC Berkeley OS Sign"/>
              </a:rPr>
            </a:br>
            <a:r>
              <a:rPr lang="en-US" sz="3600" dirty="0" smtClean="0">
                <a:sym typeface="UC Berkeley OS Sign"/>
              </a:rPr>
              <a:t>(</a:t>
            </a:r>
            <a:r>
              <a:rPr lang="en-US" sz="3600" dirty="0" smtClean="0"/>
              <a:t>Tidwell 2)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4460" y="1392326"/>
            <a:ext cx="8304907" cy="525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</a:rPr>
              <a:t>“IA is the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art of organizing an information space</a:t>
            </a:r>
            <a:r>
              <a:rPr lang="en-US" sz="2800" dirty="0" smtClean="0">
                <a:latin typeface="UC Berkeley OS Sign"/>
              </a:rPr>
              <a:t>.</a:t>
            </a:r>
            <a:br>
              <a:rPr lang="en-US" sz="2800" dirty="0" smtClean="0">
                <a:latin typeface="UC Berkeley OS Sign"/>
              </a:rPr>
            </a:br>
            <a:r>
              <a:rPr lang="en-US" sz="2800" dirty="0" smtClean="0">
                <a:latin typeface="UC Berkeley OS Sign"/>
              </a:rPr>
              <a:t>It </a:t>
            </a:r>
            <a:r>
              <a:rPr lang="en-US" sz="2800" dirty="0">
                <a:solidFill>
                  <a:srgbClr val="FF0000"/>
                </a:solidFill>
                <a:latin typeface="UC Berkeley OS Sign"/>
              </a:rPr>
              <a:t>encompasses</a:t>
            </a:r>
            <a:r>
              <a:rPr lang="en-US" sz="2800" dirty="0">
                <a:latin typeface="UC Berkeley OS Sign"/>
              </a:rPr>
              <a:t> many things: presenting, searching, browsing</a:t>
            </a:r>
            <a:r>
              <a:rPr lang="en-US" sz="2800" dirty="0" smtClean="0">
                <a:latin typeface="UC Berkeley OS Sign"/>
              </a:rPr>
              <a:t>,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>
              <a:latin typeface="UC Berkeley OS Sign"/>
            </a:endParaRP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</a:endParaRP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 </a:t>
            </a:r>
            <a:r>
              <a:rPr lang="en-US" sz="2800" dirty="0">
                <a:latin typeface="UC Berkeley OS Sign"/>
              </a:rPr>
              <a:t>labeling, categorizing, sorting, manipulating, and strategically hiding information</a:t>
            </a:r>
            <a:r>
              <a:rPr lang="en-US" sz="2800" dirty="0" smtClean="0">
                <a:latin typeface="UC Berkeley OS Sign"/>
              </a:rPr>
              <a:t>.”</a:t>
            </a:r>
            <a:br>
              <a:rPr lang="en-US" sz="2800" dirty="0" smtClean="0">
                <a:latin typeface="UC Berkeley OS Sign"/>
              </a:rPr>
            </a:br>
            <a:endParaRPr lang="en-US" sz="2800" dirty="0">
              <a:latin typeface="UC Berkeley OS Sign"/>
            </a:endParaRP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    This </a:t>
            </a:r>
            <a:r>
              <a:rPr lang="en-US" sz="2800" dirty="0">
                <a:latin typeface="UC Berkeley OS Sign"/>
              </a:rPr>
              <a:t>definition </a:t>
            </a:r>
            <a:r>
              <a:rPr lang="en-US" sz="2800" dirty="0" smtClean="0">
                <a:latin typeface="UC Berkeley OS Sign"/>
              </a:rPr>
              <a:t>isn’t as prescriptive about the</a:t>
            </a:r>
            <a:br>
              <a:rPr lang="en-US" sz="2800" dirty="0" smtClean="0">
                <a:latin typeface="UC Berkeley OS Sign"/>
              </a:rPr>
            </a:br>
            <a:r>
              <a:rPr lang="en-US" sz="2800" dirty="0" smtClean="0">
                <a:latin typeface="UC Berkeley OS Sign"/>
              </a:rPr>
              <a:t>    sequence or dependencies of the activities</a:t>
            </a:r>
          </a:p>
          <a:p>
            <a:pPr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</a:rPr>
              <a:t> </a:t>
            </a:r>
            <a:endParaRPr lang="en-US" sz="2800" dirty="0">
              <a:latin typeface="UC Berkeley OS Sign"/>
            </a:endParaRPr>
          </a:p>
        </p:txBody>
      </p:sp>
      <p:sp>
        <p:nvSpPr>
          <p:cNvPr id="6" name="TextBox 5"/>
          <p:cNvSpPr txBox="1"/>
          <p:nvPr/>
        </p:nvSpPr>
        <p:spPr>
          <a:xfrm rot="395925">
            <a:off x="5146436" y="2925900"/>
            <a:ext cx="217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Interactions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 rot="395925">
            <a:off x="4886192" y="2762535"/>
            <a:ext cx="2693338" cy="7569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494634">
            <a:off x="4137796" y="2737628"/>
            <a:ext cx="692183" cy="10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371164">
            <a:off x="6103407" y="2421913"/>
            <a:ext cx="2751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7771448">
            <a:off x="4912524" y="3646323"/>
            <a:ext cx="692183" cy="10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4872117">
            <a:off x="6066575" y="3697578"/>
            <a:ext cx="428367" cy="92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395925">
            <a:off x="878446" y="2811670"/>
            <a:ext cx="2693338" cy="7569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395925">
            <a:off x="1053833" y="2964293"/>
            <a:ext cx="243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Arrangement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ight Arrow 17"/>
          <p:cNvSpPr/>
          <p:nvPr/>
        </p:nvSpPr>
        <p:spPr>
          <a:xfrm rot="7293193">
            <a:off x="1145910" y="3652524"/>
            <a:ext cx="428367" cy="92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4872117">
            <a:off x="2539015" y="3705174"/>
            <a:ext cx="196155" cy="11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4872117">
            <a:off x="1735201" y="3906711"/>
            <a:ext cx="634020" cy="75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023" y="5109503"/>
            <a:ext cx="7659060" cy="955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918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dirty="0" smtClean="0">
                <a:sym typeface="UC Berkeley OS Sign"/>
              </a:rPr>
              <a:t>Compare: A Typical Definition of IA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200178"/>
            <a:ext cx="4954229" cy="2914988"/>
          </a:xfrm>
        </p:spPr>
      </p:pic>
      <p:sp>
        <p:nvSpPr>
          <p:cNvPr id="2" name="TextBox 1"/>
          <p:cNvSpPr txBox="1"/>
          <p:nvPr/>
        </p:nvSpPr>
        <p:spPr>
          <a:xfrm>
            <a:off x="550023" y="4243991"/>
            <a:ext cx="7762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Dillon</a:t>
            </a:r>
            <a:r>
              <a:rPr lang="en-US" sz="2000" dirty="0"/>
              <a:t>, A (2002). "Information Architecture in JASIST: Just where did we come from</a:t>
            </a:r>
            <a:r>
              <a:rPr lang="en-US" sz="2000" dirty="0" smtClean="0"/>
              <a:t>?" </a:t>
            </a:r>
            <a:r>
              <a:rPr lang="en-US" sz="2000" i="1" dirty="0"/>
              <a:t>Journal of the American Society for Information Science and Technology</a:t>
            </a:r>
            <a:r>
              <a:rPr lang="en-US" sz="2000" dirty="0"/>
              <a:t> </a:t>
            </a:r>
            <a:r>
              <a:rPr lang="en-US" sz="2000" b="1" dirty="0"/>
              <a:t>53</a:t>
            </a:r>
            <a:r>
              <a:rPr lang="en-US" sz="2000" dirty="0"/>
              <a:t> (10): 821–23. </a:t>
            </a:r>
            <a:r>
              <a:rPr lang="en-US" sz="2000" dirty="0" smtClean="0">
                <a:hlinkClick r:id="rId4" tooltip="Digital object identifier"/>
              </a:rPr>
              <a:t>doi</a:t>
            </a:r>
            <a:r>
              <a:rPr lang="en-US" sz="2000" dirty="0" smtClean="0"/>
              <a:t>:</a:t>
            </a:r>
            <a:r>
              <a:rPr lang="en-US" sz="2000" dirty="0" smtClean="0">
                <a:hlinkClick r:id="rId5"/>
              </a:rPr>
              <a:t>10.1002/asi.1009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Davis, N (2011). “</a:t>
            </a:r>
            <a:r>
              <a:rPr lang="en-US" sz="2000" dirty="0" smtClean="0">
                <a:hlinkClick r:id="rId6"/>
              </a:rPr>
              <a:t>Framing the Practice of Information Architecture</a:t>
            </a:r>
            <a:r>
              <a:rPr lang="en-US" sz="2000" dirty="0" smtClean="0"/>
              <a:t>,” UX Matters, September 2011.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On-screen Show (4:3)</PresentationFormat>
  <Paragraphs>264</Paragraphs>
  <Slides>48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ＭＳ Ｐゴシック</vt:lpstr>
      <vt:lpstr>ＭＳ Ｐゴシック</vt:lpstr>
      <vt:lpstr>Aharoni</vt:lpstr>
      <vt:lpstr>Arial</vt:lpstr>
      <vt:lpstr>Calibri</vt:lpstr>
      <vt:lpstr>Times New Roman</vt:lpstr>
      <vt:lpstr>UC Berkeley OS Sign</vt:lpstr>
      <vt:lpstr>Wingdings</vt:lpstr>
      <vt:lpstr>ヒラギノ角ゴ ProN W3</vt:lpstr>
      <vt:lpstr>Office Theme</vt:lpstr>
      <vt:lpstr>INFO 202 “Information Organization &amp; Retrieval” Fall 2015 </vt:lpstr>
      <vt:lpstr>Defining "Architecture"</vt:lpstr>
      <vt:lpstr>IA as part of TDO: Motivation</vt:lpstr>
      <vt:lpstr>Defining “Information Architecture” (TDO 2.3.2.2) </vt:lpstr>
      <vt:lpstr>Defining “Information Architecture” (TDO 2.3.2.2)</vt:lpstr>
      <vt:lpstr>Defining Information Architecture</vt:lpstr>
      <vt:lpstr>A Definition of Information Architecture in User Interface Design</vt:lpstr>
      <vt:lpstr>Defining “Information Architecture” (Tidwell 2) </vt:lpstr>
      <vt:lpstr>Compare: A Typical Definition of IA</vt:lpstr>
      <vt:lpstr>Making IA Compatible  with TDO</vt:lpstr>
      <vt:lpstr>Tidwell – User Interface Design Idioms</vt:lpstr>
      <vt:lpstr>User Interface Design Idioms</vt:lpstr>
      <vt:lpstr>Two Dimensions:  Resource Type, Interaction Type</vt:lpstr>
      <vt:lpstr>The Narrowed Scope of IA</vt:lpstr>
      <vt:lpstr>The Narrowed Scope of IA</vt:lpstr>
      <vt:lpstr>The Narrowed Scope of IA</vt:lpstr>
      <vt:lpstr>The Activities of  Information Architecture in TDO terms </vt:lpstr>
      <vt:lpstr>INFO 202 “Information Organization &amp; Retrieval” Fall 2015 </vt:lpstr>
      <vt:lpstr>Tidwell – “Designing Interfaces” (2nd edition)</vt:lpstr>
      <vt:lpstr>Tidwell – What Web Pages Do Chapter 2 of Designing Interfaces, 2nd edition</vt:lpstr>
      <vt:lpstr>(Interact with) One (Resource) at a Time</vt:lpstr>
      <vt:lpstr>Showing a List of Things</vt:lpstr>
      <vt:lpstr>Providing Tools to Create a Thing</vt:lpstr>
      <vt:lpstr>Facilitate a Task</vt:lpstr>
      <vt:lpstr>INFO 202 “Information Organization &amp; Retrieval” Fall 2015 </vt:lpstr>
      <vt:lpstr>Automatic / Pre-attentive Organizing</vt:lpstr>
      <vt:lpstr>PowerPoint Presentation</vt:lpstr>
      <vt:lpstr>PowerPoint Presentation</vt:lpstr>
      <vt:lpstr>The Gestalt Principles</vt:lpstr>
      <vt:lpstr>PowerPoint Presentation</vt:lpstr>
      <vt:lpstr>Balance / Symmetry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More About  Gestalt Principles</vt:lpstr>
      <vt:lpstr>PowerPoint Presentation</vt:lpstr>
      <vt:lpstr>Information Visualization</vt:lpstr>
      <vt:lpstr>Info Vis as a Design Specialty  for Organizing Systems</vt:lpstr>
      <vt:lpstr>Pre-attentive Organizing and Information Visualization</vt:lpstr>
      <vt:lpstr>Info Vis for Business Intelligence (1)</vt:lpstr>
      <vt:lpstr>IV for Business Intelligence (2)</vt:lpstr>
      <vt:lpstr>Info Vis in TDO</vt:lpstr>
      <vt:lpstr>PowerPoint Presentation</vt:lpstr>
      <vt:lpstr>PowerPoint Presentation</vt:lpstr>
      <vt:lpstr>Next Time:  Roadmap / Lifecycle for Organizing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2015-09-07T20:37:15Z</dcterms:created>
  <dcterms:modified xsi:type="dcterms:W3CDTF">2015-09-08T18:46:31Z</dcterms:modified>
</cp:coreProperties>
</file>