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2"/>
  </p:notesMasterIdLst>
  <p:sldIdLst>
    <p:sldId id="257" r:id="rId2"/>
    <p:sldId id="258" r:id="rId3"/>
    <p:sldId id="287" r:id="rId4"/>
    <p:sldId id="398" r:id="rId5"/>
    <p:sldId id="352" r:id="rId6"/>
    <p:sldId id="354" r:id="rId7"/>
    <p:sldId id="318" r:id="rId8"/>
    <p:sldId id="316" r:id="rId9"/>
    <p:sldId id="392" r:id="rId10"/>
    <p:sldId id="317" r:id="rId11"/>
    <p:sldId id="391" r:id="rId12"/>
    <p:sldId id="343" r:id="rId13"/>
    <p:sldId id="382" r:id="rId14"/>
    <p:sldId id="390" r:id="rId15"/>
    <p:sldId id="393" r:id="rId16"/>
    <p:sldId id="373" r:id="rId17"/>
    <p:sldId id="380" r:id="rId18"/>
    <p:sldId id="370" r:id="rId19"/>
    <p:sldId id="394" r:id="rId20"/>
    <p:sldId id="372" r:id="rId21"/>
    <p:sldId id="319" r:id="rId22"/>
    <p:sldId id="383" r:id="rId23"/>
    <p:sldId id="322" r:id="rId24"/>
    <p:sldId id="332" r:id="rId25"/>
    <p:sldId id="338" r:id="rId26"/>
    <p:sldId id="347" r:id="rId27"/>
    <p:sldId id="403" r:id="rId28"/>
    <p:sldId id="309" r:id="rId29"/>
    <p:sldId id="320" r:id="rId30"/>
    <p:sldId id="357" r:id="rId31"/>
    <p:sldId id="369" r:id="rId32"/>
    <p:sldId id="367" r:id="rId33"/>
    <p:sldId id="368" r:id="rId34"/>
    <p:sldId id="290" r:id="rId35"/>
    <p:sldId id="310" r:id="rId36"/>
    <p:sldId id="312" r:id="rId37"/>
    <p:sldId id="395" r:id="rId38"/>
    <p:sldId id="291" r:id="rId39"/>
    <p:sldId id="346" r:id="rId40"/>
    <p:sldId id="388" r:id="rId41"/>
    <p:sldId id="389" r:id="rId42"/>
    <p:sldId id="376" r:id="rId43"/>
    <p:sldId id="378" r:id="rId44"/>
    <p:sldId id="381" r:id="rId45"/>
    <p:sldId id="396" r:id="rId46"/>
    <p:sldId id="374" r:id="rId47"/>
    <p:sldId id="397" r:id="rId48"/>
    <p:sldId id="350" r:id="rId49"/>
    <p:sldId id="301" r:id="rId50"/>
    <p:sldId id="294" r:id="rId51"/>
    <p:sldId id="295" r:id="rId52"/>
    <p:sldId id="293" r:id="rId53"/>
    <p:sldId id="355" r:id="rId54"/>
    <p:sldId id="399" r:id="rId55"/>
    <p:sldId id="329" r:id="rId56"/>
    <p:sldId id="330" r:id="rId57"/>
    <p:sldId id="333" r:id="rId58"/>
    <p:sldId id="274" r:id="rId59"/>
    <p:sldId id="402" r:id="rId60"/>
    <p:sldId id="348" r:id="rId6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9" autoAdjust="0"/>
    <p:restoredTop sz="97531" autoAdjust="0"/>
  </p:normalViewPr>
  <p:slideViewPr>
    <p:cSldViewPr>
      <p:cViewPr varScale="1">
        <p:scale>
          <a:sx n="85" d="100"/>
          <a:sy n="85" d="100"/>
        </p:scale>
        <p:origin x="-102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514"/>
    </p:cViewPr>
  </p:sorterViewPr>
  <p:notesViewPr>
    <p:cSldViewPr>
      <p:cViewPr varScale="1">
        <p:scale>
          <a:sx n="65" d="100"/>
          <a:sy n="65" d="100"/>
        </p:scale>
        <p:origin x="-2754" y="-10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B1E1BCC-FC47-458C-B401-0B9A5762FE1F}" type="datetimeFigureOut">
              <a:rPr lang="en-US" smtClean="0"/>
              <a:pPr/>
              <a:t>9/11/2015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25A99B35-8416-43AE-9DDE-49790E796373}" type="slidenum">
              <a:rPr lang="en-US" smtClean="0"/>
              <a:pPr/>
              <a:t>‹#›</a:t>
            </a:fld>
            <a:endParaRPr lang="en-US"/>
          </a:p>
        </p:txBody>
      </p:sp>
    </p:spTree>
    <p:extLst>
      <p:ext uri="{BB962C8B-B14F-4D97-AF65-F5344CB8AC3E}">
        <p14:creationId xmlns="" xmlns:p14="http://schemas.microsoft.com/office/powerpoint/2010/main" val="876945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a:t>
            </a:fld>
            <a:endParaRPr lang="en-US"/>
          </a:p>
        </p:txBody>
      </p:sp>
    </p:spTree>
    <p:extLst>
      <p:ext uri="{BB962C8B-B14F-4D97-AF65-F5344CB8AC3E}">
        <p14:creationId xmlns="" xmlns:p14="http://schemas.microsoft.com/office/powerpoint/2010/main" val="2450451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smtClean="0"/>
          </a:p>
        </p:txBody>
      </p:sp>
      <p:sp>
        <p:nvSpPr>
          <p:cNvPr id="4" name="Slide Number Placeholder 3"/>
          <p:cNvSpPr>
            <a:spLocks noGrp="1"/>
          </p:cNvSpPr>
          <p:nvPr>
            <p:ph type="sldNum" sz="quarter" idx="10"/>
          </p:nvPr>
        </p:nvSpPr>
        <p:spPr/>
        <p:txBody>
          <a:bodyPr/>
          <a:lstStyle/>
          <a:p>
            <a:fld id="{25A99B35-8416-43AE-9DDE-49790E796373}" type="slidenum">
              <a:rPr lang="en-US" smtClean="0"/>
              <a:pPr/>
              <a:t>10</a:t>
            </a:fld>
            <a:endParaRPr lang="en-US"/>
          </a:p>
        </p:txBody>
      </p:sp>
    </p:spTree>
    <p:extLst>
      <p:ext uri="{BB962C8B-B14F-4D97-AF65-F5344CB8AC3E}">
        <p14:creationId xmlns="" xmlns:p14="http://schemas.microsoft.com/office/powerpoint/2010/main" val="2198752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11</a:t>
            </a:fld>
            <a:endParaRPr lang="en-US"/>
          </a:p>
        </p:txBody>
      </p:sp>
    </p:spTree>
    <p:extLst>
      <p:ext uri="{BB962C8B-B14F-4D97-AF65-F5344CB8AC3E}">
        <p14:creationId xmlns="" xmlns:p14="http://schemas.microsoft.com/office/powerpoint/2010/main" val="2814480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A99B35-8416-43AE-9DDE-49790E796373}" type="slidenum">
              <a:rPr lang="en-US" smtClean="0"/>
              <a:pPr/>
              <a:t>12</a:t>
            </a:fld>
            <a:endParaRPr lang="en-US"/>
          </a:p>
        </p:txBody>
      </p:sp>
    </p:spTree>
    <p:extLst>
      <p:ext uri="{BB962C8B-B14F-4D97-AF65-F5344CB8AC3E}">
        <p14:creationId xmlns="" xmlns:p14="http://schemas.microsoft.com/office/powerpoint/2010/main" val="3346352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13</a:t>
            </a:fld>
            <a:endParaRPr lang="en-US"/>
          </a:p>
        </p:txBody>
      </p:sp>
    </p:spTree>
    <p:extLst>
      <p:ext uri="{BB962C8B-B14F-4D97-AF65-F5344CB8AC3E}">
        <p14:creationId xmlns="" xmlns:p14="http://schemas.microsoft.com/office/powerpoint/2010/main" val="2449706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14</a:t>
            </a:fld>
            <a:endParaRPr lang="en-US"/>
          </a:p>
        </p:txBody>
      </p:sp>
    </p:spTree>
    <p:extLst>
      <p:ext uri="{BB962C8B-B14F-4D97-AF65-F5344CB8AC3E}">
        <p14:creationId xmlns="" xmlns:p14="http://schemas.microsoft.com/office/powerpoint/2010/main" val="2449706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15</a:t>
            </a:fld>
            <a:endParaRPr lang="en-US"/>
          </a:p>
        </p:txBody>
      </p:sp>
    </p:spTree>
    <p:extLst>
      <p:ext uri="{BB962C8B-B14F-4D97-AF65-F5344CB8AC3E}">
        <p14:creationId xmlns="" xmlns:p14="http://schemas.microsoft.com/office/powerpoint/2010/main" val="2449706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16</a:t>
            </a:fld>
            <a:endParaRPr lang="en-US"/>
          </a:p>
        </p:txBody>
      </p:sp>
    </p:spTree>
    <p:extLst>
      <p:ext uri="{BB962C8B-B14F-4D97-AF65-F5344CB8AC3E}">
        <p14:creationId xmlns="" xmlns:p14="http://schemas.microsoft.com/office/powerpoint/2010/main" val="2814480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A99B35-8416-43AE-9DDE-49790E796373}" type="slidenum">
              <a:rPr lang="en-US" smtClean="0"/>
              <a:pPr/>
              <a:t>17</a:t>
            </a:fld>
            <a:endParaRPr lang="en-US"/>
          </a:p>
        </p:txBody>
      </p:sp>
    </p:spTree>
    <p:extLst>
      <p:ext uri="{BB962C8B-B14F-4D97-AF65-F5344CB8AC3E}">
        <p14:creationId xmlns="" xmlns:p14="http://schemas.microsoft.com/office/powerpoint/2010/main" val="2894794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18</a:t>
            </a:fld>
            <a:endParaRPr lang="en-US"/>
          </a:p>
        </p:txBody>
      </p:sp>
    </p:spTree>
    <p:extLst>
      <p:ext uri="{BB962C8B-B14F-4D97-AF65-F5344CB8AC3E}">
        <p14:creationId xmlns="" xmlns:p14="http://schemas.microsoft.com/office/powerpoint/2010/main" val="3536707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xfrm>
            <a:off x="685800" y="4419600"/>
            <a:ext cx="5486400" cy="4183380"/>
          </a:xfrm>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19</a:t>
            </a:fld>
            <a:endParaRPr lang="en-US"/>
          </a:p>
        </p:txBody>
      </p:sp>
    </p:spTree>
    <p:extLst>
      <p:ext uri="{BB962C8B-B14F-4D97-AF65-F5344CB8AC3E}">
        <p14:creationId xmlns="" xmlns:p14="http://schemas.microsoft.com/office/powerpoint/2010/main" val="2450451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a:t>
            </a:fld>
            <a:endParaRPr lang="en-US"/>
          </a:p>
        </p:txBody>
      </p:sp>
    </p:spTree>
    <p:extLst>
      <p:ext uri="{BB962C8B-B14F-4D97-AF65-F5344CB8AC3E}">
        <p14:creationId xmlns="" xmlns:p14="http://schemas.microsoft.com/office/powerpoint/2010/main" val="3183025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20</a:t>
            </a:fld>
            <a:endParaRPr lang="en-US"/>
          </a:p>
        </p:txBody>
      </p:sp>
    </p:spTree>
    <p:extLst>
      <p:ext uri="{BB962C8B-B14F-4D97-AF65-F5344CB8AC3E}">
        <p14:creationId xmlns="" xmlns:p14="http://schemas.microsoft.com/office/powerpoint/2010/main" val="3152875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21</a:t>
            </a:fld>
            <a:endParaRPr lang="en-US"/>
          </a:p>
        </p:txBody>
      </p:sp>
    </p:spTree>
    <p:extLst>
      <p:ext uri="{BB962C8B-B14F-4D97-AF65-F5344CB8AC3E}">
        <p14:creationId xmlns="" xmlns:p14="http://schemas.microsoft.com/office/powerpoint/2010/main" val="3280808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22</a:t>
            </a:fld>
            <a:endParaRPr lang="en-US"/>
          </a:p>
        </p:txBody>
      </p:sp>
    </p:spTree>
    <p:extLst>
      <p:ext uri="{BB962C8B-B14F-4D97-AF65-F5344CB8AC3E}">
        <p14:creationId xmlns="" xmlns:p14="http://schemas.microsoft.com/office/powerpoint/2010/main" val="188088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A99B35-8416-43AE-9DDE-49790E796373}" type="slidenum">
              <a:rPr lang="en-US" smtClean="0"/>
              <a:pPr/>
              <a:t>23</a:t>
            </a:fld>
            <a:endParaRPr lang="en-US"/>
          </a:p>
        </p:txBody>
      </p:sp>
    </p:spTree>
    <p:extLst>
      <p:ext uri="{BB962C8B-B14F-4D97-AF65-F5344CB8AC3E}">
        <p14:creationId xmlns="" xmlns:p14="http://schemas.microsoft.com/office/powerpoint/2010/main" val="265158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A99B35-8416-43AE-9DDE-49790E796373}" type="slidenum">
              <a:rPr lang="en-US" smtClean="0"/>
              <a:pPr/>
              <a:t>24</a:t>
            </a:fld>
            <a:endParaRPr lang="en-US"/>
          </a:p>
        </p:txBody>
      </p:sp>
    </p:spTree>
    <p:extLst>
      <p:ext uri="{BB962C8B-B14F-4D97-AF65-F5344CB8AC3E}">
        <p14:creationId xmlns="" xmlns:p14="http://schemas.microsoft.com/office/powerpoint/2010/main" val="35507807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25</a:t>
            </a:fld>
            <a:endParaRPr lang="en-US"/>
          </a:p>
        </p:txBody>
      </p:sp>
    </p:spTree>
    <p:extLst>
      <p:ext uri="{BB962C8B-B14F-4D97-AF65-F5344CB8AC3E}">
        <p14:creationId xmlns="" xmlns:p14="http://schemas.microsoft.com/office/powerpoint/2010/main" val="3741481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4825"/>
            <a:ext cx="5486400" cy="418338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A99B35-8416-43AE-9DDE-49790E796373}" type="slidenum">
              <a:rPr lang="en-US" smtClean="0"/>
              <a:pPr/>
              <a:t>26</a:t>
            </a:fld>
            <a:endParaRPr lang="en-US"/>
          </a:p>
        </p:txBody>
      </p:sp>
    </p:spTree>
    <p:extLst>
      <p:ext uri="{BB962C8B-B14F-4D97-AF65-F5344CB8AC3E}">
        <p14:creationId xmlns="" xmlns:p14="http://schemas.microsoft.com/office/powerpoint/2010/main" val="2465212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Autofit/>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27</a:t>
            </a:fld>
            <a:endParaRPr lang="en-US"/>
          </a:p>
        </p:txBody>
      </p:sp>
    </p:spTree>
    <p:extLst>
      <p:ext uri="{BB962C8B-B14F-4D97-AF65-F5344CB8AC3E}">
        <p14:creationId xmlns="" xmlns:p14="http://schemas.microsoft.com/office/powerpoint/2010/main" val="24497060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xfrm>
            <a:off x="685800" y="4419600"/>
            <a:ext cx="5486400" cy="4183380"/>
          </a:xfrm>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800"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28</a:t>
            </a:fld>
            <a:endParaRPr lang="en-US"/>
          </a:p>
        </p:txBody>
      </p:sp>
    </p:spTree>
    <p:extLst>
      <p:ext uri="{BB962C8B-B14F-4D97-AF65-F5344CB8AC3E}">
        <p14:creationId xmlns="" xmlns:p14="http://schemas.microsoft.com/office/powerpoint/2010/main" val="1382652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29</a:t>
            </a:fld>
            <a:endParaRPr lang="en-US"/>
          </a:p>
        </p:txBody>
      </p:sp>
    </p:spTree>
    <p:extLst>
      <p:ext uri="{BB962C8B-B14F-4D97-AF65-F5344CB8AC3E}">
        <p14:creationId xmlns="" xmlns:p14="http://schemas.microsoft.com/office/powerpoint/2010/main" val="2104786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a:t>
            </a:fld>
            <a:endParaRPr lang="en-US"/>
          </a:p>
        </p:txBody>
      </p:sp>
    </p:spTree>
    <p:extLst>
      <p:ext uri="{BB962C8B-B14F-4D97-AF65-F5344CB8AC3E}">
        <p14:creationId xmlns="" xmlns:p14="http://schemas.microsoft.com/office/powerpoint/2010/main" val="18960993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30</a:t>
            </a:fld>
            <a:endParaRPr lang="en-US"/>
          </a:p>
        </p:txBody>
      </p:sp>
    </p:spTree>
    <p:extLst>
      <p:ext uri="{BB962C8B-B14F-4D97-AF65-F5344CB8AC3E}">
        <p14:creationId xmlns="" xmlns:p14="http://schemas.microsoft.com/office/powerpoint/2010/main" val="5508025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A99B35-8416-43AE-9DDE-49790E796373}" type="slidenum">
              <a:rPr lang="en-US" smtClean="0"/>
              <a:pPr/>
              <a:t>31</a:t>
            </a:fld>
            <a:endParaRPr lang="en-US"/>
          </a:p>
        </p:txBody>
      </p:sp>
    </p:spTree>
    <p:extLst>
      <p:ext uri="{BB962C8B-B14F-4D97-AF65-F5344CB8AC3E}">
        <p14:creationId xmlns="" xmlns:p14="http://schemas.microsoft.com/office/powerpoint/2010/main" val="2030791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32</a:t>
            </a:fld>
            <a:endParaRPr lang="en-US"/>
          </a:p>
        </p:txBody>
      </p:sp>
    </p:spTree>
    <p:extLst>
      <p:ext uri="{BB962C8B-B14F-4D97-AF65-F5344CB8AC3E}">
        <p14:creationId xmlns="" xmlns:p14="http://schemas.microsoft.com/office/powerpoint/2010/main" val="11395701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33</a:t>
            </a:fld>
            <a:endParaRPr lang="en-US"/>
          </a:p>
        </p:txBody>
      </p:sp>
    </p:spTree>
    <p:extLst>
      <p:ext uri="{BB962C8B-B14F-4D97-AF65-F5344CB8AC3E}">
        <p14:creationId xmlns="" xmlns:p14="http://schemas.microsoft.com/office/powerpoint/2010/main" val="21335053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34</a:t>
            </a:fld>
            <a:endParaRPr lang="en-US"/>
          </a:p>
        </p:txBody>
      </p:sp>
    </p:spTree>
    <p:extLst>
      <p:ext uri="{BB962C8B-B14F-4D97-AF65-F5344CB8AC3E}">
        <p14:creationId xmlns="" xmlns:p14="http://schemas.microsoft.com/office/powerpoint/2010/main" val="30977867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35</a:t>
            </a:fld>
            <a:endParaRPr lang="en-US"/>
          </a:p>
        </p:txBody>
      </p:sp>
    </p:spTree>
    <p:extLst>
      <p:ext uri="{BB962C8B-B14F-4D97-AF65-F5344CB8AC3E}">
        <p14:creationId xmlns="" xmlns:p14="http://schemas.microsoft.com/office/powerpoint/2010/main" val="4805553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36</a:t>
            </a:fld>
            <a:endParaRPr lang="en-US"/>
          </a:p>
        </p:txBody>
      </p:sp>
    </p:spTree>
    <p:extLst>
      <p:ext uri="{BB962C8B-B14F-4D97-AF65-F5344CB8AC3E}">
        <p14:creationId xmlns="" xmlns:p14="http://schemas.microsoft.com/office/powerpoint/2010/main" val="13930574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37</a:t>
            </a:fld>
            <a:endParaRPr lang="en-US"/>
          </a:p>
        </p:txBody>
      </p:sp>
    </p:spTree>
    <p:extLst>
      <p:ext uri="{BB962C8B-B14F-4D97-AF65-F5344CB8AC3E}">
        <p14:creationId xmlns="" xmlns:p14="http://schemas.microsoft.com/office/powerpoint/2010/main" val="13930574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38</a:t>
            </a:fld>
            <a:endParaRPr lang="en-US"/>
          </a:p>
        </p:txBody>
      </p:sp>
    </p:spTree>
    <p:extLst>
      <p:ext uri="{BB962C8B-B14F-4D97-AF65-F5344CB8AC3E}">
        <p14:creationId xmlns="" xmlns:p14="http://schemas.microsoft.com/office/powerpoint/2010/main" val="15889136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39</a:t>
            </a:fld>
            <a:endParaRPr lang="en-US"/>
          </a:p>
        </p:txBody>
      </p:sp>
    </p:spTree>
    <p:extLst>
      <p:ext uri="{BB962C8B-B14F-4D97-AF65-F5344CB8AC3E}">
        <p14:creationId xmlns="" xmlns:p14="http://schemas.microsoft.com/office/powerpoint/2010/main" val="1781464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Autofit/>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a:t>
            </a:fld>
            <a:endParaRPr lang="en-US"/>
          </a:p>
        </p:txBody>
      </p:sp>
    </p:spTree>
    <p:extLst>
      <p:ext uri="{BB962C8B-B14F-4D97-AF65-F5344CB8AC3E}">
        <p14:creationId xmlns="" xmlns:p14="http://schemas.microsoft.com/office/powerpoint/2010/main" val="24497060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40</a:t>
            </a:fld>
            <a:endParaRPr lang="en-US"/>
          </a:p>
        </p:txBody>
      </p:sp>
    </p:spTree>
    <p:extLst>
      <p:ext uri="{BB962C8B-B14F-4D97-AF65-F5344CB8AC3E}">
        <p14:creationId xmlns="" xmlns:p14="http://schemas.microsoft.com/office/powerpoint/2010/main" val="9283947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41</a:t>
            </a:fld>
            <a:endParaRPr lang="en-US"/>
          </a:p>
        </p:txBody>
      </p:sp>
    </p:spTree>
    <p:extLst>
      <p:ext uri="{BB962C8B-B14F-4D97-AF65-F5344CB8AC3E}">
        <p14:creationId xmlns="" xmlns:p14="http://schemas.microsoft.com/office/powerpoint/2010/main" val="38777893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42</a:t>
            </a:fld>
            <a:endParaRPr lang="en-US"/>
          </a:p>
        </p:txBody>
      </p:sp>
    </p:spTree>
    <p:extLst>
      <p:ext uri="{BB962C8B-B14F-4D97-AF65-F5344CB8AC3E}">
        <p14:creationId xmlns="" xmlns:p14="http://schemas.microsoft.com/office/powerpoint/2010/main" val="28709924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43</a:t>
            </a:fld>
            <a:endParaRPr lang="en-US"/>
          </a:p>
        </p:txBody>
      </p:sp>
    </p:spTree>
    <p:extLst>
      <p:ext uri="{BB962C8B-B14F-4D97-AF65-F5344CB8AC3E}">
        <p14:creationId xmlns="" xmlns:p14="http://schemas.microsoft.com/office/powerpoint/2010/main" val="17484558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44</a:t>
            </a:fld>
            <a:endParaRPr lang="en-US"/>
          </a:p>
        </p:txBody>
      </p:sp>
    </p:spTree>
    <p:extLst>
      <p:ext uri="{BB962C8B-B14F-4D97-AF65-F5344CB8AC3E}">
        <p14:creationId xmlns="" xmlns:p14="http://schemas.microsoft.com/office/powerpoint/2010/main" val="27684834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45</a:t>
            </a:fld>
            <a:endParaRPr lang="en-US"/>
          </a:p>
        </p:txBody>
      </p:sp>
    </p:spTree>
    <p:extLst>
      <p:ext uri="{BB962C8B-B14F-4D97-AF65-F5344CB8AC3E}">
        <p14:creationId xmlns="" xmlns:p14="http://schemas.microsoft.com/office/powerpoint/2010/main" val="24504514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46</a:t>
            </a:fld>
            <a:endParaRPr lang="en-US"/>
          </a:p>
        </p:txBody>
      </p:sp>
    </p:spTree>
    <p:extLst>
      <p:ext uri="{BB962C8B-B14F-4D97-AF65-F5344CB8AC3E}">
        <p14:creationId xmlns="" xmlns:p14="http://schemas.microsoft.com/office/powerpoint/2010/main" val="31288677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47</a:t>
            </a:fld>
            <a:endParaRPr lang="en-US"/>
          </a:p>
        </p:txBody>
      </p:sp>
    </p:spTree>
    <p:extLst>
      <p:ext uri="{BB962C8B-B14F-4D97-AF65-F5344CB8AC3E}">
        <p14:creationId xmlns="" xmlns:p14="http://schemas.microsoft.com/office/powerpoint/2010/main" val="31288677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p:txBody>
          <a:bodyPr>
            <a:normAutofit/>
          </a:bodyPr>
          <a:lstStyle/>
          <a:p>
            <a:pPr>
              <a:spcBef>
                <a:spcPct val="0"/>
              </a:spcBef>
            </a:pPr>
            <a:endParaRPr lang="en-US" sz="2800" dirty="0" smtClean="0"/>
          </a:p>
        </p:txBody>
      </p:sp>
      <p:sp>
        <p:nvSpPr>
          <p:cNvPr id="150532" name="Slide Number Placeholder 3"/>
          <p:cNvSpPr txBox="1">
            <a:spLocks noGrp="1"/>
          </p:cNvSpPr>
          <p:nvPr/>
        </p:nvSpPr>
        <p:spPr bwMode="auto">
          <a:xfrm>
            <a:off x="3884852" y="8830627"/>
            <a:ext cx="2971593" cy="464184"/>
          </a:xfrm>
          <a:prstGeom prst="rect">
            <a:avLst/>
          </a:prstGeom>
          <a:noFill/>
          <a:ln w="9525">
            <a:noFill/>
            <a:miter lim="800000"/>
            <a:headEnd/>
            <a:tailEnd/>
          </a:ln>
        </p:spPr>
        <p:txBody>
          <a:bodyPr lIns="93031" tIns="46516" rIns="93031" bIns="46516" anchor="b"/>
          <a:lstStyle/>
          <a:p>
            <a:pPr algn="r" defTabSz="465138"/>
            <a:fld id="{1E41394C-5BED-4932-9AF2-60C0B526DB3E}" type="slidenum">
              <a:rPr lang="en-US" sz="1200">
                <a:latin typeface="Calibri" pitchFamily="34" charset="0"/>
              </a:rPr>
              <a:pPr algn="r" defTabSz="465138"/>
              <a:t>48</a:t>
            </a:fld>
            <a:endParaRPr lang="en-US" sz="1200">
              <a:latin typeface="Calibri" pitchFamily="34" charset="0"/>
            </a:endParaRPr>
          </a:p>
        </p:txBody>
      </p:sp>
    </p:spTree>
    <p:extLst>
      <p:ext uri="{BB962C8B-B14F-4D97-AF65-F5344CB8AC3E}">
        <p14:creationId xmlns="" xmlns:p14="http://schemas.microsoft.com/office/powerpoint/2010/main" val="19101348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49</a:t>
            </a:fld>
            <a:endParaRPr lang="en-US"/>
          </a:p>
        </p:txBody>
      </p:sp>
    </p:spTree>
    <p:extLst>
      <p:ext uri="{BB962C8B-B14F-4D97-AF65-F5344CB8AC3E}">
        <p14:creationId xmlns="" xmlns:p14="http://schemas.microsoft.com/office/powerpoint/2010/main" val="1855664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a:t>
            </a:fld>
            <a:endParaRPr lang="en-US"/>
          </a:p>
        </p:txBody>
      </p:sp>
    </p:spTree>
    <p:extLst>
      <p:ext uri="{BB962C8B-B14F-4D97-AF65-F5344CB8AC3E}">
        <p14:creationId xmlns="" xmlns:p14="http://schemas.microsoft.com/office/powerpoint/2010/main" val="9495323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50</a:t>
            </a:fld>
            <a:endParaRPr lang="en-US"/>
          </a:p>
        </p:txBody>
      </p:sp>
    </p:spTree>
    <p:extLst>
      <p:ext uri="{BB962C8B-B14F-4D97-AF65-F5344CB8AC3E}">
        <p14:creationId xmlns="" xmlns:p14="http://schemas.microsoft.com/office/powerpoint/2010/main" val="12727577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51</a:t>
            </a:fld>
            <a:endParaRPr lang="en-US"/>
          </a:p>
        </p:txBody>
      </p:sp>
    </p:spTree>
    <p:extLst>
      <p:ext uri="{BB962C8B-B14F-4D97-AF65-F5344CB8AC3E}">
        <p14:creationId xmlns="" xmlns:p14="http://schemas.microsoft.com/office/powerpoint/2010/main" val="32577824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xfrm>
            <a:off x="685800" y="4419600"/>
            <a:ext cx="5486400" cy="4183380"/>
          </a:xfrm>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52</a:t>
            </a:fld>
            <a:endParaRPr lang="en-US"/>
          </a:p>
        </p:txBody>
      </p:sp>
    </p:spTree>
    <p:extLst>
      <p:ext uri="{BB962C8B-B14F-4D97-AF65-F5344CB8AC3E}">
        <p14:creationId xmlns="" xmlns:p14="http://schemas.microsoft.com/office/powerpoint/2010/main" val="4019259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p:txBody>
          <a:bodyPr>
            <a:normAutofit/>
          </a:bodyPr>
          <a:lstStyle/>
          <a:p>
            <a:pPr>
              <a:spcBef>
                <a:spcPct val="0"/>
              </a:spcBef>
            </a:pPr>
            <a:endParaRPr lang="en-US" dirty="0" smtClean="0"/>
          </a:p>
        </p:txBody>
      </p:sp>
      <p:sp>
        <p:nvSpPr>
          <p:cNvPr id="158724" name="Slide Number Placeholder 3"/>
          <p:cNvSpPr txBox="1">
            <a:spLocks noGrp="1"/>
          </p:cNvSpPr>
          <p:nvPr/>
        </p:nvSpPr>
        <p:spPr bwMode="auto">
          <a:xfrm>
            <a:off x="3884852" y="8830627"/>
            <a:ext cx="2971593" cy="464184"/>
          </a:xfrm>
          <a:prstGeom prst="rect">
            <a:avLst/>
          </a:prstGeom>
          <a:noFill/>
          <a:ln w="9525">
            <a:noFill/>
            <a:miter lim="800000"/>
            <a:headEnd/>
            <a:tailEnd/>
          </a:ln>
        </p:spPr>
        <p:txBody>
          <a:bodyPr lIns="93031" tIns="46516" rIns="93031" bIns="46516" anchor="b"/>
          <a:lstStyle/>
          <a:p>
            <a:pPr algn="r" defTabSz="465138"/>
            <a:fld id="{D412154E-6EC1-48B0-BBF4-BD5864ADCA89}" type="slidenum">
              <a:rPr lang="en-US" sz="1200">
                <a:latin typeface="Calibri" pitchFamily="34" charset="0"/>
              </a:rPr>
              <a:pPr algn="r" defTabSz="465138"/>
              <a:t>53</a:t>
            </a:fld>
            <a:endParaRPr lang="en-US" sz="1200">
              <a:latin typeface="Calibri" pitchFamily="34" charset="0"/>
            </a:endParaRPr>
          </a:p>
        </p:txBody>
      </p:sp>
    </p:spTree>
    <p:extLst>
      <p:ext uri="{BB962C8B-B14F-4D97-AF65-F5344CB8AC3E}">
        <p14:creationId xmlns="" xmlns:p14="http://schemas.microsoft.com/office/powerpoint/2010/main" val="22776772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endParaRPr lang="en-US" sz="1800"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54</a:t>
            </a:fld>
            <a:endParaRPr lang="en-US"/>
          </a:p>
        </p:txBody>
      </p:sp>
    </p:spTree>
    <p:extLst>
      <p:ext uri="{BB962C8B-B14F-4D97-AF65-F5344CB8AC3E}">
        <p14:creationId xmlns="" xmlns:p14="http://schemas.microsoft.com/office/powerpoint/2010/main" val="2450451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55</a:t>
            </a:fld>
            <a:endParaRPr lang="en-US"/>
          </a:p>
        </p:txBody>
      </p:sp>
    </p:spTree>
    <p:extLst>
      <p:ext uri="{BB962C8B-B14F-4D97-AF65-F5344CB8AC3E}">
        <p14:creationId xmlns="" xmlns:p14="http://schemas.microsoft.com/office/powerpoint/2010/main" val="25674039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A99B35-8416-43AE-9DDE-49790E796373}" type="slidenum">
              <a:rPr lang="en-US" smtClean="0"/>
              <a:pPr/>
              <a:t>56</a:t>
            </a:fld>
            <a:endParaRPr lang="en-US"/>
          </a:p>
        </p:txBody>
      </p:sp>
    </p:spTree>
    <p:extLst>
      <p:ext uri="{BB962C8B-B14F-4D97-AF65-F5344CB8AC3E}">
        <p14:creationId xmlns="" xmlns:p14="http://schemas.microsoft.com/office/powerpoint/2010/main" val="28890726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57</a:t>
            </a:fld>
            <a:endParaRPr lang="en-US"/>
          </a:p>
        </p:txBody>
      </p:sp>
    </p:spTree>
    <p:extLst>
      <p:ext uri="{BB962C8B-B14F-4D97-AF65-F5344CB8AC3E}">
        <p14:creationId xmlns="" xmlns:p14="http://schemas.microsoft.com/office/powerpoint/2010/main" val="41843368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58</a:t>
            </a:fld>
            <a:endParaRPr lang="en-US"/>
          </a:p>
        </p:txBody>
      </p:sp>
    </p:spTree>
    <p:extLst>
      <p:ext uri="{BB962C8B-B14F-4D97-AF65-F5344CB8AC3E}">
        <p14:creationId xmlns="" xmlns:p14="http://schemas.microsoft.com/office/powerpoint/2010/main" val="31076891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59</a:t>
            </a:fld>
            <a:endParaRPr lang="en-US"/>
          </a:p>
        </p:txBody>
      </p:sp>
    </p:spTree>
    <p:extLst>
      <p:ext uri="{BB962C8B-B14F-4D97-AF65-F5344CB8AC3E}">
        <p14:creationId xmlns="" xmlns:p14="http://schemas.microsoft.com/office/powerpoint/2010/main" val="1882194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a:t>
            </a:fld>
            <a:endParaRPr lang="en-US"/>
          </a:p>
        </p:txBody>
      </p:sp>
    </p:spTree>
    <p:extLst>
      <p:ext uri="{BB962C8B-B14F-4D97-AF65-F5344CB8AC3E}">
        <p14:creationId xmlns="" xmlns:p14="http://schemas.microsoft.com/office/powerpoint/2010/main" val="13007733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A99B35-8416-43AE-9DDE-49790E796373}" type="slidenum">
              <a:rPr lang="en-US" smtClean="0"/>
              <a:pPr/>
              <a:t>60</a:t>
            </a:fld>
            <a:endParaRPr lang="en-US"/>
          </a:p>
        </p:txBody>
      </p:sp>
    </p:spTree>
    <p:extLst>
      <p:ext uri="{BB962C8B-B14F-4D97-AF65-F5344CB8AC3E}">
        <p14:creationId xmlns="" xmlns:p14="http://schemas.microsoft.com/office/powerpoint/2010/main" val="2734856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A99B35-8416-43AE-9DDE-49790E796373}" type="slidenum">
              <a:rPr lang="en-US" smtClean="0"/>
              <a:pPr/>
              <a:t>7</a:t>
            </a:fld>
            <a:endParaRPr lang="en-US"/>
          </a:p>
        </p:txBody>
      </p:sp>
    </p:spTree>
    <p:extLst>
      <p:ext uri="{BB962C8B-B14F-4D97-AF65-F5344CB8AC3E}">
        <p14:creationId xmlns="" xmlns:p14="http://schemas.microsoft.com/office/powerpoint/2010/main" val="845749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A99B35-8416-43AE-9DDE-49790E796373}" type="slidenum">
              <a:rPr lang="en-US" smtClean="0"/>
              <a:pPr/>
              <a:t>8</a:t>
            </a:fld>
            <a:endParaRPr lang="en-US"/>
          </a:p>
        </p:txBody>
      </p:sp>
    </p:spTree>
    <p:extLst>
      <p:ext uri="{BB962C8B-B14F-4D97-AF65-F5344CB8AC3E}">
        <p14:creationId xmlns="" xmlns:p14="http://schemas.microsoft.com/office/powerpoint/2010/main" val="1382039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9</a:t>
            </a:fld>
            <a:endParaRPr lang="en-US"/>
          </a:p>
        </p:txBody>
      </p:sp>
    </p:spTree>
    <p:extLst>
      <p:ext uri="{BB962C8B-B14F-4D97-AF65-F5344CB8AC3E}">
        <p14:creationId xmlns="" xmlns:p14="http://schemas.microsoft.com/office/powerpoint/2010/main" val="2814480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B712B0-46E1-4CE2-BCCB-05003D433A8D}" type="datetimeFigureOut">
              <a:rPr lang="en-US" smtClean="0"/>
              <a:pPr/>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9949E-D186-4368-A802-7C95BCDEBDF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B712B0-46E1-4CE2-BCCB-05003D433A8D}" type="datetimeFigureOut">
              <a:rPr lang="en-US" smtClean="0"/>
              <a:pPr/>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9949E-D186-4368-A802-7C95BCDEBDF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B712B0-46E1-4CE2-BCCB-05003D433A8D}" type="datetimeFigureOut">
              <a:rPr lang="en-US" smtClean="0"/>
              <a:pPr/>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9949E-D186-4368-A802-7C95BCDEBDF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B712B0-46E1-4CE2-BCCB-05003D433A8D}" type="datetimeFigureOut">
              <a:rPr lang="en-US" smtClean="0"/>
              <a:pPr/>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9949E-D186-4368-A802-7C95BCDEBDFD}" type="slidenum">
              <a:rPr lang="en-US" smtClean="0"/>
              <a:pPr/>
              <a:t>‹#›</a:t>
            </a:fld>
            <a:endParaRPr lang="en-US"/>
          </a:p>
        </p:txBody>
      </p:sp>
      <p:pic>
        <p:nvPicPr>
          <p:cNvPr id="7" name="Picture 5"/>
          <p:cNvPicPr>
            <a:picLocks noChangeArrowheads="1"/>
          </p:cNvPicPr>
          <p:nvPr userDrawn="1"/>
        </p:nvPicPr>
        <p:blipFill>
          <a:blip r:embed="rId2" cstate="print"/>
          <a:srcRect/>
          <a:stretch>
            <a:fillRect/>
          </a:stretch>
        </p:blipFill>
        <p:spPr bwMode="auto">
          <a:xfrm>
            <a:off x="194221" y="223242"/>
            <a:ext cx="892969" cy="892969"/>
          </a:xfrm>
          <a:prstGeom prst="rect">
            <a:avLst/>
          </a:prstGeom>
          <a:noFill/>
          <a:ln w="9525">
            <a:noFill/>
            <a:round/>
            <a:headEnd/>
            <a:tailEnd/>
          </a:ln>
        </p:spPr>
      </p:pic>
      <p:sp>
        <p:nvSpPr>
          <p:cNvPr id="8" name="Rectangle 3"/>
          <p:cNvSpPr>
            <a:spLocks/>
          </p:cNvSpPr>
          <p:nvPr userDrawn="1"/>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9" name="Rectangle 4"/>
          <p:cNvSpPr>
            <a:spLocks/>
          </p:cNvSpPr>
          <p:nvPr userDrawn="1"/>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B712B0-46E1-4CE2-BCCB-05003D433A8D}" type="datetimeFigureOut">
              <a:rPr lang="en-US" smtClean="0"/>
              <a:pPr/>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9949E-D186-4368-A802-7C95BCDEBDF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B712B0-46E1-4CE2-BCCB-05003D433A8D}" type="datetimeFigureOut">
              <a:rPr lang="en-US" smtClean="0"/>
              <a:pPr/>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9949E-D186-4368-A802-7C95BCDEBDF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B712B0-46E1-4CE2-BCCB-05003D433A8D}" type="datetimeFigureOut">
              <a:rPr lang="en-US" smtClean="0"/>
              <a:pPr/>
              <a:t>9/11/2015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79949E-D186-4368-A802-7C95BCDEBDF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B712B0-46E1-4CE2-BCCB-05003D433A8D}" type="datetimeFigureOut">
              <a:rPr lang="en-US" smtClean="0"/>
              <a:pPr/>
              <a:t>9/11/2015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79949E-D186-4368-A802-7C95BCDEBDF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B712B0-46E1-4CE2-BCCB-05003D433A8D}" type="datetimeFigureOut">
              <a:rPr lang="en-US" smtClean="0"/>
              <a:pPr/>
              <a:t>9/11/2015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79949E-D186-4368-A802-7C95BCDEBDF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B712B0-46E1-4CE2-BCCB-05003D433A8D}" type="datetimeFigureOut">
              <a:rPr lang="en-US" smtClean="0"/>
              <a:pPr/>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9949E-D186-4368-A802-7C95BCDEBDF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B712B0-46E1-4CE2-BCCB-05003D433A8D}" type="datetimeFigureOut">
              <a:rPr lang="en-US" smtClean="0"/>
              <a:pPr/>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9949E-D186-4368-A802-7C95BCDEBDF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B712B0-46E1-4CE2-BCCB-05003D433A8D}" type="datetimeFigureOut">
              <a:rPr lang="en-US" smtClean="0"/>
              <a:pPr/>
              <a:t>9/11/2015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79949E-D186-4368-A802-7C95BCDEBDF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rchive.org/details/mythicalmanmonth00fred"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unspsc.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birdnature.com/bclassmain.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s://www.spgpromos.com/keyless/"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INFO 202</a:t>
            </a:r>
            <a:br>
              <a:rPr lang="en-US" sz="4000" b="1" dirty="0" smtClean="0">
                <a:sym typeface="UC Berkeley OS Sign"/>
              </a:rPr>
            </a:br>
            <a:r>
              <a:rPr lang="en-US" sz="4000" b="1" dirty="0" smtClean="0">
                <a:sym typeface="UC Berkeley OS Sign"/>
              </a:rPr>
              <a:t>“Information Organization &amp; Retrieval”</a:t>
            </a:r>
            <a:br>
              <a:rPr lang="en-US" sz="4000" b="1" dirty="0" smtClean="0">
                <a:sym typeface="UC Berkeley OS Sign"/>
              </a:rPr>
            </a:br>
            <a:r>
              <a:rPr lang="en-US" sz="4000" b="1" dirty="0" smtClean="0">
                <a:sym typeface="UC Berkeley OS Sign"/>
              </a:rPr>
              <a:t>Fall 2015</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850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14 September 2015</a:t>
            </a:r>
            <a:br>
              <a:rPr lang="en-US" sz="3000" dirty="0" smtClean="0">
                <a:sym typeface="UC Berkeley OS Sign"/>
              </a:rPr>
            </a:br>
            <a:r>
              <a:rPr lang="en-US" sz="3000" dirty="0" smtClean="0">
                <a:sym typeface="UC Berkeley OS Sign"/>
              </a:rPr>
              <a:t/>
            </a:r>
            <a:br>
              <a:rPr lang="en-US" sz="3000" dirty="0" smtClean="0">
                <a:sym typeface="UC Berkeley OS Sign"/>
              </a:rPr>
            </a:br>
            <a:r>
              <a:rPr lang="en-US" sz="3000" dirty="0" smtClean="0">
                <a:sym typeface="UC Berkeley OS Sign"/>
              </a:rPr>
              <a:t>Lecture 5.1 The Organizing Systems</a:t>
            </a:r>
            <a:br>
              <a:rPr lang="en-US" sz="3000" dirty="0" smtClean="0">
                <a:sym typeface="UC Berkeley OS Sign"/>
              </a:rPr>
            </a:br>
            <a:r>
              <a:rPr lang="en-US" sz="3000" dirty="0" smtClean="0">
                <a:sym typeface="UC Berkeley OS Sign"/>
              </a:rPr>
              <a:t> Roadmap/Lifecycle</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A “Spiral” or Iterative Lifecycle</a:t>
            </a:r>
          </a:p>
        </p:txBody>
      </p:sp>
      <p:pic>
        <p:nvPicPr>
          <p:cNvPr id="2050" name="Picture 2" descr="D:\courses\F2011\228\figures\Spiral_model_(Boehm,_1988).gif"/>
          <p:cNvPicPr>
            <a:picLocks noChangeAspect="1" noChangeArrowheads="1"/>
          </p:cNvPicPr>
          <p:nvPr/>
        </p:nvPicPr>
        <p:blipFill>
          <a:blip r:embed="rId3" cstate="print"/>
          <a:srcRect/>
          <a:stretch>
            <a:fillRect/>
          </a:stretch>
        </p:blipFill>
        <p:spPr bwMode="auto">
          <a:xfrm>
            <a:off x="1295400" y="1295400"/>
            <a:ext cx="6419850" cy="527658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4000" b="1" dirty="0" smtClean="0"/>
              <a:t>Iterative Methods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143000"/>
            <a:ext cx="8077200" cy="553289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a:t>
            </a:r>
            <a:r>
              <a:rPr lang="en-US" sz="2800" dirty="0" smtClean="0">
                <a:latin typeface="UC Berkeley OS Sign"/>
                <a:sym typeface="UC Berkeley OS Sign"/>
              </a:rPr>
              <a:t>Other methodologies are more iterative or recursive, and assume that rework is inevitable and desirable</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goal of iterative methods is "get enough right at each step to know which step to take next"</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idea is to invest to reduce risk, knowing you can never eliminate all of it</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Prototyping is essential; products emerge throughout the process and quality steadily improves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Agile Methods</a:t>
            </a:r>
          </a:p>
        </p:txBody>
      </p:sp>
      <p:sp>
        <p:nvSpPr>
          <p:cNvPr id="3" name="Content Placeholder 2"/>
          <p:cNvSpPr>
            <a:spLocks noGrp="1"/>
          </p:cNvSpPr>
          <p:nvPr>
            <p:ph idx="1"/>
          </p:nvPr>
        </p:nvSpPr>
        <p:spPr>
          <a:xfrm>
            <a:off x="457200" y="1600201"/>
            <a:ext cx="8229600" cy="1905000"/>
          </a:xfrm>
        </p:spPr>
        <p:txBody>
          <a:bodyPr>
            <a:normAutofit/>
          </a:bodyPr>
          <a:lstStyle/>
          <a:p>
            <a:pPr marL="160729" indent="-160729" eaLnBrk="0" hangingPunct="0">
              <a:spcBef>
                <a:spcPts val="600"/>
              </a:spcBef>
              <a:buClr>
                <a:srgbClr val="002955"/>
              </a:buClr>
              <a:buSzPct val="44000"/>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"Agile“ methods for software development have become very popular and are a specialized form of iterative methods used by small design teams</a:t>
            </a:r>
          </a:p>
          <a:p>
            <a:endParaRPr lang="en-US" dirty="0"/>
          </a:p>
        </p:txBody>
      </p:sp>
      <p:pic>
        <p:nvPicPr>
          <p:cNvPr id="4" name="Picture 3" descr="AgileDilbert.gif"/>
          <p:cNvPicPr>
            <a:picLocks noChangeAspect="1"/>
          </p:cNvPicPr>
          <p:nvPr/>
        </p:nvPicPr>
        <p:blipFill>
          <a:blip r:embed="rId3" cstate="print"/>
          <a:stretch>
            <a:fillRect/>
          </a:stretch>
        </p:blipFill>
        <p:spPr>
          <a:xfrm>
            <a:off x="228600" y="3352800"/>
            <a:ext cx="8405948" cy="29718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09600" y="3810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b="1" dirty="0" smtClean="0"/>
              <a:t>Design Methodologies:</a:t>
            </a:r>
            <a:br>
              <a:rPr lang="en-US" b="1" dirty="0" smtClean="0"/>
            </a:br>
            <a:r>
              <a:rPr lang="en-US" b="1" dirty="0" smtClean="0"/>
              <a:t>Discipline for Design (3)</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828800"/>
            <a:ext cx="8077200" cy="263979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choice of methodology sometimes reflects a management and business philosophy, and sometimes reflects a personal or ideological one -- in either case, it can be highly contentious in a </a:t>
            </a:r>
            <a:r>
              <a:rPr lang="en-US" sz="2800" dirty="0" smtClean="0">
                <a:latin typeface="UC Berkeley OS Sign"/>
                <a:sym typeface="UC Berkeley OS Sign"/>
              </a:rPr>
              <a:t>project</a:t>
            </a:r>
            <a:endParaRPr lang="en-US" sz="2800" dirty="0" smtClean="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09600" y="3810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b="1" dirty="0" smtClean="0"/>
              <a:t>Design Methodologies:</a:t>
            </a:r>
            <a:br>
              <a:rPr lang="en-US" b="1" dirty="0" smtClean="0"/>
            </a:br>
            <a:r>
              <a:rPr lang="en-US" b="1" dirty="0" smtClean="0"/>
              <a:t>Discipline for Design (4)</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676400"/>
            <a:ext cx="8077200" cy="517894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Better to be more explicit and formal than absolutely necessary than vice versa</a:t>
            </a:r>
          </a:p>
          <a:p>
            <a:pPr marL="617929" lvl="2"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Would you fly in an airplane whose systems were being designed with agile methods?</a:t>
            </a:r>
          </a:p>
          <a:p>
            <a:pPr marL="617929" lvl="2"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Would you rather cross a bridge that was said to be “</a:t>
            </a:r>
            <a:r>
              <a:rPr lang="en-US" sz="2800" dirty="0" err="1" smtClean="0">
                <a:latin typeface="UC Berkeley OS Sign"/>
                <a:sym typeface="UC Berkeley OS Sign"/>
              </a:rPr>
              <a:t>overengineered</a:t>
            </a:r>
            <a:r>
              <a:rPr lang="en-US" sz="2800" dirty="0" smtClean="0">
                <a:latin typeface="UC Berkeley OS Sign"/>
                <a:sym typeface="UC Berkeley OS Sign"/>
              </a:rPr>
              <a:t>” or “overbuilt” – or “under engineered”?</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09600" y="3810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b="1" dirty="0" smtClean="0"/>
              <a:t>Stop And Think</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828800"/>
            <a:ext cx="8077200" cy="220890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smtClean="0">
                <a:solidFill>
                  <a:srgbClr val="FF0000"/>
                </a:solidFill>
              </a:rPr>
              <a:t>Think of some recent design project you worked on -  what methodology did you follow?  Was it appropriate? Would you follow a different methodology knowing what you know now?</a:t>
            </a:r>
            <a:endParaRPr lang="en-US" sz="2800" dirty="0" smtClean="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Requirements Traceability</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143000"/>
            <a:ext cx="8077200" cy="502506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a:t>
            </a:r>
            <a:r>
              <a:rPr lang="en-US" sz="2800" dirty="0" smtClean="0">
                <a:latin typeface="UC Berkeley OS Sign"/>
                <a:sym typeface="UC Berkeley OS Sign"/>
              </a:rPr>
              <a:t>A TRACE is an assumption or assertion about an interim or final requirement or design artifact that is important enough to record and follow </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TRACEABILITY is the ability to describe and follow the life of a TRACE</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Backwards traceability:  Where did this decision or requirement come from?</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Forwards traceability:  What were the implications of this requirement or early design decision in the design?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229600" cy="5029200"/>
          </a:xfrm>
        </p:spPr>
        <p:txBody>
          <a:bodyPr>
            <a:normAutofit fontScale="62500" lnSpcReduction="20000"/>
          </a:bodyPr>
          <a:lstStyle/>
          <a:p>
            <a:pPr marL="514350" indent="-514350" eaLnBrk="0" hangingPunct="0">
              <a:spcBef>
                <a:spcPts val="600"/>
              </a:spcBef>
              <a:buClr>
                <a:srgbClr val="002955"/>
              </a:buClr>
              <a:buSzPct val="44000"/>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800" dirty="0" smtClean="0">
                <a:latin typeface="UC Berkeley OS Sign"/>
                <a:sym typeface="UC Berkeley OS Sign"/>
              </a:rPr>
              <a:t>We need a way to create and name some set of information resources</a:t>
            </a:r>
          </a:p>
          <a:p>
            <a:pPr marL="514350" indent="-514350" eaLnBrk="0" hangingPunct="0">
              <a:spcBef>
                <a:spcPts val="600"/>
              </a:spcBef>
              <a:buClr>
                <a:srgbClr val="002955"/>
              </a:buClr>
              <a:buSzPct val="44000"/>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800" dirty="0" smtClean="0">
                <a:latin typeface="UC Berkeley OS Sign"/>
                <a:sym typeface="UC Berkeley OS Sign"/>
              </a:rPr>
              <a:t>It would be more desirable to arrange resources in an order that tells a story or explains something</a:t>
            </a:r>
          </a:p>
          <a:p>
            <a:pPr marL="514350" indent="-514350" eaLnBrk="0" hangingPunct="0">
              <a:spcBef>
                <a:spcPts val="600"/>
              </a:spcBef>
              <a:buClr>
                <a:srgbClr val="002955"/>
              </a:buClr>
              <a:buSzPct val="44000"/>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800" dirty="0" smtClean="0">
              <a:latin typeface="UC Berkeley OS Sign"/>
              <a:sym typeface="UC Berkeley OS Sign"/>
            </a:endParaRPr>
          </a:p>
          <a:p>
            <a:pPr marL="160729" indent="-160729" eaLnBrk="0" hangingPunct="0">
              <a:spcBef>
                <a:spcPts val="600"/>
              </a:spcBef>
              <a:buClr>
                <a:srgbClr val="002955"/>
              </a:buClr>
              <a:buSzPct val="44000"/>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800" dirty="0" smtClean="0">
                <a:latin typeface="UC Berkeley OS Sign"/>
                <a:sym typeface="UC Berkeley OS Sign"/>
              </a:rPr>
              <a:t>Maybe we can package this set of resources so they can be shared with someone else </a:t>
            </a:r>
          </a:p>
          <a:p>
            <a:pPr marL="160729" indent="-160729" eaLnBrk="0" hangingPunct="0">
              <a:spcBef>
                <a:spcPts val="600"/>
              </a:spcBef>
              <a:buClr>
                <a:srgbClr val="002955"/>
              </a:buClr>
              <a:buSzPct val="44000"/>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800" dirty="0" smtClean="0">
                <a:latin typeface="UC Berkeley OS Sign"/>
                <a:sym typeface="UC Berkeley OS Sign"/>
              </a:rPr>
              <a:t>Can these packages be edited to add or rearrange the resources after they are shared?</a:t>
            </a:r>
          </a:p>
          <a:p>
            <a:pPr marL="160729" indent="-160729" eaLnBrk="0" hangingPunct="0">
              <a:spcBef>
                <a:spcPts val="600"/>
              </a:spcBef>
              <a:buClr>
                <a:srgbClr val="002955"/>
              </a:buClr>
              <a:buSzPct val="44000"/>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800" dirty="0" smtClean="0">
              <a:latin typeface="UC Berkeley OS Sign"/>
              <a:sym typeface="UC Berkeley OS Sign"/>
            </a:endParaRPr>
          </a:p>
          <a:p>
            <a:pPr marL="160729" indent="-160729" eaLnBrk="0" hangingPunct="0">
              <a:spcBef>
                <a:spcPts val="600"/>
              </a:spcBef>
              <a:buClr>
                <a:srgbClr val="002955"/>
              </a:buClr>
              <a:buSzPct val="44000"/>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800" dirty="0" smtClean="0">
                <a:latin typeface="UC Berkeley OS Sign"/>
                <a:sym typeface="UC Berkeley OS Sign"/>
              </a:rPr>
              <a:t>Can we assume that cameras will evolve to be lightweight, fast, and small enough to be worn by the user to take pictures of what he reads to create new resources?</a:t>
            </a:r>
          </a:p>
          <a:p>
            <a:pPr marL="160729" indent="-160729" eaLnBrk="0" hangingPunct="0">
              <a:spcBef>
                <a:spcPts val="600"/>
              </a:spcBef>
              <a:buClr>
                <a:srgbClr val="002955"/>
              </a:buClr>
              <a:buSzPct val="44000"/>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4400" dirty="0" smtClean="0">
              <a:latin typeface="UC Berkeley OS Sign"/>
              <a:sym typeface="UC Berkeley OS Sign"/>
            </a:endParaRPr>
          </a:p>
          <a:p>
            <a:pPr marL="160729" indent="-160729" eaLnBrk="0" hangingPunct="0">
              <a:spcBef>
                <a:spcPts val="600"/>
              </a:spcBef>
              <a:buClr>
                <a:srgbClr val="002955"/>
              </a:buClr>
              <a:buSzPct val="44000"/>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smtClean="0">
              <a:latin typeface="UC Berkeley OS Sign"/>
              <a:sym typeface="UC Berkeley OS Sign"/>
            </a:endParaRPr>
          </a:p>
          <a:p>
            <a:endParaRPr lang="en-US" dirty="0"/>
          </a:p>
        </p:txBody>
      </p:sp>
      <p:sp>
        <p:nvSpPr>
          <p:cNvPr id="4" name="Rectangle 1"/>
          <p:cNvSpPr>
            <a:spLocks noGrp="1" noChangeArrowheads="1"/>
          </p:cNvSpPr>
          <p:nvPr>
            <p:ph type="title"/>
          </p:nvPr>
        </p:nvSpPr>
        <p:spPr>
          <a:xfrm>
            <a:off x="381000" y="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4000" b="1" dirty="0" smtClean="0"/>
              <a:t>Traces that </a:t>
            </a:r>
            <a:r>
              <a:rPr lang="en-US" sz="4000" b="1" dirty="0" err="1" smtClean="0"/>
              <a:t>VBush</a:t>
            </a:r>
            <a:r>
              <a:rPr lang="en-US" sz="4000" b="1" dirty="0" smtClean="0"/>
              <a:t> Might Have Recorded</a:t>
            </a:r>
            <a:br>
              <a:rPr lang="en-US" sz="4000" b="1" dirty="0" smtClean="0"/>
            </a:br>
            <a:r>
              <a:rPr lang="en-US" sz="4000" b="1" dirty="0" smtClean="0"/>
              <a:t>about the Memex</a:t>
            </a:r>
            <a:endParaRPr lang="en-US" sz="4000" b="1" dirty="0" smtClean="0">
              <a:sym typeface="UC Berkeley OS Sign"/>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85800" y="152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4000" b="1" dirty="0" smtClean="0"/>
              <a:t>Practical Traceability</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600200"/>
            <a:ext cx="8077200" cy="459417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design methodology determines what and when to trace</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You can't trace everything you do or you'd have no time to do anything</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But if you don't trace the important things in enough detail your design will miss opportunities and be </a:t>
            </a:r>
            <a:r>
              <a:rPr lang="en-US" sz="2800" dirty="0" smtClean="0">
                <a:solidFill>
                  <a:srgbClr val="FF0000"/>
                </a:solidFill>
                <a:latin typeface="UC Berkeley OS Sign"/>
                <a:sym typeface="UC Berkeley OS Sign"/>
              </a:rPr>
              <a:t>magical</a:t>
            </a:r>
            <a:r>
              <a:rPr lang="en-US" sz="2800" dirty="0" smtClean="0">
                <a:latin typeface="UC Berkeley OS Sign"/>
                <a:sym typeface="UC Berkeley OS Sign"/>
              </a:rPr>
              <a:t> and </a:t>
            </a:r>
            <a:r>
              <a:rPr lang="en-US" sz="2800" dirty="0" smtClean="0">
                <a:solidFill>
                  <a:srgbClr val="FF0000"/>
                </a:solidFill>
                <a:latin typeface="UC Berkeley OS Sign"/>
                <a:sym typeface="UC Berkeley OS Sign"/>
              </a:rPr>
              <a:t>brittle</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But if your design is only for yourself with a limited lifetime this might not matter</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INFO 202</a:t>
            </a:r>
            <a:br>
              <a:rPr lang="en-US" sz="4000" b="1" dirty="0" smtClean="0">
                <a:sym typeface="UC Berkeley OS Sign"/>
              </a:rPr>
            </a:br>
            <a:r>
              <a:rPr lang="en-US" sz="4000" b="1" dirty="0" smtClean="0">
                <a:sym typeface="UC Berkeley OS Sign"/>
              </a:rPr>
              <a:t>“Information Organization &amp; Retrieval”</a:t>
            </a:r>
            <a:br>
              <a:rPr lang="en-US" sz="4000" b="1" dirty="0" smtClean="0">
                <a:sym typeface="UC Berkeley OS Sign"/>
              </a:rPr>
            </a:br>
            <a:r>
              <a:rPr lang="en-US" sz="4000" b="1" dirty="0" smtClean="0">
                <a:sym typeface="UC Berkeley OS Sign"/>
              </a:rPr>
              <a:t>Fall 2015</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850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14 September 2015</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
            </a:r>
            <a:br>
              <a:rPr lang="en-US" sz="3000" dirty="0" smtClean="0">
                <a:sym typeface="UC Berkeley OS Sign"/>
              </a:rPr>
            </a:br>
            <a:r>
              <a:rPr lang="en-US" sz="3000" dirty="0" smtClean="0">
                <a:sym typeface="UC Berkeley OS Sign"/>
              </a:rPr>
              <a:t>Lecture 5.2 Defining the Domain</a:t>
            </a:r>
            <a:br>
              <a:rPr lang="en-US" sz="3000" dirty="0" smtClean="0">
                <a:sym typeface="UC Berkeley OS Sign"/>
              </a:rPr>
            </a:br>
            <a:r>
              <a:rPr lang="en-US" sz="3000" dirty="0" smtClean="0">
                <a:sym typeface="UC Berkeley OS Sign"/>
              </a:rPr>
              <a:t>for an Organizing System</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4000" b="1" dirty="0" smtClean="0"/>
              <a:t> The Organizing System Lifecycle</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524000"/>
            <a:ext cx="8077200" cy="416328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There is always a lifecycle, but there are times when its phases need to be more explicit and formal:</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In institutional contexts</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In information-intensive contexts</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When traceability and impact analysis are necessary</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4000" b="1" dirty="0" smtClean="0"/>
              <a:t>Defining and Scoping the Domain</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1066800" y="1752600"/>
            <a:ext cx="8077200" cy="337845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Determining scope and scale</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Nature and number of users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Expected lifetime </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Physical and technological environment</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Relationship to other organizing systems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Scope and Scale</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219200"/>
            <a:ext cx="7239000" cy="474806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SCOPE:  the breadth and variety of resource types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SCALE: the number of resource instances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Heterogeneity of resources is more important than absolute number  (Scope &gt;&gt; Scale)</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WHY?  (</a:t>
            </a:r>
            <a:r>
              <a:rPr lang="en-US" sz="2800" dirty="0" smtClean="0">
                <a:latin typeface="UC Berkeley OS Sign"/>
                <a:sym typeface="UC Berkeley OS Sign"/>
                <a:hlinkClick r:id="rId3"/>
              </a:rPr>
              <a:t>hint</a:t>
            </a:r>
            <a:r>
              <a:rPr lang="en-US" sz="2800" dirty="0" smtClean="0">
                <a:latin typeface="UC Berkeley OS Sign"/>
                <a:sym typeface="UC Berkeley OS Sign"/>
              </a:rPr>
              <a:t>)</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Scope and Scale (2)</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761107" y="1419597"/>
            <a:ext cx="7848600" cy="431717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Handling resource heterogeneity:</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Fewer, broader categories if possible</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Less description</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Standards for automated description and classification</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But sometimes broad scope and scale are essential</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An Organizing System </a:t>
            </a:r>
            <a:br>
              <a:rPr lang="en-US" sz="4000" b="1" dirty="0" smtClean="0">
                <a:sym typeface="UC Berkeley OS Sign"/>
              </a:rPr>
            </a:br>
            <a:r>
              <a:rPr lang="en-US" sz="4000" b="1" dirty="0" smtClean="0">
                <a:sym typeface="UC Berkeley OS Sign"/>
              </a:rPr>
              <a:t>with Narrow Scope and Scale</a:t>
            </a:r>
          </a:p>
        </p:txBody>
      </p:sp>
      <p:pic>
        <p:nvPicPr>
          <p:cNvPr id="146434" name="Picture 2" descr="https://encrypted-tbn0.gstatic.com/images?q=tbn:ANd9GcSIyphzqYw3CYHbsLUsaERhd-3S9qqNDkuiWff46kvH3uPtj-tKng"/>
          <p:cNvPicPr>
            <a:picLocks noChangeAspect="1" noChangeArrowheads="1"/>
          </p:cNvPicPr>
          <p:nvPr/>
        </p:nvPicPr>
        <p:blipFill>
          <a:blip r:embed="rId3" cstate="print"/>
          <a:srcRect/>
          <a:stretch>
            <a:fillRect/>
          </a:stretch>
        </p:blipFill>
        <p:spPr bwMode="auto">
          <a:xfrm>
            <a:off x="1143000" y="1600200"/>
            <a:ext cx="6714238" cy="50292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An Organizing System with Global Scope and Scale (</a:t>
            </a:r>
            <a:r>
              <a:rPr lang="en-US" sz="4000" b="1" dirty="0" smtClean="0">
                <a:sym typeface="UC Berkeley OS Sign"/>
                <a:hlinkClick r:id="rId3"/>
              </a:rPr>
              <a:t>unspsc.org</a:t>
            </a:r>
            <a:r>
              <a:rPr lang="en-US" sz="4000" b="1" dirty="0" smtClean="0">
                <a:sym typeface="UC Berkeley OS Sign"/>
              </a:rPr>
              <a:t>)</a:t>
            </a:r>
          </a:p>
        </p:txBody>
      </p:sp>
      <p:pic>
        <p:nvPicPr>
          <p:cNvPr id="4" name="Picture 3" descr="UNSPSC-Chickens.gif"/>
          <p:cNvPicPr>
            <a:picLocks noChangeAspect="1"/>
          </p:cNvPicPr>
          <p:nvPr/>
        </p:nvPicPr>
        <p:blipFill>
          <a:blip r:embed="rId4" cstate="print"/>
          <a:stretch>
            <a:fillRect/>
          </a:stretch>
        </p:blipFill>
        <p:spPr>
          <a:xfrm>
            <a:off x="838200" y="1828800"/>
            <a:ext cx="7543800" cy="444817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87128"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4000" b="1" dirty="0" smtClean="0"/>
              <a:t>Nature and Number of Users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762000" y="1752600"/>
            <a:ext cx="7163247" cy="4173737"/>
          </a:xfrm>
          <a:prstGeom prst="rect">
            <a:avLst/>
          </a:prstGeom>
          <a:noFill/>
          <a:ln w="9525">
            <a:noFill/>
            <a:miter lim="800000"/>
            <a:headEnd/>
            <a:tailEnd/>
          </a:ln>
        </p:spPr>
        <p:txBody>
          <a:bodyPr wrap="square" lIns="64291" tIns="32146" rIns="64291" bIns="32146">
            <a:spAutoFit/>
          </a:bodyPr>
          <a:lstStyle/>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How precisely a collection of resources can be described and organized depends on well user types and requirements are known</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In some contexts, user types and individual users can be controlled and identified </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In others, types and users aren’t known until the organizing system is in operation</a:t>
            </a:r>
          </a:p>
          <a:p>
            <a:pPr marL="160729" indent="-160729" eaLnBrk="0" hangingPunct="0">
              <a:spcBef>
                <a:spcPts val="600"/>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935162"/>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Who Are We Designing For?</a:t>
            </a:r>
            <a:endParaRPr lang="en-US" sz="4000" b="1" dirty="0"/>
          </a:p>
        </p:txBody>
      </p:sp>
      <p:sp>
        <p:nvSpPr>
          <p:cNvPr id="3" name="Content Placeholder 2"/>
          <p:cNvSpPr>
            <a:spLocks noGrp="1"/>
          </p:cNvSpPr>
          <p:nvPr>
            <p:ph idx="1"/>
          </p:nvPr>
        </p:nvSpPr>
        <p:spPr>
          <a:xfrm>
            <a:off x="914400" y="2332037"/>
            <a:ext cx="8229600" cy="4525963"/>
          </a:xfrm>
        </p:spPr>
        <p:txBody>
          <a:bodyPr/>
          <a:lstStyle/>
          <a:p>
            <a:r>
              <a:rPr lang="en-US" dirty="0" smtClean="0"/>
              <a:t>User</a:t>
            </a:r>
          </a:p>
          <a:p>
            <a:r>
              <a:rPr lang="en-US" dirty="0" smtClean="0"/>
              <a:t>Operator</a:t>
            </a:r>
          </a:p>
          <a:p>
            <a:r>
              <a:rPr lang="en-US" dirty="0" smtClean="0"/>
              <a:t>Customer</a:t>
            </a:r>
          </a:p>
          <a:p>
            <a:r>
              <a:rPr lang="en-US" dirty="0" smtClean="0"/>
              <a:t>Patient</a:t>
            </a:r>
          </a:p>
          <a:p>
            <a:r>
              <a:rPr lang="en-US" dirty="0" smtClean="0"/>
              <a:t>Client</a:t>
            </a:r>
          </a:p>
          <a:p>
            <a:r>
              <a:rPr lang="en-US" dirty="0" smtClean="0"/>
              <a:t>Buyer</a:t>
            </a:r>
          </a:p>
          <a:p>
            <a:r>
              <a:rPr lang="en-US" dirty="0" smtClean="0"/>
              <a: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09600" y="3810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b="1" dirty="0" smtClean="0"/>
              <a:t>Stop And Think</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828800"/>
            <a:ext cx="8077200" cy="342462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a:defRPr/>
            </a:pPr>
            <a:r>
              <a:rPr lang="en-US" sz="2800" b="1" dirty="0" smtClean="0">
                <a:solidFill>
                  <a:srgbClr val="FF0000"/>
                </a:solidFill>
              </a:rPr>
              <a:t>How do these users differ?</a:t>
            </a:r>
          </a:p>
          <a:p>
            <a:pPr>
              <a:defRPr/>
            </a:pPr>
            <a:endParaRPr lang="en-US" sz="2800" b="1" dirty="0" smtClean="0">
              <a:solidFill>
                <a:srgbClr val="FF0000"/>
              </a:solidFill>
            </a:endParaRPr>
          </a:p>
          <a:p>
            <a:pPr>
              <a:defRPr/>
            </a:pPr>
            <a:r>
              <a:rPr lang="en-US" sz="2800" b="1" dirty="0" smtClean="0">
                <a:solidFill>
                  <a:srgbClr val="FF0000"/>
                </a:solidFill>
              </a:rPr>
              <a:t>Do they prioritize requirements in the same way?</a:t>
            </a:r>
          </a:p>
          <a:p>
            <a:pPr>
              <a:defRPr/>
            </a:pPr>
            <a:endParaRPr lang="en-US" sz="2800" b="1" dirty="0" smtClean="0">
              <a:solidFill>
                <a:srgbClr val="FF0000"/>
              </a:solidFill>
            </a:endParaRPr>
          </a:p>
          <a:p>
            <a:pPr>
              <a:defRPr/>
            </a:pPr>
            <a:r>
              <a:rPr lang="en-US" sz="2800" b="1" dirty="0" smtClean="0">
                <a:solidFill>
                  <a:srgbClr val="FF0000"/>
                </a:solidFill>
              </a:rPr>
              <a:t>If user types have conflicting requirements, how do we decide whose requirements are most important?</a:t>
            </a:r>
          </a:p>
          <a:p>
            <a:pPr>
              <a:defRPr/>
            </a:pPr>
            <a:r>
              <a:rPr lang="en-US" sz="2800" b="1" dirty="0" smtClean="0">
                <a:solidFill>
                  <a:srgbClr val="FF0000"/>
                </a:solidFill>
              </a:rPr>
              <a:t>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hlinkClick r:id="rId3"/>
              </a:rPr>
              <a:t>Organizing Birds for Scientists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28</a:t>
            </a:fld>
            <a:endParaRPr lang="en-US" sz="1500" dirty="0">
              <a:solidFill>
                <a:srgbClr val="002955"/>
              </a:solidFill>
              <a:latin typeface="UC Berkeley OS Sign"/>
              <a:ea typeface="MS PGothic" pitchFamily="34" charset="-128"/>
              <a:sym typeface="UC Berkeley OS Sign"/>
            </a:endParaRPr>
          </a:p>
        </p:txBody>
      </p:sp>
      <p:pic>
        <p:nvPicPr>
          <p:cNvPr id="98305" name="Picture 1"/>
          <p:cNvPicPr>
            <a:picLocks noChangeAspect="1" noChangeArrowheads="1"/>
          </p:cNvPicPr>
          <p:nvPr/>
        </p:nvPicPr>
        <p:blipFill>
          <a:blip r:embed="rId4" cstate="print"/>
          <a:srcRect/>
          <a:stretch>
            <a:fillRect/>
          </a:stretch>
        </p:blipFill>
        <p:spPr bwMode="auto">
          <a:xfrm>
            <a:off x="914400" y="1828800"/>
            <a:ext cx="6100763" cy="4850810"/>
          </a:xfrm>
          <a:prstGeom prst="rect">
            <a:avLst/>
          </a:prstGeom>
          <a:noFill/>
          <a:ln w="9525">
            <a:noFill/>
            <a:miter lim="800000"/>
            <a:headEnd/>
            <a:tailEnd/>
          </a:ln>
        </p:spPr>
      </p:pic>
      <p:pic>
        <p:nvPicPr>
          <p:cNvPr id="98306" name="Picture 2"/>
          <p:cNvPicPr>
            <a:picLocks noChangeAspect="1" noChangeArrowheads="1"/>
          </p:cNvPicPr>
          <p:nvPr/>
        </p:nvPicPr>
        <p:blipFill>
          <a:blip r:embed="rId5" cstate="print"/>
          <a:srcRect/>
          <a:stretch>
            <a:fillRect/>
          </a:stretch>
        </p:blipFill>
        <p:spPr bwMode="auto">
          <a:xfrm>
            <a:off x="990600" y="914400"/>
            <a:ext cx="6019800" cy="742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Organizing Birds for Birdwatchers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29</a:t>
            </a:fld>
            <a:endParaRPr lang="en-US" sz="1500" dirty="0">
              <a:solidFill>
                <a:srgbClr val="002955"/>
              </a:solidFill>
              <a:latin typeface="UC Berkeley OS Sign"/>
              <a:ea typeface="MS PGothic" pitchFamily="34" charset="-128"/>
              <a:sym typeface="UC Berkeley OS Sign"/>
            </a:endParaRPr>
          </a:p>
        </p:txBody>
      </p:sp>
      <p:pic>
        <p:nvPicPr>
          <p:cNvPr id="8" name="Picture 7" descr="DCA-Burgers.gif"/>
          <p:cNvPicPr>
            <a:picLocks noChangeAspect="1"/>
          </p:cNvPicPr>
          <p:nvPr/>
        </p:nvPicPr>
        <p:blipFill>
          <a:blip r:embed="rId3" cstate="print"/>
          <a:stretch>
            <a:fillRect/>
          </a:stretch>
        </p:blipFill>
        <p:spPr>
          <a:xfrm>
            <a:off x="1676400" y="838200"/>
            <a:ext cx="6143711" cy="5390083"/>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4572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b="1" dirty="0" smtClean="0"/>
              <a:t>The Organizing System Lifecycle:</a:t>
            </a:r>
            <a:br>
              <a:rPr lang="en-US" b="1" dirty="0" smtClean="0"/>
            </a:br>
            <a:r>
              <a:rPr lang="en-US" b="1" dirty="0" smtClean="0"/>
              <a:t> 4 Phases in TDO Chapter 10</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447800"/>
            <a:ext cx="8077200" cy="510200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r>
              <a:rPr lang="en-US" sz="2800" dirty="0" smtClean="0"/>
              <a:t>  </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Defining and scoping the domain</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Identifying requirements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Design and implementation</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Operations and maintenance</a:t>
            </a:r>
            <a:br>
              <a:rPr lang="en-US" sz="2800" dirty="0" smtClean="0">
                <a:latin typeface="UC Berkeley OS Sign"/>
                <a:sym typeface="UC Berkeley OS Sign"/>
              </a:rPr>
            </a:br>
            <a:endParaRPr lang="en-US" sz="2800" dirty="0" smtClean="0">
              <a:latin typeface="UC Berkeley OS Sign"/>
              <a:sym typeface="UC Berkeley OS Sign"/>
            </a:endParaRP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These phases are brief and mostly </a:t>
            </a:r>
            <a:r>
              <a:rPr lang="en-US" sz="2800" b="1" i="1" dirty="0" smtClean="0">
                <a:solidFill>
                  <a:srgbClr val="FF0000"/>
                </a:solidFill>
                <a:latin typeface="UC Berkeley OS Sign"/>
                <a:sym typeface="UC Berkeley OS Sign"/>
              </a:rPr>
              <a:t>inseparable</a:t>
            </a:r>
            <a:r>
              <a:rPr lang="en-US" sz="2800" b="1" i="1" dirty="0" smtClean="0">
                <a:latin typeface="UC Berkeley OS Sign"/>
                <a:sym typeface="UC Berkeley OS Sign"/>
              </a:rPr>
              <a:t> </a:t>
            </a:r>
            <a:r>
              <a:rPr lang="en-US" sz="2800" dirty="0" smtClean="0">
                <a:latin typeface="UC Berkeley OS Sign"/>
                <a:sym typeface="UC Berkeley OS Sign"/>
              </a:rPr>
              <a:t>for some simple organizing systems, more </a:t>
            </a:r>
            <a:r>
              <a:rPr lang="en-US" sz="2800" b="1" i="1" dirty="0" smtClean="0">
                <a:solidFill>
                  <a:srgbClr val="FF0000"/>
                </a:solidFill>
                <a:latin typeface="UC Berkeley OS Sign"/>
                <a:sym typeface="UC Berkeley OS Sign"/>
              </a:rPr>
              <a:t>sequential</a:t>
            </a:r>
            <a:r>
              <a:rPr lang="en-US" sz="2800" b="1" dirty="0" smtClean="0">
                <a:latin typeface="UC Berkeley OS Sign"/>
                <a:sym typeface="UC Berkeley OS Sign"/>
              </a:rPr>
              <a:t> </a:t>
            </a:r>
            <a:r>
              <a:rPr lang="en-US" sz="2800" dirty="0" smtClean="0">
                <a:latin typeface="UC Berkeley OS Sign"/>
                <a:sym typeface="UC Berkeley OS Sign"/>
              </a:rPr>
              <a:t>for others, and more systematic and </a:t>
            </a:r>
            <a:r>
              <a:rPr lang="en-US" sz="2800" b="1" i="1" dirty="0" smtClean="0">
                <a:solidFill>
                  <a:srgbClr val="FF0000"/>
                </a:solidFill>
                <a:latin typeface="UC Berkeley OS Sign"/>
                <a:sym typeface="UC Berkeley OS Sign"/>
              </a:rPr>
              <a:t>iterative</a:t>
            </a:r>
            <a:r>
              <a:rPr lang="en-US" sz="2800" dirty="0" smtClean="0">
                <a:latin typeface="UC Berkeley OS Sign"/>
                <a:sym typeface="UC Berkeley OS Sign"/>
              </a:rPr>
              <a:t> for complex organizing systems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b="1" dirty="0" smtClean="0"/>
              <a:t>Requirements about </a:t>
            </a:r>
            <a:br>
              <a:rPr lang="en-US" b="1" dirty="0" smtClean="0"/>
            </a:br>
            <a:r>
              <a:rPr lang="en-US" b="1" dirty="0" smtClean="0"/>
              <a:t>Resource Description</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478997"/>
            <a:ext cx="8077200" cy="400939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most generic interactions use descriptions that can be associated with almost any type of resource, such as the name, creator, and date</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Different types of resources must have differentiating properties, otherwise there would be no reason or way to distinguish them as different types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Descriptive Precision</a:t>
            </a:r>
          </a:p>
        </p:txBody>
      </p:sp>
      <p:sp>
        <p:nvSpPr>
          <p:cNvPr id="3" name="Content Placeholder 2"/>
          <p:cNvSpPr>
            <a:spLocks noGrp="1"/>
          </p:cNvSpPr>
          <p:nvPr>
            <p:ph idx="1"/>
          </p:nvPr>
        </p:nvSpPr>
        <p:spPr>
          <a:xfrm>
            <a:off x="685800" y="2332037"/>
            <a:ext cx="8229600" cy="4525963"/>
          </a:xfrm>
        </p:spPr>
        <p:txBody>
          <a:bodyPr/>
          <a:lstStyle/>
          <a:p>
            <a:r>
              <a:rPr lang="en-US" dirty="0" smtClean="0"/>
              <a:t>Poets, painters, composers, sculptors, technical writers, programmers, and devices  or machines all create resources</a:t>
            </a:r>
          </a:p>
          <a:p>
            <a:r>
              <a:rPr lang="en-US" dirty="0" smtClean="0"/>
              <a:t>The Dublin Core vocabulary has a single property for “creator”</a:t>
            </a:r>
          </a:p>
          <a:p>
            <a:r>
              <a:rPr lang="en-US" dirty="0" smtClean="0"/>
              <a:t>Easier to use, but loses a great deal of precision</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4000" b="1" dirty="0" smtClean="0"/>
              <a:t> The Choice of </a:t>
            </a:r>
            <a:br>
              <a:rPr lang="en-US" sz="4000" b="1" dirty="0" smtClean="0"/>
            </a:br>
            <a:r>
              <a:rPr lang="en-US" sz="4000" b="1" dirty="0" smtClean="0"/>
              <a:t>Organizing Properties Matters!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524000"/>
            <a:ext cx="8077200" cy="451722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Organization using behavior or preferences can make interactions highly efficient for some users and the opposite for those who act differently</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When multiple properties are used to organize resources, their order determines the arrangement and the ease of interactions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This implies the need to prioritize user and interaction types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048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t>
            </a:r>
            <a:r>
              <a:rPr lang="en-US" b="1" dirty="0" smtClean="0"/>
              <a:t>Multiple Properties</a:t>
            </a:r>
            <a:br>
              <a:rPr lang="en-US" b="1" dirty="0" smtClean="0"/>
            </a:br>
            <a:r>
              <a:rPr lang="en-US" b="1" dirty="0" smtClean="0"/>
              <a:t> in Different Order</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33</a:t>
            </a:fld>
            <a:endParaRPr lang="en-US" sz="1500" dirty="0">
              <a:solidFill>
                <a:srgbClr val="002955"/>
              </a:solidFill>
              <a:latin typeface="UC Berkeley OS Sign"/>
              <a:ea typeface="MS PGothic" pitchFamily="34" charset="-128"/>
              <a:sym typeface="UC Berkeley OS Sign"/>
            </a:endParaRPr>
          </a:p>
        </p:txBody>
      </p:sp>
      <p:pic>
        <p:nvPicPr>
          <p:cNvPr id="8" name="Picture 7" descr="MultiplePropertyOrder.gif"/>
          <p:cNvPicPr>
            <a:picLocks noChangeAspect="1"/>
          </p:cNvPicPr>
          <p:nvPr/>
        </p:nvPicPr>
        <p:blipFill>
          <a:blip r:embed="rId3" cstate="print"/>
          <a:stretch>
            <a:fillRect/>
          </a:stretch>
        </p:blipFill>
        <p:spPr>
          <a:xfrm>
            <a:off x="457200" y="1600200"/>
            <a:ext cx="8145745" cy="5038725"/>
          </a:xfrm>
          <a:prstGeom prst="rect">
            <a:avLst/>
          </a:prstGeom>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4000" b="1" dirty="0" smtClean="0"/>
              <a:t>Expected Lifetime</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295400"/>
            <a:ext cx="8077200" cy="400939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Usually correlated with number of users and resources; small collections with single users are often ad hoc and don’t outlive the specific tasks for which they were created</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Think architecturally to enable more robustness and flexibility with respect to changes in technology or business contexts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Think Architecturally</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35</a:t>
            </a:fld>
            <a:endParaRPr lang="en-US" sz="1500" dirty="0">
              <a:solidFill>
                <a:srgbClr val="002955"/>
              </a:solidFill>
              <a:latin typeface="UC Berkeley OS Sign"/>
              <a:ea typeface="MS PGothic" pitchFamily="34" charset="-128"/>
              <a:sym typeface="UC Berkeley OS Sign"/>
            </a:endParaRPr>
          </a:p>
        </p:txBody>
      </p:sp>
      <p:pic>
        <p:nvPicPr>
          <p:cNvPr id="8" name="Picture 7" descr="DCA-Burgers.gif"/>
          <p:cNvPicPr>
            <a:picLocks noChangeAspect="1"/>
          </p:cNvPicPr>
          <p:nvPr/>
        </p:nvPicPr>
        <p:blipFill>
          <a:blip r:embed="rId3" cstate="print"/>
          <a:stretch>
            <a:fillRect/>
          </a:stretch>
        </p:blipFill>
        <p:spPr>
          <a:xfrm>
            <a:off x="2133600" y="1219200"/>
            <a:ext cx="4893733" cy="5181600"/>
          </a:xfrm>
          <a:prstGeom prst="rect">
            <a:avLst/>
          </a:prstGeom>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304800"/>
            <a:ext cx="8609707" cy="1190997"/>
          </a:xfrm>
        </p:spPr>
        <p:txBody>
          <a:bodyPr>
            <a:normAutofit fontScale="90000"/>
          </a:bodyPr>
          <a:lstStyle/>
          <a:p>
            <a:pPr marL="160729" indent="-160729">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smtClean="0"/>
              <a:t/>
            </a:r>
            <a:br>
              <a:rPr lang="en-US" sz="3600" b="1" dirty="0" smtClean="0"/>
            </a:br>
            <a:r>
              <a:rPr lang="en-US" b="1" dirty="0" smtClean="0">
                <a:sym typeface="UC Berkeley OS Sign"/>
              </a:rPr>
              <a:t>Don’t Confuse Lifetime of Resources with that of the Organizing System (1)</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36</a:t>
            </a:fld>
            <a:endParaRPr lang="en-US" sz="1500" dirty="0">
              <a:solidFill>
                <a:srgbClr val="002955"/>
              </a:solidFill>
              <a:latin typeface="UC Berkeley OS Sign"/>
              <a:ea typeface="MS PGothic" pitchFamily="34" charset="-128"/>
              <a:sym typeface="UC Berkeley OS Sign"/>
            </a:endParaRPr>
          </a:p>
        </p:txBody>
      </p:sp>
      <p:pic>
        <p:nvPicPr>
          <p:cNvPr id="8" name="Picture 7" descr="DCA-Burgers.gif"/>
          <p:cNvPicPr>
            <a:picLocks noChangeAspect="1"/>
          </p:cNvPicPr>
          <p:nvPr/>
        </p:nvPicPr>
        <p:blipFill>
          <a:blip r:embed="rId3" cstate="print"/>
          <a:stretch>
            <a:fillRect/>
          </a:stretch>
        </p:blipFill>
        <p:spPr>
          <a:xfrm>
            <a:off x="990599" y="1752600"/>
            <a:ext cx="7081731" cy="4724400"/>
          </a:xfrm>
          <a:prstGeom prst="rect">
            <a:avLst/>
          </a:prstGeom>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304800"/>
            <a:ext cx="8609707" cy="1190997"/>
          </a:xfrm>
        </p:spPr>
        <p:txBody>
          <a:bodyPr>
            <a:normAutofit fontScale="90000"/>
          </a:bodyPr>
          <a:lstStyle/>
          <a:p>
            <a:pPr marL="160729" indent="-160729">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smtClean="0"/>
              <a:t/>
            </a:r>
            <a:br>
              <a:rPr lang="en-US" sz="3600" b="1" dirty="0" smtClean="0"/>
            </a:br>
            <a:r>
              <a:rPr lang="en-US" b="1" dirty="0" smtClean="0">
                <a:sym typeface="UC Berkeley OS Sign"/>
              </a:rPr>
              <a:t>Don’t Confuse Lifetime of Resources with that of the Organizing System (2)</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37</a:t>
            </a:fld>
            <a:endParaRPr lang="en-US" sz="1500" dirty="0">
              <a:solidFill>
                <a:srgbClr val="002955"/>
              </a:solidFill>
              <a:latin typeface="UC Berkeley OS Sign"/>
              <a:ea typeface="MS PGothic" pitchFamily="34" charset="-128"/>
              <a:sym typeface="UC Berkeley OS Sign"/>
            </a:endParaRPr>
          </a:p>
        </p:txBody>
      </p:sp>
      <p:pic>
        <p:nvPicPr>
          <p:cNvPr id="2050" name="Picture 2" descr="http://seattlemag.com/sites/seattlemag.advantagelabs.com/files/article/best-restaurants/0413misenplace.jpg"/>
          <p:cNvPicPr>
            <a:picLocks noChangeAspect="1" noChangeArrowheads="1"/>
          </p:cNvPicPr>
          <p:nvPr/>
        </p:nvPicPr>
        <p:blipFill>
          <a:blip r:embed="rId3" cstate="print"/>
          <a:srcRect/>
          <a:stretch>
            <a:fillRect/>
          </a:stretch>
        </p:blipFill>
        <p:spPr bwMode="auto">
          <a:xfrm>
            <a:off x="304800" y="2133600"/>
            <a:ext cx="4068651" cy="2714626"/>
          </a:xfrm>
          <a:prstGeom prst="rect">
            <a:avLst/>
          </a:prstGeom>
          <a:noFill/>
        </p:spPr>
      </p:pic>
      <p:sp>
        <p:nvSpPr>
          <p:cNvPr id="7" name="TextBox 6"/>
          <p:cNvSpPr txBox="1"/>
          <p:nvPr/>
        </p:nvSpPr>
        <p:spPr>
          <a:xfrm>
            <a:off x="228600" y="5029200"/>
            <a:ext cx="4114800" cy="646331"/>
          </a:xfrm>
          <a:prstGeom prst="rect">
            <a:avLst/>
          </a:prstGeom>
          <a:noFill/>
        </p:spPr>
        <p:txBody>
          <a:bodyPr wrap="square" rtlCol="0">
            <a:spAutoFit/>
          </a:bodyPr>
          <a:lstStyle/>
          <a:p>
            <a:r>
              <a:rPr lang="en-US" dirty="0" smtClean="0"/>
              <a:t>http://www.seattlemag.com/article/mise-en-place-local-dining-trend-2013</a:t>
            </a:r>
            <a:endParaRPr lang="en-US" dirty="0"/>
          </a:p>
        </p:txBody>
      </p:sp>
      <p:pic>
        <p:nvPicPr>
          <p:cNvPr id="2052" name="Picture 4" descr="http://ateaseinnkeepers.com/wp-content/uploads/2015/04/carrot-pickle-mise-en-place.jpg"/>
          <p:cNvPicPr>
            <a:picLocks noChangeAspect="1" noChangeArrowheads="1"/>
          </p:cNvPicPr>
          <p:nvPr/>
        </p:nvPicPr>
        <p:blipFill>
          <a:blip r:embed="rId4" cstate="print"/>
          <a:srcRect/>
          <a:stretch>
            <a:fillRect/>
          </a:stretch>
        </p:blipFill>
        <p:spPr bwMode="auto">
          <a:xfrm>
            <a:off x="4648200" y="2362200"/>
            <a:ext cx="3886200" cy="2309354"/>
          </a:xfrm>
          <a:prstGeom prst="rect">
            <a:avLst/>
          </a:prstGeom>
          <a:noFill/>
        </p:spPr>
      </p:pic>
      <p:sp>
        <p:nvSpPr>
          <p:cNvPr id="9" name="TextBox 8"/>
          <p:cNvSpPr txBox="1"/>
          <p:nvPr/>
        </p:nvSpPr>
        <p:spPr>
          <a:xfrm>
            <a:off x="4800600" y="5029200"/>
            <a:ext cx="3657600" cy="646331"/>
          </a:xfrm>
          <a:prstGeom prst="rect">
            <a:avLst/>
          </a:prstGeom>
          <a:noFill/>
        </p:spPr>
        <p:txBody>
          <a:bodyPr wrap="square" rtlCol="0">
            <a:spAutoFit/>
          </a:bodyPr>
          <a:lstStyle/>
          <a:p>
            <a:r>
              <a:rPr lang="en-US" dirty="0" smtClean="0"/>
              <a:t>http://ateaseinnkeepers.com/mise-en-place/</a:t>
            </a:r>
            <a:endParaRPr lang="en-US" dirty="0"/>
          </a:p>
        </p:txBody>
      </p:sp>
      <p:sp>
        <p:nvSpPr>
          <p:cNvPr id="10" name="TextBox 9"/>
          <p:cNvSpPr txBox="1"/>
          <p:nvPr/>
        </p:nvSpPr>
        <p:spPr>
          <a:xfrm>
            <a:off x="2667000" y="5791200"/>
            <a:ext cx="5791200" cy="707886"/>
          </a:xfrm>
          <a:prstGeom prst="rect">
            <a:avLst/>
          </a:prstGeom>
          <a:noFill/>
        </p:spPr>
        <p:txBody>
          <a:bodyPr wrap="square" rtlCol="0">
            <a:spAutoFit/>
          </a:bodyPr>
          <a:lstStyle/>
          <a:p>
            <a:r>
              <a:rPr lang="en-US" sz="4000" i="1" dirty="0" smtClean="0"/>
              <a:t>Mise en place </a:t>
            </a:r>
            <a:endParaRPr lang="en-US" sz="4000" i="1"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4000" b="1" dirty="0" smtClean="0"/>
              <a:t>Physical or Technological Environment</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524000"/>
            <a:ext cx="8077200" cy="424023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Physical environments create possibilities for organizing and interaction</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But there might be constraints that limit them</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“Installed base” or “legacy” concerns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Be careful if you are designing or selecting technology for an organizing system</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Avoid </a:t>
            </a:r>
            <a:r>
              <a:rPr lang="en-US" sz="2800" dirty="0" smtClean="0">
                <a:solidFill>
                  <a:srgbClr val="FF0000"/>
                </a:solidFill>
                <a:latin typeface="UC Berkeley OS Sign"/>
                <a:sym typeface="UC Berkeley OS Sign"/>
              </a:rPr>
              <a:t>resource-specific investments </a:t>
            </a:r>
            <a:r>
              <a:rPr lang="en-US" sz="2800" dirty="0" smtClean="0">
                <a:latin typeface="UC Berkeley OS Sign"/>
                <a:sym typeface="UC Berkeley OS Sign"/>
              </a:rPr>
              <a:t>unless absolutely justified</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915293"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Affordances or Constraints?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39</a:t>
            </a:fld>
            <a:endParaRPr lang="en-US" sz="1500" dirty="0">
              <a:solidFill>
                <a:srgbClr val="002955"/>
              </a:solidFill>
              <a:latin typeface="UC Berkeley OS Sign"/>
              <a:ea typeface="MS PGothic" pitchFamily="34" charset="-128"/>
              <a:sym typeface="UC Berkeley OS Sign"/>
            </a:endParaRPr>
          </a:p>
        </p:txBody>
      </p:sp>
      <p:pic>
        <p:nvPicPr>
          <p:cNvPr id="5122" name="Picture 2"/>
          <p:cNvPicPr>
            <a:picLocks noChangeAspect="1" noChangeArrowheads="1"/>
          </p:cNvPicPr>
          <p:nvPr/>
        </p:nvPicPr>
        <p:blipFill>
          <a:blip r:embed="rId3" cstate="print"/>
          <a:stretch>
            <a:fillRect/>
          </a:stretch>
        </p:blipFill>
        <p:spPr bwMode="auto">
          <a:xfrm>
            <a:off x="739529" y="990600"/>
            <a:ext cx="7109071" cy="487581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09600" y="3810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b="1" dirty="0" smtClean="0"/>
              <a:t>Stop And Think</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828800"/>
            <a:ext cx="8077200" cy="170107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a:defRPr/>
            </a:pPr>
            <a:r>
              <a:rPr lang="en-US" sz="2800" b="1" dirty="0" smtClean="0">
                <a:solidFill>
                  <a:srgbClr val="FF0000"/>
                </a:solidFill>
              </a:rPr>
              <a:t>How else might we have organized the system lifecycle in phases?</a:t>
            </a:r>
          </a:p>
          <a:p>
            <a:pPr>
              <a:defRPr/>
            </a:pPr>
            <a:r>
              <a:rPr lang="en-US" sz="2800" b="1" dirty="0" smtClean="0">
                <a:solidFill>
                  <a:srgbClr val="FF0000"/>
                </a:solidFill>
              </a:rPr>
              <a:t>     </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048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4000" b="1" dirty="0" smtClean="0"/>
              <a:t>Physical or Technological Environment (2)</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524000"/>
            <a:ext cx="8077200" cy="322456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Estimating the ultimate size of a collection at the beginning of an organizing system’s lifecycle can reduce scaling issues related to storage or interaction space</a:t>
            </a:r>
          </a:p>
          <a:p>
            <a:pPr marL="1607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Invest in flexibility and extensibility</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048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4000" b="1" dirty="0" smtClean="0"/>
              <a:t>Physical or Technological Environment (3)</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524000"/>
            <a:ext cx="8077200" cy="177801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environment influences that expectations, behavior, and experience of the people who interact with it</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Want to Work Here?</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42</a:t>
            </a:fld>
            <a:endParaRPr lang="en-US" sz="1500" dirty="0">
              <a:solidFill>
                <a:srgbClr val="002955"/>
              </a:solidFill>
              <a:latin typeface="UC Berkeley OS Sign"/>
              <a:ea typeface="MS PGothic" pitchFamily="34" charset="-128"/>
              <a:sym typeface="UC Berkeley OS Sign"/>
            </a:endParaRPr>
          </a:p>
        </p:txBody>
      </p:sp>
      <p:pic>
        <p:nvPicPr>
          <p:cNvPr id="3074" name="Picture 2"/>
          <p:cNvPicPr>
            <a:picLocks noChangeAspect="1" noChangeArrowheads="1"/>
          </p:cNvPicPr>
          <p:nvPr/>
        </p:nvPicPr>
        <p:blipFill>
          <a:blip r:embed="rId3" cstate="print"/>
          <a:srcRect/>
          <a:stretch>
            <a:fillRect/>
          </a:stretch>
        </p:blipFill>
        <p:spPr bwMode="auto">
          <a:xfrm>
            <a:off x="762000" y="1295400"/>
            <a:ext cx="7625387" cy="5000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2286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Do these Spaces Facilitate Organization and Interaction?</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pic>
        <p:nvPicPr>
          <p:cNvPr id="5122" name="Picture 2"/>
          <p:cNvPicPr>
            <a:picLocks noChangeAspect="1" noChangeArrowheads="1"/>
          </p:cNvPicPr>
          <p:nvPr/>
        </p:nvPicPr>
        <p:blipFill>
          <a:blip r:embed="rId3" cstate="print"/>
          <a:srcRect/>
          <a:stretch>
            <a:fillRect/>
          </a:stretch>
        </p:blipFill>
        <p:spPr bwMode="auto">
          <a:xfrm>
            <a:off x="1219200" y="1371600"/>
            <a:ext cx="6496050" cy="49386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7620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b="1" dirty="0" smtClean="0"/>
              <a:t>Relationships with Other</a:t>
            </a:r>
            <a:br>
              <a:rPr lang="en-US" b="1" dirty="0" smtClean="0"/>
            </a:br>
            <a:r>
              <a:rPr lang="en-US" b="1" dirty="0" smtClean="0"/>
              <a:t> Organizing Systems</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600200"/>
            <a:ext cx="8077200" cy="459417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No organizing system exists in isolation</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There are always overlapping and adjacent systems from the user’s perspective</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Sometimes it is possible to design these to work together to achieve integration and interoperability, or standards / ecosystem can emerge</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At very least, try not to make this difficult</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INFO 202</a:t>
            </a:r>
            <a:br>
              <a:rPr lang="en-US" sz="4000" b="1" dirty="0" smtClean="0">
                <a:sym typeface="UC Berkeley OS Sign"/>
              </a:rPr>
            </a:br>
            <a:r>
              <a:rPr lang="en-US" sz="4000" b="1" dirty="0" smtClean="0">
                <a:sym typeface="UC Berkeley OS Sign"/>
              </a:rPr>
              <a:t>“Information Organization &amp; Retrieval”</a:t>
            </a:r>
            <a:br>
              <a:rPr lang="en-US" sz="4000" b="1" dirty="0" smtClean="0">
                <a:sym typeface="UC Berkeley OS Sign"/>
              </a:rPr>
            </a:br>
            <a:r>
              <a:rPr lang="en-US" sz="4000" b="1" dirty="0" smtClean="0">
                <a:sym typeface="UC Berkeley OS Sign"/>
              </a:rPr>
              <a:t>Fall 2015</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850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14 September 2015</a:t>
            </a:r>
            <a:br>
              <a:rPr lang="en-US" sz="3000" dirty="0" smtClean="0">
                <a:sym typeface="UC Berkeley OS Sign"/>
              </a:rPr>
            </a:br>
            <a:r>
              <a:rPr lang="en-US" sz="3000" dirty="0" smtClean="0">
                <a:sym typeface="UC Berkeley OS Sign"/>
              </a:rPr>
              <a:t/>
            </a:r>
            <a:br>
              <a:rPr lang="en-US" sz="3000" dirty="0" smtClean="0">
                <a:sym typeface="UC Berkeley OS Sign"/>
              </a:rPr>
            </a:br>
            <a:r>
              <a:rPr lang="en-US" sz="3000" dirty="0" smtClean="0">
                <a:sym typeface="UC Berkeley OS Sign"/>
              </a:rPr>
              <a:t>Lecture 5.3 Design Patterns for</a:t>
            </a:r>
            <a:br>
              <a:rPr lang="en-US" sz="3000" dirty="0" smtClean="0">
                <a:sym typeface="UC Berkeley OS Sign"/>
              </a:rPr>
            </a:br>
            <a:r>
              <a:rPr lang="en-US" sz="3000" dirty="0" smtClean="0">
                <a:sym typeface="UC Berkeley OS Sign"/>
              </a:rPr>
              <a:t> Interactions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sz="4000" b="1" dirty="0" smtClean="0"/>
              <a:t>Requirements for Interactions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524000"/>
            <a:ext cx="8077200" cy="4527680"/>
          </a:xfrm>
          <a:prstGeom prst="rect">
            <a:avLst/>
          </a:prstGeom>
          <a:noFill/>
          <a:ln w="9525">
            <a:noFill/>
            <a:miter lim="800000"/>
            <a:headEnd/>
            <a:tailEnd/>
          </a:ln>
        </p:spPr>
        <p:txBody>
          <a:bodyPr wrap="square" lIns="64291" tIns="32146" rIns="64291" bIns="32146">
            <a:spAutoFit/>
          </a:bodyPr>
          <a:lstStyle/>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All organizing systems have some common interactions, but most of the time we want to pay attention to the more resource-specific interactions that create the most value</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priorities of different interactions are often determined by decisions about intended users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An essential requirement is ensuring that the supported interactions can be discovered and invoked by their intended users (</a:t>
            </a:r>
            <a:r>
              <a:rPr lang="en-US" sz="2800" dirty="0" err="1" smtClean="0">
                <a:latin typeface="UC Berkeley OS Sign"/>
                <a:sym typeface="UC Berkeley OS Sign"/>
              </a:rPr>
              <a:t>i.e</a:t>
            </a:r>
            <a:r>
              <a:rPr lang="en-US" sz="2800" dirty="0" smtClean="0">
                <a:latin typeface="UC Berkeley OS Sign"/>
                <a:sym typeface="UC Berkeley OS Sign"/>
              </a:rPr>
              <a:t>, we need good user interfaces)</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sz="4000" b="1" dirty="0" smtClean="0"/>
              <a:t>“Interaction Intensity”</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524000"/>
            <a:ext cx="8077200" cy="3665906"/>
          </a:xfrm>
          <a:prstGeom prst="rect">
            <a:avLst/>
          </a:prstGeom>
          <a:noFill/>
          <a:ln w="9525">
            <a:noFill/>
            <a:miter lim="800000"/>
            <a:headEnd/>
            <a:tailEnd/>
          </a:ln>
        </p:spPr>
        <p:txBody>
          <a:bodyPr wrap="square" lIns="64291" tIns="32146" rIns="64291" bIns="32146">
            <a:spAutoFit/>
          </a:bodyPr>
          <a:lstStyle/>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It is useful to treat  interaction design intensity as a design parameter to differentiate service offerings of the same type or industry domain</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We can define a "generic" service offering as a design pattern that can be increased or reduced in intensity by changing the number of interactions</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6" name="Title 1"/>
          <p:cNvSpPr>
            <a:spLocks noGrp="1"/>
          </p:cNvSpPr>
          <p:nvPr>
            <p:ph type="title" idx="4294967295"/>
          </p:nvPr>
        </p:nvSpPr>
        <p:spPr>
          <a:xfrm>
            <a:off x="0" y="536575"/>
            <a:ext cx="8675688" cy="1143000"/>
          </a:xfrm>
        </p:spPr>
        <p:txBody>
          <a:bodyPr>
            <a:normAutofit fontScale="90000"/>
          </a:bodyPr>
          <a:lstStyle/>
          <a:p>
            <a:r>
              <a:rPr lang="en-US" b="1" dirty="0" smtClean="0"/>
              <a:t>“Touch Points” and</a:t>
            </a:r>
            <a:br>
              <a:rPr lang="en-US" b="1" dirty="0" smtClean="0"/>
            </a:br>
            <a:r>
              <a:rPr lang="en-US" b="1" dirty="0" smtClean="0"/>
              <a:t> Interaction Intensity / Quality</a:t>
            </a:r>
            <a:r>
              <a:rPr lang="en-US" dirty="0" smtClean="0">
                <a:solidFill>
                  <a:srgbClr val="C0504D"/>
                </a:solidFill>
                <a:latin typeface="Helvetica" pitchFamily="34" charset="0"/>
              </a:rPr>
              <a:t/>
            </a:r>
            <a:br>
              <a:rPr lang="en-US" dirty="0" smtClean="0">
                <a:solidFill>
                  <a:srgbClr val="C0504D"/>
                </a:solidFill>
                <a:latin typeface="Helvetica" pitchFamily="34" charset="0"/>
              </a:rPr>
            </a:br>
            <a:endParaRPr lang="en-US" dirty="0" smtClean="0">
              <a:solidFill>
                <a:srgbClr val="C0504D"/>
              </a:solidFill>
              <a:latin typeface="Helvetica" pitchFamily="34" charset="0"/>
            </a:endParaRPr>
          </a:p>
        </p:txBody>
      </p:sp>
      <p:sp>
        <p:nvSpPr>
          <p:cNvPr id="149508" name="Rectangle 6"/>
          <p:cNvSpPr>
            <a:spLocks noChangeArrowheads="1"/>
          </p:cNvSpPr>
          <p:nvPr/>
        </p:nvSpPr>
        <p:spPr bwMode="auto">
          <a:xfrm>
            <a:off x="569913" y="1930400"/>
            <a:ext cx="8105775" cy="5816977"/>
          </a:xfrm>
          <a:prstGeom prst="rect">
            <a:avLst/>
          </a:prstGeom>
          <a:noFill/>
          <a:ln w="9525">
            <a:noFill/>
            <a:miter lim="800000"/>
            <a:headEnd/>
            <a:tailEnd/>
          </a:ln>
        </p:spPr>
        <p:txBody>
          <a:bodyPr>
            <a:spAutoFit/>
          </a:bodyPr>
          <a:lstStyle/>
          <a:p>
            <a:pPr lvl="1">
              <a:spcAft>
                <a:spcPts val="1200"/>
              </a:spcAft>
              <a:buFont typeface="Wingdings" pitchFamily="2" charset="2"/>
              <a:buChar char="§"/>
            </a:pPr>
            <a:r>
              <a:rPr lang="en-US" sz="2400" dirty="0">
                <a:latin typeface="Helvetica" pitchFamily="34" charset="0"/>
              </a:rPr>
              <a:t>  </a:t>
            </a:r>
            <a:r>
              <a:rPr lang="en-US" sz="2400" dirty="0" smtClean="0">
                <a:latin typeface="Helvetica" pitchFamily="34" charset="0"/>
              </a:rPr>
              <a:t>In service design, interaction intensity is often measured by the number of “touch points” </a:t>
            </a:r>
            <a:r>
              <a:rPr lang="en-US" sz="2400" dirty="0">
                <a:latin typeface="Helvetica" pitchFamily="34" charset="0"/>
              </a:rPr>
              <a:t>they require to create </a:t>
            </a:r>
            <a:r>
              <a:rPr lang="en-US" sz="2400" dirty="0" smtClean="0">
                <a:latin typeface="Helvetica" pitchFamily="34" charset="0"/>
              </a:rPr>
              <a:t>value</a:t>
            </a:r>
            <a:endParaRPr lang="en-US" sz="2400" b="1" i="1" dirty="0">
              <a:solidFill>
                <a:srgbClr val="FF3300"/>
              </a:solidFill>
              <a:latin typeface="Helvetica" pitchFamily="34" charset="0"/>
            </a:endParaRPr>
          </a:p>
          <a:p>
            <a:pPr lvl="1">
              <a:spcAft>
                <a:spcPts val="1200"/>
              </a:spcAft>
              <a:buFont typeface="Wingdings" pitchFamily="2" charset="2"/>
              <a:buChar char="§"/>
            </a:pPr>
            <a:r>
              <a:rPr lang="en-US" sz="2400" dirty="0">
                <a:latin typeface="Helvetica" pitchFamily="34" charset="0"/>
              </a:rPr>
              <a:t> </a:t>
            </a:r>
            <a:r>
              <a:rPr lang="en-US" sz="2400" dirty="0" smtClean="0">
                <a:latin typeface="Helvetica" pitchFamily="34" charset="0"/>
              </a:rPr>
              <a:t> </a:t>
            </a:r>
            <a:r>
              <a:rPr lang="en-US" sz="2400" dirty="0">
                <a:latin typeface="Helvetica" pitchFamily="34" charset="0"/>
              </a:rPr>
              <a:t>This view lets us treat </a:t>
            </a:r>
            <a:r>
              <a:rPr lang="en-US" sz="2400" b="1" i="1" dirty="0">
                <a:solidFill>
                  <a:srgbClr val="FF3300"/>
                </a:solidFill>
                <a:latin typeface="Helvetica" pitchFamily="34" charset="0"/>
              </a:rPr>
              <a:t>intensity as a design parameter</a:t>
            </a:r>
            <a:r>
              <a:rPr lang="en-US" sz="2400" dirty="0">
                <a:latin typeface="Helvetica" pitchFamily="34" charset="0"/>
              </a:rPr>
              <a:t> to differentiate service offerings of the same type or industry domain</a:t>
            </a:r>
          </a:p>
          <a:p>
            <a:pPr lvl="1">
              <a:spcAft>
                <a:spcPts val="1200"/>
              </a:spcAft>
              <a:buFont typeface="Wingdings" pitchFamily="2" charset="2"/>
              <a:buChar char="§"/>
            </a:pPr>
            <a:r>
              <a:rPr lang="en-US" sz="2400" dirty="0">
                <a:latin typeface="Helvetica" pitchFamily="34" charset="0"/>
              </a:rPr>
              <a:t> The “generic” service offering is a design pattern that can be </a:t>
            </a:r>
            <a:r>
              <a:rPr lang="en-US" sz="2400" b="1" i="1" dirty="0">
                <a:solidFill>
                  <a:srgbClr val="FF3300"/>
                </a:solidFill>
                <a:latin typeface="Helvetica" pitchFamily="34" charset="0"/>
              </a:rPr>
              <a:t>increased or reduced in intensity by changing the number of touch points</a:t>
            </a:r>
          </a:p>
          <a:p>
            <a:pPr lvl="1">
              <a:spcAft>
                <a:spcPts val="1200"/>
              </a:spcAft>
              <a:buFont typeface="Wingdings" pitchFamily="2" charset="2"/>
              <a:buChar char="§"/>
            </a:pPr>
            <a:endParaRPr lang="en-US" sz="2400" dirty="0">
              <a:latin typeface="Helvetica" pitchFamily="34" charset="0"/>
            </a:endParaRPr>
          </a:p>
          <a:p>
            <a:pPr lvl="1">
              <a:spcAft>
                <a:spcPts val="1200"/>
              </a:spcAft>
              <a:buFont typeface="Wingdings" pitchFamily="2" charset="2"/>
              <a:buChar char="§"/>
            </a:pPr>
            <a:endParaRPr lang="en-US" sz="2400" dirty="0">
              <a:latin typeface="Helvetica" pitchFamily="34" charset="0"/>
            </a:endParaRPr>
          </a:p>
          <a:p>
            <a:pPr lvl="1">
              <a:spcAft>
                <a:spcPts val="1200"/>
              </a:spcAft>
              <a:buFont typeface="Wingdings" pitchFamily="2" charset="2"/>
              <a:buChar char="§"/>
            </a:pPr>
            <a:endParaRPr lang="en-US" sz="2400" dirty="0">
              <a:latin typeface="Helvetica" pitchFamily="34" charset="0"/>
            </a:endParaRPr>
          </a:p>
          <a:p>
            <a:pPr lvl="1">
              <a:spcAft>
                <a:spcPts val="1200"/>
              </a:spcAft>
              <a:buFont typeface="Wingdings" pitchFamily="2" charset="2"/>
              <a:buChar char="§"/>
            </a:pPr>
            <a:endParaRPr lang="en-US" sz="2400" dirty="0">
              <a:latin typeface="Helvetica"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04800" y="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Interaction Design Pattern:</a:t>
            </a:r>
            <a:br>
              <a:rPr lang="en-US" sz="4000" b="1" dirty="0" smtClean="0"/>
            </a:br>
            <a:r>
              <a:rPr lang="en-US" sz="4000" b="1" dirty="0" smtClean="0"/>
              <a:t> “Generic” Hotel</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49</a:t>
            </a:fld>
            <a:endParaRPr lang="en-US" sz="1500" dirty="0">
              <a:solidFill>
                <a:srgbClr val="002955"/>
              </a:solidFill>
              <a:latin typeface="UC Berkeley OS Sign"/>
              <a:ea typeface="MS PGothic" pitchFamily="34" charset="-128"/>
              <a:sym typeface="UC Berkeley OS Sign"/>
            </a:endParaRPr>
          </a:p>
        </p:txBody>
      </p:sp>
      <p:pic>
        <p:nvPicPr>
          <p:cNvPr id="5122" name="Picture 2"/>
          <p:cNvPicPr>
            <a:picLocks noChangeAspect="1" noChangeArrowheads="1"/>
          </p:cNvPicPr>
          <p:nvPr/>
        </p:nvPicPr>
        <p:blipFill>
          <a:blip r:embed="rId3" cstate="print"/>
          <a:stretch>
            <a:fillRect/>
          </a:stretch>
        </p:blipFill>
        <p:spPr bwMode="auto">
          <a:xfrm>
            <a:off x="381000" y="1307716"/>
            <a:ext cx="8175871" cy="516153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7620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b="1" dirty="0" smtClean="0"/>
              <a:t>Design Methodologies:</a:t>
            </a:r>
            <a:br>
              <a:rPr lang="en-US" b="1" dirty="0" smtClean="0"/>
            </a:br>
            <a:r>
              <a:rPr lang="en-US" b="1" dirty="0" smtClean="0"/>
              <a:t> Discipline for Design</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447800"/>
            <a:ext cx="8077200" cy="444028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When we design something we follow – implicitly or explicitly – some steps or techniques for scoping, analysis, idea generation, and implementation</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This DESIGN METHODOLOGY makes assumptions about which design questions can be separately answered, the priorities and dependencies, and who can best answer them</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A “Budget” Hotel with</a:t>
            </a:r>
            <a:br>
              <a:rPr lang="en-US" sz="4000" b="1" dirty="0" smtClean="0"/>
            </a:br>
            <a:r>
              <a:rPr lang="en-US" sz="4000" b="1" dirty="0" smtClean="0"/>
              <a:t> Fewer Interactions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50</a:t>
            </a:fld>
            <a:endParaRPr lang="en-US" sz="1500" dirty="0">
              <a:solidFill>
                <a:srgbClr val="002955"/>
              </a:solidFill>
              <a:latin typeface="UC Berkeley OS Sign"/>
              <a:ea typeface="MS PGothic" pitchFamily="34" charset="-128"/>
              <a:sym typeface="UC Berkeley OS Sign"/>
            </a:endParaRPr>
          </a:p>
        </p:txBody>
      </p:sp>
      <p:pic>
        <p:nvPicPr>
          <p:cNvPr id="5122" name="Picture 2"/>
          <p:cNvPicPr>
            <a:picLocks noChangeAspect="1" noChangeArrowheads="1"/>
          </p:cNvPicPr>
          <p:nvPr/>
        </p:nvPicPr>
        <p:blipFill>
          <a:blip r:embed="rId3" cstate="print"/>
          <a:stretch>
            <a:fillRect/>
          </a:stretch>
        </p:blipFill>
        <p:spPr bwMode="auto">
          <a:xfrm>
            <a:off x="304800" y="1219200"/>
            <a:ext cx="8398664" cy="5334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04800" y="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A “Luxury” Hotel with</a:t>
            </a:r>
            <a:br>
              <a:rPr lang="en-US" sz="4000" b="1" dirty="0" smtClean="0"/>
            </a:br>
            <a:r>
              <a:rPr lang="en-US" sz="4000" b="1" dirty="0" smtClean="0"/>
              <a:t> More Interactions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51</a:t>
            </a:fld>
            <a:endParaRPr lang="en-US" sz="1500" dirty="0">
              <a:solidFill>
                <a:srgbClr val="002955"/>
              </a:solidFill>
              <a:latin typeface="UC Berkeley OS Sign"/>
              <a:ea typeface="MS PGothic" pitchFamily="34" charset="-128"/>
              <a:sym typeface="UC Berkeley OS Sign"/>
            </a:endParaRPr>
          </a:p>
        </p:txBody>
      </p:sp>
      <p:pic>
        <p:nvPicPr>
          <p:cNvPr id="5122" name="Picture 2"/>
          <p:cNvPicPr>
            <a:picLocks noChangeAspect="1" noChangeArrowheads="1"/>
          </p:cNvPicPr>
          <p:nvPr/>
        </p:nvPicPr>
        <p:blipFill>
          <a:blip r:embed="rId3" cstate="print"/>
          <a:stretch>
            <a:fillRect/>
          </a:stretch>
        </p:blipFill>
        <p:spPr bwMode="auto">
          <a:xfrm>
            <a:off x="228600" y="1371600"/>
            <a:ext cx="8621233" cy="514879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96686" y="4572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Interaction Alternatives Accommodate User Preferences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52</a:t>
            </a:fld>
            <a:endParaRPr lang="en-US" sz="1500" dirty="0">
              <a:solidFill>
                <a:srgbClr val="002955"/>
              </a:solidFill>
              <a:latin typeface="UC Berkeley OS Sign"/>
              <a:ea typeface="MS PGothic" pitchFamily="34" charset="-128"/>
              <a:sym typeface="UC Berkeley OS Sign"/>
            </a:endParaRPr>
          </a:p>
        </p:txBody>
      </p:sp>
      <p:pic>
        <p:nvPicPr>
          <p:cNvPr id="5122" name="Picture 2"/>
          <p:cNvPicPr>
            <a:picLocks noChangeAspect="1" noChangeArrowheads="1"/>
          </p:cNvPicPr>
          <p:nvPr/>
        </p:nvPicPr>
        <p:blipFill>
          <a:blip r:embed="rId3" cstate="print"/>
          <a:stretch>
            <a:fillRect/>
          </a:stretch>
        </p:blipFill>
        <p:spPr bwMode="auto">
          <a:xfrm>
            <a:off x="696686" y="1648197"/>
            <a:ext cx="7994407" cy="4128424"/>
          </a:xfrm>
          <a:prstGeom prst="rect">
            <a:avLst/>
          </a:prstGeom>
          <a:noFill/>
          <a:ln w="9525">
            <a:noFill/>
            <a:miter lim="800000"/>
            <a:headEnd/>
            <a:tailEnd/>
          </a:ln>
        </p:spPr>
      </p:pic>
      <p:sp>
        <p:nvSpPr>
          <p:cNvPr id="2" name="TextBox 1"/>
          <p:cNvSpPr txBox="1"/>
          <p:nvPr/>
        </p:nvSpPr>
        <p:spPr>
          <a:xfrm>
            <a:off x="609600" y="5776621"/>
            <a:ext cx="7924800" cy="830997"/>
          </a:xfrm>
          <a:prstGeom prst="rect">
            <a:avLst/>
          </a:prstGeom>
          <a:noFill/>
        </p:spPr>
        <p:txBody>
          <a:bodyPr wrap="square" rtlCol="0">
            <a:spAutoFit/>
          </a:bodyPr>
          <a:lstStyle/>
          <a:p>
            <a:r>
              <a:rPr lang="en-US" sz="2400" dirty="0" smtClean="0"/>
              <a:t>..and </a:t>
            </a:r>
            <a:r>
              <a:rPr lang="en-US" sz="2400" dirty="0" smtClean="0">
                <a:hlinkClick r:id="rId4"/>
              </a:rPr>
              <a:t>keyless entry systems </a:t>
            </a:r>
            <a:r>
              <a:rPr lang="en-US" sz="2400" dirty="0" smtClean="0"/>
              <a:t>let you skip the lobby and go directly to your room, using your smart phone app as the key</a:t>
            </a:r>
            <a:endParaRPr lang="en-US" sz="2400"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8" name="Title 1"/>
          <p:cNvSpPr>
            <a:spLocks noGrp="1"/>
          </p:cNvSpPr>
          <p:nvPr>
            <p:ph type="title" idx="4294967295"/>
          </p:nvPr>
        </p:nvSpPr>
        <p:spPr>
          <a:xfrm>
            <a:off x="11113" y="171450"/>
            <a:ext cx="8675687" cy="1143000"/>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Tradeoffs in Interaction Design: </a:t>
            </a:r>
            <a:br>
              <a:rPr lang="en-US" sz="4000" b="1" dirty="0" smtClean="0">
                <a:sym typeface="UC Berkeley OS Sign"/>
              </a:rPr>
            </a:br>
            <a:r>
              <a:rPr lang="en-US" sz="4000" b="1" dirty="0" smtClean="0">
                <a:sym typeface="UC Berkeley OS Sign"/>
              </a:rPr>
              <a:t>Substituting Information for Interaction</a:t>
            </a:r>
          </a:p>
        </p:txBody>
      </p:sp>
      <p:sp>
        <p:nvSpPr>
          <p:cNvPr id="157700" name="TextBox 12"/>
          <p:cNvSpPr txBox="1">
            <a:spLocks noChangeArrowheads="1"/>
          </p:cNvSpPr>
          <p:nvPr/>
        </p:nvSpPr>
        <p:spPr bwMode="auto">
          <a:xfrm>
            <a:off x="374650" y="1657350"/>
            <a:ext cx="8615363" cy="4414838"/>
          </a:xfrm>
          <a:prstGeom prst="rect">
            <a:avLst/>
          </a:prstGeom>
          <a:noFill/>
          <a:ln w="9525">
            <a:noFill/>
            <a:miter lim="800000"/>
            <a:headEnd/>
            <a:tailEnd/>
          </a:ln>
        </p:spPr>
        <p:txBody>
          <a:bodyPr>
            <a:spAutoFit/>
          </a:bodyPr>
          <a:lstStyle/>
          <a:p>
            <a:pPr>
              <a:buFont typeface="Wingdings" pitchFamily="2" charset="2"/>
              <a:buChar char="§"/>
            </a:pPr>
            <a:r>
              <a:rPr lang="en-US" sz="2400">
                <a:latin typeface="Helvetica" pitchFamily="34" charset="0"/>
              </a:rPr>
              <a:t>   Capturing, managing, integrating and retrieving information allows service providers to </a:t>
            </a:r>
            <a:r>
              <a:rPr lang="en-US" sz="2400" b="1" i="1">
                <a:solidFill>
                  <a:srgbClr val="FF3300"/>
                </a:solidFill>
                <a:latin typeface="Helvetica" pitchFamily="34" charset="0"/>
              </a:rPr>
              <a:t>substitute information for interaction</a:t>
            </a:r>
          </a:p>
          <a:p>
            <a:pPr>
              <a:lnSpc>
                <a:spcPct val="50000"/>
              </a:lnSpc>
              <a:buFont typeface="Wingdings" pitchFamily="2" charset="2"/>
              <a:buNone/>
            </a:pPr>
            <a:endParaRPr lang="en-US" sz="2400">
              <a:latin typeface="Helvetica" pitchFamily="34" charset="0"/>
            </a:endParaRPr>
          </a:p>
          <a:p>
            <a:pPr>
              <a:buFont typeface="Wingdings" pitchFamily="2" charset="2"/>
              <a:buChar char="§"/>
            </a:pPr>
            <a:r>
              <a:rPr lang="en-US" sz="2400">
                <a:latin typeface="Helvetica" pitchFamily="34" charset="0"/>
              </a:rPr>
              <a:t>  You don’t need high intensity or many touch points if stored information makes interaction unnecessary</a:t>
            </a:r>
          </a:p>
          <a:p>
            <a:pPr>
              <a:lnSpc>
                <a:spcPct val="50000"/>
              </a:lnSpc>
              <a:buFont typeface="Wingdings" pitchFamily="2" charset="2"/>
              <a:buNone/>
            </a:pPr>
            <a:endParaRPr lang="en-US" sz="2400">
              <a:latin typeface="Helvetica" pitchFamily="34" charset="0"/>
            </a:endParaRPr>
          </a:p>
          <a:p>
            <a:pPr>
              <a:buFont typeface="Wingdings" pitchFamily="2" charset="2"/>
              <a:buChar char="§"/>
            </a:pPr>
            <a:r>
              <a:rPr lang="en-US" sz="2800">
                <a:latin typeface="Helvetica" pitchFamily="34" charset="0"/>
              </a:rPr>
              <a:t>  </a:t>
            </a:r>
            <a:r>
              <a:rPr lang="en-US" sz="2400">
                <a:latin typeface="Helvetica" pitchFamily="34" charset="0"/>
              </a:rPr>
              <a:t>A hotel clerk with a database doesn’t need to ask for your room preferences; Amazon doesn’t need to ask you about what type of books you like</a:t>
            </a:r>
          </a:p>
          <a:p>
            <a:pPr>
              <a:lnSpc>
                <a:spcPct val="50000"/>
              </a:lnSpc>
              <a:buFont typeface="Wingdings" pitchFamily="2" charset="2"/>
              <a:buNone/>
            </a:pPr>
            <a:endParaRPr lang="en-US" sz="2400">
              <a:latin typeface="Helvetica" pitchFamily="34" charset="0"/>
            </a:endParaRPr>
          </a:p>
          <a:p>
            <a:pPr>
              <a:buFont typeface="Wingdings" pitchFamily="2" charset="2"/>
              <a:buChar char="§"/>
            </a:pPr>
            <a:r>
              <a:rPr lang="en-US" sz="2400">
                <a:latin typeface="Helvetica" pitchFamily="34" charset="0"/>
              </a:rPr>
              <a:t> Design implication:  </a:t>
            </a:r>
            <a:r>
              <a:rPr lang="en-US" sz="2400" b="1" i="1">
                <a:solidFill>
                  <a:srgbClr val="FF3300"/>
                </a:solidFill>
                <a:latin typeface="Helvetica" pitchFamily="34" charset="0"/>
              </a:rPr>
              <a:t>hidden computational services are interchangeable with customer-facing “touch points”</a:t>
            </a:r>
            <a:r>
              <a:rPr lang="en-US" sz="2800">
                <a:latin typeface="Helvetica" pitchFamily="34" charset="0"/>
              </a:rPr>
              <a: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INFO 202</a:t>
            </a:r>
            <a:br>
              <a:rPr lang="en-US" sz="4000" b="1" dirty="0" smtClean="0">
                <a:sym typeface="UC Berkeley OS Sign"/>
              </a:rPr>
            </a:br>
            <a:r>
              <a:rPr lang="en-US" sz="4000" b="1" dirty="0" smtClean="0">
                <a:sym typeface="UC Berkeley OS Sign"/>
              </a:rPr>
              <a:t>“Information Organization &amp; Retrieval”</a:t>
            </a:r>
            <a:br>
              <a:rPr lang="en-US" sz="4000" b="1" dirty="0" smtClean="0">
                <a:sym typeface="UC Berkeley OS Sign"/>
              </a:rPr>
            </a:br>
            <a:r>
              <a:rPr lang="en-US" sz="4000" b="1" dirty="0" smtClean="0">
                <a:sym typeface="UC Berkeley OS Sign"/>
              </a:rPr>
              <a:t>Fall 2015</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850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14 September 2015</a:t>
            </a:r>
            <a:br>
              <a:rPr lang="en-US" sz="3000" dirty="0" smtClean="0">
                <a:sym typeface="UC Berkeley OS Sign"/>
              </a:rPr>
            </a:br>
            <a:r>
              <a:rPr lang="en-US" sz="3000" dirty="0" smtClean="0">
                <a:sym typeface="UC Berkeley OS Sign"/>
              </a:rPr>
              <a:t/>
            </a:r>
            <a:br>
              <a:rPr lang="en-US" sz="3000" dirty="0" smtClean="0">
                <a:sym typeface="UC Berkeley OS Sign"/>
              </a:rPr>
            </a:br>
            <a:r>
              <a:rPr lang="en-US" sz="3000" dirty="0" smtClean="0">
                <a:sym typeface="UC Berkeley OS Sign"/>
              </a:rPr>
              <a:t>Lecture 5.4 Design Tradeoffs</a:t>
            </a:r>
            <a:br>
              <a:rPr lang="en-US" sz="3000" dirty="0" smtClean="0">
                <a:sym typeface="UC Berkeley OS Sign"/>
              </a:rPr>
            </a:br>
            <a:r>
              <a:rPr lang="en-US" sz="3000" dirty="0" smtClean="0">
                <a:sym typeface="UC Berkeley OS Sign"/>
              </a:rPr>
              <a:t> for Organizing Systems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5334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b="1" dirty="0" smtClean="0"/>
              <a:t>Fundamental Tradeoffs in</a:t>
            </a:r>
            <a:br>
              <a:rPr lang="en-US" b="1" dirty="0" smtClean="0"/>
            </a:br>
            <a:r>
              <a:rPr lang="en-US" b="1" dirty="0" smtClean="0"/>
              <a:t>an Organizing System (1)</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371600"/>
            <a:ext cx="8077200" cy="494811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There is a tradeoff between the amount of work that goes into describing and organizing a collection of resources and the amount of work required to find and use them </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more effort we put into describing and organizing resources, the more effectively they can support interactions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more effort we put into retrieving resources, the less they need to be organized first</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Even Comic Strips Know The Tradeoff</a:t>
            </a:r>
            <a:endParaRPr lang="en-US" dirty="0"/>
          </a:p>
        </p:txBody>
      </p:sp>
      <p:pic>
        <p:nvPicPr>
          <p:cNvPr id="3" name="Picture 2" descr="IOvsIR2.gif"/>
          <p:cNvPicPr>
            <a:picLocks noChangeAspect="1"/>
          </p:cNvPicPr>
          <p:nvPr/>
        </p:nvPicPr>
        <p:blipFill>
          <a:blip r:embed="rId3" cstate="print"/>
          <a:stretch>
            <a:fillRect/>
          </a:stretch>
        </p:blipFill>
        <p:spPr>
          <a:xfrm>
            <a:off x="1600200" y="1143000"/>
            <a:ext cx="5229225" cy="5238750"/>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7620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b="1" dirty="0" smtClean="0"/>
              <a:t>Fundamental Tradeoffs in</a:t>
            </a:r>
            <a:br>
              <a:rPr lang="en-US" b="1" dirty="0" smtClean="0"/>
            </a:br>
            <a:r>
              <a:rPr lang="en-US" b="1" dirty="0" smtClean="0"/>
              <a:t>an Organizing System (2)</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914035"/>
            <a:ext cx="8077200" cy="357851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We need to think in terms of investment, allocation of costs and benefits between the describer/organizer and user</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allocation differs according to the relationship between them; who does the work and who gets the benefit?</a:t>
            </a:r>
            <a:endParaRPr lang="en-US" sz="2800" dirty="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b="1" dirty="0" smtClean="0"/>
              <a:t>Fundamental Tradeoffs in</a:t>
            </a:r>
            <a:br>
              <a:rPr lang="en-US" b="1" dirty="0" smtClean="0"/>
            </a:br>
            <a:r>
              <a:rPr lang="en-US" b="1" dirty="0" smtClean="0"/>
              <a:t>an Organizing System (3)</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524000"/>
            <a:ext cx="8077200" cy="350156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It is critical to determine an appropriate mix of methods for creating and maintaining resource descriptions, because their cost, quality, consistency, completeness, and semantic richness depends on which human or computational agents do the work</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b="1" dirty="0" smtClean="0"/>
              <a:t>Fundamental Tradeoffs in</a:t>
            </a:r>
            <a:br>
              <a:rPr lang="en-US" b="1" dirty="0" smtClean="0"/>
            </a:br>
            <a:r>
              <a:rPr lang="en-US" b="1" dirty="0" smtClean="0"/>
              <a:t>an Organizing System (4)</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478997"/>
            <a:ext cx="8077200" cy="400939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Business strategy and economics strongly influence the extent of resource description and the use of technology for automatic description </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tradeoffs imposed by the extent and timing of resource description arise throughout the lifecycle, with the tradeoff between recall and precision being the most salient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09600" y="3810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b="1" dirty="0" smtClean="0"/>
              <a:t>Design Methodologies:</a:t>
            </a:r>
            <a:br>
              <a:rPr lang="en-US" b="1" dirty="0" smtClean="0"/>
            </a:br>
            <a:r>
              <a:rPr lang="en-US" b="1" dirty="0" smtClean="0"/>
              <a:t>Discipline for Design (2)</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828800"/>
            <a:ext cx="8077200" cy="337845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methodology determines</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 what design activities are done</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 the order in which they are performed</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tools and techniques used to perform them,</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notations or artifacts that result</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for Next Lecture</a:t>
            </a:r>
            <a:endParaRPr lang="en-US" dirty="0"/>
          </a:p>
        </p:txBody>
      </p:sp>
      <p:sp>
        <p:nvSpPr>
          <p:cNvPr id="3" name="Content Placeholder 2"/>
          <p:cNvSpPr>
            <a:spLocks noGrp="1"/>
          </p:cNvSpPr>
          <p:nvPr>
            <p:ph idx="1"/>
          </p:nvPr>
        </p:nvSpPr>
        <p:spPr/>
        <p:txBody>
          <a:bodyPr>
            <a:normAutofit/>
          </a:bodyPr>
          <a:lstStyle/>
          <a:p>
            <a:r>
              <a:rPr lang="en-US" dirty="0"/>
              <a:t>TDO Sections 3.1-3.4</a:t>
            </a:r>
          </a:p>
          <a:p>
            <a:r>
              <a:rPr lang="en-US" dirty="0"/>
              <a:t>Kent Preface and Chapter 1</a:t>
            </a:r>
          </a:p>
          <a:p>
            <a:r>
              <a:rPr lang="en-US" dirty="0" smtClean="0"/>
              <a:t>Some readings about the I o T</a:t>
            </a:r>
          </a:p>
          <a:p>
            <a:r>
              <a:rPr lang="en-US" dirty="0" smtClean="0"/>
              <a:t>Some case studies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 Lifecycle with Inseparable Phases</a:t>
            </a:r>
            <a:endParaRPr lang="en-US" dirty="0"/>
          </a:p>
        </p:txBody>
      </p:sp>
      <p:pic>
        <p:nvPicPr>
          <p:cNvPr id="3074" name="Picture 2" descr="http://www.imprintculturelab.com/wp-content/uploads/2012/10/just-do-it.png"/>
          <p:cNvPicPr>
            <a:picLocks noChangeAspect="1" noChangeArrowheads="1"/>
          </p:cNvPicPr>
          <p:nvPr/>
        </p:nvPicPr>
        <p:blipFill>
          <a:blip r:embed="rId3" cstate="print"/>
          <a:srcRect/>
          <a:stretch>
            <a:fillRect/>
          </a:stretch>
        </p:blipFill>
        <p:spPr bwMode="auto">
          <a:xfrm>
            <a:off x="304800" y="1219200"/>
            <a:ext cx="8639175" cy="540051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A “Waterfall” or Sequential Lifecycle</a:t>
            </a:r>
          </a:p>
        </p:txBody>
      </p:sp>
      <p:pic>
        <p:nvPicPr>
          <p:cNvPr id="1026" name="Picture 2" descr="D:\courses\F2011\228\figures\Waterfall_model.gif"/>
          <p:cNvPicPr>
            <a:picLocks noChangeAspect="1" noChangeArrowheads="1"/>
          </p:cNvPicPr>
          <p:nvPr/>
        </p:nvPicPr>
        <p:blipFill>
          <a:blip r:embed="rId3" cstate="print"/>
          <a:srcRect/>
          <a:stretch>
            <a:fillRect/>
          </a:stretch>
        </p:blipFill>
        <p:spPr bwMode="auto">
          <a:xfrm>
            <a:off x="381000" y="1143000"/>
            <a:ext cx="7924800" cy="5486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4000" b="1" dirty="0" smtClean="0"/>
              <a:t>Waterfall Methods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143000"/>
            <a:ext cx="8077200" cy="451722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a:t>
            </a:r>
            <a:r>
              <a:rPr lang="en-US" sz="2800" dirty="0" smtClean="0">
                <a:latin typeface="UC Berkeley OS Sign"/>
                <a:sym typeface="UC Berkeley OS Sign"/>
              </a:rPr>
              <a:t>Waterfall methodologies consist of a set of sequential activities in which the outputs of each step are the inputs to the next (the "waterfall“)</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This approach makes sense for small, well-defined problems in a stable context</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Its goal is to "get everything right before progressing to next step" to minimize rework, which assumes complete and clear requirements that can be validated at each step</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1906</Words>
  <Application>Microsoft Office PowerPoint</Application>
  <PresentationFormat>On-screen Show (4:3)</PresentationFormat>
  <Paragraphs>364</Paragraphs>
  <Slides>60</Slides>
  <Notes>60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INFO 202 “Information Organization &amp; Retrieval” Fall 2015 </vt:lpstr>
      <vt:lpstr>  The Organizing System Lifecycle</vt:lpstr>
      <vt:lpstr>  The Organizing System Lifecycle:  4 Phases in TDO Chapter 10</vt:lpstr>
      <vt:lpstr> Stop And Think</vt:lpstr>
      <vt:lpstr> Design Methodologies:  Discipline for Design</vt:lpstr>
      <vt:lpstr> Design Methodologies: Discipline for Design (2)</vt:lpstr>
      <vt:lpstr>A Lifecycle with Inseparable Phases</vt:lpstr>
      <vt:lpstr>A “Waterfall” or Sequential Lifecycle</vt:lpstr>
      <vt:lpstr> Waterfall Methods</vt:lpstr>
      <vt:lpstr>A “Spiral” or Iterative Lifecycle</vt:lpstr>
      <vt:lpstr> Iterative Methods</vt:lpstr>
      <vt:lpstr>Agile Methods</vt:lpstr>
      <vt:lpstr> Design Methodologies: Discipline for Design (3)</vt:lpstr>
      <vt:lpstr> Design Methodologies: Discipline for Design (4)</vt:lpstr>
      <vt:lpstr> Stop And Think</vt:lpstr>
      <vt:lpstr> Requirements Traceability</vt:lpstr>
      <vt:lpstr> Traces that VBush Might Have Recorded about the Memex</vt:lpstr>
      <vt:lpstr> Practical Traceability</vt:lpstr>
      <vt:lpstr>INFO 202 “Information Organization &amp; Retrieval” Fall 2015 </vt:lpstr>
      <vt:lpstr> Defining and Scoping the Domain</vt:lpstr>
      <vt:lpstr>Scope and Scale</vt:lpstr>
      <vt:lpstr>Scope and Scale (2)</vt:lpstr>
      <vt:lpstr>An Organizing System  with Narrow Scope and Scale</vt:lpstr>
      <vt:lpstr>An Organizing System with Global Scope and Scale (unspsc.org)</vt:lpstr>
      <vt:lpstr> Nature and Number of Users</vt:lpstr>
      <vt:lpstr>Who Are We Designing For?</vt:lpstr>
      <vt:lpstr> Stop And Think</vt:lpstr>
      <vt:lpstr>Organizing Birds for Scientists</vt:lpstr>
      <vt:lpstr>Organizing Birds for Birdwatchers</vt:lpstr>
      <vt:lpstr>  Requirements about  Resource Description</vt:lpstr>
      <vt:lpstr>Descriptive Precision</vt:lpstr>
      <vt:lpstr>  The Choice of  Organizing Properties Matters!</vt:lpstr>
      <vt:lpstr> Multiple Properties  in Different Order</vt:lpstr>
      <vt:lpstr> Expected Lifetime</vt:lpstr>
      <vt:lpstr>Think Architecturally</vt:lpstr>
      <vt:lpstr> Don’t Confuse Lifetime of Resources with that of the Organizing System (1)</vt:lpstr>
      <vt:lpstr> Don’t Confuse Lifetime of Resources with that of the Organizing System (2)</vt:lpstr>
      <vt:lpstr> Physical or Technological Environment</vt:lpstr>
      <vt:lpstr>Affordances or Constraints?</vt:lpstr>
      <vt:lpstr> Physical or Technological Environment (2)</vt:lpstr>
      <vt:lpstr> Physical or Technological Environment (3)</vt:lpstr>
      <vt:lpstr>Want to Work Here?</vt:lpstr>
      <vt:lpstr>Do these Spaces Facilitate Organization and Interaction?</vt:lpstr>
      <vt:lpstr>  Relationships with Other  Organizing Systems</vt:lpstr>
      <vt:lpstr>INFO 202 “Information Organization &amp; Retrieval” Fall 2015 </vt:lpstr>
      <vt:lpstr>  Requirements for Interactions</vt:lpstr>
      <vt:lpstr>  “Interaction Intensity”</vt:lpstr>
      <vt:lpstr>“Touch Points” and  Interaction Intensity / Quality </vt:lpstr>
      <vt:lpstr>Interaction Design Pattern:  “Generic” Hotel</vt:lpstr>
      <vt:lpstr>A “Budget” Hotel with  Fewer Interactions</vt:lpstr>
      <vt:lpstr>A “Luxury” Hotel with  More Interactions</vt:lpstr>
      <vt:lpstr>Interaction Alternatives Accommodate User Preferences</vt:lpstr>
      <vt:lpstr>Tradeoffs in Interaction Design:  Substituting Information for Interaction</vt:lpstr>
      <vt:lpstr>INFO 202 “Information Organization &amp; Retrieval” Fall 2015 </vt:lpstr>
      <vt:lpstr>  Fundamental Tradeoffs in an Organizing System (1)</vt:lpstr>
      <vt:lpstr>Even Comic Strips Know The Tradeoff</vt:lpstr>
      <vt:lpstr>  Fundamental Tradeoffs in an Organizing System (2)</vt:lpstr>
      <vt:lpstr>  Fundamental Tradeoffs in an Organizing System (3)</vt:lpstr>
      <vt:lpstr>  Fundamental Tradeoffs in an Organizing System (4)</vt:lpstr>
      <vt:lpstr>Readings for Next Lecture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2015-09-11T21:11:02Z</dcterms:created>
  <dcterms:modified xsi:type="dcterms:W3CDTF">2015-09-11T21:11:07Z</dcterms:modified>
</cp:coreProperties>
</file>