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4"/>
  </p:notesMasterIdLst>
  <p:sldIdLst>
    <p:sldId id="258" r:id="rId2"/>
    <p:sldId id="257" r:id="rId3"/>
    <p:sldId id="259" r:id="rId4"/>
    <p:sldId id="260" r:id="rId5"/>
    <p:sldId id="262" r:id="rId6"/>
    <p:sldId id="292" r:id="rId7"/>
    <p:sldId id="342" r:id="rId8"/>
    <p:sldId id="294" r:id="rId9"/>
    <p:sldId id="263" r:id="rId10"/>
    <p:sldId id="261" r:id="rId11"/>
    <p:sldId id="275" r:id="rId12"/>
    <p:sldId id="264" r:id="rId13"/>
    <p:sldId id="291" r:id="rId14"/>
    <p:sldId id="265" r:id="rId15"/>
    <p:sldId id="276" r:id="rId16"/>
    <p:sldId id="277" r:id="rId17"/>
    <p:sldId id="343"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8" r:id="rId39"/>
    <p:sldId id="319" r:id="rId40"/>
    <p:sldId id="320" r:id="rId41"/>
    <p:sldId id="322" r:id="rId42"/>
    <p:sldId id="323" r:id="rId43"/>
    <p:sldId id="324" r:id="rId44"/>
    <p:sldId id="347" r:id="rId45"/>
    <p:sldId id="325" r:id="rId46"/>
    <p:sldId id="326" r:id="rId47"/>
    <p:sldId id="327" r:id="rId48"/>
    <p:sldId id="328" r:id="rId49"/>
    <p:sldId id="332" r:id="rId50"/>
    <p:sldId id="333" r:id="rId51"/>
    <p:sldId id="337" r:id="rId52"/>
    <p:sldId id="317" r:id="rId5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7" autoAdjust="0"/>
    <p:restoredTop sz="60559" autoAdjust="0"/>
  </p:normalViewPr>
  <p:slideViewPr>
    <p:cSldViewPr>
      <p:cViewPr varScale="1">
        <p:scale>
          <a:sx n="49" d="100"/>
          <a:sy n="49" d="100"/>
        </p:scale>
        <p:origin x="-207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212"/>
    </p:cViewPr>
  </p:sorterViewPr>
  <p:notesViewPr>
    <p:cSldViewPr>
      <p:cViewPr>
        <p:scale>
          <a:sx n="71" d="100"/>
          <a:sy n="71" d="100"/>
        </p:scale>
        <p:origin x="-1675" y="96"/>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9/11/2015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dirty="0"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xfrm>
            <a:off x="685800" y="4415790"/>
            <a:ext cx="5715000" cy="4183380"/>
          </a:xfrm>
          <a:noFill/>
        </p:spPr>
        <p:txBody>
          <a:bodyPr wrap="square" numCol="1" anchor="t" anchorCtr="0" compatLnSpc="1">
            <a:prstTxWarp prst="textNoShape">
              <a:avLst/>
            </a:prstTxWarp>
            <a:no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FD76050-6F71-4E0A-8C35-EDFAB84E5542}" type="slidenum">
              <a:rPr lang="en-US" smtClean="0"/>
              <a:pPr/>
              <a:t>30</a:t>
            </a:fld>
            <a:endParaRPr lang="en-US" dirty="0"/>
          </a:p>
        </p:txBody>
      </p:sp>
      <p:sp>
        <p:nvSpPr>
          <p:cNvPr id="6" name="Notes Placeholder 5"/>
          <p:cNvSpPr>
            <a:spLocks noGrp="1"/>
          </p:cNvSpPr>
          <p:nvPr>
            <p:ph type="body" idx="1"/>
          </p:nvPr>
        </p:nvSpPr>
        <p:spPr>
          <a:xfrm>
            <a:off x="685800" y="4415790"/>
            <a:ext cx="5486400" cy="276999"/>
          </a:xfrm>
          <a:prstGeom prst="rect">
            <a:avLst/>
          </a:prstGeom>
        </p:spPr>
        <p:txBody>
          <a:bodyPr wrap="square">
            <a:sp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extLst>
      <p:ext uri="{BB962C8B-B14F-4D97-AF65-F5344CB8AC3E}">
        <p14:creationId xmlns:p14="http://schemas.microsoft.com/office/powerpoint/2010/main" xmlns="" val="24497060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533400" y="4493260"/>
            <a:ext cx="5486400" cy="4183380"/>
          </a:xfrm>
          <a:noFill/>
        </p:spPr>
        <p:txBody>
          <a:bodyPr wrap="square" numCol="1" anchor="t" anchorCtr="0" compatLnSpc="1">
            <a:prstTxWarp prst="textNoShape">
              <a:avLst/>
            </a:prstTxWarp>
            <a:normAutofit/>
          </a:bodyPr>
          <a:lstStyle/>
          <a:p>
            <a:endParaRPr lang="en-US" sz="28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52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9/11/2015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9/11/2015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9/11/2015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9/11/2015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9/11/2015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9/11/2015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9/11/2015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9/11/2015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getty.edu/vow/AATHierarchy?find=materials&amp;logic=AND&amp;note=&amp;subjectid=300010357"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922499"/>
            <a:ext cx="8036719" cy="5935501"/>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6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i="1" dirty="0" smtClean="0">
                <a:solidFill>
                  <a:srgbClr val="FF0000"/>
                </a:solidFill>
              </a:rPr>
              <a:t>We are trying to overcome misconceptions that people outside the computer business don’t have in the first place</a:t>
            </a:r>
            <a:r>
              <a:rPr lang="en-US" sz="3600" dirty="0" smtClean="0"/>
              <a:t> (Kent, preface p.23)</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Resources and resource identity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An introduction to conceptual modeling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smtClean="0"/>
              <a:t>Four  distinctions about resources</a:t>
            </a:r>
          </a:p>
          <a:p>
            <a:pPr marL="482186"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2800" dirty="0"/>
          </a:p>
          <a:p>
            <a:pPr marL="482186"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2800" dirty="0">
              <a:latin typeface="UC Berkeley OS Sig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457200"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Red Car as 1 Resource</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pic>
        <p:nvPicPr>
          <p:cNvPr id="30727" name="Content Placeholder 8" descr="3766541080_2763a33f3a_o.jpg"/>
          <p:cNvPicPr>
            <a:picLocks noGrp="1" noChangeAspect="1"/>
          </p:cNvPicPr>
          <p:nvPr>
            <p:ph idx="1"/>
          </p:nvPr>
        </p:nvPicPr>
        <p:blipFill>
          <a:blip r:embed="rId3" cstate="print"/>
          <a:stretch>
            <a:fillRect/>
          </a:stretch>
        </p:blipFill>
        <p:spPr>
          <a:xfrm>
            <a:off x="1219200" y="1371600"/>
            <a:ext cx="7081067" cy="4724400"/>
          </a:xfr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457200"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Red Car : Not 1 Resource</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pic>
        <p:nvPicPr>
          <p:cNvPr id="30727" name="Content Placeholder 8" descr="3766541080_2763a33f3a_o.jpg"/>
          <p:cNvPicPr>
            <a:picLocks noGrp="1" noChangeAspect="1"/>
          </p:cNvPicPr>
          <p:nvPr>
            <p:ph idx="1"/>
          </p:nvPr>
        </p:nvPicPr>
        <p:blipFill>
          <a:blip r:embed="rId3" cstate="print"/>
          <a:stretch>
            <a:fillRect/>
          </a:stretch>
        </p:blipFill>
        <p:spPr>
          <a:xfrm>
            <a:off x="533400" y="1524000"/>
            <a:ext cx="8090082" cy="4611572"/>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Abstraction - 1</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641" y="2035969"/>
            <a:ext cx="8036719" cy="436225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We can identify a resource as a unique instance or as a member of a class of resources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size of this class - the number of resources that are treated as equivalent - is determined by the properties or characteristics we consider when we examine any instance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choice of these properties depends on context and intent, so the same resource can be identified abstractly in some situations and very concretely in </a:t>
            </a:r>
            <a:r>
              <a:rPr lang="en-US" sz="2800" dirty="0" smtClean="0"/>
              <a:t>others</a:t>
            </a:r>
            <a:endParaRPr lang="en-US" sz="28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Abstraction - 2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641" y="2035969"/>
            <a:ext cx="8036719" cy="1420804"/>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For </a:t>
            </a:r>
            <a:r>
              <a:rPr lang="en-US" sz="2800" dirty="0"/>
              <a:t>tangible resources, there may be "natural" levels of abstraction </a:t>
            </a:r>
            <a:r>
              <a:rPr lang="en-US" sz="2800" dirty="0" smtClean="0"/>
              <a:t> (See Plato…)</a:t>
            </a:r>
            <a:endParaRPr lang="en-US" sz="28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For intangible resources, there aren't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The “Abstraction Hierarchy”</a:t>
            </a:r>
            <a:br>
              <a:rPr lang="en-US" sz="4000" dirty="0" smtClean="0">
                <a:sym typeface="UC Berkeley OS Sign"/>
              </a:rPr>
            </a:br>
            <a:r>
              <a:rPr lang="en-US" sz="4000" dirty="0" smtClean="0">
                <a:sym typeface="UC Berkeley OS Sign"/>
              </a:rPr>
              <a:t> of the “Work”</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1524000"/>
            <a:ext cx="8458200" cy="4925353"/>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WORK - an abstract entity; the distinct intellectual or artistic creation; it has no single material manifestation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EXPRESSION - the multiple realizations of a work in some particular medium or notation, where it can actually be perceived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MANIFESTATION - each of the formats of an expression that have the same appearance; but not necessarily the same implementation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ITEM - a single exemplar of a manifestation; if we distinguish this level it is because otherwise identical manifestations have some differentiation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6553200" y="2895600"/>
            <a:ext cx="2286000" cy="16002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What is</a:t>
            </a:r>
            <a:br>
              <a:rPr lang="en-US" sz="3400" dirty="0" smtClean="0">
                <a:sym typeface="UC Berkeley OS Sign"/>
              </a:rPr>
            </a:br>
            <a:r>
              <a:rPr lang="en-US" sz="3400" dirty="0" smtClean="0">
                <a:sym typeface="UC Berkeley OS Sign"/>
              </a:rPr>
              <a:t> Macbeth?</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pic>
        <p:nvPicPr>
          <p:cNvPr id="30727" name="Content Placeholder 8" descr="3766541080_2763a33f3a_o.jpg"/>
          <p:cNvPicPr>
            <a:picLocks noGrp="1" noChangeAspect="1"/>
          </p:cNvPicPr>
          <p:nvPr>
            <p:ph idx="1"/>
          </p:nvPr>
        </p:nvPicPr>
        <p:blipFill>
          <a:blip r:embed="rId3" cstate="print"/>
          <a:stretch>
            <a:fillRect/>
          </a:stretch>
        </p:blipFill>
        <p:spPr>
          <a:xfrm>
            <a:off x="1295400" y="685800"/>
            <a:ext cx="5253566" cy="5562600"/>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53641" y="58936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The Equivalence Continuum (Tillett)</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pic>
        <p:nvPicPr>
          <p:cNvPr id="30727" name="Content Placeholder 8" descr="3766541080_2763a33f3a_o.jpg"/>
          <p:cNvPicPr>
            <a:picLocks noGrp="1" noChangeAspect="1"/>
          </p:cNvPicPr>
          <p:nvPr>
            <p:ph idx="1"/>
          </p:nvPr>
        </p:nvPicPr>
        <p:blipFill>
          <a:blip r:embed="rId3" cstate="print"/>
          <a:stretch>
            <a:fillRect/>
          </a:stretch>
        </p:blipFill>
        <p:spPr>
          <a:xfrm>
            <a:off x="762000" y="1600200"/>
            <a:ext cx="7571014" cy="4952999"/>
          </a:xfr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16 September 2015</a:t>
            </a:r>
            <a:br>
              <a:rPr lang="en-US" sz="3000" dirty="0" smtClean="0">
                <a:sym typeface="UC Berkeley OS Sign"/>
              </a:rPr>
            </a:br>
            <a:r>
              <a:rPr lang="en-US" sz="3000" dirty="0" smtClean="0">
                <a:sym typeface="UC Berkeley OS Sign"/>
              </a:rPr>
              <a:t>Lecture 6.2 – Introduction to Modeling</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An Introduction to Modeling - 1</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46484" y="2040434"/>
            <a:ext cx="8197453" cy="3006366"/>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Models are </a:t>
            </a:r>
            <a:r>
              <a:rPr lang="en-US" sz="2800" i="1" dirty="0" smtClean="0">
                <a:solidFill>
                  <a:srgbClr val="FF0000"/>
                </a:solidFill>
              </a:rPr>
              <a:t>simplified descriptions </a:t>
            </a:r>
            <a:r>
              <a:rPr lang="en-US" sz="2800" dirty="0" smtClean="0"/>
              <a:t>of a subject that abstract from its complexity to emphasize some features or characteristics while intentionally de-emphasizing others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Models enable us to describe and communicate systems regardless of the specific domain or discipline that they represent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An Introduction to Modeling - 2</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46484" y="2040434"/>
            <a:ext cx="8197453" cy="3173078"/>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model can represent a human activity, a natural system, or a designed system</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We can model </a:t>
            </a:r>
            <a:r>
              <a:rPr lang="en-US" sz="2800" dirty="0" smtClean="0">
                <a:solidFill>
                  <a:srgbClr val="FF0000"/>
                </a:solidFill>
              </a:rPr>
              <a:t>structures</a:t>
            </a:r>
            <a:r>
              <a:rPr lang="en-US" sz="2800" dirty="0" smtClean="0"/>
              <a:t> – objects, their characteristics, their </a:t>
            </a:r>
            <a:r>
              <a:rPr lang="en-US" sz="2800" dirty="0" smtClean="0">
                <a:solidFill>
                  <a:srgbClr val="FF0000"/>
                </a:solidFill>
              </a:rPr>
              <a:t>static</a:t>
            </a:r>
            <a:r>
              <a:rPr lang="en-US" sz="2800" dirty="0" smtClean="0"/>
              <a:t> relationships with each other like hierarchy, and reference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We can model functions, </a:t>
            </a:r>
            <a:r>
              <a:rPr lang="en-US" sz="2800" dirty="0" smtClean="0">
                <a:solidFill>
                  <a:srgbClr val="FF0000"/>
                </a:solidFill>
              </a:rPr>
              <a:t>processes</a:t>
            </a:r>
            <a:r>
              <a:rPr lang="en-US" sz="2800" dirty="0" smtClean="0"/>
              <a:t>, behaviors – </a:t>
            </a:r>
            <a:r>
              <a:rPr lang="en-US" sz="2800" dirty="0" smtClean="0">
                <a:solidFill>
                  <a:srgbClr val="FF0000"/>
                </a:solidFill>
              </a:rPr>
              <a:t>dynamic</a:t>
            </a:r>
            <a:r>
              <a:rPr lang="en-US" sz="2800" dirty="0" smtClean="0"/>
              <a:t> activities that create and affect structures</a:t>
            </a:r>
            <a:endParaRPr lang="en-US" sz="2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16 September 2015</a:t>
            </a:r>
            <a:br>
              <a:rPr lang="en-US" sz="3000" dirty="0" smtClean="0">
                <a:sym typeface="UC Berkeley OS Sign"/>
              </a:rPr>
            </a:br>
            <a:r>
              <a:rPr lang="en-US" sz="3000" dirty="0" smtClean="0">
                <a:sym typeface="UC Berkeley OS Sign"/>
              </a:rPr>
              <a:t>Lecture 6.1 – Resources and Resource Identity</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Recipes as Everyday Model</a:t>
            </a:r>
            <a:r>
              <a:rPr lang="en-US" sz="3400" dirty="0" smtClean="0">
                <a:sym typeface="UC Berkeley OS Sign"/>
              </a:rPr>
              <a:t>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46484" y="2040434"/>
            <a:ext cx="8197453" cy="474812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recipe describes both objects and structures (ingredients) and the processes (instructions) for creating a food dish</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You can FOLLOW the recipe to create the dish</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You can COMMUNICATE the recipe to someone else who can then create the same dish</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You can use the recipe as a GUIDE FOR EXPERIMENTATION with the objects or the processes in the recipe to create alternative dishes </a:t>
            </a:r>
          </a:p>
          <a:p>
            <a:r>
              <a:rPr lang="en-US" dirty="0" smtClean="0"/>
              <a:t/>
            </a:r>
            <a:br>
              <a:rPr lang="en-US" dirty="0" smtClean="0"/>
            </a:br>
            <a:endParaRPr lang="en-US" sz="2200" dirty="0">
              <a:latin typeface="UC Berkeley OS Sign"/>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Not a Model of Wonton Soup</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pic>
        <p:nvPicPr>
          <p:cNvPr id="8" name="Picture 7" descr="WontonSoup2.gif"/>
          <p:cNvPicPr>
            <a:picLocks noChangeAspect="1"/>
          </p:cNvPicPr>
          <p:nvPr/>
        </p:nvPicPr>
        <p:blipFill>
          <a:blip r:embed="rId3" cstate="print"/>
          <a:stretch>
            <a:fillRect/>
          </a:stretch>
        </p:blipFill>
        <p:spPr>
          <a:xfrm>
            <a:off x="1143000" y="1295400"/>
            <a:ext cx="7030571" cy="5311987"/>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A Model of Wonton Soup</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pic>
        <p:nvPicPr>
          <p:cNvPr id="8" name="Picture 7" descr="WontonSoup2.gif"/>
          <p:cNvPicPr>
            <a:picLocks noChangeAspect="1"/>
          </p:cNvPicPr>
          <p:nvPr/>
        </p:nvPicPr>
        <p:blipFill>
          <a:blip r:embed="rId3" cstate="print"/>
          <a:stretch>
            <a:fillRect/>
          </a:stretch>
        </p:blipFill>
        <p:spPr>
          <a:xfrm>
            <a:off x="685800" y="1143000"/>
            <a:ext cx="7933551" cy="5181600"/>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The Classical Modeling Approach</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pic>
        <p:nvPicPr>
          <p:cNvPr id="8" name="Picture 7" descr="WontonSoup2.gif"/>
          <p:cNvPicPr>
            <a:picLocks noChangeAspect="1"/>
          </p:cNvPicPr>
          <p:nvPr/>
        </p:nvPicPr>
        <p:blipFill>
          <a:blip r:embed="rId3" cstate="print"/>
          <a:stretch>
            <a:fillRect/>
          </a:stretch>
        </p:blipFill>
        <p:spPr>
          <a:xfrm>
            <a:off x="762000" y="1295400"/>
            <a:ext cx="7524098" cy="5241954"/>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Physical Modeling for Analysis - 1</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57200" y="1600200"/>
            <a:ext cx="8197453" cy="5488456"/>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primary purpose of modeling is to better understand some existing system or environment and its resources and to describe this understanding so it can be communicated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Models of things as they currently exist are Physical or </a:t>
            </a:r>
            <a:r>
              <a:rPr lang="en-US" sz="2800" dirty="0" smtClean="0">
                <a:solidFill>
                  <a:srgbClr val="FF0000"/>
                </a:solidFill>
              </a:rPr>
              <a:t>As-Is</a:t>
            </a:r>
            <a:r>
              <a:rPr lang="en-US" sz="2800" dirty="0" smtClean="0"/>
              <a:t> models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This modeling activity is usually called "systems analysis" or simply "analysis"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basic task of modeling for analysis is capturing the languages and practices of the people who work with the resources in the "real world"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533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Physical Modeling for Analysis - 2</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46484" y="2040434"/>
            <a:ext cx="8197453" cy="396586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Any system (especially business and other institutionalized ones) has groups of stakeholders who do not fully understand the "big picture" – an analysis model can be used to prevent or repair misunderstandings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physical model synthesizes different views or observations into a more complete or generic perspective that accurately accounts for all of them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Physical View of Wonton Soup</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pic>
        <p:nvPicPr>
          <p:cNvPr id="8" name="Picture 7" descr="WontonSoup2.gif"/>
          <p:cNvPicPr>
            <a:picLocks noChangeAspect="1"/>
          </p:cNvPicPr>
          <p:nvPr/>
        </p:nvPicPr>
        <p:blipFill>
          <a:blip r:embed="rId3" cstate="print"/>
          <a:stretch>
            <a:fillRect/>
          </a:stretch>
        </p:blipFill>
        <p:spPr>
          <a:xfrm>
            <a:off x="655583" y="914400"/>
            <a:ext cx="7421617" cy="5801266"/>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152400" y="457200"/>
            <a:ext cx="8609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Conceptual Modeling for (Re-)Design - 1</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46484" y="2040434"/>
            <a:ext cx="8197453" cy="469567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next purpose of modeling is to assist in the design or re-design of a system or set of resources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This modeling activity is usually called "systems design" or simply "design"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Models of resources as they could be are Conceptual or </a:t>
            </a:r>
            <a:r>
              <a:rPr lang="en-US" sz="2800" dirty="0" smtClean="0">
                <a:solidFill>
                  <a:srgbClr val="FF0000"/>
                </a:solidFill>
              </a:rPr>
              <a:t>To-Be</a:t>
            </a:r>
            <a:r>
              <a:rPr lang="en-US" sz="2800" dirty="0" smtClean="0"/>
              <a:t> models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Design abstracts away or generalizes from the technology and implementation details in the physical model to create a conceptual model</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228600" y="457200"/>
            <a:ext cx="84573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Conceptual Modeling for (Re-)Design - 2</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57200" y="2057400"/>
            <a:ext cx="8197453" cy="4280689"/>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conceptual model that is implementation-independent is often easier to talk about than one that is encoded in a specific technology context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When technologies change, the implementation model may change but the conceptual model won't.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When implementations in different technologies are based on the same conceptual models, they can more readily understood because of their common conceptual components.</a:t>
            </a:r>
          </a:p>
          <a:p>
            <a:pPr>
              <a:lnSpc>
                <a:spcPct val="93000"/>
              </a:lnSpc>
              <a:buFont typeface="Arial" pitchFamily="34" charset="0"/>
              <a:buChar char="•"/>
            </a:pPr>
            <a:endParaRPr lang="en-US" sz="2200" dirty="0">
              <a:latin typeface="UC Berkeley OS Sign"/>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Conceptual View of Wonton Soup</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pic>
        <p:nvPicPr>
          <p:cNvPr id="8" name="Picture 7" descr="WontonSoup2.gif"/>
          <p:cNvPicPr>
            <a:picLocks noChangeAspect="1"/>
          </p:cNvPicPr>
          <p:nvPr/>
        </p:nvPicPr>
        <p:blipFill>
          <a:blip r:embed="rId3" cstate="print"/>
          <a:stretch>
            <a:fillRect/>
          </a:stretch>
        </p:blipFill>
        <p:spPr>
          <a:xfrm>
            <a:off x="609600" y="1066800"/>
            <a:ext cx="7467600" cy="5336693"/>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What is a Resource?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371600"/>
            <a:ext cx="8036719" cy="5876896"/>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When you look at, refer to, or pick up a natural physical object, it usually seems that it is "one thing"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Many things have highly visible parts or internal structures, and we must consider whether to treat them as assemblies or aggregations of these separate things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For digital and computational resources, it is much harder to know how many parts we can or should identify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Once you've decided what to treat as a resource, you can create a name or identifier so you can refer to it</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500" dirty="0" smtClean="0"/>
          </a:p>
          <a:p>
            <a:endParaRPr lang="en-US" sz="2800"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381000" y="533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Using Conceptual Models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57200" y="2057400"/>
            <a:ext cx="8197453" cy="3569469"/>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Resources can be manipulated as conceptual components without impacting the real world that they describe, or in ways that are impossible in the real world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This encourages the re-use of common components via standardization, patterns and libraries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It facilitates the rationalization of components and the removal of redundancies and inefficiencies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533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The Modeling Gaps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981200"/>
            <a:ext cx="8197453" cy="5374194"/>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There is an essential difference or gap between the real world being modeled and any models of it, or else the models would serve no purpose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Likewise, there is always a gap between a physical model and a conceptual model, because an analysis model is often most useful when it isn't tied to specific or feasible implementations or technologies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But this means we can sometimes see what the current world looks like and what we would like it to be without being able to see how to get from one to the other</a:t>
            </a:r>
          </a:p>
          <a:p>
            <a:r>
              <a:rPr lang="en-US" dirty="0" smtClean="0"/>
              <a:t/>
            </a:r>
            <a:br>
              <a:rPr lang="en-US" dirty="0" smtClean="0"/>
            </a:br>
            <a:endParaRPr lang="en-US" sz="2200" dirty="0">
              <a:latin typeface="UC Berkeley OS Sign"/>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5334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Implementing a Conceptual Model</a:t>
            </a:r>
            <a:br>
              <a:rPr lang="en-US" sz="4000" dirty="0" smtClean="0">
                <a:sym typeface="UC Berkeley OS Sign"/>
              </a:rPr>
            </a:br>
            <a:r>
              <a:rPr lang="en-US" sz="4000" dirty="0" smtClean="0">
                <a:sym typeface="UC Berkeley OS Sign"/>
              </a:rPr>
              <a:t> as a Physical One</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609600" y="1828800"/>
            <a:ext cx="8121253" cy="4677080"/>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model is purely theoretical until it is encoded in a technology that lets it operate in the real world again.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This is often a two-stage process: encoding conceptual models as physical ones, and then applying transformations to create resource instances with desired properties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When resources implemented in different technologies are generated or re-generated from models, they can more readily interoperate because of their common conceptual components</a:t>
            </a:r>
          </a:p>
          <a:p>
            <a:pPr>
              <a:lnSpc>
                <a:spcPct val="93000"/>
              </a:lnSpc>
              <a:buFont typeface="Arial" pitchFamily="34" charset="0"/>
              <a:buChar char="•"/>
            </a:pPr>
            <a:endParaRPr lang="en-US" sz="2200" dirty="0">
              <a:latin typeface="UC Berkeley OS Sign"/>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Applying the Conceptual Model</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pic>
        <p:nvPicPr>
          <p:cNvPr id="8" name="Picture 7" descr="WontonSoup2.gif"/>
          <p:cNvPicPr>
            <a:picLocks noChangeAspect="1"/>
          </p:cNvPicPr>
          <p:nvPr/>
        </p:nvPicPr>
        <p:blipFill>
          <a:blip r:embed="rId3" cstate="print"/>
          <a:stretch>
            <a:fillRect/>
          </a:stretch>
        </p:blipFill>
        <p:spPr>
          <a:xfrm>
            <a:off x="990600" y="1143000"/>
            <a:ext cx="6934200" cy="5503681"/>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334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Iteration is Inevitable</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pic>
        <p:nvPicPr>
          <p:cNvPr id="8" name="Picture 7" descr="WontonSoup2.gif"/>
          <p:cNvPicPr>
            <a:picLocks noChangeAspect="1"/>
          </p:cNvPicPr>
          <p:nvPr/>
        </p:nvPicPr>
        <p:blipFill>
          <a:blip r:embed="rId3" cstate="print"/>
          <a:stretch>
            <a:fillRect/>
          </a:stretch>
        </p:blipFill>
        <p:spPr>
          <a:xfrm>
            <a:off x="762000" y="1219200"/>
            <a:ext cx="7176838" cy="5368120"/>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3048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Adapting the Classical Modeling Approach to TDO – 1 </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57200" y="1981200"/>
            <a:ext cx="8316516" cy="3965860"/>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In an Organizing System context we can analyze a domain and analyze its resources and their processes or behaviors as we normally would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But taking an architectural perspective that distinguishes organizing principles from implementation means that we emphasize the information or intangible content of the resources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We only model those resources and their properties that are relevant to organizing them</a:t>
            </a:r>
            <a:endParaRPr lang="en-US" sz="2200" dirty="0">
              <a:latin typeface="UC Berkeley OS Sign"/>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33400" y="3048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Adapting the Classical Modeling Approach to TDO – 2 </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57200" y="1617817"/>
            <a:ext cx="8197453" cy="5240183"/>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In some Organizing System contexts we start with a collection of resources to organize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So we analyze the domain and the resources to determine appropriate properties to use in descriptions and organizing principles as we would in any other modeling activity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But sometimes we concurrently design the Organizing System and the resources it will contain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Systematic modeling of information components and documents to enable efficient reuse and transformation is essential</a:t>
            </a:r>
          </a:p>
          <a:p>
            <a:pPr>
              <a:lnSpc>
                <a:spcPct val="93000"/>
              </a:lnSpc>
              <a:buFont typeface="Arial" pitchFamily="34" charset="0"/>
              <a:buChar char="•"/>
            </a:pPr>
            <a:endParaRPr lang="en-US" sz="2200" dirty="0">
              <a:latin typeface="UC Berkeley OS Sign"/>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152400"/>
            <a:ext cx="510540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Model the Information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9" name="TextBox 8"/>
          <p:cNvSpPr txBox="1"/>
          <p:nvPr/>
        </p:nvSpPr>
        <p:spPr>
          <a:xfrm>
            <a:off x="381000" y="1295400"/>
            <a:ext cx="4876800" cy="2246769"/>
          </a:xfrm>
          <a:prstGeom prst="rect">
            <a:avLst/>
          </a:prstGeom>
          <a:noFill/>
        </p:spPr>
        <p:txBody>
          <a:bodyPr wrap="square" rtlCol="0">
            <a:spAutoFit/>
          </a:bodyPr>
          <a:lstStyle/>
          <a:p>
            <a:r>
              <a:rPr lang="en-US" sz="2000" dirty="0" smtClean="0"/>
              <a:t>&lt;Book&gt;</a:t>
            </a:r>
          </a:p>
          <a:p>
            <a:r>
              <a:rPr lang="en-US" sz="2000" dirty="0" smtClean="0"/>
              <a:t>&lt;Title&gt;The Discipline of Organizing&lt;/Title&gt;</a:t>
            </a:r>
          </a:p>
          <a:p>
            <a:r>
              <a:rPr lang="en-US" sz="2000" dirty="0" smtClean="0"/>
              <a:t>&lt;Editor&gt;Robert J. Glushko&lt;/Editor&gt;</a:t>
            </a:r>
          </a:p>
          <a:p>
            <a:r>
              <a:rPr lang="en-US" sz="2000" dirty="0" smtClean="0"/>
              <a:t>&lt;Publisher&gt;MIT Press&lt;/Publisher&gt;</a:t>
            </a:r>
          </a:p>
          <a:p>
            <a:r>
              <a:rPr lang="en-US" sz="2000" dirty="0" smtClean="0"/>
              <a:t>&lt;PublicationDate&gt;2013&lt;/PublicationDate&gt;</a:t>
            </a:r>
          </a:p>
          <a:p>
            <a:r>
              <a:rPr lang="en-US" sz="2000" dirty="0" smtClean="0"/>
              <a:t>&lt;ISBN&gt;978-0-262-51850&lt;/ISBN&gt;</a:t>
            </a:r>
          </a:p>
          <a:p>
            <a:r>
              <a:rPr lang="en-US" sz="2000" dirty="0" smtClean="0"/>
              <a:t>&lt;/Book&gt;</a:t>
            </a:r>
            <a:endParaRPr lang="en-US" sz="2000" dirty="0"/>
          </a:p>
        </p:txBody>
      </p:sp>
      <p:pic>
        <p:nvPicPr>
          <p:cNvPr id="1026" name="Picture 2"/>
          <p:cNvPicPr>
            <a:picLocks noChangeAspect="1" noChangeArrowheads="1"/>
          </p:cNvPicPr>
          <p:nvPr/>
        </p:nvPicPr>
        <p:blipFill>
          <a:blip r:embed="rId3" cstate="print"/>
          <a:srcRect/>
          <a:stretch>
            <a:fillRect/>
          </a:stretch>
        </p:blipFill>
        <p:spPr bwMode="auto">
          <a:xfrm>
            <a:off x="5562600" y="1905000"/>
            <a:ext cx="3165407" cy="3478961"/>
          </a:xfrm>
          <a:prstGeom prst="rect">
            <a:avLst/>
          </a:prstGeom>
          <a:noFill/>
          <a:ln w="9525">
            <a:noFill/>
            <a:miter lim="800000"/>
            <a:headEnd/>
            <a:tailEnd/>
          </a:ln>
        </p:spPr>
      </p:pic>
      <p:sp>
        <p:nvSpPr>
          <p:cNvPr id="10" name="Rectangle 1"/>
          <p:cNvSpPr txBox="1">
            <a:spLocks noChangeArrowheads="1"/>
          </p:cNvSpPr>
          <p:nvPr/>
        </p:nvSpPr>
        <p:spPr>
          <a:xfrm>
            <a:off x="0" y="3352800"/>
            <a:ext cx="3733800" cy="119099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2000"/>
              </a:lnSpc>
              <a:spcBef>
                <a:spcPct val="0"/>
              </a:spcBef>
              <a:spcAft>
                <a:spcPts val="0"/>
              </a:spcAft>
              <a:buClrTx/>
              <a:buSzTx/>
              <a:buFontTx/>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sym typeface="UC Berkeley OS Sign"/>
              </a:rPr>
              <a:t>Not the Thing</a:t>
            </a:r>
          </a:p>
        </p:txBody>
      </p:sp>
      <p:sp>
        <p:nvSpPr>
          <p:cNvPr id="11" name="TextBox 10"/>
          <p:cNvSpPr txBox="1"/>
          <p:nvPr/>
        </p:nvSpPr>
        <p:spPr>
          <a:xfrm>
            <a:off x="457200" y="4419600"/>
            <a:ext cx="4572000" cy="2246769"/>
          </a:xfrm>
          <a:prstGeom prst="rect">
            <a:avLst/>
          </a:prstGeom>
          <a:noFill/>
        </p:spPr>
        <p:txBody>
          <a:bodyPr wrap="square" rtlCol="0">
            <a:spAutoFit/>
          </a:bodyPr>
          <a:lstStyle/>
          <a:p>
            <a:r>
              <a:rPr lang="en-US" sz="2000" dirty="0" smtClean="0"/>
              <a:t>&lt;Book&gt;</a:t>
            </a:r>
          </a:p>
          <a:p>
            <a:r>
              <a:rPr lang="en-US" sz="2000" dirty="0" smtClean="0"/>
              <a:t>&lt;Weight unit=“pound”&gt;2.58&lt;/Weight&gt;</a:t>
            </a:r>
          </a:p>
          <a:p>
            <a:r>
              <a:rPr lang="en-US" sz="2000" dirty="0" smtClean="0"/>
              <a:t>&lt;Height unit=“inch”&gt;9.25&lt;/Height&gt;</a:t>
            </a:r>
          </a:p>
          <a:p>
            <a:r>
              <a:rPr lang="en-US" sz="2000" dirty="0" smtClean="0"/>
              <a:t>&lt;Width unit=“inch”&gt;8.25&lt;/Width&gt;</a:t>
            </a:r>
          </a:p>
          <a:p>
            <a:r>
              <a:rPr lang="en-US" sz="2000" dirty="0" smtClean="0"/>
              <a:t>&lt;Pages&gt;540&lt;/Pages&gt;</a:t>
            </a:r>
          </a:p>
          <a:p>
            <a:r>
              <a:rPr lang="en-US" sz="2000" dirty="0" smtClean="0"/>
              <a:t>&lt;SpineColor&gt;White&lt;/SpineColor&gt;</a:t>
            </a:r>
          </a:p>
          <a:p>
            <a:r>
              <a:rPr lang="en-US" sz="2000" dirty="0" smtClean="0"/>
              <a:t>&lt;/Book&gt;</a:t>
            </a:r>
            <a:endParaRPr lang="en-US" sz="20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16 September 2015</a:t>
            </a:r>
            <a:br>
              <a:rPr lang="en-US" sz="3000" dirty="0" smtClean="0">
                <a:sym typeface="UC Berkeley OS Sign"/>
              </a:rPr>
            </a:br>
            <a:r>
              <a:rPr lang="en-US" sz="3000" dirty="0" smtClean="0">
                <a:sym typeface="UC Berkeley OS Sign"/>
              </a:rPr>
              <a:t>Lecture 6.3 – Four Distinctions About Resources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Four Distinctions About Resources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pic>
        <p:nvPicPr>
          <p:cNvPr id="8" name="Picture 7" descr="ch3.1-350dpi.png"/>
          <p:cNvPicPr>
            <a:picLocks noChangeAspect="1"/>
          </p:cNvPicPr>
          <p:nvPr/>
        </p:nvPicPr>
        <p:blipFill>
          <a:blip r:embed="rId3" cstate="print"/>
          <a:stretch>
            <a:fillRect/>
          </a:stretch>
        </p:blipFill>
        <p:spPr>
          <a:xfrm>
            <a:off x="762000" y="1371600"/>
            <a:ext cx="7575437" cy="472966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The Unit of Analysis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641" y="2035969"/>
            <a:ext cx="8036719" cy="3402757"/>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Identifying the unit of analysis is a central problem in every intellectual or scientific discipline - and in every organizing system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But if the basic unit of an organizing system isn't usually very clear or naturally given to </a:t>
            </a:r>
            <a:r>
              <a:rPr lang="en-US" sz="2800" dirty="0" smtClean="0"/>
              <a:t>us, </a:t>
            </a:r>
            <a:r>
              <a:rPr lang="en-US" sz="2800" dirty="0"/>
              <a:t>we need systematic methods for determining which resources will have separate identities and how they are related to each other</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Resource Domain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641" y="2035969"/>
            <a:ext cx="8036719" cy="394290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Physical resources - often distinguished by </a:t>
            </a:r>
            <a:r>
              <a:rPr lang="en-US" sz="2800" dirty="0">
                <a:hlinkClick r:id="rId3"/>
              </a:rPr>
              <a:t>material of composition </a:t>
            </a:r>
            <a:r>
              <a:rPr lang="en-US" sz="2800" dirty="0"/>
              <a:t>and other visible properties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Bibliographic resources - traditional focus of library and information science; most commonly used cataloguing rules have 11 categories that don't cleanly distinguish semantics and formats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Information resources - the content of information-intensive artifacts and applications - "Document types"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Resource Format in TDO</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pic>
        <p:nvPicPr>
          <p:cNvPr id="8" name="Picture 7" descr="ch3.1-350dpi.png"/>
          <p:cNvPicPr>
            <a:picLocks noChangeAspect="1"/>
          </p:cNvPicPr>
          <p:nvPr/>
        </p:nvPicPr>
        <p:blipFill>
          <a:blip r:embed="rId3" cstate="print"/>
          <a:stretch>
            <a:fillRect/>
          </a:stretch>
        </p:blipFill>
        <p:spPr>
          <a:xfrm>
            <a:off x="1219200" y="2201130"/>
            <a:ext cx="6477000" cy="3604000"/>
          </a:xfrm>
          <a:prstGeom prst="rect">
            <a:avLst/>
          </a:prstGeo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Format Matters!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pic>
        <p:nvPicPr>
          <p:cNvPr id="8" name="Picture 7" descr="ch3.1-350dpi.png"/>
          <p:cNvPicPr>
            <a:picLocks noChangeAspect="1"/>
          </p:cNvPicPr>
          <p:nvPr/>
        </p:nvPicPr>
        <p:blipFill>
          <a:blip r:embed="rId3" cstate="print"/>
          <a:stretch>
            <a:fillRect/>
          </a:stretch>
        </p:blipFill>
        <p:spPr>
          <a:xfrm>
            <a:off x="845978" y="1066800"/>
            <a:ext cx="6748339" cy="5486400"/>
          </a:xfrm>
          <a:prstGeom prst="rect">
            <a:avLst/>
          </a:prstGeo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81000"/>
            <a:ext cx="8228707" cy="1190997"/>
          </a:xfrm>
        </p:spPr>
        <p:txBody>
          <a:bodyPr vert="horz" lIns="91440" tIns="45720" rIns="91440" bIns="45720" rtlCol="0" anchor="ct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Bits vs Atoms (Negroponte)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600200"/>
            <a:ext cx="8036719" cy="396586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 contrast between information as "bits" and information as "atoms" was first expressed by Nicholas Negroponte of the MIT Media Lab (see Being Digital (1995)</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Information encoded as bits can move several orders of magnitude faster than atoms can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It can be in many places at once (broadcasting, networking) unlike atoms that have to be in one </a:t>
            </a:r>
            <a:r>
              <a:rPr lang="en-US" sz="2800" dirty="0" smtClean="0"/>
              <a:t>place</a:t>
            </a:r>
            <a:endParaRPr lang="en-US" sz="2800"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9600" y="381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b="1" dirty="0" smtClean="0"/>
              <a:t>Stop And Think</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828800"/>
            <a:ext cx="8077200" cy="170107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a:defRPr/>
            </a:pPr>
            <a:r>
              <a:rPr lang="en-US" sz="2800" b="1" dirty="0" smtClean="0">
                <a:solidFill>
                  <a:srgbClr val="FF0000"/>
                </a:solidFill>
              </a:rPr>
              <a:t>What are other ways in which bits and atoms differ that matter to TDO? </a:t>
            </a:r>
          </a:p>
          <a:p>
            <a:pPr>
              <a:defRPr/>
            </a:pPr>
            <a:r>
              <a:rPr lang="en-US" sz="2800" b="1" dirty="0" smtClean="0">
                <a:solidFill>
                  <a:srgbClr val="FF0000"/>
                </a:solidFill>
              </a:rPr>
              <a:t>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vert="horz" lIns="91440" tIns="45720" rIns="91440" bIns="45720" rtlCol="0" anchor="ct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Moving Bits != Moving Atoms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pic>
        <p:nvPicPr>
          <p:cNvPr id="8" name="Picture 7" descr="ch3.1-350dpi.png"/>
          <p:cNvPicPr>
            <a:picLocks noChangeAspect="1"/>
          </p:cNvPicPr>
          <p:nvPr/>
        </p:nvPicPr>
        <p:blipFill>
          <a:blip r:embed="rId3" cstate="print"/>
          <a:stretch>
            <a:fillRect/>
          </a:stretch>
        </p:blipFill>
        <p:spPr>
          <a:xfrm>
            <a:off x="685800" y="2362200"/>
            <a:ext cx="7932162" cy="2764238"/>
          </a:xfrm>
          <a:prstGeom prst="rect">
            <a:avLst/>
          </a:prstGeo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Resource Focus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641" y="2035969"/>
            <a:ext cx="8036719" cy="3736181"/>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Any resource can have other resources associated with it, usually to describe it in some way to facilitate finding it, interacting with it, or interpreting it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So we can designate a resource as a primary one or as a description resource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Description resources are often called </a:t>
            </a:r>
            <a:r>
              <a:rPr lang="en-US" sz="2800" dirty="0" smtClean="0">
                <a:solidFill>
                  <a:srgbClr val="FF0000"/>
                </a:solidFill>
              </a:rPr>
              <a:t>METADATA</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srgbClr val="FF0000"/>
                </a:solidFill>
              </a:rPr>
              <a:t>Metadata </a:t>
            </a:r>
            <a:r>
              <a:rPr lang="en-US" sz="2800" dirty="0" smtClean="0"/>
              <a:t>often defined as “data about data” but all three parts of that definition are wrong</a:t>
            </a:r>
            <a:endParaRPr lang="en-US" sz="2800" dirty="0">
              <a:solidFill>
                <a:srgbClr val="FF0000"/>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Description Resources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pic>
        <p:nvPicPr>
          <p:cNvPr id="8" name="Picture 7" descr="ch3.1-350dpi.png"/>
          <p:cNvPicPr>
            <a:picLocks noChangeAspect="1"/>
          </p:cNvPicPr>
          <p:nvPr/>
        </p:nvPicPr>
        <p:blipFill>
          <a:blip r:embed="rId3" cstate="print"/>
          <a:stretch>
            <a:fillRect/>
          </a:stretch>
        </p:blipFill>
        <p:spPr>
          <a:xfrm>
            <a:off x="1524000" y="838200"/>
            <a:ext cx="6174971" cy="4958006"/>
          </a:xfrm>
          <a:prstGeom prst="rect">
            <a:avLst/>
          </a:prstGeom>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Aggregated Description Resources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pic>
        <p:nvPicPr>
          <p:cNvPr id="8" name="Picture 7" descr="ch3.1-350dpi.png"/>
          <p:cNvPicPr>
            <a:picLocks noChangeAspect="1"/>
          </p:cNvPicPr>
          <p:nvPr/>
        </p:nvPicPr>
        <p:blipFill>
          <a:blip r:embed="rId3" cstate="print"/>
          <a:stretch>
            <a:fillRect/>
          </a:stretch>
        </p:blipFill>
        <p:spPr>
          <a:xfrm>
            <a:off x="1828800" y="1066800"/>
            <a:ext cx="4844935" cy="5104818"/>
          </a:xfrm>
          <a:prstGeom prst="rect">
            <a:avLst/>
          </a:prstGeom>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533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Resource Focus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641" y="2035969"/>
            <a:ext cx="8036719" cy="2776688"/>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In the bibliographic domain the resource vs. description distinction is deeply embedded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It other domains it can be quite arbitrary and "focus" is an important decision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One person's data is another person's metadata -- and now substitute "process" for "person"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“Carving Nature at its Joints”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524000"/>
            <a:ext cx="8036719" cy="4758641"/>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Over 2000 years ago Plato (in Phaedrus) has Socrates arguing that species are distinguished by "carving nature at its joints" - where the natural differences between things are the largest or most salient or where there are few </a:t>
            </a:r>
            <a:r>
              <a:rPr lang="en-US" sz="2800" dirty="0" smtClean="0"/>
              <a:t>connections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I.e., there are “</a:t>
            </a:r>
            <a:r>
              <a:rPr lang="en-US" sz="2800" dirty="0" smtClean="0">
                <a:solidFill>
                  <a:srgbClr val="FF0000"/>
                </a:solidFill>
              </a:rPr>
              <a:t>natural kinds</a:t>
            </a:r>
            <a:r>
              <a:rPr lang="en-US" sz="2800" dirty="0" smtClean="0"/>
              <a:t>” – categories are discovered, not invented</a:t>
            </a:r>
            <a:endParaRPr lang="en-US" sz="28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"Joints" and the boundaries they create between things exist to some extent with physical resources and are manifested in their surface or perceptible properties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96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Format x Focus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pic>
        <p:nvPicPr>
          <p:cNvPr id="8" name="Picture 7" descr="ch3.1-350dpi.png"/>
          <p:cNvPicPr>
            <a:picLocks noChangeAspect="1"/>
          </p:cNvPicPr>
          <p:nvPr/>
        </p:nvPicPr>
        <p:blipFill>
          <a:blip r:embed="rId3" cstate="print"/>
          <a:stretch>
            <a:fillRect/>
          </a:stretch>
        </p:blipFill>
        <p:spPr>
          <a:xfrm>
            <a:off x="1905000" y="1066800"/>
            <a:ext cx="5714999" cy="4738366"/>
          </a:xfrm>
          <a:prstGeom prst="rect">
            <a:avLst/>
          </a:prstGeom>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Resource Agency</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447800"/>
            <a:ext cx="8036719" cy="452896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Passive or operand resources ("nouns") must be acted upon or interacted with to produce an effect</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Traditional organizing systems contain tangible and static resources that are "natural operands"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Active or operant resources ("verbs") create effects or value on their own, sometimes when then initiate interactions with operand resources.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Sensors, web-based services, information feeds are operant resources that often are combined to implement business processes or business models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8459986" cy="4491633"/>
          </a:xfrm>
        </p:spPr>
        <p:txBody>
          <a:bodyPr>
            <a:normAutofit/>
          </a:bodyPr>
          <a:lstStyle/>
          <a:p>
            <a:r>
              <a:rPr lang="en-US" sz="3600" dirty="0" smtClean="0"/>
              <a:t>TDO 3.5, TDO 8.3.1 and 8.3.2</a:t>
            </a:r>
          </a:p>
          <a:p>
            <a:r>
              <a:rPr lang="en-US" sz="3600" dirty="0" smtClean="0"/>
              <a:t>Smith, Abby. “Authenticity in perspective” </a:t>
            </a:r>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Readings for Next Lectur</a:t>
            </a:r>
            <a:r>
              <a:rPr lang="en-US" sz="3400" dirty="0" smtClean="0">
                <a:sym typeface="UC Berkeley OS Sign"/>
              </a:rPr>
              <a:t>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Carving </a:t>
            </a:r>
            <a:r>
              <a:rPr lang="en-US" sz="4000" dirty="0" smtClean="0">
                <a:solidFill>
                  <a:srgbClr val="FF0000"/>
                </a:solidFill>
                <a:sym typeface="UC Berkeley OS Sign"/>
              </a:rPr>
              <a:t>Information</a:t>
            </a:r>
            <a:r>
              <a:rPr lang="en-US" sz="4000" dirty="0" smtClean="0">
                <a:sym typeface="UC Berkeley OS Sign"/>
              </a:rPr>
              <a:t> at its Joints?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641" y="2035969"/>
            <a:ext cx="8036719" cy="3402757"/>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When we deal with resources that are made of information, any "joints" are man-made and arbitrary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There might be indications "on the surface" that suggest the "joints" between information resources, but these represent design decisions, might be more structure or presentation oriented than content oriented distinctions, and are subject to cognitive </a:t>
            </a:r>
            <a:r>
              <a:rPr lang="en-US" sz="2800" dirty="0" smtClean="0"/>
              <a:t>interpretation</a:t>
            </a:r>
            <a:endParaRPr lang="en-US" sz="28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“Thing” vs. “Type of Thing”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905000"/>
            <a:ext cx="8036719" cy="3006366"/>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Identifying a resource as an instance is not the same as identifying the category or "</a:t>
            </a:r>
            <a:r>
              <a:rPr lang="en-US" sz="2800" dirty="0" smtClean="0">
                <a:solidFill>
                  <a:srgbClr val="FF0000"/>
                </a:solidFill>
              </a:rPr>
              <a:t>equivalence class</a:t>
            </a:r>
            <a:r>
              <a:rPr lang="en-US" sz="2800" dirty="0" smtClean="0"/>
              <a:t>" to which it belongs.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At various times we can consider any given resource to be one of many members of a broad category, as one of the few members of a narrow category, or as a unique instance of a category with only one member.</a:t>
            </a:r>
            <a:endParaRPr lang="en-US" sz="28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Two Aspects of “Thingness”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641" y="2035969"/>
            <a:ext cx="8036719" cy="1983907"/>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Two separate </a:t>
            </a:r>
            <a:r>
              <a:rPr lang="en-US" sz="2800" dirty="0" smtClean="0"/>
              <a:t>aspects </a:t>
            </a:r>
            <a:r>
              <a:rPr lang="en-US" sz="2800" dirty="0"/>
              <a:t>cut across the "thingness" distinctions: </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Granularity</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Abstraction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smtClean="0">
                <a:sym typeface="UC Berkeley OS Sign"/>
              </a:rPr>
              <a:t>Granularity:  Whole vs. Parts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641" y="2035969"/>
            <a:ext cx="8036719" cy="452896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Resources that are aggregates or composites of other resources, or that have internal structure, pose questions about the granularity of their "thingness"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We might need to organize and manage the granular resources, the composite resources, and the relationships between them - all at the same time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"part things" can be identified at various levels of contexts/containers/collections in which they occur</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granularity of physical resources is more easily determined that for information resources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2267</Words>
  <Application>Microsoft Office PowerPoint</Application>
  <PresentationFormat>On-screen Show (4:3)</PresentationFormat>
  <Paragraphs>288</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Plan for Today’s Lecture(s)</vt:lpstr>
      <vt:lpstr>INFO 202 “Information Organization &amp; Retrieval” Fall 2015 </vt:lpstr>
      <vt:lpstr>What is a Resource?</vt:lpstr>
      <vt:lpstr>The Unit of Analysis</vt:lpstr>
      <vt:lpstr>“Carving Nature at its Joints”</vt:lpstr>
      <vt:lpstr>Carving Information at its Joints?</vt:lpstr>
      <vt:lpstr>“Thing” vs. “Type of Thing”</vt:lpstr>
      <vt:lpstr>Two Aspects of “Thingness”</vt:lpstr>
      <vt:lpstr>Granularity:  Whole vs. Parts</vt:lpstr>
      <vt:lpstr>Red Car as 1 Resource</vt:lpstr>
      <vt:lpstr>Red Car : Not 1 Resource</vt:lpstr>
      <vt:lpstr>Abstraction - 1</vt:lpstr>
      <vt:lpstr>Abstraction - 2</vt:lpstr>
      <vt:lpstr>The “Abstraction Hierarchy”  of the “Work”</vt:lpstr>
      <vt:lpstr>What is  Macbeth?</vt:lpstr>
      <vt:lpstr>The Equivalence Continuum (Tillett)</vt:lpstr>
      <vt:lpstr>INFO 202 “Information Organization &amp; Retrieval” Fall 2015 </vt:lpstr>
      <vt:lpstr>An Introduction to Modeling - 1</vt:lpstr>
      <vt:lpstr>An Introduction to Modeling - 2</vt:lpstr>
      <vt:lpstr>Recipes as Everyday Models</vt:lpstr>
      <vt:lpstr>Not a Model of Wonton Soup</vt:lpstr>
      <vt:lpstr>A Model of Wonton Soup</vt:lpstr>
      <vt:lpstr>The Classical Modeling Approach</vt:lpstr>
      <vt:lpstr>Physical Modeling for Analysis - 1</vt:lpstr>
      <vt:lpstr>Physical Modeling for Analysis - 2</vt:lpstr>
      <vt:lpstr>Physical View of Wonton Soup</vt:lpstr>
      <vt:lpstr>Conceptual Modeling for (Re-)Design - 1</vt:lpstr>
      <vt:lpstr>Conceptual Modeling for (Re-)Design - 2</vt:lpstr>
      <vt:lpstr>Conceptual View of Wonton Soup</vt:lpstr>
      <vt:lpstr>Using Conceptual Models</vt:lpstr>
      <vt:lpstr>The Modeling Gaps</vt:lpstr>
      <vt:lpstr>Implementing a Conceptual Model  as a Physical One</vt:lpstr>
      <vt:lpstr>Applying the Conceptual Model</vt:lpstr>
      <vt:lpstr>Iteration is Inevitable</vt:lpstr>
      <vt:lpstr>Adapting the Classical Modeling Approach to TDO – 1 </vt:lpstr>
      <vt:lpstr>Adapting the Classical Modeling Approach to TDO – 2 </vt:lpstr>
      <vt:lpstr>Model the Information</vt:lpstr>
      <vt:lpstr>INFO 202 “Information Organization &amp; Retrieval” Fall 2015 </vt:lpstr>
      <vt:lpstr>Four Distinctions About Resources</vt:lpstr>
      <vt:lpstr>Resource Domain</vt:lpstr>
      <vt:lpstr>Resource Format in TDO</vt:lpstr>
      <vt:lpstr>Format Matters!</vt:lpstr>
      <vt:lpstr>Bits vs Atoms (Negroponte)</vt:lpstr>
      <vt:lpstr> Stop And Think</vt:lpstr>
      <vt:lpstr>Moving Bits != Moving Atoms</vt:lpstr>
      <vt:lpstr>Resource Focus</vt:lpstr>
      <vt:lpstr>Description Resources</vt:lpstr>
      <vt:lpstr>Aggregated Description Resources</vt:lpstr>
      <vt:lpstr>Resource Focus</vt:lpstr>
      <vt:lpstr>Format x Focus</vt:lpstr>
      <vt:lpstr>Resource Agency</vt:lpstr>
      <vt:lpstr>Readings for Next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2014-09-21T17:50:21Z</dcterms:created>
  <dcterms:modified xsi:type="dcterms:W3CDTF">2015-09-11T21:12:59Z</dcterms:modified>
</cp:coreProperties>
</file>