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4"/>
  </p:notesMasterIdLst>
  <p:sldIdLst>
    <p:sldId id="258" r:id="rId2"/>
    <p:sldId id="427" r:id="rId3"/>
    <p:sldId id="428" r:id="rId4"/>
    <p:sldId id="430" r:id="rId5"/>
    <p:sldId id="447" r:id="rId6"/>
    <p:sldId id="459" r:id="rId7"/>
    <p:sldId id="475" r:id="rId8"/>
    <p:sldId id="460" r:id="rId9"/>
    <p:sldId id="450" r:id="rId10"/>
    <p:sldId id="474" r:id="rId11"/>
    <p:sldId id="477" r:id="rId12"/>
    <p:sldId id="464" r:id="rId13"/>
    <p:sldId id="461" r:id="rId14"/>
    <p:sldId id="463" r:id="rId15"/>
    <p:sldId id="466" r:id="rId16"/>
    <p:sldId id="468" r:id="rId17"/>
    <p:sldId id="469" r:id="rId18"/>
    <p:sldId id="470" r:id="rId19"/>
    <p:sldId id="455" r:id="rId20"/>
    <p:sldId id="458" r:id="rId21"/>
    <p:sldId id="456" r:id="rId22"/>
    <p:sldId id="443" r:id="rId23"/>
    <p:sldId id="448" r:id="rId24"/>
    <p:sldId id="449" r:id="rId25"/>
    <p:sldId id="476" r:id="rId26"/>
    <p:sldId id="393" r:id="rId27"/>
    <p:sldId id="394" r:id="rId28"/>
    <p:sldId id="395" r:id="rId29"/>
    <p:sldId id="478" r:id="rId30"/>
    <p:sldId id="396" r:id="rId31"/>
    <p:sldId id="418" r:id="rId32"/>
    <p:sldId id="419" r:id="rId33"/>
    <p:sldId id="397" r:id="rId34"/>
    <p:sldId id="414" r:id="rId35"/>
    <p:sldId id="399" r:id="rId36"/>
    <p:sldId id="400" r:id="rId37"/>
    <p:sldId id="401" r:id="rId38"/>
    <p:sldId id="402" r:id="rId39"/>
    <p:sldId id="403" r:id="rId40"/>
    <p:sldId id="415" r:id="rId41"/>
    <p:sldId id="425" r:id="rId42"/>
    <p:sldId id="407" r:id="rId43"/>
    <p:sldId id="406" r:id="rId44"/>
    <p:sldId id="420" r:id="rId45"/>
    <p:sldId id="411" r:id="rId46"/>
    <p:sldId id="412" r:id="rId47"/>
    <p:sldId id="426" r:id="rId48"/>
    <p:sldId id="413" r:id="rId49"/>
    <p:sldId id="422" r:id="rId50"/>
    <p:sldId id="405" r:id="rId51"/>
    <p:sldId id="421" r:id="rId52"/>
    <p:sldId id="389" r:id="rId5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7" autoAdjust="0"/>
    <p:restoredTop sz="66509" autoAdjust="0"/>
  </p:normalViewPr>
  <p:slideViewPr>
    <p:cSldViewPr>
      <p:cViewPr varScale="1">
        <p:scale>
          <a:sx n="61" d="100"/>
          <a:sy n="61" d="100"/>
        </p:scale>
        <p:origin x="2220" y="48"/>
      </p:cViewPr>
      <p:guideLst>
        <p:guide orient="horz" pos="2160"/>
        <p:guide pos="2880"/>
      </p:guideLst>
    </p:cSldViewPr>
  </p:slideViewPr>
  <p:notesTextViewPr>
    <p:cViewPr>
      <p:scale>
        <a:sx n="3" d="2"/>
        <a:sy n="3" d="2"/>
      </p:scale>
      <p:origin x="0" y="0"/>
    </p:cViewPr>
  </p:notesTextViewPr>
  <p:sorterViewPr>
    <p:cViewPr>
      <p:scale>
        <a:sx n="100" d="100"/>
        <a:sy n="100" d="100"/>
      </p:scale>
      <p:origin x="0" y="-1308"/>
    </p:cViewPr>
  </p:sorterViewPr>
  <p:notesViewPr>
    <p:cSldViewPr>
      <p:cViewPr>
        <p:scale>
          <a:sx n="71" d="100"/>
          <a:sy n="71" d="100"/>
        </p:scale>
        <p:origin x="-2616"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9/17/2015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extLst>
      <p:ext uri="{BB962C8B-B14F-4D97-AF65-F5344CB8AC3E}">
        <p14:creationId xmlns:p14="http://schemas.microsoft.com/office/powerpoint/2010/main" val="199631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extLst>
      <p:ext uri="{BB962C8B-B14F-4D97-AF65-F5344CB8AC3E}">
        <p14:creationId xmlns:p14="http://schemas.microsoft.com/office/powerpoint/2010/main" val="279010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dirty="0"/>
          </a:p>
        </p:txBody>
      </p:sp>
    </p:spTree>
    <p:extLst>
      <p:ext uri="{BB962C8B-B14F-4D97-AF65-F5344CB8AC3E}">
        <p14:creationId xmlns:p14="http://schemas.microsoft.com/office/powerpoint/2010/main" val="1840482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1AAA97-46B5-0B45-A228-CC52721BBDF5}" type="slidenum">
              <a:rPr lang="en-US" smtClean="0"/>
              <a:pPr/>
              <a:t>11</a:t>
            </a:fld>
            <a:endParaRPr lang="en-US" dirty="0"/>
          </a:p>
        </p:txBody>
      </p:sp>
    </p:spTree>
    <p:extLst>
      <p:ext uri="{BB962C8B-B14F-4D97-AF65-F5344CB8AC3E}">
        <p14:creationId xmlns:p14="http://schemas.microsoft.com/office/powerpoint/2010/main" val="4187040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1AAA97-46B5-0B45-A228-CC52721BBDF5}" type="slidenum">
              <a:rPr lang="en-US" smtClean="0"/>
              <a:pPr/>
              <a:t>12</a:t>
            </a:fld>
            <a:endParaRPr lang="en-US" dirty="0"/>
          </a:p>
        </p:txBody>
      </p:sp>
    </p:spTree>
    <p:extLst>
      <p:ext uri="{BB962C8B-B14F-4D97-AF65-F5344CB8AC3E}">
        <p14:creationId xmlns:p14="http://schemas.microsoft.com/office/powerpoint/2010/main" val="1652722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1AAA97-46B5-0B45-A228-CC52721BBDF5}" type="slidenum">
              <a:rPr lang="en-US" smtClean="0"/>
              <a:pPr/>
              <a:t>13</a:t>
            </a:fld>
            <a:endParaRPr lang="en-US" dirty="0"/>
          </a:p>
        </p:txBody>
      </p:sp>
    </p:spTree>
    <p:extLst>
      <p:ext uri="{BB962C8B-B14F-4D97-AF65-F5344CB8AC3E}">
        <p14:creationId xmlns:p14="http://schemas.microsoft.com/office/powerpoint/2010/main" val="189836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1AAA97-46B5-0B45-A228-CC52721BBDF5}" type="slidenum">
              <a:rPr lang="en-US" smtClean="0"/>
              <a:pPr/>
              <a:t>14</a:t>
            </a:fld>
            <a:endParaRPr lang="en-US" dirty="0"/>
          </a:p>
        </p:txBody>
      </p:sp>
    </p:spTree>
    <p:extLst>
      <p:ext uri="{BB962C8B-B14F-4D97-AF65-F5344CB8AC3E}">
        <p14:creationId xmlns:p14="http://schemas.microsoft.com/office/powerpoint/2010/main" val="2161820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1AAA97-46B5-0B45-A228-CC52721BBDF5}" type="slidenum">
              <a:rPr lang="en-US" smtClean="0"/>
              <a:pPr/>
              <a:t>15</a:t>
            </a:fld>
            <a:endParaRPr lang="en-US" dirty="0"/>
          </a:p>
        </p:txBody>
      </p:sp>
    </p:spTree>
    <p:extLst>
      <p:ext uri="{BB962C8B-B14F-4D97-AF65-F5344CB8AC3E}">
        <p14:creationId xmlns:p14="http://schemas.microsoft.com/office/powerpoint/2010/main" val="3182538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dirty="0"/>
          </a:p>
        </p:txBody>
      </p:sp>
    </p:spTree>
    <p:extLst>
      <p:ext uri="{BB962C8B-B14F-4D97-AF65-F5344CB8AC3E}">
        <p14:creationId xmlns:p14="http://schemas.microsoft.com/office/powerpoint/2010/main" val="266343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1AAA97-46B5-0B45-A228-CC52721BBDF5}" type="slidenum">
              <a:rPr lang="en-US" smtClean="0"/>
              <a:pPr/>
              <a:t>17</a:t>
            </a:fld>
            <a:endParaRPr lang="en-US" dirty="0"/>
          </a:p>
        </p:txBody>
      </p:sp>
    </p:spTree>
    <p:extLst>
      <p:ext uri="{BB962C8B-B14F-4D97-AF65-F5344CB8AC3E}">
        <p14:creationId xmlns:p14="http://schemas.microsoft.com/office/powerpoint/2010/main" val="1011843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1AAA97-46B5-0B45-A228-CC52721BBDF5}" type="slidenum">
              <a:rPr lang="en-US" smtClean="0"/>
              <a:pPr/>
              <a:t>18</a:t>
            </a:fld>
            <a:endParaRPr lang="en-US" dirty="0"/>
          </a:p>
        </p:txBody>
      </p:sp>
    </p:spTree>
    <p:extLst>
      <p:ext uri="{BB962C8B-B14F-4D97-AF65-F5344CB8AC3E}">
        <p14:creationId xmlns:p14="http://schemas.microsoft.com/office/powerpoint/2010/main" val="4101786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extLst>
      <p:ext uri="{BB962C8B-B14F-4D97-AF65-F5344CB8AC3E}">
        <p14:creationId xmlns:p14="http://schemas.microsoft.com/office/powerpoint/2010/main" val="385551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extLst>
      <p:ext uri="{BB962C8B-B14F-4D97-AF65-F5344CB8AC3E}">
        <p14:creationId xmlns:p14="http://schemas.microsoft.com/office/powerpoint/2010/main" val="1154521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20</a:t>
            </a:fld>
            <a:endParaRPr lang="en-US"/>
          </a:p>
        </p:txBody>
      </p:sp>
    </p:spTree>
    <p:extLst>
      <p:ext uri="{BB962C8B-B14F-4D97-AF65-F5344CB8AC3E}">
        <p14:creationId xmlns:p14="http://schemas.microsoft.com/office/powerpoint/2010/main" val="972064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21</a:t>
            </a:fld>
            <a:endParaRPr lang="en-US"/>
          </a:p>
        </p:txBody>
      </p:sp>
    </p:spTree>
    <p:extLst>
      <p:ext uri="{BB962C8B-B14F-4D97-AF65-F5344CB8AC3E}">
        <p14:creationId xmlns:p14="http://schemas.microsoft.com/office/powerpoint/2010/main" val="3523018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609600" y="4493260"/>
            <a:ext cx="5486400" cy="4183380"/>
          </a:xfrm>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p14="http://schemas.microsoft.com/office/powerpoint/2010/main" val="1711602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extLst>
      <p:ext uri="{BB962C8B-B14F-4D97-AF65-F5344CB8AC3E}">
        <p14:creationId xmlns:p14="http://schemas.microsoft.com/office/powerpoint/2010/main" val="2449706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dirty="0"/>
          </a:p>
        </p:txBody>
      </p:sp>
    </p:spTree>
    <p:extLst>
      <p:ext uri="{BB962C8B-B14F-4D97-AF65-F5344CB8AC3E}">
        <p14:creationId xmlns:p14="http://schemas.microsoft.com/office/powerpoint/2010/main" val="3656189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dirty="0"/>
          </a:p>
        </p:txBody>
      </p:sp>
    </p:spTree>
    <p:extLst>
      <p:ext uri="{BB962C8B-B14F-4D97-AF65-F5344CB8AC3E}">
        <p14:creationId xmlns:p14="http://schemas.microsoft.com/office/powerpoint/2010/main" val="1123334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26</a:t>
            </a:fld>
            <a:endParaRPr lang="en-US"/>
          </a:p>
        </p:txBody>
      </p:sp>
    </p:spTree>
    <p:extLst>
      <p:ext uri="{BB962C8B-B14F-4D97-AF65-F5344CB8AC3E}">
        <p14:creationId xmlns:p14="http://schemas.microsoft.com/office/powerpoint/2010/main" val="2416570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4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extLst>
      <p:ext uri="{BB962C8B-B14F-4D97-AF65-F5344CB8AC3E}">
        <p14:creationId xmlns:p14="http://schemas.microsoft.com/office/powerpoint/2010/main" val="928385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28</a:t>
            </a:fld>
            <a:endParaRPr lang="en-US"/>
          </a:p>
        </p:txBody>
      </p:sp>
    </p:spTree>
    <p:extLst>
      <p:ext uri="{BB962C8B-B14F-4D97-AF65-F5344CB8AC3E}">
        <p14:creationId xmlns:p14="http://schemas.microsoft.com/office/powerpoint/2010/main" val="1653581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29</a:t>
            </a:fld>
            <a:endParaRPr lang="en-US"/>
          </a:p>
        </p:txBody>
      </p:sp>
    </p:spTree>
    <p:extLst>
      <p:ext uri="{BB962C8B-B14F-4D97-AF65-F5344CB8AC3E}">
        <p14:creationId xmlns:p14="http://schemas.microsoft.com/office/powerpoint/2010/main" val="157038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extLst>
      <p:ext uri="{BB962C8B-B14F-4D97-AF65-F5344CB8AC3E}">
        <p14:creationId xmlns:p14="http://schemas.microsoft.com/office/powerpoint/2010/main" val="3679224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30</a:t>
            </a:fld>
            <a:endParaRPr lang="en-US"/>
          </a:p>
        </p:txBody>
      </p:sp>
    </p:spTree>
    <p:extLst>
      <p:ext uri="{BB962C8B-B14F-4D97-AF65-F5344CB8AC3E}">
        <p14:creationId xmlns:p14="http://schemas.microsoft.com/office/powerpoint/2010/main" val="860443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extLst>
      <p:ext uri="{BB962C8B-B14F-4D97-AF65-F5344CB8AC3E}">
        <p14:creationId xmlns:p14="http://schemas.microsoft.com/office/powerpoint/2010/main" val="4212604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p14="http://schemas.microsoft.com/office/powerpoint/2010/main" val="1124241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33</a:t>
            </a:fld>
            <a:endParaRPr lang="en-US"/>
          </a:p>
        </p:txBody>
      </p:sp>
    </p:spTree>
    <p:extLst>
      <p:ext uri="{BB962C8B-B14F-4D97-AF65-F5344CB8AC3E}">
        <p14:creationId xmlns:p14="http://schemas.microsoft.com/office/powerpoint/2010/main" val="1877124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34</a:t>
            </a:fld>
            <a:endParaRPr lang="en-US"/>
          </a:p>
        </p:txBody>
      </p:sp>
    </p:spTree>
    <p:extLst>
      <p:ext uri="{BB962C8B-B14F-4D97-AF65-F5344CB8AC3E}">
        <p14:creationId xmlns:p14="http://schemas.microsoft.com/office/powerpoint/2010/main" val="2000488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35</a:t>
            </a:fld>
            <a:endParaRPr lang="en-US"/>
          </a:p>
        </p:txBody>
      </p:sp>
    </p:spTree>
    <p:extLst>
      <p:ext uri="{BB962C8B-B14F-4D97-AF65-F5344CB8AC3E}">
        <p14:creationId xmlns:p14="http://schemas.microsoft.com/office/powerpoint/2010/main" val="987318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36</a:t>
            </a:fld>
            <a:endParaRPr lang="en-US"/>
          </a:p>
        </p:txBody>
      </p:sp>
    </p:spTree>
    <p:extLst>
      <p:ext uri="{BB962C8B-B14F-4D97-AF65-F5344CB8AC3E}">
        <p14:creationId xmlns:p14="http://schemas.microsoft.com/office/powerpoint/2010/main" val="3993467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extLst>
      <p:ext uri="{BB962C8B-B14F-4D97-AF65-F5344CB8AC3E}">
        <p14:creationId xmlns:p14="http://schemas.microsoft.com/office/powerpoint/2010/main" val="1538624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extLst>
      <p:ext uri="{BB962C8B-B14F-4D97-AF65-F5344CB8AC3E}">
        <p14:creationId xmlns:p14="http://schemas.microsoft.com/office/powerpoint/2010/main" val="2737833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extLst>
      <p:ext uri="{BB962C8B-B14F-4D97-AF65-F5344CB8AC3E}">
        <p14:creationId xmlns:p14="http://schemas.microsoft.com/office/powerpoint/2010/main" val="93349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400"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extLst>
      <p:ext uri="{BB962C8B-B14F-4D97-AF65-F5344CB8AC3E}">
        <p14:creationId xmlns:p14="http://schemas.microsoft.com/office/powerpoint/2010/main" val="1860043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p14="http://schemas.microsoft.com/office/powerpoint/2010/main" val="630945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val="1284032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extLst>
      <p:ext uri="{BB962C8B-B14F-4D97-AF65-F5344CB8AC3E}">
        <p14:creationId xmlns:p14="http://schemas.microsoft.com/office/powerpoint/2010/main" val="1850707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extLst>
      <p:ext uri="{BB962C8B-B14F-4D97-AF65-F5344CB8AC3E}">
        <p14:creationId xmlns:p14="http://schemas.microsoft.com/office/powerpoint/2010/main" val="22169312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p14="http://schemas.microsoft.com/office/powerpoint/2010/main" val="1057688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val="31249450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685800" y="4493260"/>
            <a:ext cx="5486400" cy="4183380"/>
          </a:xfrm>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extLst>
      <p:ext uri="{BB962C8B-B14F-4D97-AF65-F5344CB8AC3E}">
        <p14:creationId xmlns:p14="http://schemas.microsoft.com/office/powerpoint/2010/main" val="17027431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685800" y="4493260"/>
            <a:ext cx="5486400" cy="4183380"/>
          </a:xfrm>
          <a:noFill/>
        </p:spPr>
        <p:txBody>
          <a:bodyPr wrap="square" numCol="1" anchor="t" anchorCtr="0" compatLnSpc="1">
            <a:prstTxWarp prst="textNoShape">
              <a:avLst/>
            </a:prstTxWarp>
            <a:noAutofit/>
          </a:bodyPr>
          <a:lstStyle/>
          <a:p>
            <a:endParaRPr lang="en-US" sz="16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extLst>
      <p:ext uri="{BB962C8B-B14F-4D97-AF65-F5344CB8AC3E}">
        <p14:creationId xmlns:p14="http://schemas.microsoft.com/office/powerpoint/2010/main" val="11355566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extLst>
      <p:ext uri="{BB962C8B-B14F-4D97-AF65-F5344CB8AC3E}">
        <p14:creationId xmlns:p14="http://schemas.microsoft.com/office/powerpoint/2010/main" val="2642330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49</a:t>
            </a:fld>
            <a:endParaRPr lang="en-US"/>
          </a:p>
        </p:txBody>
      </p:sp>
    </p:spTree>
    <p:extLst>
      <p:ext uri="{BB962C8B-B14F-4D97-AF65-F5344CB8AC3E}">
        <p14:creationId xmlns:p14="http://schemas.microsoft.com/office/powerpoint/2010/main" val="385840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dirty="0"/>
          </a:p>
        </p:txBody>
      </p:sp>
    </p:spTree>
    <p:extLst>
      <p:ext uri="{BB962C8B-B14F-4D97-AF65-F5344CB8AC3E}">
        <p14:creationId xmlns:p14="http://schemas.microsoft.com/office/powerpoint/2010/main" val="1671336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50</a:t>
            </a:fld>
            <a:endParaRPr lang="en-US"/>
          </a:p>
        </p:txBody>
      </p:sp>
    </p:spTree>
    <p:extLst>
      <p:ext uri="{BB962C8B-B14F-4D97-AF65-F5344CB8AC3E}">
        <p14:creationId xmlns:p14="http://schemas.microsoft.com/office/powerpoint/2010/main" val="42865903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685800" y="4493260"/>
            <a:ext cx="5486400" cy="4183380"/>
          </a:xfrm>
          <a:noFill/>
        </p:spPr>
        <p:txBody>
          <a:bodyPr wrap="square" numCol="1" anchor="t" anchorCtr="0" compatLnSpc="1">
            <a:prstTxWarp prst="textNoShape">
              <a:avLst/>
            </a:prstTxWarp>
            <a:noAutofit/>
          </a:bodyPr>
          <a:lstStyle/>
          <a:p>
            <a:endParaRPr lang="en-US" sz="16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a:p>
        </p:txBody>
      </p:sp>
    </p:spTree>
    <p:extLst>
      <p:ext uri="{BB962C8B-B14F-4D97-AF65-F5344CB8AC3E}">
        <p14:creationId xmlns:p14="http://schemas.microsoft.com/office/powerpoint/2010/main" val="2483913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52</a:t>
            </a:fld>
            <a:endParaRPr lang="en-US"/>
          </a:p>
        </p:txBody>
      </p:sp>
    </p:spTree>
    <p:extLst>
      <p:ext uri="{BB962C8B-B14F-4D97-AF65-F5344CB8AC3E}">
        <p14:creationId xmlns:p14="http://schemas.microsoft.com/office/powerpoint/2010/main" val="350438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1AAA97-46B5-0B45-A228-CC52721BBDF5}" type="slidenum">
              <a:rPr lang="en-US" smtClean="0"/>
              <a:pPr/>
              <a:t>6</a:t>
            </a:fld>
            <a:endParaRPr lang="en-US" dirty="0"/>
          </a:p>
        </p:txBody>
      </p:sp>
    </p:spTree>
    <p:extLst>
      <p:ext uri="{BB962C8B-B14F-4D97-AF65-F5344CB8AC3E}">
        <p14:creationId xmlns:p14="http://schemas.microsoft.com/office/powerpoint/2010/main" val="149224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extLst>
      <p:ext uri="{BB962C8B-B14F-4D97-AF65-F5344CB8AC3E}">
        <p14:creationId xmlns:p14="http://schemas.microsoft.com/office/powerpoint/2010/main" val="3175177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buFontTx/>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dirty="0"/>
          </a:p>
        </p:txBody>
      </p:sp>
    </p:spTree>
    <p:extLst>
      <p:ext uri="{BB962C8B-B14F-4D97-AF65-F5344CB8AC3E}">
        <p14:creationId xmlns:p14="http://schemas.microsoft.com/office/powerpoint/2010/main" val="3101560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p14="http://schemas.microsoft.com/office/powerpoint/2010/main" val="213969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foodsafetynews.com/2013/01/contaminated-lettuce-came-from-lgma-grow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hyperlink" Target="http://petapixel.com/2010/06/09/big-city-heat-maps-of-local-and-tourist-photo-spo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nyti.ms/O1tol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estimote.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www.xconomy.com/boulder-denver/2014/10/27/nest-buys-smart-home-startup-revolv-discontinues-automation-hub/"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www.blipsystems.com/danish-german-partnership-disseminate-smart-city-solution-help-ease-traffic/"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hyperlink" Target="http://www.extremetech.com/extreme/176093-v2v-what-are-vehicle-to-vehicle-communications-and-how-does-it-work/3" TargetMode="Externa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automatic.com/app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automatic.com/"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orporate.target.com/article/2015/07/open-house-connected-hom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nytimes.com/2015/09/06/opinion/sunday/allison-arieff-the-internet-of-way-too-many-things.html?smid=tw-shar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internetofuselessthings.io/"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confectious.net/about-m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hyperlink" Target="http://www.loc.gov/preservation/resources/rfs/textmus.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ubiq.com/hypertext/weiser/SciAmDraft3.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nextgov.com/emerging-tech/2015/09/tech-experts-predict-what-2025-will-look/12103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fineartstitle.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pbs.org/wgbh/nova/vinland/fakes.html" TargetMode="External"/><Relationship Id="rId5" Type="http://schemas.openxmlformats.org/officeDocument/2006/relationships/hyperlink" Target="http://ustar.net/" TargetMode="External"/><Relationship Id="rId4" Type="http://schemas.openxmlformats.org/officeDocument/2006/relationships/hyperlink" Target="http://www.amazon.com/s?me=A2C88R4ZEQ5UH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babynamewizard.com/voyager"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Air_Canada"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www.cbinsights.com/internet-of-things-industry/companies" TargetMode="External"/><Relationship Id="rId13" Type="http://schemas.openxmlformats.org/officeDocument/2006/relationships/hyperlink" Target="http://www.lockheedmartin.com/us/news/features/2015/powering-internet-of-things-a2100.html" TargetMode="External"/><Relationship Id="rId3" Type="http://schemas.openxmlformats.org/officeDocument/2006/relationships/hyperlink" Target="http://www.ibm.com/smarterplanet" TargetMode="External"/><Relationship Id="rId7" Type="http://schemas.openxmlformats.org/officeDocument/2006/relationships/hyperlink" Target="http://www.emc.com/leadership/digital-universe/2014iview/internet-of-things.htm" TargetMode="External"/><Relationship Id="rId12" Type="http://schemas.openxmlformats.org/officeDocument/2006/relationships/hyperlink" Target="http://www.business.att.com/enterprise/Family/mobility-services/internet-of-thing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oracle.com/us/solutions/internetofthings/overview/index.html" TargetMode="External"/><Relationship Id="rId11" Type="http://schemas.openxmlformats.org/officeDocument/2006/relationships/hyperlink" Target="https://nest.com/" TargetMode="External"/><Relationship Id="rId5" Type="http://schemas.openxmlformats.org/officeDocument/2006/relationships/hyperlink" Target="http://go.sap.com/solution/internet-of-things.html" TargetMode="External"/><Relationship Id="rId10" Type="http://schemas.openxmlformats.org/officeDocument/2006/relationships/hyperlink" Target="http://www.cisco.com/web/solutions/trends/iot/overview.html" TargetMode="External"/><Relationship Id="rId4" Type="http://schemas.openxmlformats.org/officeDocument/2006/relationships/hyperlink" Target="https://www.microsoft.com/en-us/server-cloud/internet-of-things.aspx" TargetMode="External"/><Relationship Id="rId9" Type="http://schemas.openxmlformats.org/officeDocument/2006/relationships/hyperlink" Target="http://www8.hp.com/us/en/industries/communications-media-entertainment.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wired.com/wiredscience/2013/05/sensors-listen-to-worl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249052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Smart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Resources over time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Resource identifiers and names</a:t>
            </a:r>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a:latin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hlinkClick r:id="rId3"/>
              </a:rPr>
              <a:t>Tracking the Food Supply</a:t>
            </a:r>
            <a:endParaRPr lang="en-US" sz="40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4" cstate="print"/>
          <a:stretch>
            <a:fillRect/>
          </a:stretch>
        </p:blipFill>
        <p:spPr>
          <a:xfrm>
            <a:off x="762000" y="1371600"/>
            <a:ext cx="7419997" cy="48006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20" y="36786"/>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dirty="0" smtClean="0">
                <a:sym typeface="UC Berkeley OS Sign"/>
              </a:rPr>
              <a:t>Tourist and Local Photos</a:t>
            </a:r>
            <a:endParaRPr lang="en-US" sz="3600" b="1" dirty="0">
              <a:sym typeface="UC Berkeley OS Sign"/>
            </a:endParaRPr>
          </a:p>
        </p:txBody>
      </p:sp>
      <p:sp>
        <p:nvSpPr>
          <p:cNvPr id="3" name="Content Placeholder 2"/>
          <p:cNvSpPr>
            <a:spLocks noGrp="1"/>
          </p:cNvSpPr>
          <p:nvPr>
            <p:ph idx="1"/>
          </p:nvPr>
        </p:nvSpPr>
        <p:spPr>
          <a:xfrm>
            <a:off x="339581" y="6096000"/>
            <a:ext cx="8117339" cy="609600"/>
          </a:xfrm>
        </p:spPr>
        <p:txBody>
          <a:bodyPr>
            <a:normAutofit/>
          </a:bodyPr>
          <a:lstStyle/>
          <a:p>
            <a:r>
              <a:rPr lang="en-US" sz="2400" dirty="0" smtClean="0">
                <a:solidFill>
                  <a:srgbClr val="FF0000"/>
                </a:solidFill>
                <a:latin typeface="UC Berkeley OS Sign"/>
                <a:cs typeface="Arial" pitchFamily="34" charset="0"/>
                <a:sym typeface="Arial" pitchFamily="34" charset="0"/>
                <a:hlinkClick r:id="rId3"/>
              </a:rPr>
              <a:t>Blue = Locals, Red = Tourists</a:t>
            </a:r>
            <a:endParaRPr lang="en-US" sz="2400" dirty="0" smtClean="0">
              <a:latin typeface="UC Berkeley OS Sign"/>
              <a:cs typeface="Arial" pitchFamily="34" charset="0"/>
              <a:sym typeface="Arial"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999537"/>
            <a:ext cx="7260088" cy="4854725"/>
          </a:xfrm>
          <a:prstGeom prst="rect">
            <a:avLst/>
          </a:prstGeom>
        </p:spPr>
      </p:pic>
    </p:spTree>
    <p:extLst>
      <p:ext uri="{BB962C8B-B14F-4D97-AF65-F5344CB8AC3E}">
        <p14:creationId xmlns:p14="http://schemas.microsoft.com/office/powerpoint/2010/main" val="1017013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6144"/>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What Makes A Resource Smart?</a:t>
            </a:r>
            <a:endParaRPr lang="en-US" sz="3600" b="1" dirty="0">
              <a:sym typeface="UC Berkeley OS Sign"/>
            </a:endParaRPr>
          </a:p>
        </p:txBody>
      </p:sp>
      <p:sp>
        <p:nvSpPr>
          <p:cNvPr id="3" name="Content Placeholder 2"/>
          <p:cNvSpPr>
            <a:spLocks noGrp="1"/>
          </p:cNvSpPr>
          <p:nvPr>
            <p:ph idx="1"/>
          </p:nvPr>
        </p:nvSpPr>
        <p:spPr>
          <a:xfrm>
            <a:off x="461141" y="990600"/>
            <a:ext cx="8305800" cy="2336774"/>
          </a:xfrm>
        </p:spPr>
        <p:txBody>
          <a:bodyPr>
            <a:normAutofit/>
          </a:bodyPr>
          <a:lstStyle/>
          <a:p>
            <a:r>
              <a:rPr lang="en-US" sz="2400" dirty="0" smtClean="0">
                <a:solidFill>
                  <a:srgbClr val="FF0000"/>
                </a:solidFill>
                <a:latin typeface="UC Berkeley OS Sign"/>
                <a:cs typeface="Arial" pitchFamily="34" charset="0"/>
                <a:sym typeface="Arial" pitchFamily="34" charset="0"/>
              </a:rPr>
              <a:t>Actuation</a:t>
            </a:r>
            <a:r>
              <a:rPr lang="en-US" sz="2400" dirty="0" smtClean="0">
                <a:latin typeface="UC Berkeley OS Sign"/>
                <a:cs typeface="Arial" pitchFamily="34" charset="0"/>
                <a:sym typeface="Arial" pitchFamily="34" charset="0"/>
              </a:rPr>
              <a:t> – the resource can initiate an action based on what it senses</a:t>
            </a:r>
          </a:p>
          <a:p>
            <a:pPr lvl="1"/>
            <a:r>
              <a:rPr lang="en-US" sz="2400" dirty="0" smtClean="0">
                <a:latin typeface="UC Berkeley OS Sign"/>
                <a:cs typeface="Arial" pitchFamily="34" charset="0"/>
                <a:sym typeface="Arial" pitchFamily="34" charset="0"/>
              </a:rPr>
              <a:t>Turning on lights, motors, speakers, cameras</a:t>
            </a:r>
          </a:p>
          <a:p>
            <a:pPr lvl="1"/>
            <a:r>
              <a:rPr lang="en-US" sz="2400" dirty="0" smtClean="0">
                <a:latin typeface="UC Berkeley OS Sign"/>
                <a:cs typeface="Arial" pitchFamily="34" charset="0"/>
                <a:sym typeface="Arial" pitchFamily="34" charset="0"/>
              </a:rPr>
              <a:t>Displaying, broadcasting, or sending information about its state</a:t>
            </a:r>
            <a:endParaRPr lang="en-US" sz="2400" dirty="0">
              <a:latin typeface="UC Berkeley OS Sign"/>
              <a:cs typeface="Arial" pitchFamily="34" charset="0"/>
              <a:sym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3327374"/>
            <a:ext cx="4057087" cy="2928256"/>
          </a:xfrm>
          <a:prstGeom prst="rect">
            <a:avLst/>
          </a:prstGeom>
        </p:spPr>
      </p:pic>
      <p:sp>
        <p:nvSpPr>
          <p:cNvPr id="7" name="TextBox 6"/>
          <p:cNvSpPr txBox="1"/>
          <p:nvPr/>
        </p:nvSpPr>
        <p:spPr>
          <a:xfrm>
            <a:off x="4820111" y="5485651"/>
            <a:ext cx="3925810" cy="954107"/>
          </a:xfrm>
          <a:prstGeom prst="rect">
            <a:avLst/>
          </a:prstGeom>
          <a:noFill/>
        </p:spPr>
        <p:txBody>
          <a:bodyPr wrap="square" rtlCol="0">
            <a:spAutoFit/>
          </a:bodyPr>
          <a:lstStyle/>
          <a:p>
            <a:r>
              <a:rPr lang="en-US" sz="2800" dirty="0" smtClean="0">
                <a:hlinkClick r:id="rId4"/>
              </a:rPr>
              <a:t>A Smarter Cow can “Sext” when it is “in heat”</a:t>
            </a:r>
            <a:endParaRPr lang="en-US" sz="28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814" y="3124200"/>
            <a:ext cx="3925810" cy="215039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28600"/>
            <a:ext cx="3962399" cy="1143000"/>
          </a:xfrm>
        </p:spPr>
        <p:txBody>
          <a:bodyPr>
            <a:normAutofit fontScale="90000"/>
          </a:bodyPr>
          <a:lstStyle/>
          <a:p>
            <a:r>
              <a:rPr lang="en-US" dirty="0" smtClean="0"/>
              <a:t>Your Dog Tells You When It is Bad</a:t>
            </a:r>
            <a:endParaRPr lang="en-US" dirty="0"/>
          </a:p>
        </p:txBody>
      </p:sp>
      <p:pic>
        <p:nvPicPr>
          <p:cNvPr id="2050" name="Picture 2" descr="C:\Users\glushko\Dropbox\TDO-Restart (1)\DocBook5\Pictures\3.2.3.2-nest.jpg"/>
          <p:cNvPicPr>
            <a:picLocks noChangeAspect="1" noChangeArrowheads="1"/>
          </p:cNvPicPr>
          <p:nvPr/>
        </p:nvPicPr>
        <p:blipFill>
          <a:blip r:embed="rId3" cstate="print"/>
          <a:stretch>
            <a:fillRect/>
          </a:stretch>
        </p:blipFill>
        <p:spPr bwMode="auto">
          <a:xfrm>
            <a:off x="609600" y="1371600"/>
            <a:ext cx="4094389" cy="3886200"/>
          </a:xfrm>
          <a:prstGeom prst="rect">
            <a:avLst/>
          </a:prstGeom>
          <a:noFill/>
        </p:spPr>
      </p:pic>
      <p:sp>
        <p:nvSpPr>
          <p:cNvPr id="6" name="Rectangle 5"/>
          <p:cNvSpPr/>
          <p:nvPr/>
        </p:nvSpPr>
        <p:spPr>
          <a:xfrm>
            <a:off x="4953000" y="1676400"/>
            <a:ext cx="3823398" cy="1200329"/>
          </a:xfrm>
          <a:prstGeom prst="rect">
            <a:avLst/>
          </a:prstGeom>
        </p:spPr>
        <p:txBody>
          <a:bodyPr wrap="square">
            <a:spAutoFit/>
          </a:bodyPr>
          <a:lstStyle/>
          <a:p>
            <a:r>
              <a:rPr lang="en-US" b="1" dirty="0" smtClean="0"/>
              <a:t>A location tracking collar on your dog can send you a text message if your dog runs away from some defined location</a:t>
            </a:r>
          </a:p>
        </p:txBody>
      </p:sp>
      <p:pic>
        <p:nvPicPr>
          <p:cNvPr id="7" name="Picture 6" descr="DogTrackerAlert.JPG"/>
          <p:cNvPicPr>
            <a:picLocks noChangeAspect="1"/>
          </p:cNvPicPr>
          <p:nvPr/>
        </p:nvPicPr>
        <p:blipFill>
          <a:blip r:embed="rId4" cstate="print"/>
          <a:stretch>
            <a:fillRect/>
          </a:stretch>
        </p:blipFill>
        <p:spPr>
          <a:xfrm>
            <a:off x="5355770" y="3262069"/>
            <a:ext cx="3126252" cy="304787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092444" cy="1143000"/>
          </a:xfrm>
        </p:spPr>
        <p:txBody>
          <a:bodyPr>
            <a:normAutofit fontScale="90000"/>
          </a:bodyPr>
          <a:lstStyle/>
          <a:p>
            <a:r>
              <a:rPr lang="en-US" dirty="0" smtClean="0"/>
              <a:t>Augmented</a:t>
            </a:r>
            <a:br>
              <a:rPr lang="en-US" dirty="0" smtClean="0"/>
            </a:br>
            <a:r>
              <a:rPr lang="en-US" dirty="0" smtClean="0"/>
              <a:t> Reality</a:t>
            </a:r>
            <a:endParaRPr lang="en-US" dirty="0"/>
          </a:p>
        </p:txBody>
      </p:sp>
      <p:pic>
        <p:nvPicPr>
          <p:cNvPr id="3" name="Picture 2" descr="AugmentedReality.gif"/>
          <p:cNvPicPr>
            <a:picLocks noChangeAspect="1"/>
          </p:cNvPicPr>
          <p:nvPr/>
        </p:nvPicPr>
        <p:blipFill>
          <a:blip r:embed="rId3" cstate="print"/>
          <a:stretch>
            <a:fillRect/>
          </a:stretch>
        </p:blipFill>
        <p:spPr>
          <a:xfrm>
            <a:off x="3848248" y="381000"/>
            <a:ext cx="4756156" cy="2888524"/>
          </a:xfrm>
          <a:prstGeom prst="rect">
            <a:avLst/>
          </a:prstGeom>
        </p:spPr>
      </p:pic>
      <p:sp>
        <p:nvSpPr>
          <p:cNvPr id="4" name="TextBox 3"/>
          <p:cNvSpPr txBox="1"/>
          <p:nvPr/>
        </p:nvSpPr>
        <p:spPr>
          <a:xfrm>
            <a:off x="5410200" y="4343400"/>
            <a:ext cx="2965604" cy="1938992"/>
          </a:xfrm>
          <a:prstGeom prst="rect">
            <a:avLst/>
          </a:prstGeom>
          <a:noFill/>
        </p:spPr>
        <p:txBody>
          <a:bodyPr wrap="square" rtlCol="0">
            <a:spAutoFit/>
          </a:bodyPr>
          <a:lstStyle/>
          <a:p>
            <a:endParaRPr lang="en-US" sz="2400" dirty="0" smtClean="0"/>
          </a:p>
          <a:p>
            <a:r>
              <a:rPr lang="en-US" sz="2400" dirty="0" smtClean="0">
                <a:hlinkClick r:id="rId4"/>
              </a:rPr>
              <a:t>Resources with “beacons” can broadcast this kind of information</a:t>
            </a:r>
            <a:endParaRPr lang="en-US" sz="2400" dirty="0"/>
          </a:p>
        </p:txBody>
      </p:sp>
      <p:sp>
        <p:nvSpPr>
          <p:cNvPr id="5" name="TextBox 4"/>
          <p:cNvSpPr txBox="1"/>
          <p:nvPr/>
        </p:nvSpPr>
        <p:spPr>
          <a:xfrm>
            <a:off x="592894" y="1628380"/>
            <a:ext cx="3168644" cy="1569660"/>
          </a:xfrm>
          <a:prstGeom prst="rect">
            <a:avLst/>
          </a:prstGeom>
          <a:noFill/>
        </p:spPr>
        <p:txBody>
          <a:bodyPr wrap="square" rtlCol="0">
            <a:spAutoFit/>
          </a:bodyPr>
          <a:lstStyle/>
          <a:p>
            <a:r>
              <a:rPr lang="en-US" sz="2400" dirty="0"/>
              <a:t>Location and resource-based information is </a:t>
            </a:r>
            <a:r>
              <a:rPr lang="en-US" sz="2400" dirty="0" smtClean="0"/>
              <a:t> sent to or layered </a:t>
            </a:r>
            <a:r>
              <a:rPr lang="en-US" sz="2400" dirty="0"/>
              <a:t>on your smart </a:t>
            </a:r>
            <a:r>
              <a:rPr lang="en-US" sz="2400" dirty="0" smtClean="0"/>
              <a:t>phone</a:t>
            </a:r>
            <a:endParaRPr lang="en-US" sz="2400" dirty="0"/>
          </a:p>
        </p:txBody>
      </p:sp>
      <p:pic>
        <p:nvPicPr>
          <p:cNvPr id="6" name="Picture 5"/>
          <p:cNvPicPr>
            <a:picLocks noChangeAspect="1"/>
          </p:cNvPicPr>
          <p:nvPr/>
        </p:nvPicPr>
        <p:blipFill>
          <a:blip r:embed="rId5" cstate="print"/>
          <a:stretch>
            <a:fillRect/>
          </a:stretch>
        </p:blipFill>
        <p:spPr>
          <a:xfrm>
            <a:off x="613915" y="3317710"/>
            <a:ext cx="4114800" cy="322009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What Makes a </a:t>
            </a:r>
            <a:r>
              <a:rPr lang="en-US" sz="3600" b="1" dirty="0">
                <a:sym typeface="UC Berkeley OS Sign"/>
              </a:rPr>
              <a:t>Resource Smart</a:t>
            </a:r>
            <a:r>
              <a:rPr lang="en-US" dirty="0" smtClean="0">
                <a:sym typeface="UC Berkeley OS Sign"/>
              </a:rPr>
              <a:t>?</a:t>
            </a:r>
            <a:endParaRPr lang="en-US" sz="3600" b="1" dirty="0">
              <a:sym typeface="UC Berkeley OS Sign"/>
            </a:endParaRPr>
          </a:p>
        </p:txBody>
      </p:sp>
      <p:sp>
        <p:nvSpPr>
          <p:cNvPr id="3" name="Content Placeholder 2"/>
          <p:cNvSpPr>
            <a:spLocks noGrp="1"/>
          </p:cNvSpPr>
          <p:nvPr>
            <p:ph idx="1"/>
          </p:nvPr>
        </p:nvSpPr>
        <p:spPr/>
        <p:txBody>
          <a:bodyPr>
            <a:normAutofit/>
          </a:bodyPr>
          <a:lstStyle/>
          <a:p>
            <a:pPr eaLnBrk="0" fontAlgn="base" hangingPunct="0">
              <a:lnSpc>
                <a:spcPct val="93000"/>
              </a:lnSpc>
              <a:spcBef>
                <a:spcPts val="1800"/>
              </a:spcBef>
              <a:spcAft>
                <a:spcPct val="0"/>
              </a:spcAft>
            </a:pPr>
            <a:r>
              <a:rPr lang="en-US" sz="2800" dirty="0" smtClean="0">
                <a:solidFill>
                  <a:srgbClr val="FF0000"/>
                </a:solidFill>
                <a:latin typeface="Helvetica" pitchFamily="34" charset="0"/>
              </a:rPr>
              <a:t>Connectivity</a:t>
            </a:r>
            <a:r>
              <a:rPr lang="en-US" sz="2800" dirty="0" smtClean="0">
                <a:latin typeface="Helvetica" pitchFamily="34" charset="0"/>
              </a:rPr>
              <a:t> – physical and permanent connection, or digital (e.g., with IP)</a:t>
            </a:r>
          </a:p>
          <a:p>
            <a:pPr marL="742950" lvl="2" indent="-342900" eaLnBrk="0" fontAlgn="base" hangingPunct="0">
              <a:lnSpc>
                <a:spcPct val="93000"/>
              </a:lnSpc>
              <a:spcBef>
                <a:spcPts val="1800"/>
              </a:spcBef>
              <a:spcAft>
                <a:spcPct val="0"/>
              </a:spcAft>
            </a:pPr>
            <a:r>
              <a:rPr lang="en-US" dirty="0" smtClean="0">
                <a:latin typeface="Helvetica" pitchFamily="34" charset="0"/>
              </a:rPr>
              <a:t>Can enable the resource to send information to a more capable resource</a:t>
            </a:r>
          </a:p>
          <a:p>
            <a:pPr eaLnBrk="0" fontAlgn="base" hangingPunct="0">
              <a:lnSpc>
                <a:spcPct val="93000"/>
              </a:lnSpc>
              <a:spcBef>
                <a:spcPts val="1800"/>
              </a:spcBef>
              <a:spcAft>
                <a:spcPct val="0"/>
              </a:spcAft>
            </a:pPr>
            <a:r>
              <a:rPr lang="en-US" sz="2800" dirty="0" smtClean="0">
                <a:solidFill>
                  <a:srgbClr val="FF0000"/>
                </a:solidFill>
                <a:latin typeface="Helvetica" pitchFamily="34" charset="0"/>
              </a:rPr>
              <a:t>Computation</a:t>
            </a:r>
            <a:r>
              <a:rPr lang="en-US" sz="2800" dirty="0" smtClean="0">
                <a:latin typeface="Helvetica" pitchFamily="34" charset="0"/>
              </a:rPr>
              <a:t> – analyze, refine, learn from the information it senses or obtains from connected resources</a:t>
            </a:r>
          </a:p>
          <a:p>
            <a:pPr marL="742950" lvl="2" indent="-342900" eaLnBrk="0" fontAlgn="base" hangingPunct="0">
              <a:lnSpc>
                <a:spcPct val="93000"/>
              </a:lnSpc>
              <a:spcBef>
                <a:spcPts val="1800"/>
              </a:spcBef>
              <a:spcAft>
                <a:spcPct val="0"/>
              </a:spcAft>
            </a:pPr>
            <a:r>
              <a:rPr lang="en-US" dirty="0" smtClean="0">
                <a:latin typeface="Helvetica" pitchFamily="34" charset="0"/>
              </a:rPr>
              <a:t>Programmable resources can have their capabilities upgraded by software updates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Remote Patient Monitoring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pic>
        <p:nvPicPr>
          <p:cNvPr id="8" name="Picture 7" descr="ShippingContainers.gif"/>
          <p:cNvPicPr>
            <a:picLocks noChangeAspect="1"/>
          </p:cNvPicPr>
          <p:nvPr/>
        </p:nvPicPr>
        <p:blipFill>
          <a:blip r:embed="rId3" cstate="print"/>
          <a:stretch>
            <a:fillRect/>
          </a:stretch>
        </p:blipFill>
        <p:spPr>
          <a:xfrm>
            <a:off x="609600" y="1014884"/>
            <a:ext cx="7805835" cy="3962400"/>
          </a:xfrm>
          <a:prstGeom prst="rect">
            <a:avLst/>
          </a:prstGeom>
        </p:spPr>
      </p:pic>
      <p:sp>
        <p:nvSpPr>
          <p:cNvPr id="9" name="TextBox 8"/>
          <p:cNvSpPr txBox="1"/>
          <p:nvPr/>
        </p:nvSpPr>
        <p:spPr>
          <a:xfrm>
            <a:off x="314103" y="5184949"/>
            <a:ext cx="8458200" cy="1775871"/>
          </a:xfrm>
          <a:prstGeom prst="rect">
            <a:avLst/>
          </a:prstGeom>
          <a:noFill/>
        </p:spPr>
        <p:txBody>
          <a:bodyPr wrap="square" rtlCol="0">
            <a:spAutoFit/>
          </a:bodyPr>
          <a:lstStyle/>
          <a:p>
            <a:pPr marL="342900" indent="-342900" eaLnBrk="0" fontAlgn="base" hangingPunct="0">
              <a:lnSpc>
                <a:spcPct val="93000"/>
              </a:lnSpc>
              <a:spcBef>
                <a:spcPts val="1800"/>
              </a:spcBef>
              <a:spcAft>
                <a:spcPct val="0"/>
              </a:spcAft>
              <a:buFontTx/>
              <a:buChar char="•"/>
            </a:pPr>
            <a:r>
              <a:rPr lang="en-US" sz="2000" dirty="0" smtClean="0">
                <a:latin typeface="UC Berkeley OS Sign"/>
                <a:cs typeface="Arial" pitchFamily="34" charset="0"/>
                <a:sym typeface="Arial" pitchFamily="34" charset="0"/>
              </a:rPr>
              <a:t>Wearable devices or home appliances can capture vital signs and activity data and inform medical personnel as needed</a:t>
            </a:r>
          </a:p>
          <a:p>
            <a:pPr marL="342900" indent="-342900" eaLnBrk="0" fontAlgn="base" hangingPunct="0">
              <a:lnSpc>
                <a:spcPct val="93000"/>
              </a:lnSpc>
              <a:spcBef>
                <a:spcPts val="1800"/>
              </a:spcBef>
              <a:spcAft>
                <a:spcPct val="0"/>
              </a:spcAft>
              <a:buFontTx/>
              <a:buChar char="•"/>
            </a:pPr>
            <a:r>
              <a:rPr lang="en-US" sz="2000" dirty="0" smtClean="0">
                <a:latin typeface="UC Berkeley OS Sign"/>
                <a:cs typeface="Arial" pitchFamily="34" charset="0"/>
                <a:sym typeface="Arial" pitchFamily="34" charset="0"/>
              </a:rPr>
              <a:t>Enabling "aging in place" with "assistive technology" can vastly improve the quality of life for old folks</a:t>
            </a:r>
          </a:p>
          <a:p>
            <a:endParaRPr lang="en-US" sz="20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554421"/>
            <a:ext cx="3331029" cy="1143000"/>
          </a:xfrm>
        </p:spPr>
        <p:txBody>
          <a:bodyPr>
            <a:normAutofit fontScale="90000"/>
          </a:bodyPr>
          <a:lstStyle/>
          <a:p>
            <a:r>
              <a:rPr lang="en-US" dirty="0" smtClean="0"/>
              <a:t>The Nest Learning Thermostat</a:t>
            </a:r>
            <a:endParaRPr lang="en-US" dirty="0"/>
          </a:p>
        </p:txBody>
      </p:sp>
      <p:pic>
        <p:nvPicPr>
          <p:cNvPr id="2050" name="Picture 2" descr="C:\Users\glushko\Dropbox\TDO-Restart (1)\DocBook5\Pictures\3.2.3.2-nest.jpg"/>
          <p:cNvPicPr>
            <a:picLocks noChangeAspect="1" noChangeArrowheads="1"/>
          </p:cNvPicPr>
          <p:nvPr/>
        </p:nvPicPr>
        <p:blipFill>
          <a:blip r:embed="rId3" cstate="print"/>
          <a:srcRect/>
          <a:stretch>
            <a:fillRect/>
          </a:stretch>
        </p:blipFill>
        <p:spPr bwMode="auto">
          <a:xfrm>
            <a:off x="762000" y="533400"/>
            <a:ext cx="3651250" cy="5213350"/>
          </a:xfrm>
          <a:prstGeom prst="rect">
            <a:avLst/>
          </a:prstGeom>
          <a:noFill/>
        </p:spPr>
      </p:pic>
      <p:sp>
        <p:nvSpPr>
          <p:cNvPr id="5" name="Rectangle 4"/>
          <p:cNvSpPr/>
          <p:nvPr/>
        </p:nvSpPr>
        <p:spPr>
          <a:xfrm>
            <a:off x="4838699" y="2286000"/>
            <a:ext cx="3864429" cy="4770537"/>
          </a:xfrm>
          <a:prstGeom prst="rect">
            <a:avLst/>
          </a:prstGeom>
        </p:spPr>
        <p:txBody>
          <a:bodyPr wrap="square">
            <a:spAutoFit/>
          </a:bodyPr>
          <a:lstStyle/>
          <a:p>
            <a:r>
              <a:rPr lang="en-US" sz="2800" dirty="0" smtClean="0"/>
              <a:t>The thermostat control panel and an energy history report </a:t>
            </a:r>
          </a:p>
          <a:p>
            <a:endParaRPr lang="en-US" sz="2800" dirty="0"/>
          </a:p>
          <a:p>
            <a:r>
              <a:rPr lang="en-US" sz="2800" dirty="0" smtClean="0"/>
              <a:t>Can serve </a:t>
            </a:r>
            <a:r>
              <a:rPr lang="en-US" sz="2800" dirty="0"/>
              <a:t>as a hub device, communicating with lights, appliances, </a:t>
            </a:r>
            <a:r>
              <a:rPr lang="en-US" sz="2800" dirty="0" smtClean="0"/>
              <a:t>alarms</a:t>
            </a:r>
            <a:r>
              <a:rPr lang="en-US" sz="2800" dirty="0"/>
              <a:t>, your car, your </a:t>
            </a:r>
            <a:r>
              <a:rPr lang="en-US" sz="2800" dirty="0" smtClean="0"/>
              <a:t>fitness </a:t>
            </a:r>
            <a:r>
              <a:rPr lang="en-US" sz="2800" dirty="0"/>
              <a:t>sensor, and other active resources</a:t>
            </a:r>
          </a:p>
          <a:p>
            <a:endParaRPr lang="en-US" sz="2400" dirty="0"/>
          </a:p>
        </p:txBody>
      </p:sp>
      <p:sp>
        <p:nvSpPr>
          <p:cNvPr id="6" name="TextBox 5"/>
          <p:cNvSpPr txBox="1"/>
          <p:nvPr/>
        </p:nvSpPr>
        <p:spPr>
          <a:xfrm>
            <a:off x="454025" y="5943600"/>
            <a:ext cx="4267200" cy="646331"/>
          </a:xfrm>
          <a:prstGeom prst="rect">
            <a:avLst/>
          </a:prstGeom>
          <a:noFill/>
        </p:spPr>
        <p:txBody>
          <a:bodyPr wrap="square" rtlCol="0">
            <a:spAutoFit/>
          </a:bodyPr>
          <a:lstStyle/>
          <a:p>
            <a:r>
              <a:rPr lang="en-US" sz="3600" i="1" dirty="0" smtClean="0">
                <a:solidFill>
                  <a:srgbClr val="FF0000"/>
                </a:solidFill>
                <a:hlinkClick r:id="rId4"/>
              </a:rPr>
              <a:t>Resistance is futile</a:t>
            </a:r>
            <a:endParaRPr lang="en-US" sz="3600" i="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dirty="0" smtClean="0">
                <a:sym typeface="UC Berkeley OS Sign"/>
              </a:rPr>
              <a:t>What Makes a Resource Smart?</a:t>
            </a:r>
            <a:endParaRPr lang="en-US" sz="3600" b="1" dirty="0">
              <a:sym typeface="UC Berkeley OS Sign"/>
            </a:endParaRPr>
          </a:p>
        </p:txBody>
      </p:sp>
      <p:sp>
        <p:nvSpPr>
          <p:cNvPr id="3" name="Content Placeholder 2"/>
          <p:cNvSpPr>
            <a:spLocks noGrp="1"/>
          </p:cNvSpPr>
          <p:nvPr>
            <p:ph idx="1"/>
          </p:nvPr>
        </p:nvSpPr>
        <p:spPr>
          <a:xfrm>
            <a:off x="577781" y="1417638"/>
            <a:ext cx="3692768" cy="4525963"/>
          </a:xfrm>
        </p:spPr>
        <p:txBody>
          <a:bodyPr>
            <a:normAutofit/>
          </a:bodyPr>
          <a:lstStyle/>
          <a:p>
            <a:r>
              <a:rPr lang="en-US" sz="2400" dirty="0" smtClean="0">
                <a:solidFill>
                  <a:srgbClr val="FF0000"/>
                </a:solidFill>
                <a:latin typeface="UC Berkeley OS Sign"/>
                <a:cs typeface="Arial" pitchFamily="34" charset="0"/>
                <a:sym typeface="Arial" pitchFamily="34" charset="0"/>
              </a:rPr>
              <a:t>Composability and Cooperating  </a:t>
            </a:r>
            <a:r>
              <a:rPr lang="en-US" sz="2400" dirty="0" smtClean="0">
                <a:latin typeface="UC Berkeley OS Sign"/>
                <a:cs typeface="Arial" pitchFamily="34" charset="0"/>
                <a:sym typeface="Arial" pitchFamily="34" charset="0"/>
              </a:rPr>
              <a:t>– independently designed and deployed resources can work together to enable services based on aggregated information</a:t>
            </a:r>
          </a:p>
        </p:txBody>
      </p:sp>
      <p:pic>
        <p:nvPicPr>
          <p:cNvPr id="4" name="Picture 3" descr="AggregatedContextDataGoogleMaps.png"/>
          <p:cNvPicPr>
            <a:picLocks noChangeAspect="1"/>
          </p:cNvPicPr>
          <p:nvPr/>
        </p:nvPicPr>
        <p:blipFill>
          <a:blip r:embed="rId3" cstate="print"/>
          <a:stretch>
            <a:fillRect/>
          </a:stretch>
        </p:blipFill>
        <p:spPr>
          <a:xfrm>
            <a:off x="4919296" y="1417638"/>
            <a:ext cx="2777269" cy="493736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Smart Transportation Systems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3274516"/>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Goal is to build a transportation system that will be more efficient, less polluting, and safer for better-informed drivers</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Sensors count cars and identify their locations (from which traffic speed is calculated)</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"Personal navigation devices" were once dedicated devices, often built into vehicles, but we now have them as smart phone applications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21 September 2015</a:t>
            </a:r>
            <a:br>
              <a:rPr lang="en-US" sz="3000" dirty="0" smtClean="0">
                <a:sym typeface="UC Berkeley OS Sign"/>
              </a:rPr>
            </a:br>
            <a:r>
              <a:rPr lang="en-US" sz="3000" dirty="0" smtClean="0">
                <a:sym typeface="UC Berkeley OS Sign"/>
              </a:rPr>
              <a:t>Lecture 7.1 – Smart Resources</a:t>
            </a: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191000" cy="1143000"/>
          </a:xfrm>
        </p:spPr>
        <p:txBody>
          <a:bodyPr/>
          <a:lstStyle/>
          <a:p>
            <a:r>
              <a:rPr lang="en-US" dirty="0" smtClean="0"/>
              <a:t>Smart Roads</a:t>
            </a:r>
            <a:endParaRPr lang="en-US" dirty="0"/>
          </a:p>
        </p:txBody>
      </p:sp>
      <p:pic>
        <p:nvPicPr>
          <p:cNvPr id="1026" name="Picture 2" descr="autonomous vehicles on roadway"/>
          <p:cNvPicPr>
            <a:picLocks noChangeAspect="1" noChangeArrowheads="1"/>
          </p:cNvPicPr>
          <p:nvPr/>
        </p:nvPicPr>
        <p:blipFill>
          <a:blip r:embed="rId3" cstate="print"/>
          <a:stretch>
            <a:fillRect/>
          </a:stretch>
        </p:blipFill>
        <p:spPr bwMode="auto">
          <a:xfrm>
            <a:off x="685800" y="1371600"/>
            <a:ext cx="3609975" cy="3609975"/>
          </a:xfrm>
          <a:prstGeom prst="rect">
            <a:avLst/>
          </a:prstGeom>
          <a:noFill/>
        </p:spPr>
      </p:pic>
      <p:pic>
        <p:nvPicPr>
          <p:cNvPr id="3074" name="Picture 2" descr="http://www.extremetech.com/wp-content/uploads/2014/02/dot-v2v-program_100349712_m.jpg"/>
          <p:cNvPicPr>
            <a:picLocks noChangeAspect="1" noChangeArrowheads="1"/>
          </p:cNvPicPr>
          <p:nvPr/>
        </p:nvPicPr>
        <p:blipFill>
          <a:blip r:embed="rId4" cstate="print"/>
          <a:srcRect/>
          <a:stretch>
            <a:fillRect/>
          </a:stretch>
        </p:blipFill>
        <p:spPr bwMode="auto">
          <a:xfrm>
            <a:off x="4800600" y="1828800"/>
            <a:ext cx="3861089" cy="2400301"/>
          </a:xfrm>
          <a:prstGeom prst="rect">
            <a:avLst/>
          </a:prstGeom>
          <a:noFill/>
        </p:spPr>
      </p:pic>
      <p:sp>
        <p:nvSpPr>
          <p:cNvPr id="6" name="Title 1"/>
          <p:cNvSpPr txBox="1">
            <a:spLocks/>
          </p:cNvSpPr>
          <p:nvPr/>
        </p:nvSpPr>
        <p:spPr>
          <a:xfrm>
            <a:off x="4572000" y="609600"/>
            <a:ext cx="41910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hlinkClick r:id="rId5"/>
              </a:rPr>
              <a:t>V2V</a:t>
            </a:r>
            <a:br>
              <a:rPr kumimoji="0" lang="en-US" sz="4400" b="0" i="0" u="none" strike="noStrike" kern="1200" cap="none" spc="0" normalizeH="0" baseline="0" noProof="0" dirty="0" smtClean="0">
                <a:ln>
                  <a:noFill/>
                </a:ln>
                <a:solidFill>
                  <a:schemeClr val="tx1"/>
                </a:solidFill>
                <a:effectLst/>
                <a:uLnTx/>
                <a:uFillTx/>
                <a:latin typeface="+mj-lt"/>
                <a:ea typeface="+mj-ea"/>
                <a:cs typeface="+mj-cs"/>
                <a:hlinkClick r:id="rId5"/>
              </a:rPr>
            </a:br>
            <a:r>
              <a:rPr kumimoji="0" lang="en-US" sz="4400" b="0" i="0" u="none" strike="noStrike" kern="1200" cap="none" spc="0" normalizeH="0" baseline="0" noProof="0" dirty="0" smtClean="0">
                <a:ln>
                  <a:noFill/>
                </a:ln>
                <a:solidFill>
                  <a:schemeClr val="tx1"/>
                </a:solidFill>
                <a:effectLst/>
                <a:uLnTx/>
                <a:uFillTx/>
                <a:latin typeface="+mj-lt"/>
                <a:ea typeface="+mj-ea"/>
                <a:cs typeface="+mj-cs"/>
                <a:hlinkClick r:id="rId5"/>
              </a:rPr>
              <a:t> Networks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076" name="Picture 4" descr="http://www.blipsystems.com/wp-content/uploads/2014/08/Queue-Measuement.png"/>
          <p:cNvPicPr>
            <a:picLocks noChangeAspect="1" noChangeArrowheads="1"/>
          </p:cNvPicPr>
          <p:nvPr/>
        </p:nvPicPr>
        <p:blipFill>
          <a:blip r:embed="rId6" cstate="print"/>
          <a:srcRect/>
          <a:stretch>
            <a:fillRect/>
          </a:stretch>
        </p:blipFill>
        <p:spPr bwMode="auto">
          <a:xfrm>
            <a:off x="4648200" y="4419600"/>
            <a:ext cx="4114800" cy="2214296"/>
          </a:xfrm>
          <a:prstGeom prst="rect">
            <a:avLst/>
          </a:prstGeom>
          <a:noFill/>
        </p:spPr>
      </p:pic>
      <p:sp>
        <p:nvSpPr>
          <p:cNvPr id="8" name="TextBox 7"/>
          <p:cNvSpPr txBox="1"/>
          <p:nvPr/>
        </p:nvSpPr>
        <p:spPr>
          <a:xfrm>
            <a:off x="609600" y="5486400"/>
            <a:ext cx="3810000" cy="923330"/>
          </a:xfrm>
          <a:prstGeom prst="rect">
            <a:avLst/>
          </a:prstGeom>
          <a:noFill/>
        </p:spPr>
        <p:txBody>
          <a:bodyPr wrap="square" rtlCol="0">
            <a:spAutoFit/>
          </a:bodyPr>
          <a:lstStyle/>
          <a:p>
            <a:r>
              <a:rPr lang="en-US" dirty="0" smtClean="0">
                <a:hlinkClick r:id="rId7"/>
              </a:rPr>
              <a:t>http://www.blipsystems.com/danish-german-partnership-disseminate-smart-city-solution-help-ease-traffic/</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381000"/>
            <a:ext cx="3219450" cy="2971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Automatic</a:t>
            </a:r>
            <a:endParaRPr lang="en-US" dirty="0"/>
          </a:p>
        </p:txBody>
      </p:sp>
      <p:pic>
        <p:nvPicPr>
          <p:cNvPr id="3" name="Picture 2"/>
          <p:cNvPicPr>
            <a:picLocks noChangeAspect="1" noChangeArrowheads="1"/>
          </p:cNvPicPr>
          <p:nvPr/>
        </p:nvPicPr>
        <p:blipFill>
          <a:blip r:embed="rId4" cstate="print"/>
          <a:srcRect/>
          <a:stretch>
            <a:fillRect/>
          </a:stretch>
        </p:blipFill>
        <p:spPr bwMode="auto">
          <a:xfrm>
            <a:off x="6705600" y="2438400"/>
            <a:ext cx="2114550" cy="380047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962400" y="2743200"/>
            <a:ext cx="2035109" cy="3186113"/>
          </a:xfrm>
          <a:prstGeom prst="rect">
            <a:avLst/>
          </a:prstGeom>
          <a:noFill/>
          <a:ln w="9525">
            <a:noFill/>
            <a:miter lim="800000"/>
            <a:headEnd/>
            <a:tailEnd/>
          </a:ln>
        </p:spPr>
      </p:pic>
      <p:sp>
        <p:nvSpPr>
          <p:cNvPr id="8" name="TextBox 7"/>
          <p:cNvSpPr txBox="1"/>
          <p:nvPr/>
        </p:nvSpPr>
        <p:spPr>
          <a:xfrm>
            <a:off x="533400" y="4191000"/>
            <a:ext cx="3657600" cy="1010148"/>
          </a:xfrm>
          <a:prstGeom prst="rect">
            <a:avLst/>
          </a:prstGeom>
          <a:noFill/>
        </p:spPr>
        <p:txBody>
          <a:bodyPr wrap="square" rtlCol="0">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hlinkClick r:id="rId6"/>
              </a:rPr>
              <a:t>Automatic </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hlinkClick r:id="rId7"/>
              </a:rPr>
              <a:t>Automatic Apps</a:t>
            </a:r>
            <a:endParaRPr lang="en-US" sz="2400" dirty="0"/>
          </a:p>
        </p:txBody>
      </p:sp>
      <p:sp>
        <p:nvSpPr>
          <p:cNvPr id="9" name="TextBox 8"/>
          <p:cNvSpPr txBox="1"/>
          <p:nvPr/>
        </p:nvSpPr>
        <p:spPr>
          <a:xfrm>
            <a:off x="3276600" y="1295400"/>
            <a:ext cx="4876800" cy="954107"/>
          </a:xfrm>
          <a:prstGeom prst="rect">
            <a:avLst/>
          </a:prstGeom>
          <a:noFill/>
        </p:spPr>
        <p:txBody>
          <a:bodyPr wrap="square" rtlCol="0">
            <a:spAutoFit/>
          </a:bodyPr>
          <a:lstStyle/>
          <a:p>
            <a:r>
              <a:rPr lang="en-US" sz="2800" i="1" dirty="0" smtClean="0"/>
              <a:t>Connect your car to the rest of your digital life</a:t>
            </a:r>
            <a:endParaRPr lang="en-US" sz="28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Privacy as a Limiting Factor</a:t>
            </a:r>
            <a:br>
              <a:rPr lang="en-US" sz="3400" dirty="0" smtClean="0">
                <a:sym typeface="UC Berkeley OS Sign"/>
              </a:rPr>
            </a:br>
            <a:r>
              <a:rPr lang="en-US" sz="3400" dirty="0" smtClean="0">
                <a:sym typeface="UC Berkeley OS Sign"/>
              </a:rPr>
              <a:t> in Smart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362200"/>
            <a:ext cx="8285559" cy="270019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A limiting factor on context-aware smart services might well be the willingness of people to allow service providers to use information about their current or previous contexts</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 Nevertheless, privacy or spam concerns or other worries about annoyances from commercial firms seem minor compared to potential abuses by governments. </a:t>
            </a: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381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Stop And Think</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524000"/>
            <a:ext cx="8077200" cy="471728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a:defRPr/>
            </a:pPr>
            <a:r>
              <a:rPr lang="en-US" sz="2800" b="1" dirty="0" smtClean="0">
                <a:solidFill>
                  <a:srgbClr val="FF0000"/>
                </a:solidFill>
              </a:rPr>
              <a:t>There is a great deal of hype about the Internet of Things, and if you search for the phrase “Internet of Things” along with almost any physical resource, chances are you will find something, Try “baby,” “dog,” “fork,” “lettuce,” “pajamas,” “streetlamp,” and then a few of your own. </a:t>
            </a:r>
          </a:p>
          <a:p>
            <a:pPr>
              <a:defRPr/>
            </a:pPr>
            <a:endParaRPr lang="en-US" sz="2800" b="1" dirty="0" smtClean="0">
              <a:solidFill>
                <a:srgbClr val="FF0000"/>
              </a:solidFill>
            </a:endParaRPr>
          </a:p>
          <a:p>
            <a:pPr>
              <a:defRPr/>
            </a:pPr>
            <a:r>
              <a:rPr lang="en-US" sz="2800" b="1" dirty="0" smtClean="0">
                <a:solidFill>
                  <a:srgbClr val="FF0000"/>
                </a:solidFill>
                <a:hlinkClick r:id="rId3"/>
              </a:rPr>
              <a:t>Target Open House</a:t>
            </a:r>
            <a:endParaRPr lang="en-US" sz="2800" b="1" dirty="0" smtClean="0">
              <a:solidFill>
                <a:srgbClr val="FF0000"/>
              </a:solidFill>
            </a:endParaRPr>
          </a:p>
          <a:p>
            <a:pPr>
              <a:defRPr/>
            </a:pPr>
            <a:endParaRPr lang="en-US" sz="2800" b="1" dirty="0">
              <a:solidFill>
                <a:srgbClr val="FF0000"/>
              </a:solidFill>
            </a:endParaRPr>
          </a:p>
          <a:p>
            <a:pPr>
              <a:defRPr/>
            </a:pPr>
            <a:r>
              <a:rPr lang="en-US" sz="2800" b="1" dirty="0" smtClean="0">
                <a:hlinkClick r:id="rId4"/>
              </a:rPr>
              <a:t>The Internet of Way Too Many Things</a:t>
            </a:r>
            <a:endParaRPr lang="en-US" sz="2800" b="1"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hlinkClick r:id="rId3"/>
              </a:rPr>
              <a:t>Smart Bookmarks</a:t>
            </a:r>
            <a:endParaRPr lang="en-US" sz="40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4" cstate="print"/>
          <a:stretch>
            <a:fillRect/>
          </a:stretch>
        </p:blipFill>
        <p:spPr>
          <a:xfrm>
            <a:off x="1219200" y="1295400"/>
            <a:ext cx="6886597" cy="4299616"/>
          </a:xfrm>
          <a:prstGeom prst="rect">
            <a:avLst/>
          </a:prstGeom>
        </p:spPr>
      </p:pic>
      <p:sp>
        <p:nvSpPr>
          <p:cNvPr id="5" name="TextBox 4"/>
          <p:cNvSpPr txBox="1"/>
          <p:nvPr/>
        </p:nvSpPr>
        <p:spPr>
          <a:xfrm>
            <a:off x="1219200" y="5638800"/>
            <a:ext cx="6934200" cy="830997"/>
          </a:xfrm>
          <a:prstGeom prst="rect">
            <a:avLst/>
          </a:prstGeom>
          <a:noFill/>
        </p:spPr>
        <p:txBody>
          <a:bodyPr wrap="square" rtlCol="0">
            <a:spAutoFit/>
          </a:bodyPr>
          <a:lstStyle/>
          <a:p>
            <a:r>
              <a:rPr lang="en-US" sz="2400" dirty="0" smtClean="0"/>
              <a:t>When you’re ready to continue reading,</a:t>
            </a:r>
            <a:br>
              <a:rPr lang="en-US" sz="2400" dirty="0" smtClean="0"/>
            </a:br>
            <a:r>
              <a:rPr lang="en-US" sz="2400" dirty="0" smtClean="0"/>
              <a:t> log in and the page number comes by text message</a:t>
            </a:r>
            <a:endParaRPr lang="en-US" sz="24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609600"/>
            <a:ext cx="4343400"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On a More</a:t>
            </a:r>
            <a:br>
              <a:rPr lang="en-US" sz="4000" dirty="0" smtClean="0">
                <a:sym typeface="UC Berkeley OS Sign"/>
              </a:rPr>
            </a:br>
            <a:r>
              <a:rPr lang="en-US" sz="4000" dirty="0" smtClean="0">
                <a:sym typeface="UC Berkeley OS Sign"/>
              </a:rPr>
              <a:t> Serious Note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pic>
        <p:nvPicPr>
          <p:cNvPr id="2050" name="Picture 2" descr="UX for the Consumer Internet of Things"/>
          <p:cNvPicPr>
            <a:picLocks noChangeAspect="1" noChangeArrowheads="1"/>
          </p:cNvPicPr>
          <p:nvPr/>
        </p:nvPicPr>
        <p:blipFill>
          <a:blip r:embed="rId3" cstate="print"/>
          <a:srcRect/>
          <a:stretch>
            <a:fillRect/>
          </a:stretch>
        </p:blipFill>
        <p:spPr bwMode="auto">
          <a:xfrm>
            <a:off x="4724400" y="381000"/>
            <a:ext cx="3810000" cy="5715000"/>
          </a:xfrm>
          <a:prstGeom prst="rect">
            <a:avLst/>
          </a:prstGeom>
          <a:noFill/>
        </p:spPr>
      </p:pic>
      <p:sp>
        <p:nvSpPr>
          <p:cNvPr id="7" name="TextBox 6"/>
          <p:cNvSpPr txBox="1"/>
          <p:nvPr/>
        </p:nvSpPr>
        <p:spPr>
          <a:xfrm>
            <a:off x="609600" y="2514600"/>
            <a:ext cx="3886200" cy="2677656"/>
          </a:xfrm>
          <a:prstGeom prst="rect">
            <a:avLst/>
          </a:prstGeom>
          <a:noFill/>
        </p:spPr>
        <p:txBody>
          <a:bodyPr wrap="square" rtlCol="0">
            <a:spAutoFit/>
          </a:bodyPr>
          <a:lstStyle/>
          <a:p>
            <a:r>
              <a:rPr lang="en-US" sz="2800" dirty="0" smtClean="0"/>
              <a:t>New book – published May 2015</a:t>
            </a:r>
          </a:p>
          <a:p>
            <a:endParaRPr lang="en-US" sz="2800" dirty="0" smtClean="0"/>
          </a:p>
          <a:p>
            <a:r>
              <a:rPr lang="en-US" sz="2800" dirty="0" smtClean="0"/>
              <a:t>Co-author </a:t>
            </a:r>
            <a:r>
              <a:rPr lang="en-US" sz="2800" dirty="0" smtClean="0">
                <a:hlinkClick r:id="rId4"/>
              </a:rPr>
              <a:t>Liz Goodman </a:t>
            </a:r>
            <a:endParaRPr lang="en-US" sz="2800" dirty="0" smtClean="0"/>
          </a:p>
          <a:p>
            <a:r>
              <a:rPr lang="en-US" sz="2800" dirty="0" smtClean="0"/>
              <a:t>is a 2013 PhD from the Berkeley ISchool</a:t>
            </a:r>
            <a:endParaRPr lang="en-US" sz="28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21 September 2015</a:t>
            </a:r>
            <a:br>
              <a:rPr lang="en-US" sz="3000" dirty="0" smtClean="0">
                <a:sym typeface="UC Berkeley OS Sign"/>
              </a:rPr>
            </a:br>
            <a:r>
              <a:rPr lang="en-US" sz="3000" dirty="0" smtClean="0">
                <a:sym typeface="UC Berkeley OS Sign"/>
              </a:rPr>
              <a:t>Lecture 7.2 – Resources over Time</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Resources over Time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371600"/>
            <a:ext cx="8036719" cy="509578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Organizing systems continually need to adapt and evolve in response to changes in content and context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New resources are created or added, and other ones are destroyed or culled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Resources might change in controlled ways or in uncontrolled ways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 organizing system might need automated or formal mechanisms for ensuring persistence and authenticity</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381000" y="838200"/>
            <a:ext cx="39624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dirty="0" smtClean="0">
                <a:sym typeface="UC Berkeley OS Sign"/>
              </a:rPr>
              <a:t>Persistence</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pic>
        <p:nvPicPr>
          <p:cNvPr id="1026" name="Picture 2" descr="C:\Users\glushko\Dropbox\TDO-Restart (1)\DocBook5\Pictures\3.5-sphinxwithpyramid.jpg"/>
          <p:cNvPicPr>
            <a:picLocks noChangeAspect="1" noChangeArrowheads="1"/>
          </p:cNvPicPr>
          <p:nvPr/>
        </p:nvPicPr>
        <p:blipFill>
          <a:blip r:embed="rId3" cstate="print"/>
          <a:srcRect/>
          <a:stretch>
            <a:fillRect/>
          </a:stretch>
        </p:blipFill>
        <p:spPr bwMode="auto">
          <a:xfrm>
            <a:off x="4876800" y="228600"/>
            <a:ext cx="3733800" cy="2490445"/>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280302" y="3200400"/>
            <a:ext cx="8657565"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1524000" y="310581"/>
            <a:ext cx="5791200"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Library of Congress Recommended Formats for Text Preservation</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2" name="Content Placeholder 1"/>
          <p:cNvSpPr>
            <a:spLocks noGrp="1"/>
          </p:cNvSpPr>
          <p:nvPr>
            <p:ph idx="1"/>
          </p:nvPr>
        </p:nvSpPr>
        <p:spPr>
          <a:xfrm>
            <a:off x="573097" y="1905000"/>
            <a:ext cx="8229600" cy="4525963"/>
          </a:xfrm>
        </p:spPr>
        <p:txBody>
          <a:bodyPr/>
          <a:lstStyle/>
          <a:p>
            <a:r>
              <a:rPr lang="en-US" dirty="0" smtClean="0">
                <a:hlinkClick r:id="rId3"/>
              </a:rPr>
              <a:t>Formats in order of preference:</a:t>
            </a:r>
            <a:endParaRPr lang="en-US" dirty="0" smtClean="0"/>
          </a:p>
          <a:p>
            <a:pPr lvl="1"/>
            <a:r>
              <a:rPr lang="en-US" dirty="0"/>
              <a:t>XML-based markup formats, with included or accessible DTD/schema, XSD/XSL presentation stylesheet(s), and explicitly stated character </a:t>
            </a:r>
            <a:r>
              <a:rPr lang="en-US" dirty="0" smtClean="0"/>
              <a:t>encoding</a:t>
            </a:r>
          </a:p>
          <a:p>
            <a:pPr lvl="1"/>
            <a:r>
              <a:rPr lang="en-US" dirty="0"/>
              <a:t>Page-layout </a:t>
            </a:r>
            <a:r>
              <a:rPr lang="en-US" dirty="0" smtClean="0"/>
              <a:t>formats (PDF variants)</a:t>
            </a:r>
          </a:p>
          <a:p>
            <a:pPr lvl="1"/>
            <a:endParaRPr lang="en-US" dirty="0"/>
          </a:p>
          <a:p>
            <a:r>
              <a:rPr lang="en-US" dirty="0" smtClean="0"/>
              <a:t>Formats in which this recommendation is published:   HTML, PDF</a:t>
            </a:r>
            <a:endParaRPr lang="en-US" dirty="0"/>
          </a:p>
        </p:txBody>
      </p:sp>
    </p:spTree>
    <p:extLst>
      <p:ext uri="{BB962C8B-B14F-4D97-AF65-F5344CB8AC3E}">
        <p14:creationId xmlns:p14="http://schemas.microsoft.com/office/powerpoint/2010/main" val="37019977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t>
            </a:r>
            <a:r>
              <a:rPr lang="en-US" sz="4000" b="1" dirty="0" smtClean="0">
                <a:sym typeface="UC Berkeley OS Sign"/>
                <a:hlinkClick r:id="rId3"/>
              </a:rPr>
              <a:t>The Computer for the 21</a:t>
            </a:r>
            <a:r>
              <a:rPr lang="en-US" sz="4000" b="1" baseline="30000" dirty="0" smtClean="0">
                <a:sym typeface="UC Berkeley OS Sign"/>
                <a:hlinkClick r:id="rId3"/>
              </a:rPr>
              <a:t>st</a:t>
            </a:r>
            <a:r>
              <a:rPr lang="en-US" sz="4000" b="1" dirty="0" smtClean="0">
                <a:sym typeface="UC Berkeley OS Sign"/>
                <a:hlinkClick r:id="rId3"/>
              </a:rPr>
              <a:t> Century</a:t>
            </a:r>
            <a:r>
              <a:rPr lang="en-US" sz="3400" dirty="0" smtClean="0">
                <a:sym typeface="UC Berkeley OS Sign"/>
              </a:rPr>
              <a:t>”</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228928"/>
            <a:ext cx="8036719" cy="562907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“The most profound technologies are those that disappear”</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“Computers in light switches, thermostats, stereos and ovens help to activate the world”</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“Doors open only to the right badge wearer, rooms greet people by name…”</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"Who made that dress? Are there any more in the store? What was the name of the designer of that suit I liked last week?“ </a:t>
            </a:r>
          </a:p>
          <a:p>
            <a:pPr marL="342900" indent="-342900" eaLnBrk="0" fontAlgn="base" hangingPunct="0">
              <a:lnSpc>
                <a:spcPct val="93000"/>
              </a:lnSpc>
              <a:spcBef>
                <a:spcPts val="1800"/>
              </a:spcBef>
              <a:spcAft>
                <a:spcPct val="0"/>
              </a:spcAft>
              <a:buFontTx/>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hlinkClick r:id="rId4"/>
              </a:rPr>
              <a:t>What will 2025 look like?</a:t>
            </a: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Tx/>
              <a:buChar char="•"/>
            </a:pP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2362200" y="0"/>
            <a:ext cx="4190999"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Authenticity</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1447800" y="1371600"/>
            <a:ext cx="6172200" cy="4921301"/>
          </a:xfrm>
        </p:spPr>
      </p:pic>
      <p:sp>
        <p:nvSpPr>
          <p:cNvPr id="8" name="TextBox 7"/>
          <p:cNvSpPr txBox="1"/>
          <p:nvPr/>
        </p:nvSpPr>
        <p:spPr>
          <a:xfrm>
            <a:off x="457200" y="990600"/>
            <a:ext cx="7848600" cy="369332"/>
          </a:xfrm>
          <a:prstGeom prst="rect">
            <a:avLst/>
          </a:prstGeom>
          <a:noFill/>
        </p:spPr>
        <p:txBody>
          <a:bodyPr wrap="square" rtlCol="0">
            <a:spAutoFit/>
          </a:bodyPr>
          <a:lstStyle/>
          <a:p>
            <a:r>
              <a:rPr lang="en-US" dirty="0" smtClean="0"/>
              <a:t>Buy an autographed photo from </a:t>
            </a:r>
            <a:r>
              <a:rPr lang="en-US" dirty="0" smtClean="0">
                <a:hlinkClick r:id="rId4"/>
              </a:rPr>
              <a:t>Ustar.ne</a:t>
            </a:r>
            <a:r>
              <a:rPr lang="en-US" dirty="0" smtClean="0">
                <a:hlinkClick r:id="rId5"/>
              </a:rPr>
              <a:t>t</a:t>
            </a:r>
            <a:r>
              <a:rPr lang="en-US" dirty="0" smtClean="0"/>
              <a:t> and get a Certificate of Authenticity</a:t>
            </a:r>
            <a:endParaRPr lang="en-US" dirty="0"/>
          </a:p>
        </p:txBody>
      </p:sp>
      <p:sp>
        <p:nvSpPr>
          <p:cNvPr id="9" name="TextBox 8"/>
          <p:cNvSpPr txBox="1"/>
          <p:nvPr/>
        </p:nvSpPr>
        <p:spPr>
          <a:xfrm>
            <a:off x="457200" y="6324600"/>
            <a:ext cx="3276600" cy="369332"/>
          </a:xfrm>
          <a:prstGeom prst="rect">
            <a:avLst/>
          </a:prstGeom>
          <a:noFill/>
        </p:spPr>
        <p:txBody>
          <a:bodyPr wrap="square" rtlCol="0">
            <a:spAutoFit/>
          </a:bodyPr>
          <a:lstStyle/>
          <a:p>
            <a:r>
              <a:rPr lang="en-US" dirty="0" smtClean="0">
                <a:hlinkClick r:id="rId6"/>
              </a:rPr>
              <a:t>Famous Forged Documents</a:t>
            </a:r>
            <a:endParaRPr lang="en-US" dirty="0"/>
          </a:p>
        </p:txBody>
      </p:sp>
      <p:sp>
        <p:nvSpPr>
          <p:cNvPr id="11" name="TextBox 10"/>
          <p:cNvSpPr txBox="1"/>
          <p:nvPr/>
        </p:nvSpPr>
        <p:spPr>
          <a:xfrm>
            <a:off x="3505200" y="6324600"/>
            <a:ext cx="5638800" cy="369332"/>
          </a:xfrm>
          <a:prstGeom prst="rect">
            <a:avLst/>
          </a:prstGeom>
          <a:noFill/>
        </p:spPr>
        <p:txBody>
          <a:bodyPr wrap="square" rtlCol="0">
            <a:spAutoFit/>
          </a:bodyPr>
          <a:lstStyle/>
          <a:p>
            <a:r>
              <a:rPr lang="en-US" dirty="0" smtClean="0"/>
              <a:t>Famous Forged {paintings, sculptures, signatures,…}</a:t>
            </a:r>
          </a:p>
        </p:txBody>
      </p:sp>
      <p:sp>
        <p:nvSpPr>
          <p:cNvPr id="10" name="TextBox 9"/>
          <p:cNvSpPr txBox="1"/>
          <p:nvPr/>
        </p:nvSpPr>
        <p:spPr>
          <a:xfrm>
            <a:off x="7924800" y="2819400"/>
            <a:ext cx="914400" cy="1477328"/>
          </a:xfrm>
          <a:prstGeom prst="rect">
            <a:avLst/>
          </a:prstGeom>
          <a:noFill/>
        </p:spPr>
        <p:txBody>
          <a:bodyPr wrap="square" rtlCol="0">
            <a:spAutoFit/>
          </a:bodyPr>
          <a:lstStyle/>
          <a:p>
            <a:r>
              <a:rPr lang="en-US" dirty="0" smtClean="0">
                <a:hlinkClick r:id="rId7"/>
              </a:rPr>
              <a:t>Or make your own cert?</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457200"/>
            <a:ext cx="8684121"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Authenticity in a Digital Environment – 1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3959319"/>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3200" dirty="0" smtClean="0">
                <a:latin typeface="UC Berkeley OS Sign"/>
                <a:cs typeface="Arial" pitchFamily="34" charset="0"/>
                <a:sym typeface="Arial" pitchFamily="34" charset="0"/>
              </a:rPr>
              <a:t>We often use judgments about the physical integrity of recorded information to stand in for a judgment about the integrity of the text</a:t>
            </a:r>
          </a:p>
          <a:p>
            <a:pPr marL="342900" indent="-342900" eaLnBrk="0" fontAlgn="base" hangingPunct="0">
              <a:lnSpc>
                <a:spcPct val="93000"/>
              </a:lnSpc>
              <a:spcBef>
                <a:spcPts val="1800"/>
              </a:spcBef>
              <a:spcAft>
                <a:spcPct val="0"/>
              </a:spcAft>
              <a:buFontTx/>
              <a:buChar char="•"/>
            </a:pPr>
            <a:r>
              <a:rPr lang="en-US" sz="3200" dirty="0" smtClean="0">
                <a:latin typeface="UC Berkeley OS Sign"/>
                <a:cs typeface="Arial" pitchFamily="34" charset="0"/>
                <a:sym typeface="Arial" pitchFamily="34" charset="0"/>
              </a:rPr>
              <a:t>Digital resources have no independent physical manifestations or indications of usage that can provide evidence "about their fate in the world”</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04800"/>
            <a:ext cx="8531721"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Authenticity in a Digital Environment – 2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447800"/>
            <a:ext cx="8036719" cy="5680368"/>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3200" dirty="0" smtClean="0">
                <a:latin typeface="UC Berkeley OS Sign"/>
                <a:cs typeface="Arial" pitchFamily="34" charset="0"/>
                <a:sym typeface="Arial" pitchFamily="34" charset="0"/>
              </a:rPr>
              <a:t>The "permeability" of digital environments makes it harder to ensure that resources have not been altered</a:t>
            </a:r>
          </a:p>
          <a:p>
            <a:pPr marL="342900" indent="-342900" eaLnBrk="0" fontAlgn="base" hangingPunct="0">
              <a:lnSpc>
                <a:spcPct val="93000"/>
              </a:lnSpc>
              <a:spcBef>
                <a:spcPts val="1800"/>
              </a:spcBef>
              <a:spcAft>
                <a:spcPct val="0"/>
              </a:spcAft>
              <a:buFontTx/>
              <a:buChar char="•"/>
            </a:pPr>
            <a:r>
              <a:rPr lang="en-US" sz="3200" dirty="0" smtClean="0">
                <a:latin typeface="UC Berkeley OS Sign"/>
                <a:cs typeface="Arial" pitchFamily="34" charset="0"/>
                <a:sym typeface="Arial" pitchFamily="34" charset="0"/>
              </a:rPr>
              <a:t>Scholars trust technological solutions like time stamps. encryption, watermarks, and digital signatures; technologists are skeptical of them</a:t>
            </a:r>
          </a:p>
          <a:p>
            <a:pPr marL="342900" indent="-342900" eaLnBrk="0" fontAlgn="base" hangingPunct="0">
              <a:lnSpc>
                <a:spcPct val="93000"/>
              </a:lnSpc>
              <a:spcBef>
                <a:spcPts val="1800"/>
              </a:spcBef>
              <a:spcAft>
                <a:spcPct val="0"/>
              </a:spcAft>
              <a:buFontTx/>
              <a:buChar char="•"/>
              <a:defRPr/>
            </a:pPr>
            <a:r>
              <a:rPr lang="en-US" sz="3200" dirty="0" smtClean="0">
                <a:latin typeface="UC Berkeley OS Sign"/>
                <a:cs typeface="Arial" pitchFamily="34" charset="0"/>
                <a:sym typeface="Arial" pitchFamily="34" charset="0"/>
              </a:rPr>
              <a:t>In the digital world selecting for preservation has become a process of constant re-selection</a:t>
            </a:r>
          </a:p>
          <a:p>
            <a:pPr marL="342900" indent="-342900" eaLnBrk="0" fontAlgn="base" hangingPunct="0">
              <a:lnSpc>
                <a:spcPct val="93000"/>
              </a:lnSpc>
              <a:spcBef>
                <a:spcPts val="1800"/>
              </a:spcBef>
              <a:spcAft>
                <a:spcPct val="0"/>
              </a:spcAft>
              <a:buFontTx/>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3340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Provenance</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609600" y="1295400"/>
            <a:ext cx="7651187" cy="4343400"/>
          </a:xfr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2362200" y="0"/>
            <a:ext cx="39624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Effectivity</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pic>
        <p:nvPicPr>
          <p:cNvPr id="1026" name="Picture 2" descr="C:\Users\glushko\Dropbox\TDO-Restart (1)\DocBook5\Pictures\3.5-sphinxwithpyramid.jpg"/>
          <p:cNvPicPr>
            <a:picLocks noChangeAspect="1" noChangeArrowheads="1"/>
          </p:cNvPicPr>
          <p:nvPr/>
        </p:nvPicPr>
        <p:blipFill>
          <a:blip r:embed="rId3" cstate="print"/>
          <a:stretch>
            <a:fillRect/>
          </a:stretch>
        </p:blipFill>
        <p:spPr bwMode="auto">
          <a:xfrm>
            <a:off x="4572000" y="1066800"/>
            <a:ext cx="3587809" cy="2188821"/>
          </a:xfrm>
          <a:prstGeom prst="rect">
            <a:avLst/>
          </a:prstGeom>
          <a:noFill/>
        </p:spPr>
      </p:pic>
      <p:sp>
        <p:nvSpPr>
          <p:cNvPr id="7" name="Rectangle 7"/>
          <p:cNvSpPr>
            <a:spLocks noChangeArrowheads="1"/>
          </p:cNvSpPr>
          <p:nvPr/>
        </p:nvSpPr>
        <p:spPr bwMode="auto">
          <a:xfrm>
            <a:off x="457200" y="3581400"/>
            <a:ext cx="8229600" cy="300636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SEC. 108. This title </a:t>
            </a:r>
            <a:r>
              <a:rPr lang="en-US" sz="2800" dirty="0" smtClean="0">
                <a:solidFill>
                  <a:srgbClr val="FF0000"/>
                </a:solidFill>
              </a:rPr>
              <a:t>shall take effect </a:t>
            </a:r>
            <a:r>
              <a:rPr lang="en-US" sz="2800" dirty="0" smtClean="0"/>
              <a:t>on the first day of the sixth month which begins after the date of the enactment of this title, except that the amendments regarding sections 19(b)(7) and 19(b)(8)(D) of the Federal Reserve Act </a:t>
            </a:r>
            <a:r>
              <a:rPr lang="en-US" sz="2800" dirty="0" smtClean="0">
                <a:solidFill>
                  <a:srgbClr val="FF0000"/>
                </a:solidFill>
              </a:rPr>
              <a:t>shall take effect </a:t>
            </a:r>
            <a:r>
              <a:rPr lang="en-US" sz="2800" dirty="0" smtClean="0"/>
              <a:t>on the date of enactment of this title. </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(From US Code of Federal Regulations)</a:t>
            </a:r>
          </a:p>
        </p:txBody>
      </p:sp>
      <p:pic>
        <p:nvPicPr>
          <p:cNvPr id="8" name="Picture 7" descr="TimeInFuture.jpg"/>
          <p:cNvPicPr>
            <a:picLocks noChangeAspect="1"/>
          </p:cNvPicPr>
          <p:nvPr/>
        </p:nvPicPr>
        <p:blipFill>
          <a:blip r:embed="rId4" cstate="print"/>
          <a:stretch>
            <a:fillRect/>
          </a:stretch>
        </p:blipFill>
        <p:spPr>
          <a:xfrm>
            <a:off x="914400" y="1143000"/>
            <a:ext cx="3153508" cy="1981200"/>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334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Putting them all Together</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761999" y="1524000"/>
            <a:ext cx="8158091" cy="3581400"/>
          </a:xfrm>
        </p:spPr>
      </p:pic>
      <p:sp>
        <p:nvSpPr>
          <p:cNvPr id="9" name="TextBox 8"/>
          <p:cNvSpPr txBox="1"/>
          <p:nvPr/>
        </p:nvSpPr>
        <p:spPr>
          <a:xfrm>
            <a:off x="3200400" y="5791200"/>
            <a:ext cx="1905000" cy="369332"/>
          </a:xfrm>
          <a:prstGeom prst="rect">
            <a:avLst/>
          </a:prstGeom>
          <a:noFill/>
        </p:spPr>
        <p:txBody>
          <a:bodyPr wrap="square" rtlCol="0">
            <a:spAutoFit/>
          </a:bodyPr>
          <a:lstStyle/>
          <a:p>
            <a:r>
              <a:rPr lang="en-US" dirty="0" smtClean="0"/>
              <a:t>TDO Figure 3.6</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21 September 2015</a:t>
            </a:r>
            <a:br>
              <a:rPr lang="en-US" sz="3000" dirty="0" smtClean="0">
                <a:sym typeface="UC Berkeley OS Sign"/>
              </a:rPr>
            </a:br>
            <a:r>
              <a:rPr lang="en-US" sz="3000" dirty="0" smtClean="0">
                <a:sym typeface="UC Berkeley OS Sign"/>
              </a:rPr>
              <a:t>Lecture 7.3 – Resource Names and Identifiers</a:t>
            </a: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533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What is a Name?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464271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 NAME is a label for some thing or some category that is used to distinguish one from another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Many surnames are literally resource descriptions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But most resource names do not convey properties of the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If a name is used to refer to some thing and is unique in some context it is an IDENTIFIER</a:t>
            </a:r>
            <a:endParaRPr lang="en-US" sz="32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Issues with Names and Naming – 1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828800"/>
            <a:ext cx="8036719" cy="295006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 specific resource or type or resource can often have multiple names; these are SYNONYMS or ALIASES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Different things can sometimes have the same names --  these are HOMOGRAPHS or POLYSEMES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SYNONYMS: </a:t>
            </a:r>
            <a:br>
              <a:rPr lang="en-US" sz="4000" dirty="0" smtClean="0">
                <a:sym typeface="UC Berkeley OS Sign"/>
              </a:rPr>
            </a:br>
            <a:r>
              <a:rPr lang="en-US" sz="4000" dirty="0" smtClean="0">
                <a:sym typeface="UC Berkeley OS Sign"/>
              </a:rPr>
              <a:t>“Box,” “Carton,” or</a:t>
            </a:r>
            <a:br>
              <a:rPr lang="en-US" sz="4000" dirty="0" smtClean="0">
                <a:sym typeface="UC Berkeley OS Sign"/>
              </a:rPr>
            </a:br>
            <a:r>
              <a:rPr lang="en-US" sz="4000" dirty="0" smtClean="0">
                <a:sym typeface="UC Berkeley OS Sign"/>
              </a:rPr>
              <a:t> “Shipping Container”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pic>
        <p:nvPicPr>
          <p:cNvPr id="2050" name="Picture 2"/>
          <p:cNvPicPr>
            <a:picLocks noChangeAspect="1" noChangeArrowheads="1"/>
          </p:cNvPicPr>
          <p:nvPr/>
        </p:nvPicPr>
        <p:blipFill>
          <a:blip r:embed="rId3" cstate="print"/>
          <a:srcRect/>
          <a:stretch>
            <a:fillRect/>
          </a:stretch>
        </p:blipFill>
        <p:spPr bwMode="auto">
          <a:xfrm>
            <a:off x="1981200" y="2209800"/>
            <a:ext cx="5365116" cy="416871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Active / Operant / Smart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905000"/>
            <a:ext cx="8036719" cy="3961499"/>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“Smart” is a commonly used description of resources that can exploit sensing,  computing, and communication capabilities</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Virtually any product that uses electricity  - toys, coffeemakers, cars, medical diagnostic machines - possesses inherent data processing capabilities. Each has a wealth of information about its current status, usage history, and performance</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A “smart” resource with an IP address is said to be part of the “Internet of Things”</a:t>
            </a: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POLYSEMES: </a:t>
            </a:r>
            <a:br>
              <a:rPr lang="en-US" sz="4000" dirty="0" smtClean="0">
                <a:sym typeface="UC Berkeley OS Sign"/>
              </a:rPr>
            </a:br>
            <a:r>
              <a:rPr lang="en-US" sz="4000" dirty="0" smtClean="0">
                <a:sym typeface="UC Berkeley OS Sign"/>
              </a:rPr>
              <a:t>Both are “Shipping Containers”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pic>
        <p:nvPicPr>
          <p:cNvPr id="8" name="Picture 7" descr="ShippingContainers.gif"/>
          <p:cNvPicPr>
            <a:picLocks noChangeAspect="1"/>
          </p:cNvPicPr>
          <p:nvPr/>
        </p:nvPicPr>
        <p:blipFill>
          <a:blip r:embed="rId3" cstate="print"/>
          <a:stretch>
            <a:fillRect/>
          </a:stretch>
        </p:blipFill>
        <p:spPr>
          <a:xfrm>
            <a:off x="838200" y="2667000"/>
            <a:ext cx="7543800" cy="2790825"/>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The Vocabulary Problem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pic>
        <p:nvPicPr>
          <p:cNvPr id="8" name="Picture 7" descr="ShippingContainers.gif"/>
          <p:cNvPicPr>
            <a:picLocks noChangeAspect="1"/>
          </p:cNvPicPr>
          <p:nvPr/>
        </p:nvPicPr>
        <p:blipFill>
          <a:blip r:embed="rId3" cstate="print"/>
          <a:stretch>
            <a:fillRect/>
          </a:stretch>
        </p:blipFill>
        <p:spPr>
          <a:xfrm>
            <a:off x="381000" y="1828800"/>
            <a:ext cx="8451865" cy="4620780"/>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The Vocabulary Problem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402292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People use a large variety of words for the same thing or concept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Most people - especially system designers - are surprised by this because they think their own word choices are “intuitive” or "natural“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 extreme variability of word selection is an inescapable fact that has its roots in the nature of language and categorization</a:t>
            </a:r>
            <a:endParaRPr lang="en-US" sz="32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533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Issues with Names and Naming – 2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36719" cy="521812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False cognates (GIFT, PAIN)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 name can have undesirable associations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 name can have assume impermanent attributes or associations</a:t>
            </a:r>
            <a:br>
              <a:rPr lang="en-US" sz="3200" dirty="0" smtClean="0"/>
            </a:br>
            <a:r>
              <a:rPr lang="en-US" sz="3200" dirty="0" smtClean="0"/>
              <a:t>  (</a:t>
            </a:r>
            <a:r>
              <a:rPr lang="en-US" sz="3200" dirty="0" smtClean="0">
                <a:hlinkClick r:id="rId3"/>
              </a:rPr>
              <a:t>baby names over time</a:t>
            </a:r>
            <a:r>
              <a:rPr lang="en-US" sz="3200" dirty="0" smtClean="0"/>
              <a: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Alphabetic ordering bias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err="1" smtClean="0"/>
              <a:t>Autogenerated</a:t>
            </a:r>
            <a:r>
              <a:rPr lang="en-US" sz="3200" dirty="0" smtClean="0"/>
              <a:t> names can't cross the "semantic gap” </a:t>
            </a:r>
          </a:p>
          <a:p>
            <a:endParaRPr lang="en-US" sz="2800" dirty="0" smtClean="0"/>
          </a:p>
          <a:p>
            <a:endParaRPr lang="en-US" sz="2800"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“China Lucky Numbers” for Air Travel (Wikipedia)</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00200"/>
            <a:ext cx="8305800" cy="5459987"/>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hlinkClick r:id="rId3" tooltip="Air Canada"/>
              </a:rPr>
              <a:t> </a:t>
            </a:r>
            <a:r>
              <a:rPr lang="en-US" sz="2800" dirty="0" smtClean="0"/>
              <a:t>Air Canada route, Shanghai to Toronto: Flight AC</a:t>
            </a:r>
            <a:r>
              <a:rPr lang="en-US" sz="2800" dirty="0" smtClean="0">
                <a:solidFill>
                  <a:srgbClr val="FF0000"/>
                </a:solidFill>
              </a:rPr>
              <a:t>88</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KLM route, Hong Kong to Amsterdam: Flight KL</a:t>
            </a:r>
            <a:r>
              <a:rPr lang="en-US" sz="2800" dirty="0" smtClean="0">
                <a:solidFill>
                  <a:srgbClr val="FF0000"/>
                </a:solidFill>
              </a:rPr>
              <a:t>888</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err="1" smtClean="0"/>
              <a:t>Etihad</a:t>
            </a:r>
            <a:r>
              <a:rPr lang="en-US" sz="2800" dirty="0" smtClean="0"/>
              <a:t> Airways route, Abu Dhabi to Beijing then onwards to Nagoya:  Flight EY</a:t>
            </a:r>
            <a:r>
              <a:rPr lang="en-US" sz="2800" dirty="0" smtClean="0">
                <a:solidFill>
                  <a:srgbClr val="FF0000"/>
                </a:solidFill>
              </a:rPr>
              <a:t>888</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United Airlines, Beijing to San Francisco: Flight UA</a:t>
            </a:r>
            <a:r>
              <a:rPr lang="en-US" sz="2800" dirty="0" smtClean="0">
                <a:solidFill>
                  <a:srgbClr val="FF0000"/>
                </a:solidFill>
              </a:rPr>
              <a:t>888</a:t>
            </a:r>
            <a:r>
              <a:rPr lang="en-US" sz="2800" dirty="0" smtClean="0"/>
              <a:t>, and the route from Beijing to Newark is Flight UA</a:t>
            </a:r>
            <a:r>
              <a:rPr lang="en-US" sz="2800" dirty="0" smtClean="0">
                <a:solidFill>
                  <a:srgbClr val="FF0000"/>
                </a:solidFill>
              </a:rPr>
              <a:t>88</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Air Astana, Beijing to </a:t>
            </a:r>
            <a:r>
              <a:rPr lang="en-US" sz="2800" dirty="0" err="1" smtClean="0"/>
              <a:t>Almaty</a:t>
            </a:r>
            <a:r>
              <a:rPr lang="en-US" sz="2800" dirty="0" smtClean="0"/>
              <a:t>:  Flight KC</a:t>
            </a:r>
            <a:r>
              <a:rPr lang="en-US" sz="2800" dirty="0" smtClean="0">
                <a:solidFill>
                  <a:srgbClr val="FF0000"/>
                </a:solidFill>
              </a:rPr>
              <a:t>888</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British Airways, Chengdu to London: Flight BA</a:t>
            </a:r>
            <a:r>
              <a:rPr lang="en-US" sz="2800" dirty="0" smtClean="0">
                <a:solidFill>
                  <a:srgbClr val="FF0000"/>
                </a:solidFill>
              </a:rPr>
              <a:t>88</a:t>
            </a: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Cathay Pacific's from Hong Kong to Vancouver and New York is CX</a:t>
            </a:r>
            <a:r>
              <a:rPr lang="en-US" sz="2800" dirty="0" smtClean="0">
                <a:solidFill>
                  <a:srgbClr val="FF0000"/>
                </a:solidFill>
              </a:rPr>
              <a:t>888</a:t>
            </a:r>
          </a:p>
          <a:p>
            <a:endParaRPr lang="en-US" sz="2800"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Identifiers - 1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00200"/>
            <a:ext cx="8610600" cy="5095784"/>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An identifier is a special type of name assigned in a controlled way and governed by rules that define possible values and naming conventions; "some person or organization asserts the relationship between the string and the thing” (Coyle, 2006, p. 428)</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 same resource can have more than one identifier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How many different identifiers can a person have?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What if the answer is “none”?  </a:t>
            </a:r>
            <a:endParaRPr lang="en-US" sz="32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Identifiers - 2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752600"/>
            <a:ext cx="8285559" cy="3403141"/>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Identifiers are UNIQUE if they refer to one and only one resource within some defined context or scope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Identifiers are PERSISTENT if they resolve to the same referent indefinitely, or as long as needed; but "persistence is a functions of organizations, not technology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Identifiers - 3</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752600"/>
            <a:ext cx="8285559" cy="3403141"/>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Identifiers are UNSTRUCTURED or DUMB (as opposed to STRUCTURED or INTELLIGENT ) if they have no inherent meaning based on their values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Identifier schemes are designed to be STRUCTURED or INTELLIGENT but over time they often become less so</a:t>
            </a:r>
            <a:endParaRPr lang="en-US" sz="32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ISBN on Bar Code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pic>
        <p:nvPicPr>
          <p:cNvPr id="8" name="Picture 7" descr="ShippingContainers.gif"/>
          <p:cNvPicPr>
            <a:picLocks noChangeAspect="1"/>
          </p:cNvPicPr>
          <p:nvPr/>
        </p:nvPicPr>
        <p:blipFill>
          <a:blip r:embed="rId3" cstate="print"/>
          <a:stretch>
            <a:fillRect/>
          </a:stretch>
        </p:blipFill>
        <p:spPr>
          <a:xfrm>
            <a:off x="489406" y="1828800"/>
            <a:ext cx="8235053" cy="4620780"/>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Identifier on Milk Carton</a:t>
            </a:r>
            <a:endParaRPr lang="en-US" sz="4000" dirty="0"/>
          </a:p>
        </p:txBody>
      </p:sp>
      <p:pic>
        <p:nvPicPr>
          <p:cNvPr id="3" name="Picture 2" descr="C:\Users\glushko\Dropbox\TDO-Restart (1)\DocBook5\Pictures\3.5-sphinxwithpyramid.jpg"/>
          <p:cNvPicPr>
            <a:picLocks noChangeAspect="1" noChangeArrowheads="1"/>
          </p:cNvPicPr>
          <p:nvPr/>
        </p:nvPicPr>
        <p:blipFill>
          <a:blip r:embed="rId3" cstate="print"/>
          <a:stretch>
            <a:fillRect/>
          </a:stretch>
        </p:blipFill>
        <p:spPr bwMode="auto">
          <a:xfrm>
            <a:off x="457200" y="1485627"/>
            <a:ext cx="8007409" cy="488509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Everyone is Doing It</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371600"/>
            <a:ext cx="8036719" cy="429633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smtClean="0">
                <a:hlinkClick r:id="rId3"/>
              </a:rPr>
              <a:t>IBM </a:t>
            </a:r>
            <a:endParaRPr lang="en-US" sz="40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smtClean="0">
                <a:hlinkClick r:id="rId4"/>
              </a:rPr>
              <a:t>Microsoft</a:t>
            </a:r>
            <a:endParaRPr lang="en-US" sz="40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smtClean="0">
                <a:hlinkClick r:id="rId5"/>
              </a:rPr>
              <a:t>SAP</a:t>
            </a:r>
            <a:endParaRPr lang="en-US" sz="40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smtClean="0">
                <a:hlinkClick r:id="rId6"/>
              </a:rPr>
              <a:t>Oracle</a:t>
            </a:r>
            <a:endParaRPr lang="en-US" sz="40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smtClean="0">
                <a:hlinkClick r:id="rId7"/>
              </a:rPr>
              <a:t>EMC</a:t>
            </a:r>
            <a:endParaRPr lang="en-US" sz="40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4000" dirty="0" smtClean="0"/>
          </a:p>
        </p:txBody>
      </p:sp>
      <p:sp>
        <p:nvSpPr>
          <p:cNvPr id="5" name="TextBox 4"/>
          <p:cNvSpPr txBox="1"/>
          <p:nvPr/>
        </p:nvSpPr>
        <p:spPr>
          <a:xfrm>
            <a:off x="1524000" y="5667935"/>
            <a:ext cx="5257800" cy="584775"/>
          </a:xfrm>
          <a:prstGeom prst="rect">
            <a:avLst/>
          </a:prstGeom>
          <a:noFill/>
        </p:spPr>
        <p:txBody>
          <a:bodyPr wrap="square" rtlCol="0">
            <a:spAutoFit/>
          </a:bodyPr>
          <a:lstStyle/>
          <a:p>
            <a:r>
              <a:rPr lang="en-US" sz="3200" dirty="0" smtClean="0">
                <a:hlinkClick r:id="rId8"/>
              </a:rPr>
              <a:t>And a few hundred startups!</a:t>
            </a:r>
            <a:endParaRPr lang="en-US" sz="3200" dirty="0"/>
          </a:p>
        </p:txBody>
      </p:sp>
      <p:sp>
        <p:nvSpPr>
          <p:cNvPr id="7" name="TextBox 6"/>
          <p:cNvSpPr txBox="1"/>
          <p:nvPr/>
        </p:nvSpPr>
        <p:spPr>
          <a:xfrm>
            <a:off x="4401521" y="1595389"/>
            <a:ext cx="4276503" cy="3590727"/>
          </a:xfrm>
          <a:prstGeom prst="rect">
            <a:avLst/>
          </a:prstGeom>
          <a:noFill/>
        </p:spPr>
        <p:txBody>
          <a:bodyPr wrap="square" rtlCol="0">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smtClean="0">
                <a:hlinkClick r:id="rId9"/>
              </a:rPr>
              <a:t>HP</a:t>
            </a:r>
            <a:endParaRPr lang="en-US" sz="40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smtClean="0">
                <a:hlinkClick r:id="rId10"/>
              </a:rPr>
              <a:t>Cisco</a:t>
            </a:r>
            <a:endParaRPr lang="en-US" sz="40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smtClean="0">
                <a:hlinkClick r:id="rId11"/>
              </a:rPr>
              <a:t>Google (Nest)</a:t>
            </a:r>
            <a:endParaRPr lang="en-US" sz="40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smtClean="0">
                <a:hlinkClick r:id="rId12"/>
              </a:rPr>
              <a:t>AT&amp;T</a:t>
            </a:r>
            <a:endParaRPr lang="en-US" sz="40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smtClean="0">
                <a:hlinkClick r:id="rId13"/>
              </a:rPr>
              <a:t>Lockheed Martin</a:t>
            </a:r>
            <a:endParaRPr lang="en-US" sz="4000"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Bad Identifiers for Hotel Rooms</a:t>
            </a:r>
            <a:endParaRPr lang="en-US" dirty="0"/>
          </a:p>
        </p:txBody>
      </p:sp>
      <p:pic>
        <p:nvPicPr>
          <p:cNvPr id="1026" name="Picture 2"/>
          <p:cNvPicPr>
            <a:picLocks noChangeAspect="1" noChangeArrowheads="1"/>
          </p:cNvPicPr>
          <p:nvPr/>
        </p:nvPicPr>
        <p:blipFill>
          <a:blip r:embed="rId3" cstate="print"/>
          <a:stretch>
            <a:fillRect/>
          </a:stretch>
        </p:blipFill>
        <p:spPr bwMode="auto">
          <a:xfrm>
            <a:off x="304800" y="1143000"/>
            <a:ext cx="2972119" cy="552926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505200" y="1447800"/>
            <a:ext cx="5112008" cy="5202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Identifying a Location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752600"/>
            <a:ext cx="8285559" cy="446599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Identifiers that are well-known or highly-structured can be used to specify a location </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South Hall, University of California, Berkeley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37.871432,-122.258499</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how this is done varies a lot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Addresses in Japan identify buildings by subdividing land into smaller units as needed based on population density</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dirty="0" smtClean="0"/>
              <a:t>TDO </a:t>
            </a:r>
            <a:r>
              <a:rPr lang="en-US" dirty="0" smtClean="0"/>
              <a:t>4.1-4.3</a:t>
            </a:r>
          </a:p>
          <a:p>
            <a:r>
              <a:rPr lang="en-US" dirty="0"/>
              <a:t>TDO Chapter 8 through the end of 8.2.1</a:t>
            </a:r>
            <a:endParaRPr lang="en-US"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Primary Readings </a:t>
            </a:r>
            <a:r>
              <a:rPr lang="en-US" sz="3400" dirty="0" smtClean="0">
                <a:sym typeface="UC Berkeley OS Sign"/>
              </a:rPr>
              <a:t>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What Makes A Resource Smart?</a:t>
            </a:r>
            <a:endParaRPr lang="en-US" sz="3600" b="1" dirty="0">
              <a:sym typeface="UC Berkeley OS Sign"/>
            </a:endParaRPr>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smtClean="0">
                <a:solidFill>
                  <a:srgbClr val="FF0000"/>
                </a:solidFill>
                <a:latin typeface="UC Berkeley OS Sign"/>
                <a:cs typeface="Arial" pitchFamily="34" charset="0"/>
                <a:sym typeface="Arial" pitchFamily="34" charset="0"/>
              </a:rPr>
              <a:t>Sensing</a:t>
            </a:r>
            <a:r>
              <a:rPr lang="en-US" sz="2400" dirty="0" smtClean="0">
                <a:latin typeface="UC Berkeley OS Sign"/>
                <a:cs typeface="Arial" pitchFamily="34" charset="0"/>
                <a:sym typeface="Arial" pitchFamily="34" charset="0"/>
              </a:rPr>
              <a:t> – the resource can sense, measure, track, or record some aspect of its environment or context, or its interactions with other resources</a:t>
            </a:r>
            <a:endParaRPr lang="en-US" sz="2000" dirty="0" smtClean="0">
              <a:latin typeface="UC Berkeley OS Sign"/>
              <a:cs typeface="Arial" pitchFamily="34" charset="0"/>
              <a:sym typeface="Arial" pitchFamily="34" charset="0"/>
            </a:endParaRPr>
          </a:p>
        </p:txBody>
      </p:sp>
      <p:pic>
        <p:nvPicPr>
          <p:cNvPr id="4" name="Picture 3" descr="SmartPlanet.gif"/>
          <p:cNvPicPr>
            <a:picLocks noChangeAspect="1"/>
          </p:cNvPicPr>
          <p:nvPr/>
        </p:nvPicPr>
        <p:blipFill>
          <a:blip r:embed="rId3" cstate="print"/>
          <a:stretch>
            <a:fillRect/>
          </a:stretch>
        </p:blipFill>
        <p:spPr>
          <a:xfrm>
            <a:off x="718457" y="3095897"/>
            <a:ext cx="7641827" cy="2527978"/>
          </a:xfrm>
          <a:prstGeom prst="rect">
            <a:avLst/>
          </a:prstGeom>
        </p:spPr>
      </p:pic>
      <p:sp>
        <p:nvSpPr>
          <p:cNvPr id="5" name="Rectangle 4"/>
          <p:cNvSpPr/>
          <p:nvPr/>
        </p:nvSpPr>
        <p:spPr>
          <a:xfrm>
            <a:off x="1905000" y="5867400"/>
            <a:ext cx="4572000" cy="646331"/>
          </a:xfrm>
          <a:prstGeom prst="rect">
            <a:avLst/>
          </a:prstGeom>
        </p:spPr>
        <p:txBody>
          <a:bodyPr>
            <a:spAutoFit/>
          </a:bodyPr>
          <a:lstStyle/>
          <a:p>
            <a:r>
              <a:rPr lang="en-US" dirty="0" smtClean="0">
                <a:latin typeface="UC Berkeley OS Sign"/>
                <a:cs typeface="Arial" pitchFamily="34" charset="0"/>
                <a:sym typeface="Arial" pitchFamily="34" charset="0"/>
                <a:hlinkClick r:id="rId4"/>
              </a:rPr>
              <a:t>sensors that transmit other types of data</a:t>
            </a:r>
            <a:br>
              <a:rPr lang="en-US" dirty="0" smtClean="0">
                <a:latin typeface="UC Berkeley OS Sign"/>
                <a:cs typeface="Arial" pitchFamily="34" charset="0"/>
                <a:sym typeface="Arial" pitchFamily="34" charset="0"/>
                <a:hlinkClick r:id="rId4"/>
              </a:rPr>
            </a:br>
            <a:r>
              <a:rPr lang="en-US" dirty="0" smtClean="0">
                <a:latin typeface="UC Berkeley OS Sign"/>
                <a:cs typeface="Arial" pitchFamily="34" charset="0"/>
                <a:sym typeface="Arial" pitchFamily="34" charset="0"/>
                <a:hlinkClick r:id="rId4"/>
              </a:rPr>
              <a:t> about their environment </a:t>
            </a:r>
            <a:r>
              <a:rPr lang="en-US" dirty="0" smtClean="0">
                <a:latin typeface="UC Berkeley OS Sign"/>
                <a:cs typeface="Arial" pitchFamily="34" charset="0"/>
                <a:sym typeface="Arial" pitchFamily="34" charset="0"/>
              </a:rPr>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Some Design Issues for Smart Sensing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371600"/>
            <a:ext cx="8036719" cy="459859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HOW SMART IS THE RESOURCE?</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HOW SMART DOES IT NEED TO BE?</a:t>
            </a:r>
          </a:p>
          <a:p>
            <a:pPr marL="342900" indent="-342900" eaLnBrk="0" fontAlgn="base" hangingPunct="0">
              <a:lnSpc>
                <a:spcPct val="93000"/>
              </a:lnSpc>
              <a:spcBef>
                <a:spcPts val="1800"/>
              </a:spcBef>
              <a:spcAft>
                <a:spcPct val="0"/>
              </a:spcAft>
              <a:buFontTx/>
              <a:buChar char="•"/>
            </a:pPr>
            <a:endParaRPr lang="en-US" sz="24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Are the sensors in known locations, or is locating and arranging them a task in its own right?</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How "smart" is the information communicated by the sensor? What format?  Is there any local processing?</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What initiates the sending of the sensed information?</a:t>
            </a:r>
          </a:p>
          <a:p>
            <a:pPr eaLnBrk="0" fontAlgn="base" hangingPunct="0">
              <a:lnSpc>
                <a:spcPct val="93000"/>
              </a:lnSpc>
              <a:spcBef>
                <a:spcPts val="1800"/>
              </a:spcBef>
              <a:spcAft>
                <a:spcPct val="0"/>
              </a:spcAft>
            </a:pPr>
            <a:r>
              <a:rPr lang="en-US" sz="2800" dirty="0" smtClean="0"/>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Context Awareness:  </a:t>
            </a:r>
            <a:br>
              <a:rPr lang="en-US" sz="4000" b="1" dirty="0" smtClean="0">
                <a:sym typeface="UC Berkeley OS Sign"/>
              </a:rPr>
            </a:br>
            <a:r>
              <a:rPr lang="en-US" sz="4000" b="1" dirty="0" smtClean="0">
                <a:sym typeface="UC Berkeley OS Sign"/>
              </a:rPr>
              <a:t>Sensing People and Surroundings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514600"/>
            <a:ext cx="8036719" cy="2131383"/>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Where are you?</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What are you doing, looking at, looking for?</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Who are you with?</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What’s it like there?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Location and Activity Tracking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371600"/>
            <a:ext cx="8036719" cy="4884829"/>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Objects can be "</a:t>
            </a:r>
            <a:r>
              <a:rPr lang="en-US" sz="2400" dirty="0" err="1" smtClean="0">
                <a:latin typeface="UC Berkeley OS Sign"/>
                <a:cs typeface="Arial" pitchFamily="34" charset="0"/>
                <a:sym typeface="Arial" pitchFamily="34" charset="0"/>
              </a:rPr>
              <a:t>timestamped</a:t>
            </a:r>
            <a:r>
              <a:rPr lang="en-US" sz="2400" dirty="0" smtClean="0">
                <a:latin typeface="UC Berkeley OS Sign"/>
                <a:cs typeface="Arial" pitchFamily="34" charset="0"/>
                <a:sym typeface="Arial" pitchFamily="34" charset="0"/>
              </a:rPr>
              <a:t>" in known locations</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Objects can identify their location</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Location is used to personalize information and services (“context-sensitive</a:t>
            </a:r>
            <a:r>
              <a:rPr lang="en-US" sz="2400" smtClean="0">
                <a:latin typeface="UC Berkeley OS Sign"/>
                <a:cs typeface="Arial" pitchFamily="34" charset="0"/>
                <a:sym typeface="Arial" pitchFamily="34" charset="0"/>
              </a:rPr>
              <a:t>” or “context</a:t>
            </a:r>
            <a:r>
              <a:rPr lang="en-US" sz="2400" dirty="0" smtClean="0">
                <a:latin typeface="UC Berkeley OS Sign"/>
                <a:cs typeface="Arial" pitchFamily="34" charset="0"/>
                <a:sym typeface="Arial" pitchFamily="34" charset="0"/>
              </a:rPr>
              <a:t>-aware”)	</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In aggregate:  Supply chain and Demand chain information</a:t>
            </a:r>
          </a:p>
          <a:p>
            <a:pPr marL="800100" lvl="1"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what do potential customers want</a:t>
            </a:r>
          </a:p>
          <a:p>
            <a:pPr marL="800100" lvl="1"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when and where do they become customers by buying something</a:t>
            </a:r>
          </a:p>
          <a:p>
            <a:pPr marL="800100" lvl="1"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how do they use the products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1929</Words>
  <Application>Microsoft Office PowerPoint</Application>
  <PresentationFormat>On-screen Show (4:3)</PresentationFormat>
  <Paragraphs>309</Paragraphs>
  <Slides>52</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MS PGothic</vt:lpstr>
      <vt:lpstr>MS PGothic</vt:lpstr>
      <vt:lpstr>Arial</vt:lpstr>
      <vt:lpstr>Calibri</vt:lpstr>
      <vt:lpstr>Helvetica</vt:lpstr>
      <vt:lpstr>UC Berkeley OS Sign</vt:lpstr>
      <vt:lpstr>Wingdings</vt:lpstr>
      <vt:lpstr>Office Theme</vt:lpstr>
      <vt:lpstr>Plan for Today’s Lecture(s)</vt:lpstr>
      <vt:lpstr>INFO 202 “Information Organization &amp; Retrieval” Fall 2015 </vt:lpstr>
      <vt:lpstr>“The Computer for the 21st Century”</vt:lpstr>
      <vt:lpstr>Active / Operant / Smart Resources</vt:lpstr>
      <vt:lpstr>Everyone is Doing It</vt:lpstr>
      <vt:lpstr>What Makes A Resource Smart?</vt:lpstr>
      <vt:lpstr>Some Design Issues for Smart Sensing</vt:lpstr>
      <vt:lpstr>Context Awareness:   Sensing People and Surroundings</vt:lpstr>
      <vt:lpstr>Location and Activity Tracking</vt:lpstr>
      <vt:lpstr>Tracking the Food Supply</vt:lpstr>
      <vt:lpstr>Tourist and Local Photos</vt:lpstr>
      <vt:lpstr>What Makes A Resource Smart?</vt:lpstr>
      <vt:lpstr>Your Dog Tells You When It is Bad</vt:lpstr>
      <vt:lpstr>Augmented  Reality</vt:lpstr>
      <vt:lpstr>What Makes a Resource Smart?</vt:lpstr>
      <vt:lpstr>Remote Patient Monitoring</vt:lpstr>
      <vt:lpstr>The Nest Learning Thermostat</vt:lpstr>
      <vt:lpstr>What Makes a Resource Smart?</vt:lpstr>
      <vt:lpstr>Smart Transportation Systems</vt:lpstr>
      <vt:lpstr>Smart Roads</vt:lpstr>
      <vt:lpstr>Automatic</vt:lpstr>
      <vt:lpstr>Privacy as a Limiting Factor  in Smart Resources</vt:lpstr>
      <vt:lpstr> Stop And Think</vt:lpstr>
      <vt:lpstr>Smart Bookmarks</vt:lpstr>
      <vt:lpstr>On a More  Serious Note</vt:lpstr>
      <vt:lpstr>INFO 202 “Information Organization &amp; Retrieval” Fall 2015 </vt:lpstr>
      <vt:lpstr>Resources over Time</vt:lpstr>
      <vt:lpstr>Persistence</vt:lpstr>
      <vt:lpstr>Library of Congress Recommended Formats for Text Preservation</vt:lpstr>
      <vt:lpstr>Authenticity</vt:lpstr>
      <vt:lpstr>Authenticity in a Digital Environment – 1 </vt:lpstr>
      <vt:lpstr>Authenticity in a Digital Environment – 2 </vt:lpstr>
      <vt:lpstr>Provenance</vt:lpstr>
      <vt:lpstr>Effectivity</vt:lpstr>
      <vt:lpstr>Putting them all Together</vt:lpstr>
      <vt:lpstr>INFO 202 “Information Organization &amp; Retrieval” Fall 2015 </vt:lpstr>
      <vt:lpstr>What is a Name?</vt:lpstr>
      <vt:lpstr>Issues with Names and Naming – 1 </vt:lpstr>
      <vt:lpstr>SYNONYMS:  “Box,” “Carton,” or  “Shipping Container” ?</vt:lpstr>
      <vt:lpstr>POLYSEMES:  Both are “Shipping Containers”</vt:lpstr>
      <vt:lpstr>The Vocabulary Problem</vt:lpstr>
      <vt:lpstr>The Vocabulary Problem</vt:lpstr>
      <vt:lpstr>Issues with Names and Naming – 2 </vt:lpstr>
      <vt:lpstr>“China Lucky Numbers” for Air Travel (Wikipedia)</vt:lpstr>
      <vt:lpstr>Identifiers - 1</vt:lpstr>
      <vt:lpstr>Identifiers - 2</vt:lpstr>
      <vt:lpstr>Identifiers - 3</vt:lpstr>
      <vt:lpstr>ISBN on Bar Code</vt:lpstr>
      <vt:lpstr>Identifier on Milk Carton</vt:lpstr>
      <vt:lpstr>Bad Identifiers for Hotel Rooms</vt:lpstr>
      <vt:lpstr>Identifying a Location</vt:lpstr>
      <vt:lpstr>Primary Readings for Next Lecture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2015-09-17T20:32:15Z</dcterms:created>
  <dcterms:modified xsi:type="dcterms:W3CDTF">2015-09-17T20:35:55Z</dcterms:modified>
</cp:coreProperties>
</file>