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5"/>
  </p:notesMasterIdLst>
  <p:sldIdLst>
    <p:sldId id="256" r:id="rId2"/>
    <p:sldId id="266" r:id="rId3"/>
    <p:sldId id="267" r:id="rId4"/>
    <p:sldId id="268" r:id="rId5"/>
    <p:sldId id="316" r:id="rId6"/>
    <p:sldId id="323" r:id="rId7"/>
    <p:sldId id="324" r:id="rId8"/>
    <p:sldId id="270" r:id="rId9"/>
    <p:sldId id="279" r:id="rId10"/>
    <p:sldId id="322" r:id="rId11"/>
    <p:sldId id="271" r:id="rId12"/>
    <p:sldId id="273" r:id="rId13"/>
    <p:sldId id="275" r:id="rId14"/>
    <p:sldId id="325" r:id="rId15"/>
    <p:sldId id="280" r:id="rId16"/>
    <p:sldId id="281" r:id="rId17"/>
    <p:sldId id="282" r:id="rId18"/>
    <p:sldId id="283" r:id="rId19"/>
    <p:sldId id="284" r:id="rId20"/>
    <p:sldId id="317" r:id="rId21"/>
    <p:sldId id="285" r:id="rId22"/>
    <p:sldId id="286" r:id="rId23"/>
    <p:sldId id="287" r:id="rId24"/>
    <p:sldId id="288" r:id="rId25"/>
    <p:sldId id="289" r:id="rId26"/>
    <p:sldId id="290" r:id="rId27"/>
    <p:sldId id="291" r:id="rId28"/>
    <p:sldId id="292" r:id="rId29"/>
    <p:sldId id="293" r:id="rId30"/>
    <p:sldId id="294" r:id="rId31"/>
    <p:sldId id="297" r:id="rId32"/>
    <p:sldId id="313" r:id="rId33"/>
    <p:sldId id="330" r:id="rId34"/>
    <p:sldId id="295" r:id="rId35"/>
    <p:sldId id="299" r:id="rId36"/>
    <p:sldId id="333" r:id="rId37"/>
    <p:sldId id="334" r:id="rId38"/>
    <p:sldId id="300" r:id="rId39"/>
    <p:sldId id="326" r:id="rId40"/>
    <p:sldId id="302" r:id="rId41"/>
    <p:sldId id="303" r:id="rId42"/>
    <p:sldId id="304" r:id="rId43"/>
    <p:sldId id="305" r:id="rId44"/>
    <p:sldId id="306" r:id="rId45"/>
    <p:sldId id="307" r:id="rId46"/>
    <p:sldId id="308" r:id="rId47"/>
    <p:sldId id="309" r:id="rId48"/>
    <p:sldId id="310" r:id="rId49"/>
    <p:sldId id="331" r:id="rId50"/>
    <p:sldId id="332" r:id="rId51"/>
    <p:sldId id="337" r:id="rId52"/>
    <p:sldId id="311" r:id="rId53"/>
    <p:sldId id="336" r:id="rId5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449" autoAdjust="0"/>
    <p:restoredTop sz="63757" autoAdjust="0"/>
  </p:normalViewPr>
  <p:slideViewPr>
    <p:cSldViewPr>
      <p:cViewPr varScale="1">
        <p:scale>
          <a:sx n="91" d="100"/>
          <a:sy n="91" d="100"/>
        </p:scale>
        <p:origin x="1884" y="6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11364"/>
    </p:cViewPr>
  </p:sorterViewPr>
  <p:notesViewPr>
    <p:cSldViewPr>
      <p:cViewPr>
        <p:scale>
          <a:sx n="71" d="100"/>
          <a:sy n="71" d="100"/>
        </p:scale>
        <p:origin x="3216"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9/22/2015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15940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baseline="0"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a:t>
            </a:fld>
            <a:endParaRPr lang="en-US" dirty="0"/>
          </a:p>
        </p:txBody>
      </p:sp>
    </p:spTree>
    <p:extLst>
      <p:ext uri="{BB962C8B-B14F-4D97-AF65-F5344CB8AC3E}">
        <p14:creationId xmlns:p14="http://schemas.microsoft.com/office/powerpoint/2010/main" val="3293531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11</a:t>
            </a:fld>
            <a:endParaRPr lang="en-US" dirty="0"/>
          </a:p>
        </p:txBody>
      </p:sp>
    </p:spTree>
    <p:extLst>
      <p:ext uri="{BB962C8B-B14F-4D97-AF65-F5344CB8AC3E}">
        <p14:creationId xmlns:p14="http://schemas.microsoft.com/office/powerpoint/2010/main" val="2118438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12</a:t>
            </a:fld>
            <a:endParaRPr lang="en-US"/>
          </a:p>
        </p:txBody>
      </p:sp>
    </p:spTree>
    <p:extLst>
      <p:ext uri="{BB962C8B-B14F-4D97-AF65-F5344CB8AC3E}">
        <p14:creationId xmlns:p14="http://schemas.microsoft.com/office/powerpoint/2010/main" val="3551977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13</a:t>
            </a:fld>
            <a:endParaRPr lang="en-US"/>
          </a:p>
        </p:txBody>
      </p:sp>
    </p:spTree>
    <p:extLst>
      <p:ext uri="{BB962C8B-B14F-4D97-AF65-F5344CB8AC3E}">
        <p14:creationId xmlns:p14="http://schemas.microsoft.com/office/powerpoint/2010/main" val="44513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15</a:t>
            </a:fld>
            <a:endParaRPr lang="en-US"/>
          </a:p>
        </p:txBody>
      </p:sp>
    </p:spTree>
    <p:extLst>
      <p:ext uri="{BB962C8B-B14F-4D97-AF65-F5344CB8AC3E}">
        <p14:creationId xmlns:p14="http://schemas.microsoft.com/office/powerpoint/2010/main" val="1923395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16</a:t>
            </a:fld>
            <a:endParaRPr lang="en-US" dirty="0"/>
          </a:p>
        </p:txBody>
      </p:sp>
    </p:spTree>
    <p:extLst>
      <p:ext uri="{BB962C8B-B14F-4D97-AF65-F5344CB8AC3E}">
        <p14:creationId xmlns:p14="http://schemas.microsoft.com/office/powerpoint/2010/main" val="1036170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17</a:t>
            </a:fld>
            <a:endParaRPr lang="en-US"/>
          </a:p>
        </p:txBody>
      </p:sp>
    </p:spTree>
    <p:extLst>
      <p:ext uri="{BB962C8B-B14F-4D97-AF65-F5344CB8AC3E}">
        <p14:creationId xmlns:p14="http://schemas.microsoft.com/office/powerpoint/2010/main" val="1701738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18</a:t>
            </a:fld>
            <a:endParaRPr lang="en-US"/>
          </a:p>
        </p:txBody>
      </p:sp>
    </p:spTree>
    <p:extLst>
      <p:ext uri="{BB962C8B-B14F-4D97-AF65-F5344CB8AC3E}">
        <p14:creationId xmlns:p14="http://schemas.microsoft.com/office/powerpoint/2010/main" val="2107416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ECC07D0-6148-4A09-ACDD-CFB21A5EDB09}" type="slidenum">
              <a:rPr lang="en-US" smtClean="0"/>
              <a:pPr>
                <a:defRPr/>
              </a:pPr>
              <a:t>19</a:t>
            </a:fld>
            <a:endParaRPr lang="en-US" dirty="0"/>
          </a:p>
        </p:txBody>
      </p:sp>
    </p:spTree>
    <p:extLst>
      <p:ext uri="{BB962C8B-B14F-4D97-AF65-F5344CB8AC3E}">
        <p14:creationId xmlns:p14="http://schemas.microsoft.com/office/powerpoint/2010/main" val="1621859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20</a:t>
            </a:fld>
            <a:endParaRPr lang="en-US"/>
          </a:p>
        </p:txBody>
      </p:sp>
    </p:spTree>
    <p:extLst>
      <p:ext uri="{BB962C8B-B14F-4D97-AF65-F5344CB8AC3E}">
        <p14:creationId xmlns:p14="http://schemas.microsoft.com/office/powerpoint/2010/main" val="1858520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21</a:t>
            </a:fld>
            <a:endParaRPr lang="en-US"/>
          </a:p>
        </p:txBody>
      </p:sp>
    </p:spTree>
    <p:extLst>
      <p:ext uri="{BB962C8B-B14F-4D97-AF65-F5344CB8AC3E}">
        <p14:creationId xmlns:p14="http://schemas.microsoft.com/office/powerpoint/2010/main" val="374968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2</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9ECC07D0-6148-4A09-ACDD-CFB21A5EDB09}" type="slidenum">
              <a:rPr lang="en-US" smtClean="0"/>
              <a:pPr>
                <a:defRPr/>
              </a:pPr>
              <a:t>22</a:t>
            </a:fld>
            <a:endParaRPr lang="en-US" dirty="0"/>
          </a:p>
        </p:txBody>
      </p:sp>
    </p:spTree>
    <p:extLst>
      <p:ext uri="{BB962C8B-B14F-4D97-AF65-F5344CB8AC3E}">
        <p14:creationId xmlns:p14="http://schemas.microsoft.com/office/powerpoint/2010/main" val="559865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23</a:t>
            </a:fld>
            <a:endParaRPr lang="en-US"/>
          </a:p>
        </p:txBody>
      </p:sp>
    </p:spTree>
    <p:extLst>
      <p:ext uri="{BB962C8B-B14F-4D97-AF65-F5344CB8AC3E}">
        <p14:creationId xmlns:p14="http://schemas.microsoft.com/office/powerpoint/2010/main" val="2014628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24</a:t>
            </a:fld>
            <a:endParaRPr lang="en-US"/>
          </a:p>
        </p:txBody>
      </p:sp>
    </p:spTree>
    <p:extLst>
      <p:ext uri="{BB962C8B-B14F-4D97-AF65-F5344CB8AC3E}">
        <p14:creationId xmlns:p14="http://schemas.microsoft.com/office/powerpoint/2010/main" val="4021677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791200" cy="4183380"/>
          </a:xfrm>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25</a:t>
            </a:fld>
            <a:endParaRPr lang="en-US" dirty="0"/>
          </a:p>
        </p:txBody>
      </p:sp>
    </p:spTree>
    <p:extLst>
      <p:ext uri="{BB962C8B-B14F-4D97-AF65-F5344CB8AC3E}">
        <p14:creationId xmlns:p14="http://schemas.microsoft.com/office/powerpoint/2010/main" val="2697389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26</a:t>
            </a:fld>
            <a:endParaRPr lang="en-US"/>
          </a:p>
        </p:txBody>
      </p:sp>
    </p:spTree>
    <p:extLst>
      <p:ext uri="{BB962C8B-B14F-4D97-AF65-F5344CB8AC3E}">
        <p14:creationId xmlns:p14="http://schemas.microsoft.com/office/powerpoint/2010/main" val="3709019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27</a:t>
            </a:fld>
            <a:endParaRPr lang="en-US"/>
          </a:p>
        </p:txBody>
      </p:sp>
    </p:spTree>
    <p:extLst>
      <p:ext uri="{BB962C8B-B14F-4D97-AF65-F5344CB8AC3E}">
        <p14:creationId xmlns:p14="http://schemas.microsoft.com/office/powerpoint/2010/main" val="2079626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28</a:t>
            </a:fld>
            <a:endParaRPr lang="en-US"/>
          </a:p>
        </p:txBody>
      </p:sp>
    </p:spTree>
    <p:extLst>
      <p:ext uri="{BB962C8B-B14F-4D97-AF65-F5344CB8AC3E}">
        <p14:creationId xmlns:p14="http://schemas.microsoft.com/office/powerpoint/2010/main" val="1936445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29</a:t>
            </a:fld>
            <a:endParaRPr lang="en-US"/>
          </a:p>
        </p:txBody>
      </p:sp>
    </p:spTree>
    <p:extLst>
      <p:ext uri="{BB962C8B-B14F-4D97-AF65-F5344CB8AC3E}">
        <p14:creationId xmlns:p14="http://schemas.microsoft.com/office/powerpoint/2010/main" val="252135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30</a:t>
            </a:fld>
            <a:endParaRPr lang="en-US"/>
          </a:p>
        </p:txBody>
      </p:sp>
    </p:spTree>
    <p:extLst>
      <p:ext uri="{BB962C8B-B14F-4D97-AF65-F5344CB8AC3E}">
        <p14:creationId xmlns:p14="http://schemas.microsoft.com/office/powerpoint/2010/main" val="2957369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31</a:t>
            </a:fld>
            <a:endParaRPr lang="en-US"/>
          </a:p>
        </p:txBody>
      </p:sp>
    </p:spTree>
    <p:extLst>
      <p:ext uri="{BB962C8B-B14F-4D97-AF65-F5344CB8AC3E}">
        <p14:creationId xmlns:p14="http://schemas.microsoft.com/office/powerpoint/2010/main" val="1096900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a:t>
            </a:fld>
            <a:endParaRPr lang="en-US" dirty="0"/>
          </a:p>
        </p:txBody>
      </p:sp>
    </p:spTree>
    <p:extLst>
      <p:ext uri="{BB962C8B-B14F-4D97-AF65-F5344CB8AC3E}">
        <p14:creationId xmlns:p14="http://schemas.microsoft.com/office/powerpoint/2010/main" val="1966596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32</a:t>
            </a:fld>
            <a:endParaRPr lang="en-US" dirty="0"/>
          </a:p>
        </p:txBody>
      </p:sp>
    </p:spTree>
    <p:extLst>
      <p:ext uri="{BB962C8B-B14F-4D97-AF65-F5344CB8AC3E}">
        <p14:creationId xmlns:p14="http://schemas.microsoft.com/office/powerpoint/2010/main" val="904909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715000" cy="418338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33</a:t>
            </a:fld>
            <a:endParaRPr lang="en-US"/>
          </a:p>
        </p:txBody>
      </p:sp>
    </p:spTree>
    <p:extLst>
      <p:ext uri="{BB962C8B-B14F-4D97-AF65-F5344CB8AC3E}">
        <p14:creationId xmlns:p14="http://schemas.microsoft.com/office/powerpoint/2010/main" val="497670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34</a:t>
            </a:fld>
            <a:endParaRPr lang="en-US"/>
          </a:p>
        </p:txBody>
      </p:sp>
    </p:spTree>
    <p:extLst>
      <p:ext uri="{BB962C8B-B14F-4D97-AF65-F5344CB8AC3E}">
        <p14:creationId xmlns:p14="http://schemas.microsoft.com/office/powerpoint/2010/main" val="3429644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35</a:t>
            </a:fld>
            <a:endParaRPr lang="en-US"/>
          </a:p>
        </p:txBody>
      </p:sp>
    </p:spTree>
    <p:extLst>
      <p:ext uri="{BB962C8B-B14F-4D97-AF65-F5344CB8AC3E}">
        <p14:creationId xmlns:p14="http://schemas.microsoft.com/office/powerpoint/2010/main" val="3971786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36</a:t>
            </a:fld>
            <a:endParaRPr lang="en-US"/>
          </a:p>
        </p:txBody>
      </p:sp>
    </p:spTree>
    <p:extLst>
      <p:ext uri="{BB962C8B-B14F-4D97-AF65-F5344CB8AC3E}">
        <p14:creationId xmlns:p14="http://schemas.microsoft.com/office/powerpoint/2010/main" val="2756841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37</a:t>
            </a:fld>
            <a:endParaRPr lang="en-US"/>
          </a:p>
        </p:txBody>
      </p:sp>
    </p:spTree>
    <p:extLst>
      <p:ext uri="{BB962C8B-B14F-4D97-AF65-F5344CB8AC3E}">
        <p14:creationId xmlns:p14="http://schemas.microsoft.com/office/powerpoint/2010/main" val="850365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38</a:t>
            </a:fld>
            <a:endParaRPr lang="en-US"/>
          </a:p>
        </p:txBody>
      </p:sp>
    </p:spTree>
    <p:extLst>
      <p:ext uri="{BB962C8B-B14F-4D97-AF65-F5344CB8AC3E}">
        <p14:creationId xmlns:p14="http://schemas.microsoft.com/office/powerpoint/2010/main" val="1935707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39</a:t>
            </a:fld>
            <a:endParaRPr lang="en-US"/>
          </a:p>
        </p:txBody>
      </p:sp>
    </p:spTree>
    <p:extLst>
      <p:ext uri="{BB962C8B-B14F-4D97-AF65-F5344CB8AC3E}">
        <p14:creationId xmlns:p14="http://schemas.microsoft.com/office/powerpoint/2010/main" val="943932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40</a:t>
            </a:fld>
            <a:endParaRPr lang="en-US"/>
          </a:p>
        </p:txBody>
      </p:sp>
    </p:spTree>
    <p:extLst>
      <p:ext uri="{BB962C8B-B14F-4D97-AF65-F5344CB8AC3E}">
        <p14:creationId xmlns:p14="http://schemas.microsoft.com/office/powerpoint/2010/main" val="2728471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41</a:t>
            </a:fld>
            <a:endParaRPr lang="en-US"/>
          </a:p>
        </p:txBody>
      </p:sp>
    </p:spTree>
    <p:extLst>
      <p:ext uri="{BB962C8B-B14F-4D97-AF65-F5344CB8AC3E}">
        <p14:creationId xmlns:p14="http://schemas.microsoft.com/office/powerpoint/2010/main" val="39875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a:t>
            </a:fld>
            <a:endParaRPr lang="en-US" dirty="0"/>
          </a:p>
        </p:txBody>
      </p:sp>
    </p:spTree>
    <p:extLst>
      <p:ext uri="{BB962C8B-B14F-4D97-AF65-F5344CB8AC3E}">
        <p14:creationId xmlns:p14="http://schemas.microsoft.com/office/powerpoint/2010/main" val="2952276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42</a:t>
            </a:fld>
            <a:endParaRPr lang="en-US"/>
          </a:p>
        </p:txBody>
      </p:sp>
    </p:spTree>
    <p:extLst>
      <p:ext uri="{BB962C8B-B14F-4D97-AF65-F5344CB8AC3E}">
        <p14:creationId xmlns:p14="http://schemas.microsoft.com/office/powerpoint/2010/main" val="5455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43</a:t>
            </a:fld>
            <a:endParaRPr lang="en-US"/>
          </a:p>
        </p:txBody>
      </p:sp>
    </p:spTree>
    <p:extLst>
      <p:ext uri="{BB962C8B-B14F-4D97-AF65-F5344CB8AC3E}">
        <p14:creationId xmlns:p14="http://schemas.microsoft.com/office/powerpoint/2010/main" val="3460460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44</a:t>
            </a:fld>
            <a:endParaRPr lang="en-US"/>
          </a:p>
        </p:txBody>
      </p:sp>
    </p:spTree>
    <p:extLst>
      <p:ext uri="{BB962C8B-B14F-4D97-AF65-F5344CB8AC3E}">
        <p14:creationId xmlns:p14="http://schemas.microsoft.com/office/powerpoint/2010/main" val="3080724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45</a:t>
            </a:fld>
            <a:endParaRPr lang="en-US"/>
          </a:p>
        </p:txBody>
      </p:sp>
    </p:spTree>
    <p:extLst>
      <p:ext uri="{BB962C8B-B14F-4D97-AF65-F5344CB8AC3E}">
        <p14:creationId xmlns:p14="http://schemas.microsoft.com/office/powerpoint/2010/main" val="15533338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46</a:t>
            </a:fld>
            <a:endParaRPr lang="en-US"/>
          </a:p>
        </p:txBody>
      </p:sp>
    </p:spTree>
    <p:extLst>
      <p:ext uri="{BB962C8B-B14F-4D97-AF65-F5344CB8AC3E}">
        <p14:creationId xmlns:p14="http://schemas.microsoft.com/office/powerpoint/2010/main" val="23221921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47</a:t>
            </a:fld>
            <a:endParaRPr lang="en-US"/>
          </a:p>
        </p:txBody>
      </p:sp>
    </p:spTree>
    <p:extLst>
      <p:ext uri="{BB962C8B-B14F-4D97-AF65-F5344CB8AC3E}">
        <p14:creationId xmlns:p14="http://schemas.microsoft.com/office/powerpoint/2010/main" val="20292034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48</a:t>
            </a:fld>
            <a:endParaRPr lang="en-US"/>
          </a:p>
        </p:txBody>
      </p:sp>
    </p:spTree>
    <p:extLst>
      <p:ext uri="{BB962C8B-B14F-4D97-AF65-F5344CB8AC3E}">
        <p14:creationId xmlns:p14="http://schemas.microsoft.com/office/powerpoint/2010/main" val="5465871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49</a:t>
            </a:fld>
            <a:endParaRPr lang="en-US"/>
          </a:p>
        </p:txBody>
      </p:sp>
    </p:spTree>
    <p:extLst>
      <p:ext uri="{BB962C8B-B14F-4D97-AF65-F5344CB8AC3E}">
        <p14:creationId xmlns:p14="http://schemas.microsoft.com/office/powerpoint/2010/main" val="15206540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3600" dirty="0" smtClean="0"/>
          </a:p>
        </p:txBody>
      </p:sp>
      <p:sp>
        <p:nvSpPr>
          <p:cNvPr id="4" name="Slide Number Placeholder 3"/>
          <p:cNvSpPr>
            <a:spLocks noGrp="1"/>
          </p:cNvSpPr>
          <p:nvPr>
            <p:ph type="sldNum" sz="quarter" idx="10"/>
          </p:nvPr>
        </p:nvSpPr>
        <p:spPr/>
        <p:txBody>
          <a:bodyPr/>
          <a:lstStyle/>
          <a:p>
            <a:fld id="{5FD76050-6F71-4E0A-8C35-EDFAB84E5542}" type="slidenum">
              <a:rPr lang="en-US" smtClean="0"/>
              <a:pPr/>
              <a:t>50</a:t>
            </a:fld>
            <a:endParaRPr lang="en-US"/>
          </a:p>
        </p:txBody>
      </p:sp>
    </p:spTree>
    <p:extLst>
      <p:ext uri="{BB962C8B-B14F-4D97-AF65-F5344CB8AC3E}">
        <p14:creationId xmlns:p14="http://schemas.microsoft.com/office/powerpoint/2010/main" val="19362330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51</a:t>
            </a:fld>
            <a:endParaRPr lang="en-US"/>
          </a:p>
        </p:txBody>
      </p:sp>
    </p:spTree>
    <p:extLst>
      <p:ext uri="{BB962C8B-B14F-4D97-AF65-F5344CB8AC3E}">
        <p14:creationId xmlns:p14="http://schemas.microsoft.com/office/powerpoint/2010/main" val="232512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6</a:t>
            </a:fld>
            <a:endParaRPr lang="en-US" dirty="0"/>
          </a:p>
        </p:txBody>
      </p:sp>
    </p:spTree>
    <p:extLst>
      <p:ext uri="{BB962C8B-B14F-4D97-AF65-F5344CB8AC3E}">
        <p14:creationId xmlns:p14="http://schemas.microsoft.com/office/powerpoint/2010/main" val="26650171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52</a:t>
            </a:fld>
            <a:endParaRPr lang="en-US" dirty="0"/>
          </a:p>
        </p:txBody>
      </p:sp>
    </p:spTree>
    <p:extLst>
      <p:ext uri="{BB962C8B-B14F-4D97-AF65-F5344CB8AC3E}">
        <p14:creationId xmlns:p14="http://schemas.microsoft.com/office/powerpoint/2010/main" val="39488885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53</a:t>
            </a:fld>
            <a:endParaRPr lang="en-US" dirty="0"/>
          </a:p>
        </p:txBody>
      </p:sp>
    </p:spTree>
    <p:extLst>
      <p:ext uri="{BB962C8B-B14F-4D97-AF65-F5344CB8AC3E}">
        <p14:creationId xmlns:p14="http://schemas.microsoft.com/office/powerpoint/2010/main" val="3948888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63575"/>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a:t>
            </a:fld>
            <a:endParaRPr lang="en-US" dirty="0"/>
          </a:p>
        </p:txBody>
      </p:sp>
    </p:spTree>
    <p:extLst>
      <p:ext uri="{BB962C8B-B14F-4D97-AF65-F5344CB8AC3E}">
        <p14:creationId xmlns:p14="http://schemas.microsoft.com/office/powerpoint/2010/main" val="624112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8</a:t>
            </a:fld>
            <a:endParaRPr lang="en-US" dirty="0"/>
          </a:p>
        </p:txBody>
      </p:sp>
    </p:spTree>
    <p:extLst>
      <p:ext uri="{BB962C8B-B14F-4D97-AF65-F5344CB8AC3E}">
        <p14:creationId xmlns:p14="http://schemas.microsoft.com/office/powerpoint/2010/main" val="19670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9</a:t>
            </a:fld>
            <a:endParaRPr lang="en-US" dirty="0"/>
          </a:p>
        </p:txBody>
      </p:sp>
    </p:spTree>
    <p:extLst>
      <p:ext uri="{BB962C8B-B14F-4D97-AF65-F5344CB8AC3E}">
        <p14:creationId xmlns:p14="http://schemas.microsoft.com/office/powerpoint/2010/main" val="2587063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10</a:t>
            </a:fld>
            <a:endParaRPr lang="en-US" dirty="0"/>
          </a:p>
        </p:txBody>
      </p:sp>
    </p:spTree>
    <p:extLst>
      <p:ext uri="{BB962C8B-B14F-4D97-AF65-F5344CB8AC3E}">
        <p14:creationId xmlns:p14="http://schemas.microsoft.com/office/powerpoint/2010/main" val="153885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9/22/2015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9/22/2015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9/22/2015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9/22/2015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9/22/2015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9/22/2015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openlettersmonthly.com/stevereads/2012/07/holbein-and-henry-viii"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www.theartwolf.com/articles/most-important-painters.htm" TargetMode="External"/><Relationship Id="rId5" Type="http://schemas.openxmlformats.org/officeDocument/2006/relationships/hyperlink" Target="https://en.wikipedia.org/wiki/The_Ambassadors_(Holbein)" TargetMode="Externa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id.loc.gov/authorities/subjects.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xcbl.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oasis-open.org/committees/ub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Plan for Today’s Lecture(s)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057400"/>
            <a:ext cx="8036719" cy="2291940"/>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Intro to Resource Description</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Resource Properties and Description</a:t>
            </a:r>
          </a:p>
          <a:p>
            <a:pPr marL="342900" lvl="0"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Creating Resource Descriptions</a:t>
            </a:r>
          </a:p>
          <a:p>
            <a:pPr marL="482186"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a:latin typeface="UC Berkeley OS Sig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95746" y="25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Resource Descriptions as Substitutes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838199" y="1447800"/>
            <a:ext cx="7543800" cy="4639057"/>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A resource description is often a functional substitute for the resource it describes when the latter can’t be accessed or used </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Computer-processable descriptions of physical resources are especially good substitutes because they enable manipulations and interactions otherwise </a:t>
            </a:r>
            <a:r>
              <a:rPr lang="en-US" sz="2800" dirty="0" smtClean="0">
                <a:sym typeface="Arial" pitchFamily="34" charset="0"/>
              </a:rPr>
              <a:t>impossible</a:t>
            </a:r>
          </a:p>
          <a:p>
            <a:pPr marL="6179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At much larger scope and scale…</a:t>
            </a:r>
            <a:endParaRPr lang="en-US" sz="2800" dirty="0" smtClean="0">
              <a:sym typeface="Arial" pitchFamily="34" charset="0"/>
            </a:endParaRPr>
          </a:p>
          <a:p>
            <a:pPr lvl="1"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sym typeface="Arial" pitchFamily="34" charset="0"/>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Why We Describe Resources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2040434"/>
            <a:ext cx="8197453" cy="5092065"/>
          </a:xfrm>
          <a:prstGeom prst="rect">
            <a:avLst/>
          </a:prstGeom>
          <a:noFill/>
          <a:ln w="9525">
            <a:noFill/>
            <a:miter lim="800000"/>
            <a:headEnd/>
            <a:tailEnd/>
          </a:ln>
        </p:spPr>
        <p:txBody>
          <a:bodyPr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But different types of resources must also have differentiating properties,  otherwise there would be no reason to distinguish them as different  types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Over time as a collection of resources grows and as requirements for interactions change, the reasons for describing resources will also change, and the descriptions must change as well</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We often combine descriptions... and we often </a:t>
            </a:r>
            <a:r>
              <a:rPr lang="en-US" sz="2800" dirty="0" smtClean="0">
                <a:solidFill>
                  <a:srgbClr val="FF0000"/>
                </a:solidFill>
                <a:sym typeface="Arial" pitchFamily="34" charset="0"/>
              </a:rPr>
              <a:t>compare</a:t>
            </a:r>
            <a:r>
              <a:rPr lang="en-US" sz="2800" dirty="0" smtClean="0">
                <a:sym typeface="Arial" pitchFamily="34" charset="0"/>
              </a:rPr>
              <a:t>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sym typeface="Arial" pitchFamily="34" charset="0"/>
            </a:endParaRP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t>Objectives of Bibliographic Description</a:t>
            </a:r>
            <a:endParaRPr lang="en-US" sz="3400" dirty="0" smtClean="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685800" y="1981200"/>
            <a:ext cx="7500937" cy="3616790"/>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rPr>
              <a:t>Finding</a:t>
            </a:r>
            <a:r>
              <a:rPr lang="en-US" sz="2800" dirty="0" smtClean="0"/>
              <a:t> a resource that you know exists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rPr>
              <a:t>Identifying</a:t>
            </a:r>
            <a:r>
              <a:rPr lang="en-US" sz="2800" dirty="0" smtClean="0"/>
              <a:t> a resource to make sure you have the one you were looking for</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rPr>
              <a:t>Selecting</a:t>
            </a:r>
            <a:r>
              <a:rPr lang="en-US" sz="2800" dirty="0" smtClean="0"/>
              <a:t> a resource from a set of candidates in a collection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olidFill>
                  <a:srgbClr val="FF0000"/>
                </a:solidFill>
              </a:rPr>
              <a:t>Obtaining</a:t>
            </a:r>
            <a:r>
              <a:rPr lang="en-US" sz="2800" dirty="0" smtClean="0"/>
              <a:t> the resource if what you have at this point is just a resource description</a:t>
            </a:r>
          </a:p>
          <a:p>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t>Complications</a:t>
            </a:r>
            <a:endParaRPr lang="en-US" sz="3400" dirty="0" smtClean="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609600" y="1371600"/>
            <a:ext cx="8197453" cy="396586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properties of resources that are easiest to describe are not always the most useful ones, especially for information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For non-text information resources this  problem is magnified because the content is often in a </a:t>
            </a:r>
            <a:r>
              <a:rPr lang="en-US" sz="2800" dirty="0" smtClean="0">
                <a:solidFill>
                  <a:srgbClr val="FF0000"/>
                </a:solidFill>
              </a:rPr>
              <a:t>semantically opaque format  </a:t>
            </a:r>
            <a:r>
              <a:rPr lang="en-US" sz="2800" dirty="0" smtClean="0"/>
              <a:t>that cannot usefully be analyzed by </a:t>
            </a:r>
            <a:r>
              <a:rPr lang="en-US" sz="2800" dirty="0" smtClean="0"/>
              <a:t>people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Business </a:t>
            </a:r>
            <a:r>
              <a:rPr lang="en-US" sz="2800" dirty="0" smtClean="0"/>
              <a:t>strategy and economics strongly influence the extent of resource  description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fontScale="90000"/>
          </a:bodyPr>
          <a:lstStyle/>
          <a:p>
            <a:r>
              <a:rPr lang="en-US" dirty="0" smtClean="0"/>
              <a:t>Stop and Think: </a:t>
            </a:r>
            <a:br>
              <a:rPr lang="en-US" dirty="0" smtClean="0"/>
            </a:br>
            <a:r>
              <a:rPr lang="en-US" dirty="0" smtClean="0"/>
              <a:t>Real Estate Advertisements</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Real estate advertisements are notorious for their creatively optimistic descriptions; a house that is advertised as being “convenient to transportation” is most likely next to a busy highway or bus route, and a house in a “secluded location” is in a remote and desolate part of town</a:t>
            </a:r>
          </a:p>
          <a:p>
            <a:endParaRPr lang="en-US" dirty="0" smtClean="0"/>
          </a:p>
          <a:p>
            <a:r>
              <a:rPr lang="en-US" dirty="0" smtClean="0"/>
              <a:t>How would you describe the house or apartment or room where you live in a way that turns its negatives into positives?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23 September 2015</a:t>
            </a:r>
            <a:br>
              <a:rPr lang="en-US" sz="3000" dirty="0" smtClean="0">
                <a:sym typeface="UC Berkeley OS Sign"/>
              </a:rPr>
            </a:br>
            <a:r>
              <a:rPr lang="en-US" sz="3000" dirty="0" smtClean="0">
                <a:sym typeface="UC Berkeley OS Sign"/>
              </a:rPr>
              <a:t>Lecture 8.2 – Resource Properties</a:t>
            </a:r>
            <a:br>
              <a:rPr lang="en-US" sz="3000" dirty="0" smtClean="0">
                <a:sym typeface="UC Berkeley OS Sign"/>
              </a:rPr>
            </a:br>
            <a:r>
              <a:rPr lang="en-US" sz="3000" dirty="0" smtClean="0">
                <a:sym typeface="UC Berkeley OS Sign"/>
              </a:rPr>
              <a:t>and Description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962520B-92AB-4422-8BEB-DF16B54B3586}" type="slidenum">
              <a:rPr lang="en-US" smtClean="0"/>
              <a:pPr>
                <a:defRPr/>
              </a:pPr>
              <a:t>16</a:t>
            </a:fld>
            <a:endParaRPr lang="en-US" dirty="0"/>
          </a:p>
        </p:txBody>
      </p:sp>
      <p:sp>
        <p:nvSpPr>
          <p:cNvPr id="3" name="Rectangle 1"/>
          <p:cNvSpPr txBox="1">
            <a:spLocks noChangeArrowheads="1"/>
          </p:cNvSpPr>
          <p:nvPr/>
        </p:nvSpPr>
        <p:spPr>
          <a:xfrm>
            <a:off x="607219" y="160735"/>
            <a:ext cx="822870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a:latin typeface="UC Berkeley OS Sign"/>
                <a:ea typeface="+mj-ea"/>
                <a:cs typeface="+mj-cs"/>
                <a:sym typeface="UC Berkeley OS Sign"/>
              </a:rPr>
              <a:t>Classifying Resource Properties</a:t>
            </a:r>
          </a:p>
        </p:txBody>
      </p:sp>
      <p:pic>
        <p:nvPicPr>
          <p:cNvPr id="76804" name="Picture 7" descr="DesignPatternsResourceProperties.gif"/>
          <p:cNvPicPr>
            <a:picLocks noChangeAspect="1"/>
          </p:cNvPicPr>
          <p:nvPr/>
        </p:nvPicPr>
        <p:blipFill>
          <a:blip r:embed="rId3" cstate="print"/>
          <a:srcRect/>
          <a:stretch>
            <a:fillRect/>
          </a:stretch>
        </p:blipFill>
        <p:spPr bwMode="auto">
          <a:xfrm>
            <a:off x="767953" y="783580"/>
            <a:ext cx="6911578" cy="552859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Intrinsic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2040434"/>
            <a:ext cx="8197453" cy="413257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Intrinsic properties are inherent in a resource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Some are static, never changing their values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Others are dynamic, but they change “from the inside of the resource” not “from the outside” by actions or efforts of outside agents (like “developmental” properties – age, skill, experience)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Intrinsic properties can sometimes be used as an identifier - like a computed "signature" for a document or media object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Physical Properties 1</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2040434"/>
            <a:ext cx="8197453" cy="3965860"/>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Physical or perceptible properties are those "at the surface" that are immediately apparent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For "natural" things, these physical properties often make excellent descriptors because they are intrinsic or inherent rather than assigned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They occur in consistent, predictable, and correlated combinations, which makes them reliable aids to identifying instances or types of things (the “joints of nature”)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915293"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Distinctive Physical Properties </a:t>
            </a:r>
            <a:endParaRPr lang="en-US" sz="3400" dirty="0" smtClean="0">
              <a:sym typeface="UC Berkeley OS Sign"/>
            </a:endParaRPr>
          </a:p>
        </p:txBody>
      </p:sp>
      <p:sp>
        <p:nvSpPr>
          <p:cNvPr id="7782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4D8EB706-9A1E-4850-8084-EE9F6B53032D}"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pic>
        <p:nvPicPr>
          <p:cNvPr id="77831" name="Picture 3" descr="KitchenOrgPrinciples.jpg"/>
          <p:cNvPicPr>
            <a:picLocks noGrp="1" noChangeAspect="1"/>
          </p:cNvPicPr>
          <p:nvPr>
            <p:ph idx="1"/>
          </p:nvPr>
        </p:nvPicPr>
        <p:blipFill>
          <a:blip r:embed="rId3" cstate="print"/>
          <a:stretch>
            <a:fillRect/>
          </a:stretch>
        </p:blipFill>
        <p:spPr>
          <a:xfrm>
            <a:off x="344503" y="1066800"/>
            <a:ext cx="8115371" cy="5604933"/>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23 September 2015</a:t>
            </a:r>
            <a:br>
              <a:rPr lang="en-US" sz="3000" dirty="0" smtClean="0">
                <a:sym typeface="UC Berkeley OS Sign"/>
              </a:rPr>
            </a:br>
            <a:r>
              <a:rPr lang="en-US" sz="3000" dirty="0" smtClean="0">
                <a:sym typeface="UC Berkeley OS Sign"/>
              </a:rPr>
              <a:t>Lecture 8.1 – Introduction to</a:t>
            </a:r>
            <a:br>
              <a:rPr lang="en-US" sz="3000" dirty="0" smtClean="0">
                <a:sym typeface="UC Berkeley OS Sign"/>
              </a:rPr>
            </a:br>
            <a:r>
              <a:rPr lang="en-US" sz="3000" dirty="0" smtClean="0">
                <a:sym typeface="UC Berkeley OS Sign"/>
              </a:rPr>
              <a:t> Resource Description</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4038600" cy="1143000"/>
          </a:xfrm>
        </p:spPr>
        <p:txBody>
          <a:bodyPr>
            <a:normAutofit fontScale="90000"/>
          </a:bodyPr>
          <a:lstStyle/>
          <a:p>
            <a:r>
              <a:rPr lang="en-US" dirty="0" smtClean="0"/>
              <a:t>Picture and Icon Signs as Resource Descriptions</a:t>
            </a:r>
            <a:endParaRPr lang="en-US" dirty="0"/>
          </a:p>
        </p:txBody>
      </p:sp>
      <p:pic>
        <p:nvPicPr>
          <p:cNvPr id="2050" name="Picture 2" descr="C:\Users\glushko\Documents\Courses\F2014\202\0929-ResourceDescription1\IMG_6738.JPG"/>
          <p:cNvPicPr>
            <a:picLocks noChangeAspect="1" noChangeArrowheads="1"/>
          </p:cNvPicPr>
          <p:nvPr/>
        </p:nvPicPr>
        <p:blipFill>
          <a:blip r:embed="rId3" cstate="print"/>
          <a:srcRect/>
          <a:stretch>
            <a:fillRect/>
          </a:stretch>
        </p:blipFill>
        <p:spPr bwMode="auto">
          <a:xfrm>
            <a:off x="4826000" y="3352800"/>
            <a:ext cx="3708400" cy="2781300"/>
          </a:xfrm>
          <a:prstGeom prst="rect">
            <a:avLst/>
          </a:prstGeom>
          <a:noFill/>
        </p:spPr>
      </p:pic>
      <p:pic>
        <p:nvPicPr>
          <p:cNvPr id="2051" name="Picture 3" descr="C:\Users\glushko\Documents\Courses\F2014\202\0929-ResourceDescription1\DSC_0302.JPG"/>
          <p:cNvPicPr>
            <a:picLocks noChangeAspect="1" noChangeArrowheads="1"/>
          </p:cNvPicPr>
          <p:nvPr/>
        </p:nvPicPr>
        <p:blipFill>
          <a:blip r:embed="rId4" cstate="print"/>
          <a:srcRect/>
          <a:stretch>
            <a:fillRect/>
          </a:stretch>
        </p:blipFill>
        <p:spPr bwMode="auto">
          <a:xfrm>
            <a:off x="4800600" y="762000"/>
            <a:ext cx="3733800" cy="2479827"/>
          </a:xfrm>
          <a:prstGeom prst="rect">
            <a:avLst/>
          </a:prstGeom>
          <a:noFill/>
        </p:spPr>
      </p:pic>
      <p:pic>
        <p:nvPicPr>
          <p:cNvPr id="2052" name="Picture 4" descr="C:\Users\glushko\Documents\Courses\F2014\202\0929-ResourceDescription1\DSC_3113.JPG"/>
          <p:cNvPicPr>
            <a:picLocks noChangeAspect="1" noChangeArrowheads="1"/>
          </p:cNvPicPr>
          <p:nvPr/>
        </p:nvPicPr>
        <p:blipFill>
          <a:blip r:embed="rId5" cstate="print"/>
          <a:srcRect/>
          <a:stretch>
            <a:fillRect/>
          </a:stretch>
        </p:blipFill>
        <p:spPr bwMode="auto">
          <a:xfrm>
            <a:off x="381000" y="3276600"/>
            <a:ext cx="4191000" cy="278347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228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Physical Properties 2</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990600" y="1143000"/>
            <a:ext cx="7315200" cy="5321744"/>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For "manmade" things surface properties are less predictable ("innovation" enables the separation of form and function)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For "information" things in physical form the correlation between appearance and content varies across the Document Type Spectrum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For "born digital" resources the appearance is often extrinsic because it is assigned or associated (a style sheet, for example) instead of  being an inherent part of the resource when it was created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5334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t>Which Properties Best Identify a Thing?</a:t>
            </a:r>
            <a:br>
              <a:rPr lang="en-US" sz="3400" dirty="0" smtClean="0"/>
            </a:br>
            <a:r>
              <a:rPr lang="en-US" sz="3400" dirty="0" smtClean="0"/>
              <a:t> A Type of Thing?</a:t>
            </a:r>
            <a:endParaRPr lang="en-US" sz="3400" dirty="0" smtClean="0">
              <a:sym typeface="UC Berkeley OS Sign"/>
            </a:endParaRPr>
          </a:p>
        </p:txBody>
      </p:sp>
      <p:sp>
        <p:nvSpPr>
          <p:cNvPr id="77827"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4D8EB706-9A1E-4850-8084-EE9F6B53032D}"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pic>
        <p:nvPicPr>
          <p:cNvPr id="77831" name="Picture 3" descr="KitchenOrgPrinciples.jpg"/>
          <p:cNvPicPr>
            <a:picLocks noGrp="1" noChangeAspect="1"/>
          </p:cNvPicPr>
          <p:nvPr>
            <p:ph idx="1"/>
          </p:nvPr>
        </p:nvPicPr>
        <p:blipFill>
          <a:blip r:embed="rId3" cstate="print"/>
          <a:stretch>
            <a:fillRect/>
          </a:stretch>
        </p:blipFill>
        <p:spPr>
          <a:xfrm>
            <a:off x="0" y="2057400"/>
            <a:ext cx="8991600" cy="2520372"/>
          </a:xfrm>
        </p:spPr>
      </p:pic>
      <p:sp>
        <p:nvSpPr>
          <p:cNvPr id="9" name="Rectangle 8"/>
          <p:cNvSpPr/>
          <p:nvPr/>
        </p:nvSpPr>
        <p:spPr>
          <a:xfrm>
            <a:off x="685800" y="5029200"/>
            <a:ext cx="7391400" cy="885114"/>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properties best for identifying an instance might be those that aren't typical of its class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Extrinsic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2040434"/>
            <a:ext cx="8197453" cy="277668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Extrinsic properties are assigned to a resource rather than being inherent in it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Some extrinsic properties are static:  assigned names or identifiers don’t usually change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Other extrinsic properties change often: the current location, popularity, price, etc. of a resource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Cultural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2040434"/>
            <a:ext cx="8197453" cy="317307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Cultural properties are those that derive from conventional language use or culture and often involve analogy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Because they derive from knowledge of culture or language, they might be unintelligible to people who don't have the same perspective and experience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and they might lose their cultural salience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“Holbein” Carpets</a:t>
            </a:r>
            <a:endParaRPr lang="en-US" dirty="0"/>
          </a:p>
        </p:txBody>
      </p:sp>
      <p:sp>
        <p:nvSpPr>
          <p:cNvPr id="4" name="TextBox 3"/>
          <p:cNvSpPr txBox="1"/>
          <p:nvPr/>
        </p:nvSpPr>
        <p:spPr>
          <a:xfrm>
            <a:off x="595248" y="6862603"/>
            <a:ext cx="7315200" cy="461665"/>
          </a:xfrm>
          <a:prstGeom prst="rect">
            <a:avLst/>
          </a:prstGeom>
          <a:noFill/>
        </p:spPr>
        <p:txBody>
          <a:bodyPr wrap="square" rtlCol="0">
            <a:spAutoFit/>
          </a:bodyPr>
          <a:lstStyle/>
          <a:p>
            <a:r>
              <a:rPr lang="en-US" sz="2400" dirty="0" smtClean="0">
                <a:hlinkClick r:id="rId3"/>
              </a:rPr>
              <a:t>More about Holbein and Henry VIII</a:t>
            </a:r>
            <a:endParaRPr lang="en-US" sz="2400" dirty="0"/>
          </a:p>
        </p:txBody>
      </p:sp>
      <p:sp>
        <p:nvSpPr>
          <p:cNvPr id="5" name="TextBox 4"/>
          <p:cNvSpPr txBox="1"/>
          <p:nvPr/>
        </p:nvSpPr>
        <p:spPr>
          <a:xfrm>
            <a:off x="1433448" y="5638800"/>
            <a:ext cx="2819400" cy="707886"/>
          </a:xfrm>
          <a:prstGeom prst="rect">
            <a:avLst/>
          </a:prstGeom>
          <a:noFill/>
        </p:spPr>
        <p:txBody>
          <a:bodyPr wrap="square" rtlCol="0">
            <a:spAutoFit/>
          </a:bodyPr>
          <a:lstStyle/>
          <a:p>
            <a:r>
              <a:rPr lang="en-US" sz="2000" b="1" dirty="0" smtClean="0"/>
              <a:t>Anatolian Carpet,</a:t>
            </a:r>
            <a:br>
              <a:rPr lang="en-US" sz="2000" b="1" dirty="0" smtClean="0"/>
            </a:br>
            <a:r>
              <a:rPr lang="en-US" sz="2000" b="1" dirty="0" smtClean="0"/>
              <a:t> 16th Century </a:t>
            </a:r>
            <a:endParaRPr lang="en-US" sz="2000" b="1" dirty="0"/>
          </a:p>
        </p:txBody>
      </p:sp>
      <p:sp>
        <p:nvSpPr>
          <p:cNvPr id="8" name="Rectangle 7"/>
          <p:cNvSpPr/>
          <p:nvPr/>
        </p:nvSpPr>
        <p:spPr>
          <a:xfrm>
            <a:off x="1262506" y="5754986"/>
            <a:ext cx="2743200" cy="516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1" name="TextBox 10"/>
          <p:cNvSpPr txBox="1"/>
          <p:nvPr/>
        </p:nvSpPr>
        <p:spPr>
          <a:xfrm>
            <a:off x="1981606" y="5542816"/>
            <a:ext cx="2819400" cy="707886"/>
          </a:xfrm>
          <a:prstGeom prst="rect">
            <a:avLst/>
          </a:prstGeom>
          <a:noFill/>
        </p:spPr>
        <p:txBody>
          <a:bodyPr wrap="square" rtlCol="0">
            <a:spAutoFit/>
          </a:bodyPr>
          <a:lstStyle/>
          <a:p>
            <a:r>
              <a:rPr lang="en-US" sz="2000" b="1" dirty="0"/>
              <a:t>Anatolian Carpet,</a:t>
            </a:r>
            <a:br>
              <a:rPr lang="en-US" sz="2000" b="1" dirty="0"/>
            </a:br>
            <a:r>
              <a:rPr lang="en-US" sz="2000" b="1" dirty="0"/>
              <a:t> 16th Century </a:t>
            </a:r>
          </a:p>
        </p:txBody>
      </p:sp>
      <p:sp>
        <p:nvSpPr>
          <p:cNvPr id="10" name="Rectangle 9"/>
          <p:cNvSpPr/>
          <p:nvPr/>
        </p:nvSpPr>
        <p:spPr>
          <a:xfrm>
            <a:off x="5181600" y="5257800"/>
            <a:ext cx="289979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699" y="952500"/>
            <a:ext cx="7786101" cy="4495800"/>
          </a:xfrm>
          <a:prstGeom prst="rect">
            <a:avLst/>
          </a:prstGeom>
        </p:spPr>
      </p:pic>
      <p:sp>
        <p:nvSpPr>
          <p:cNvPr id="13" name="TextBox 12"/>
          <p:cNvSpPr txBox="1"/>
          <p:nvPr/>
        </p:nvSpPr>
        <p:spPr>
          <a:xfrm>
            <a:off x="5410200" y="5029200"/>
            <a:ext cx="2876407" cy="400110"/>
          </a:xfrm>
          <a:prstGeom prst="rect">
            <a:avLst/>
          </a:prstGeom>
          <a:noFill/>
        </p:spPr>
        <p:txBody>
          <a:bodyPr wrap="square" rtlCol="0">
            <a:spAutoFit/>
          </a:bodyPr>
          <a:lstStyle/>
          <a:p>
            <a:r>
              <a:rPr lang="en-US" sz="2000" b="1" dirty="0" smtClean="0">
                <a:hlinkClick r:id="rId5"/>
              </a:rPr>
              <a:t>The Ambassadors, 1553</a:t>
            </a:r>
            <a:endParaRPr lang="en-US" sz="2000" b="1" dirty="0"/>
          </a:p>
        </p:txBody>
      </p:sp>
      <p:sp>
        <p:nvSpPr>
          <p:cNvPr id="14" name="TextBox 13"/>
          <p:cNvSpPr txBox="1"/>
          <p:nvPr/>
        </p:nvSpPr>
        <p:spPr>
          <a:xfrm>
            <a:off x="5029200" y="5715000"/>
            <a:ext cx="3505200" cy="1015663"/>
          </a:xfrm>
          <a:prstGeom prst="rect">
            <a:avLst/>
          </a:prstGeom>
          <a:noFill/>
        </p:spPr>
        <p:txBody>
          <a:bodyPr wrap="square" rtlCol="0">
            <a:spAutoFit/>
          </a:bodyPr>
          <a:lstStyle/>
          <a:p>
            <a:r>
              <a:rPr lang="en-US" sz="2000" dirty="0" smtClean="0">
                <a:hlinkClick r:id="rId6"/>
              </a:rPr>
              <a:t>Where does Holbein rank on a list of most important painters of all time?</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6096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Contextual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524000"/>
            <a:ext cx="8197453" cy="492535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Contextual properties relate to the situation or context in which the thing being described exists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err="1" smtClean="0"/>
              <a:t>Dey</a:t>
            </a:r>
            <a:r>
              <a:rPr lang="en-US" sz="2800" dirty="0" smtClean="0"/>
              <a:t> et al (2001) define context as “any information that characterizes a situation related to the interactions between users, applications, and the surrounding environment.”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This open-ended definition implies many contextual properties that might be used in a description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Since context changes, context-based descriptors might be appropriate when assigned but not later; see "persistence" and "effectivity"</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Contextual Description</a:t>
            </a:r>
            <a:br>
              <a:rPr lang="en-US" dirty="0" smtClean="0"/>
            </a:br>
            <a:r>
              <a:rPr lang="en-US" dirty="0" smtClean="0"/>
              <a:t> == Private Language?</a:t>
            </a:r>
            <a:endParaRPr lang="en-US" dirty="0"/>
          </a:p>
        </p:txBody>
      </p:sp>
      <p:pic>
        <p:nvPicPr>
          <p:cNvPr id="3" name="Picture 3" descr="KitchenOrgPrinciples.jpg"/>
          <p:cNvPicPr>
            <a:picLocks noChangeAspect="1"/>
          </p:cNvPicPr>
          <p:nvPr/>
        </p:nvPicPr>
        <p:blipFill>
          <a:blip r:embed="rId3" cstate="print"/>
          <a:stretch>
            <a:fillRect/>
          </a:stretch>
        </p:blipFill>
        <p:spPr>
          <a:xfrm>
            <a:off x="609600" y="1981200"/>
            <a:ext cx="7930207" cy="3864974"/>
          </a:xfrm>
          <a:prstGeom prst="rect">
            <a:avLst/>
          </a:prstGeom>
        </p:spPr>
      </p:pic>
      <p:sp>
        <p:nvSpPr>
          <p:cNvPr id="4" name="TextBox 3"/>
          <p:cNvSpPr txBox="1"/>
          <p:nvPr/>
        </p:nvSpPr>
        <p:spPr>
          <a:xfrm>
            <a:off x="609600" y="5791200"/>
            <a:ext cx="7315200" cy="707886"/>
          </a:xfrm>
          <a:prstGeom prst="rect">
            <a:avLst/>
          </a:prstGeom>
          <a:noFill/>
        </p:spPr>
        <p:txBody>
          <a:bodyPr wrap="square" rtlCol="0">
            <a:spAutoFit/>
          </a:bodyPr>
          <a:lstStyle/>
          <a:p>
            <a:r>
              <a:rPr lang="en-US" sz="2000" dirty="0" smtClean="0"/>
              <a:t>A "guest" tag makes sense to the photographer but no one else would use it to describe this photo if they don’t share the context</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Structural Properties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2040434"/>
            <a:ext cx="8197453" cy="413257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internal and external structure of a thing can be a useful part of its description (sometimes these are intrinsic, and other times extrinsic)</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number and arrangement of component parts (e.g., the number of chapters or pages in a book)</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number and type of connections with other resources (e.g., the number of </a:t>
            </a:r>
            <a:r>
              <a:rPr lang="en-US" sz="2800" dirty="0" err="1" smtClean="0"/>
              <a:t>Facebook</a:t>
            </a:r>
            <a:r>
              <a:rPr lang="en-US" sz="2800" dirty="0" smtClean="0"/>
              <a:t> friends or Twitter followers)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Meaning is Structure</a:t>
            </a:r>
            <a:endParaRPr lang="en-US" dirty="0"/>
          </a:p>
        </p:txBody>
      </p:sp>
      <p:pic>
        <p:nvPicPr>
          <p:cNvPr id="3" name="Picture 3" descr="KitchenOrgPrinciples.jpg"/>
          <p:cNvPicPr>
            <a:picLocks noChangeAspect="1"/>
          </p:cNvPicPr>
          <p:nvPr/>
        </p:nvPicPr>
        <p:blipFill>
          <a:blip r:embed="rId3" cstate="print"/>
          <a:stretch>
            <a:fillRect/>
          </a:stretch>
        </p:blipFill>
        <p:spPr>
          <a:xfrm>
            <a:off x="1362561" y="1447800"/>
            <a:ext cx="5729461" cy="4398374"/>
          </a:xfrm>
          <a:prstGeom prst="rect">
            <a:avLst/>
          </a:prstGeom>
        </p:spPr>
      </p:pic>
      <p:sp>
        <p:nvSpPr>
          <p:cNvPr id="4" name="TextBox 3"/>
          <p:cNvSpPr txBox="1"/>
          <p:nvPr/>
        </p:nvSpPr>
        <p:spPr>
          <a:xfrm>
            <a:off x="762000" y="6019800"/>
            <a:ext cx="7315200" cy="400110"/>
          </a:xfrm>
          <a:prstGeom prst="rect">
            <a:avLst/>
          </a:prstGeom>
          <a:noFill/>
        </p:spPr>
        <p:txBody>
          <a:bodyPr wrap="square" rtlCol="0">
            <a:spAutoFit/>
          </a:bodyPr>
          <a:lstStyle/>
          <a:p>
            <a:r>
              <a:rPr lang="en-US" sz="2000" dirty="0" smtClean="0"/>
              <a:t>Could you describe this without using structural concepts?</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An Overview of Resource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33400" y="2362200"/>
            <a:ext cx="8197453" cy="2997133"/>
          </a:xfrm>
          <a:prstGeom prst="rect">
            <a:avLst/>
          </a:prstGeom>
          <a:noFill/>
          <a:ln w="9525">
            <a:noFill/>
            <a:miter lim="800000"/>
            <a:headEnd/>
            <a:tailEnd/>
          </a:ln>
        </p:spPr>
        <p:txBody>
          <a:bodyPr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What is a resource description?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Why do we describe resources?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What resource properties should be described?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How are resource descriptions created?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ym typeface="Arial" pitchFamily="34" charset="0"/>
              </a:rPr>
              <a:t>What makes a good resource description?</a:t>
            </a:r>
            <a:endParaRPr lang="en-US" sz="3200" dirty="0">
              <a:sym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The Social Network of Jesus</a:t>
            </a:r>
            <a:endParaRPr lang="en-US" dirty="0"/>
          </a:p>
        </p:txBody>
      </p:sp>
      <p:pic>
        <p:nvPicPr>
          <p:cNvPr id="3" name="Picture 3" descr="KitchenOrgPrinciples.jpg"/>
          <p:cNvPicPr>
            <a:picLocks noChangeAspect="1"/>
          </p:cNvPicPr>
          <p:nvPr/>
        </p:nvPicPr>
        <p:blipFill>
          <a:blip r:embed="rId3" cstate="print"/>
          <a:stretch>
            <a:fillRect/>
          </a:stretch>
        </p:blipFill>
        <p:spPr>
          <a:xfrm>
            <a:off x="1295400" y="1066800"/>
            <a:ext cx="6267368" cy="561828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Properties &amp; Principles of</a:t>
            </a:r>
            <a:br>
              <a:rPr lang="en-US" sz="3400" dirty="0" smtClean="0">
                <a:sym typeface="UC Berkeley OS Sign"/>
              </a:rPr>
            </a:br>
            <a:r>
              <a:rPr lang="en-US" sz="3400" dirty="0" smtClean="0">
                <a:sym typeface="UC Berkeley OS Sign"/>
              </a:rPr>
              <a:t> Kitchen Organization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609600" y="1617817"/>
            <a:ext cx="8197453" cy="5240183"/>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Intrinsic static properties</a:t>
            </a:r>
            <a:r>
              <a:rPr lang="en-US" sz="2800" dirty="0"/>
              <a:t>: If you store your pots, frying pans, and baking pans </a:t>
            </a:r>
            <a:r>
              <a:rPr lang="en-US" sz="2800" dirty="0" smtClean="0"/>
              <a:t>and </a:t>
            </a:r>
            <a:r>
              <a:rPr lang="en-US" sz="2800" dirty="0"/>
              <a:t>nest each set by </a:t>
            </a:r>
            <a:r>
              <a:rPr lang="en-US" sz="2800" dirty="0" smtClean="0"/>
              <a:t>size</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b="1" dirty="0"/>
              <a:t>Extrinsic static properties</a:t>
            </a:r>
            <a:r>
              <a:rPr lang="en-US" sz="2800" dirty="0"/>
              <a:t>:  A spice rack with the spices arranged in alphabetical </a:t>
            </a:r>
            <a:r>
              <a:rPr lang="en-US" sz="2800" dirty="0" smtClean="0"/>
              <a:t>order</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b="1" dirty="0"/>
              <a:t>Intrinsic dynamic properties </a:t>
            </a:r>
            <a:r>
              <a:rPr lang="en-US" sz="2800" dirty="0"/>
              <a:t>if you arrange your milk and other perishable goods by expiration date, a </a:t>
            </a:r>
            <a:r>
              <a:rPr lang="ja-JP" altLang="en-US" sz="2800"/>
              <a:t>“</a:t>
            </a:r>
            <a:r>
              <a:rPr lang="en-US" altLang="ja-JP" sz="2800" dirty="0"/>
              <a:t>useful life remaining</a:t>
            </a:r>
            <a:r>
              <a:rPr lang="ja-JP" altLang="en-US" sz="2800"/>
              <a:t>”</a:t>
            </a:r>
            <a:r>
              <a:rPr lang="en-US" altLang="ja-JP" sz="2800" dirty="0"/>
              <a:t> property that decreases to zero as the expiration date </a:t>
            </a:r>
            <a:r>
              <a:rPr lang="en-US" altLang="ja-JP" sz="2800" dirty="0" smtClean="0"/>
              <a:t>approaches</a:t>
            </a:r>
            <a:endParaRPr lang="en-US" altLang="ja-JP"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b="1" dirty="0"/>
              <a:t>Extrinsic dynamic properties </a:t>
            </a:r>
            <a:r>
              <a:rPr lang="en-US" sz="2800" dirty="0"/>
              <a:t>if you put the most frequently used condiments or spices in the front of a refrigerator or pantry shelf.</a:t>
            </a:r>
          </a:p>
          <a:p>
            <a:pPr>
              <a:lnSpc>
                <a:spcPct val="93000"/>
              </a:lnSpc>
              <a:buFont typeface="Arial" pitchFamily="34" charset="0"/>
              <a:buChar char="•"/>
            </a:pP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Grp="1" noChangeArrowheads="1"/>
          </p:cNvSpPr>
          <p:nvPr>
            <p:ph type="title"/>
          </p:nvPr>
        </p:nvSpPr>
        <p:spPr>
          <a:xfrm>
            <a:off x="457200" y="533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Properties &amp; Principles of</a:t>
            </a:r>
            <a:br>
              <a:rPr lang="en-US" sz="3400" dirty="0" smtClean="0">
                <a:sym typeface="UC Berkeley OS Sign"/>
              </a:rPr>
            </a:br>
            <a:r>
              <a:rPr lang="en-US" sz="3400" dirty="0" smtClean="0">
                <a:sym typeface="UC Berkeley OS Sign"/>
              </a:rPr>
              <a:t> Document Organization</a:t>
            </a:r>
          </a:p>
        </p:txBody>
      </p:sp>
      <p:sp>
        <p:nvSpPr>
          <p:cNvPr id="798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254F673-3231-445E-9604-7B264E0D377F}"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79879" name="Rectangle 8"/>
          <p:cNvSpPr>
            <a:spLocks noChangeArrowheads="1"/>
          </p:cNvSpPr>
          <p:nvPr/>
        </p:nvSpPr>
        <p:spPr bwMode="auto">
          <a:xfrm>
            <a:off x="446484" y="2040434"/>
            <a:ext cx="8197453" cy="3902894"/>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Intrinsic static properties: </a:t>
            </a:r>
            <a:r>
              <a:rPr lang="en-US" sz="2800" dirty="0"/>
              <a:t>Author, date published, words in the </a:t>
            </a:r>
            <a:r>
              <a:rPr lang="en-US" sz="2800" dirty="0" smtClean="0"/>
              <a:t>text</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static properties</a:t>
            </a:r>
            <a:r>
              <a:rPr lang="en-US" sz="2800" dirty="0"/>
              <a:t>:  ISBN, LOC </a:t>
            </a:r>
            <a:r>
              <a:rPr lang="en-US" sz="2800" dirty="0" smtClean="0"/>
              <a:t>Classifications</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Intrinsic </a:t>
            </a:r>
            <a:r>
              <a:rPr lang="en-US" sz="2800" b="1"/>
              <a:t>dynamic </a:t>
            </a:r>
            <a:r>
              <a:rPr lang="en-US" sz="2800" b="1" smtClean="0"/>
              <a:t>properties: </a:t>
            </a:r>
            <a:r>
              <a:rPr lang="en-US" sz="2800" dirty="0"/>
              <a:t>Effectivity (e.g., laws and regulations</a:t>
            </a:r>
            <a:r>
              <a:rPr lang="en-US" sz="2800" dirty="0" smtClean="0"/>
              <a:t>)</a:t>
            </a:r>
            <a:endParaRPr lang="en-US" altLang="ja-JP"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dynamic </a:t>
            </a:r>
            <a:r>
              <a:rPr lang="en-US" sz="2800" b="1" dirty="0" smtClean="0"/>
              <a:t>properties: </a:t>
            </a:r>
            <a:r>
              <a:rPr lang="en-US" sz="2800" dirty="0"/>
              <a:t>Links/citations to and from other documents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Grp="1" noChangeArrowheads="1"/>
          </p:cNvSpPr>
          <p:nvPr>
            <p:ph type="title"/>
          </p:nvPr>
        </p:nvSpPr>
        <p:spPr>
          <a:xfrm>
            <a:off x="455414" y="804788"/>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Stop and Think: </a:t>
            </a:r>
            <a:br>
              <a:rPr lang="en-US" sz="3400" dirty="0" smtClean="0">
                <a:sym typeface="UC Berkeley OS Sign"/>
              </a:rPr>
            </a:br>
            <a:r>
              <a:rPr lang="en-US" sz="3400" dirty="0" smtClean="0">
                <a:sym typeface="UC Berkeley OS Sign"/>
              </a:rPr>
              <a:t>Principles of Arrangement in a Clothing Store</a:t>
            </a:r>
            <a:br>
              <a:rPr lang="en-US" sz="3400" dirty="0" smtClean="0">
                <a:sym typeface="UC Berkeley OS Sign"/>
              </a:rPr>
            </a:br>
            <a:endParaRPr lang="en-US" sz="3400" dirty="0" smtClean="0">
              <a:sym typeface="UC Berkeley OS Sign"/>
            </a:endParaRPr>
          </a:p>
        </p:txBody>
      </p:sp>
      <p:sp>
        <p:nvSpPr>
          <p:cNvPr id="798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254F673-3231-445E-9604-7B264E0D377F}"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79879" name="Rectangle 8"/>
          <p:cNvSpPr>
            <a:spLocks noChangeArrowheads="1"/>
          </p:cNvSpPr>
          <p:nvPr/>
        </p:nvSpPr>
        <p:spPr bwMode="auto">
          <a:xfrm>
            <a:off x="446484" y="2040434"/>
            <a:ext cx="8197453" cy="2713722"/>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smtClean="0"/>
              <a:t> Intrinsic </a:t>
            </a:r>
            <a:r>
              <a:rPr lang="en-US" sz="2800" b="1" dirty="0"/>
              <a:t>static properties: </a:t>
            </a:r>
            <a:r>
              <a:rPr lang="en-US" sz="2800" dirty="0" smtClean="0"/>
              <a:t>…</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static properties</a:t>
            </a:r>
            <a:r>
              <a:rPr lang="en-US" sz="2800" dirty="0"/>
              <a:t>:  </a:t>
            </a:r>
            <a:r>
              <a:rPr lang="en-US" sz="2800" dirty="0" smtClean="0"/>
              <a:t>…</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Intrinsic dynamic </a:t>
            </a:r>
            <a:r>
              <a:rPr lang="en-US" sz="2800" b="1" dirty="0" smtClean="0"/>
              <a:t>properties: </a:t>
            </a:r>
            <a:r>
              <a:rPr lang="en-US" sz="2800" dirty="0" smtClean="0"/>
              <a:t>…</a:t>
            </a:r>
            <a:endParaRPr lang="en-US" altLang="ja-JP"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dynamic </a:t>
            </a:r>
            <a:r>
              <a:rPr lang="en-US" sz="2800" b="1" dirty="0" smtClean="0"/>
              <a:t>properties: </a:t>
            </a:r>
            <a:r>
              <a:rPr lang="en-US" sz="2800" dirty="0" smtClean="0"/>
              <a:t>…</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b="1"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Properties vs. Relationships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57200" y="1662188"/>
            <a:ext cx="8197453" cy="519581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But while we can express structure within and between resources as properties, there is “better language” for expressing this as RELATIONSHIPS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Arrangement</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Proximity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Connectivity</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Part-whole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t>
            </a: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(See TDO Chapter 5)</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553641" y="1071562"/>
            <a:ext cx="8197453" cy="208954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INFO 202</a:t>
            </a:r>
            <a:br>
              <a:rPr lang="en-US" sz="3800" b="1" dirty="0" smtClean="0">
                <a:sym typeface="UC Berkeley OS Sign"/>
              </a:rPr>
            </a:br>
            <a:r>
              <a:rPr lang="en-US" sz="3800" b="1" dirty="0" smtClean="0">
                <a:sym typeface="UC Berkeley OS Sign"/>
              </a:rPr>
              <a:t>“Information Organization &amp; Retrieval”</a:t>
            </a:r>
            <a:br>
              <a:rPr lang="en-US" sz="3800" b="1" dirty="0" smtClean="0">
                <a:sym typeface="UC Berkeley OS Sign"/>
              </a:rPr>
            </a:br>
            <a:r>
              <a:rPr lang="en-US" sz="3800" b="1" dirty="0" smtClean="0">
                <a:sym typeface="UC Berkeley OS Sign"/>
              </a:rPr>
              <a:t>Fall 2015</a:t>
            </a:r>
            <a:r>
              <a:rPr lang="en-US" sz="3400" b="1" dirty="0" smtClean="0"/>
              <a:t/>
            </a:r>
            <a:br>
              <a:rPr lang="en-US" sz="3400" b="1" dirty="0" smtClean="0"/>
            </a:br>
            <a:endParaRPr lang="en-US" sz="3400" dirty="0" smtClean="0">
              <a:sym typeface="UC Berkeley OS Sign"/>
            </a:endParaRPr>
          </a:p>
        </p:txBody>
      </p:sp>
      <p:sp>
        <p:nvSpPr>
          <p:cNvPr id="2051" name="Rectangle 2"/>
          <p:cNvSpPr>
            <a:spLocks noGrp="1" noChangeArrowheads="1"/>
          </p:cNvSpPr>
          <p:nvPr>
            <p:ph type="body" idx="1"/>
          </p:nvPr>
        </p:nvSpPr>
        <p:spPr>
          <a:xfrm>
            <a:off x="392906" y="2464594"/>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@rjglushko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23 September 2015</a:t>
            </a:r>
            <a:br>
              <a:rPr lang="en-US" sz="3000" dirty="0" smtClean="0">
                <a:sym typeface="UC Berkeley OS Sign"/>
              </a:rPr>
            </a:br>
            <a:r>
              <a:rPr lang="en-US" sz="3000" dirty="0" smtClean="0">
                <a:sym typeface="UC Berkeley OS Sign"/>
              </a:rPr>
              <a:t>Lecture 8.3 – Creating Description Vocabularies</a:t>
            </a:r>
            <a:br>
              <a:rPr lang="en-US" sz="3000" dirty="0" smtClean="0">
                <a:sym typeface="UC Berkeley OS Sign"/>
              </a:rPr>
            </a:br>
            <a:r>
              <a:rPr lang="en-US" sz="3000" dirty="0" smtClean="0">
                <a:sym typeface="UC Berkeley OS Sign"/>
              </a:rPr>
              <a:t> and Assigning Descriptions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
        <p:nvSpPr>
          <p:cNvPr id="2" name="Rectangle 3"/>
          <p:cNvSpPr>
            <a:spLocks/>
          </p:cNvSpPr>
          <p:nvPr/>
        </p:nvSpPr>
        <p:spPr bwMode="auto">
          <a:xfrm>
            <a:off x="2416597" y="642938"/>
            <a:ext cx="4675767"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SCHOOL OF INFORMATION</a:t>
            </a:r>
          </a:p>
        </p:txBody>
      </p:sp>
      <p:sp>
        <p:nvSpPr>
          <p:cNvPr id="2052" name="Rectangle 4"/>
          <p:cNvSpPr>
            <a:spLocks/>
          </p:cNvSpPr>
          <p:nvPr/>
        </p:nvSpPr>
        <p:spPr bwMode="auto">
          <a:xfrm>
            <a:off x="1253506" y="375047"/>
            <a:ext cx="7255191" cy="212366"/>
          </a:xfrm>
          <a:prstGeom prst="rect">
            <a:avLst/>
          </a:prstGeom>
          <a:noFill/>
          <a:ln>
            <a:noFill/>
          </a:ln>
          <a:extLst/>
        </p:spPr>
        <p:txBody>
          <a:bodyPr wrap="none" lIns="0" tIns="0" rIns="35560" bIns="0">
            <a:spAutoFit/>
          </a:bodyPr>
          <a:lstStyle/>
          <a:p>
            <a:pPr marL="34602">
              <a:lnSpc>
                <a:spcPct val="92000"/>
              </a:lnSpc>
              <a:tabLst>
                <a:tab pos="696491" algn="l"/>
                <a:tab pos="1339406" algn="l"/>
                <a:tab pos="2009108" algn="l"/>
                <a:tab pos="2660952" algn="l"/>
                <a:tab pos="3330655" algn="l"/>
                <a:tab pos="3973570" algn="l"/>
                <a:tab pos="4625414" algn="l"/>
                <a:tab pos="5286187" algn="l"/>
                <a:tab pos="5946960" algn="l"/>
                <a:tab pos="6598804" algn="l"/>
                <a:tab pos="6670239" algn="l"/>
              </a:tabLst>
              <a:defRPr/>
            </a:pPr>
            <a:r>
              <a:rPr lang="en-US" sz="1500" spc="773" dirty="0">
                <a:solidFill>
                  <a:srgbClr val="BC9B6B"/>
                </a:solidFill>
                <a:latin typeface="UC Berkeley OS Sign" charset="0"/>
                <a:ea typeface="ＭＳ Ｐゴシック" charset="0"/>
                <a:cs typeface="UC Berkeley OS Sign" charset="0"/>
                <a:sym typeface="UC Berkeley OS Sign" charset="0"/>
              </a:rPr>
              <a:t>UNIVERSITY OF CALIFORNIA, BERKELEY</a:t>
            </a:r>
          </a:p>
        </p:txBody>
      </p:sp>
      <p:pic>
        <p:nvPicPr>
          <p:cNvPr id="2054" name="Picture 5"/>
          <p:cNvPicPr>
            <a:picLocks noChangeArrowheads="1"/>
          </p:cNvPicPr>
          <p:nvPr/>
        </p:nvPicPr>
        <p:blipFill>
          <a:blip r:embed="rId4" cstate="print"/>
          <a:srcRect/>
          <a:stretch>
            <a:fillRect/>
          </a:stretch>
        </p:blipFill>
        <p:spPr bwMode="auto">
          <a:xfrm>
            <a:off x="194221" y="223242"/>
            <a:ext cx="892969" cy="892969"/>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Process of Describing Resources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57200" y="1524000"/>
            <a:ext cx="8197453" cy="4799421"/>
          </a:xfrm>
          <a:prstGeom prst="rect">
            <a:avLst/>
          </a:prstGeom>
          <a:noFill/>
          <a:ln w="9525">
            <a:noFill/>
            <a:miter lim="800000"/>
            <a:headEnd/>
            <a:tailEnd/>
          </a:ln>
        </p:spPr>
        <p:txBody>
          <a:bodyPr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Identify / scope the resources to be described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Determine the purposes or uses of the descriptions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Study the resource(s) to identify descriptive properties </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Design the description vocabulary</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Design the description form and implementation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Create the descriptions (either "by hand" or by some automated / computational process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Evaluate the descriptions</a:t>
            </a:r>
          </a:p>
          <a:p>
            <a:pPr marL="160729" indent="-160729"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(TDO FIGURE 4-3)			</a:t>
            </a:r>
            <a:endParaRPr lang="en-US" sz="28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Scoping and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2040434"/>
            <a:ext cx="8197453" cy="277668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How explicit and thorough these 7 steps need to be depends on what we are calling "scope“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Do we know who the users are? Are the describers the users?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Do we have all the resources, a representative set, or just the first set ... do we know what else is coming?</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Designing the Description Vocabulary</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197453" cy="3569469"/>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 </a:t>
            </a:r>
            <a:r>
              <a:rPr lang="en-US" sz="2800" dirty="0" smtClean="0"/>
              <a:t>Good descriptions use terms that their intended users might use </a:t>
            </a:r>
            <a:r>
              <a:rPr lang="en-US" sz="2800" dirty="0"/>
              <a:t/>
            </a:r>
            <a:br>
              <a:rPr lang="en-US" sz="2800" dirty="0"/>
            </a:b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Good descriptions don't contain details that aren't necessary </a:t>
            </a:r>
            <a:r>
              <a:rPr lang="en-US" sz="2800" dirty="0"/>
              <a:t/>
            </a:r>
            <a:br>
              <a:rPr lang="en-US" sz="2800" dirty="0"/>
            </a:b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Good descriptions are created systematically and follow standards  </a:t>
            </a:r>
            <a:endParaRPr lang="en-US" sz="2800"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200" y="762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dirty="0" smtClean="0"/>
              <a:t>Stop and Think:</a:t>
            </a:r>
            <a:br>
              <a:rPr lang="en-US" sz="3600" dirty="0" smtClean="0"/>
            </a:br>
            <a:r>
              <a:rPr lang="en-US" sz="3600" dirty="0" smtClean="0"/>
              <a:t>Description and Expertise</a:t>
            </a:r>
            <a:endParaRPr lang="en-US" sz="3400" dirty="0" smtClean="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33400" y="1752600"/>
            <a:ext cx="8197453" cy="419553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Everyone knows something about trees, but some people know more than others, and their particular experience and perspective influences how they describe trees.</a:t>
            </a:r>
            <a:br>
              <a:rPr lang="en-US" sz="2800" dirty="0" smtClean="0"/>
            </a:br>
            <a:r>
              <a:rPr lang="en-US" sz="2800" dirty="0" smtClean="0"/>
              <a:t/>
            </a:r>
            <a:br>
              <a:rPr lang="en-US" sz="2800" dirty="0" smtClean="0"/>
            </a:br>
            <a:r>
              <a:rPr lang="en-US" sz="2800" dirty="0" smtClean="0"/>
              <a:t>What kind of properties and descriptions would be used by university students? By research botanists? By landscape designers? By park maintenance workers? By indigenous people who live in tropical rain forests? </a:t>
            </a:r>
            <a:endParaRPr lang="en-US" sz="2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33400" y="228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What is a Resource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762000" y="1196483"/>
            <a:ext cx="7543800" cy="3679564"/>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Information that is created intentionally and associated with a resource to enable it to be organized and interacted with</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A resource description is also a resource from the perspective of any other resource that uses </a:t>
            </a:r>
            <a:r>
              <a:rPr lang="en-US" sz="2800" dirty="0" smtClean="0">
                <a:sym typeface="Arial" pitchFamily="34" charset="0"/>
              </a:rPr>
              <a:t>it</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 </a:t>
            </a:r>
            <a:r>
              <a:rPr lang="en-US" sz="2800" dirty="0" smtClean="0">
                <a:sym typeface="Arial" pitchFamily="34" charset="0"/>
              </a:rPr>
              <a:t>Structured descriptions of information resources are often called “metadata”</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Need for Controlled Vocabularies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197453" cy="3006366"/>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 words people use to describe things or concepts are "embodied" in their context and experiences... so they are often different or even "bad" with respect to the words used by others </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These naturally-occurring words are an "uncontrolled vocabulary" </a:t>
            </a:r>
            <a:r>
              <a:rPr lang="en-US" sz="2800" dirty="0"/>
              <a:t/>
            </a:r>
            <a:br>
              <a:rPr lang="en-US" sz="2800" dirty="0"/>
            </a:br>
            <a:endParaRPr lang="en-US" sz="28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The Need for Controlled Vocabularies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197453" cy="3321196"/>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Searches for resources using an uncontrolled vocabulary will not succeed when they fail to match resources described or indexed using a controlled vocabulary</a:t>
            </a:r>
            <a:endParaRPr lang="en-US" altLang="ja-JP"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To agree on the words we use in descriptions will improve recall, but it means that we must use a subset of the words we would otherwise use</a:t>
            </a:r>
            <a:endParaRPr lang="en-US" sz="2800" dirty="0"/>
          </a:p>
          <a:p>
            <a:pPr>
              <a:lnSpc>
                <a:spcPct val="93000"/>
              </a:lnSpc>
              <a:buFont typeface="Arial" pitchFamily="34" charset="0"/>
              <a:buChar char="•"/>
            </a:pPr>
            <a:endParaRPr lang="en-US" sz="2200" dirty="0">
              <a:latin typeface="UC Berkeley OS Sign"/>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What is a Controlled Vocabulary?</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197453" cy="3965860"/>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controlled vocabulary is a standardized set of terms (such as subject headings, names, classifications, etc.) assigned by organizers / cataloguers / indexers of resources </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A CV can be a content standard for the values used in (or as) descriptive elements </a:t>
            </a:r>
            <a:endParaRPr lang="en-US" sz="2800" dirty="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CV can be thought of as a fixed or closed dictionary in which everything must be defined using the same set of terms</a:t>
            </a:r>
            <a:endParaRPr lang="en-US" sz="28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Types of Controlled Vocabularies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197453" cy="4799421"/>
          </a:xfrm>
          <a:prstGeom prst="rect">
            <a:avLst/>
          </a:prstGeom>
          <a:noFill/>
          <a:ln w="9525">
            <a:noFill/>
            <a:miter lim="800000"/>
            <a:headEnd/>
            <a:tailEnd/>
          </a:ln>
        </p:spPr>
        <p:txBody>
          <a:bodyPr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Dictionaries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Authoritative names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Authority control for places and time periods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Identifiers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Code lists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Subject heading lists (like the </a:t>
            </a:r>
            <a:r>
              <a:rPr lang="en-US" sz="2800" dirty="0" smtClean="0">
                <a:hlinkClick r:id="rId3"/>
              </a:rPr>
              <a:t>Library of Congress – LCSH</a:t>
            </a:r>
            <a:r>
              <a:rPr lang="en-US" sz="2800" dirty="0" smtClean="0"/>
              <a:t>)</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Thesauri</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Classification systems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Horizontal and Vertical Vocabularies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458200" cy="4236318"/>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Horizontal</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Concepts that are common to all (or a large number) of domains</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examples:   </a:t>
            </a:r>
            <a:r>
              <a:rPr lang="en-US" sz="2800" dirty="0" smtClean="0">
                <a:hlinkClick r:id="rId3"/>
              </a:rPr>
              <a:t>XCBL</a:t>
            </a:r>
            <a:r>
              <a:rPr lang="en-US" sz="2800" dirty="0" smtClean="0"/>
              <a:t>, </a:t>
            </a:r>
            <a:r>
              <a:rPr lang="en-US" sz="2800" dirty="0" smtClean="0">
                <a:hlinkClick r:id="rId4"/>
              </a:rPr>
              <a:t>UBL</a:t>
            </a:r>
            <a:endParaRPr lang="en-US" sz="2800" dirty="0" smtClean="0"/>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Vertical</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Particular industry or vertical market</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Specialized product or process semantics</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 Sometimes called “domain-specific languages”</a:t>
            </a:r>
            <a:endParaRPr lang="en-US" sz="28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334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“Dimensionality Reduction” in Descriptions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685800" y="1371600"/>
            <a:ext cx="7696200" cy="4642327"/>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Creating a controlled vocabulary reduces the number of descriptive terms that are or can be assigned to something</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 When achieved by computational techniques, "dimensionality reduction“ goes by names like "principle components analysis," "orthogonal decomposition," "latent semantic analysis," "factor analysis," “feature extraction,” and others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These techniques analyze the correlations between descriptors and transform a large set into a smaller set of uncorrelated ones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But they are statistical constructs and might not have any clear interpretation</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962520B-92AB-4422-8BEB-DF16B54B3586}" type="slidenum">
              <a:rPr lang="en-US" smtClean="0"/>
              <a:pPr>
                <a:defRPr/>
              </a:pPr>
              <a:t>46</a:t>
            </a:fld>
            <a:endParaRPr lang="en-US" dirty="0"/>
          </a:p>
        </p:txBody>
      </p:sp>
      <p:sp>
        <p:nvSpPr>
          <p:cNvPr id="3" name="Rectangle 1"/>
          <p:cNvSpPr txBox="1">
            <a:spLocks noChangeArrowheads="1"/>
          </p:cNvSpPr>
          <p:nvPr/>
        </p:nvSpPr>
        <p:spPr>
          <a:xfrm>
            <a:off x="607219" y="160735"/>
            <a:ext cx="8228707"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kern="0" dirty="0" smtClean="0">
                <a:latin typeface="UC Berkeley OS Sign"/>
                <a:ea typeface="+mj-ea"/>
                <a:cs typeface="+mj-cs"/>
                <a:sym typeface="UC Berkeley OS Sign"/>
              </a:rPr>
              <a:t>Description Form and Implementation: Format Matters!</a:t>
            </a:r>
            <a:endParaRPr lang="en-US" sz="3400" kern="0" dirty="0">
              <a:latin typeface="UC Berkeley OS Sign"/>
              <a:ea typeface="+mj-ea"/>
              <a:cs typeface="+mj-cs"/>
              <a:sym typeface="UC Berkeley OS Sign"/>
            </a:endParaRPr>
          </a:p>
        </p:txBody>
      </p:sp>
      <p:pic>
        <p:nvPicPr>
          <p:cNvPr id="76804" name="Picture 7" descr="DesignPatternsResourceProperties.gif"/>
          <p:cNvPicPr>
            <a:picLocks noChangeAspect="1"/>
          </p:cNvPicPr>
          <p:nvPr/>
        </p:nvPicPr>
        <p:blipFill>
          <a:blip r:embed="rId3" cstate="print"/>
          <a:stretch>
            <a:fillRect/>
          </a:stretch>
        </p:blipFill>
        <p:spPr bwMode="auto">
          <a:xfrm>
            <a:off x="1219200" y="1541978"/>
            <a:ext cx="6257590" cy="508742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Creating Resource Descriptions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458200" cy="3736181"/>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By professionals:  "Institutional" descriptions that follow standards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By authors: Best knowledge of purpose and intended audience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By users: Most variable, influenced by social purposes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By automated processes:  Most reliable, primarily technical / objective properties but semantic description capability is emerging</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Evaluating Resource Descriptions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905000"/>
            <a:ext cx="8458200" cy="4132572"/>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Quality should be evaluated with respect to intended purposes... but what if different stakeholders have different purposes?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Creating resource descriptions can be costly;  is it worth it? How and when measure the costs?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Computational description is vastly less expensive, but is it good enough?</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How can we incent "community" or "</a:t>
            </a:r>
            <a:r>
              <a:rPr lang="en-US" sz="2800" dirty="0" err="1" smtClean="0"/>
              <a:t>crowdsourced</a:t>
            </a:r>
            <a:r>
              <a:rPr lang="en-US" sz="2800" dirty="0" smtClean="0"/>
              <a:t>" description to be of better quality?</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Grp="1" noChangeArrowheads="1"/>
          </p:cNvSpPr>
          <p:nvPr>
            <p:ph type="title"/>
          </p:nvPr>
        </p:nvSpPr>
        <p:spPr>
          <a:xfrm>
            <a:off x="533400" y="228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
            </a:r>
            <a:br>
              <a:rPr lang="en-US" sz="3400" dirty="0" smtClean="0">
                <a:sym typeface="UC Berkeley OS Sign"/>
              </a:rPr>
            </a:br>
            <a:r>
              <a:rPr lang="en-US" sz="3400" dirty="0" smtClean="0">
                <a:sym typeface="UC Berkeley OS Sign"/>
              </a:rPr>
              <a:t>Description Properties &amp; Principles</a:t>
            </a:r>
            <a:br>
              <a:rPr lang="en-US" sz="3400" dirty="0" smtClean="0">
                <a:sym typeface="UC Berkeley OS Sign"/>
              </a:rPr>
            </a:br>
            <a:r>
              <a:rPr lang="en-US" sz="3400" dirty="0" smtClean="0">
                <a:sym typeface="UC Berkeley OS Sign"/>
              </a:rPr>
              <a:t> in Persona Design; Evaluating Personas</a:t>
            </a:r>
            <a:br>
              <a:rPr lang="en-US" sz="3400" dirty="0" smtClean="0">
                <a:sym typeface="UC Berkeley OS Sign"/>
              </a:rPr>
            </a:br>
            <a:endParaRPr lang="en-US" sz="3400" dirty="0" smtClean="0">
              <a:sym typeface="UC Berkeley OS Sign"/>
            </a:endParaRPr>
          </a:p>
        </p:txBody>
      </p:sp>
      <p:sp>
        <p:nvSpPr>
          <p:cNvPr id="798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254F673-3231-445E-9604-7B264E0D377F}" type="slidenum">
              <a:rPr lang="en-US" sz="1500">
                <a:solidFill>
                  <a:srgbClr val="002955"/>
                </a:solidFill>
                <a:latin typeface="UC Berkeley OS Sign"/>
                <a:ea typeface="MS PGothic" pitchFamily="34" charset="-128"/>
                <a:sym typeface="UC Berkeley OS Sign"/>
              </a:rPr>
              <a:pPr algn="ctr"/>
              <a:t>49</a:t>
            </a:fld>
            <a:endParaRPr lang="en-US" sz="1500" dirty="0">
              <a:solidFill>
                <a:srgbClr val="002955"/>
              </a:solidFill>
              <a:latin typeface="UC Berkeley OS Sign"/>
              <a:ea typeface="MS PGothic" pitchFamily="34" charset="-128"/>
              <a:sym typeface="UC Berkeley OS Sign"/>
            </a:endParaRPr>
          </a:p>
        </p:txBody>
      </p:sp>
      <p:sp>
        <p:nvSpPr>
          <p:cNvPr id="79879" name="Rectangle 8"/>
          <p:cNvSpPr>
            <a:spLocks noChangeArrowheads="1"/>
          </p:cNvSpPr>
          <p:nvPr/>
        </p:nvSpPr>
        <p:spPr bwMode="auto">
          <a:xfrm>
            <a:off x="685800" y="4267200"/>
            <a:ext cx="8197453" cy="2219356"/>
          </a:xfrm>
          <a:prstGeom prst="rect">
            <a:avLst/>
          </a:prstGeom>
          <a:noFill/>
          <a:ln w="9525">
            <a:noFill/>
            <a:miter lim="800000"/>
            <a:headEnd/>
            <a:tailEnd/>
          </a:ln>
        </p:spPr>
        <p:txBody>
          <a:bodyPr lIns="64291" tIns="32146" rIns="64291" bIns="32146">
            <a:spAutoFit/>
          </a:bodyPr>
          <a:lstStyle/>
          <a:p>
            <a:pPr marL="160729" lvl="1" indent="-160729" eaLnBrk="0" hangingPunct="0">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smtClean="0"/>
              <a:t> Intrinsic </a:t>
            </a:r>
            <a:r>
              <a:rPr lang="en-US" sz="2800" b="1" dirty="0"/>
              <a:t>static properties: </a:t>
            </a:r>
            <a:r>
              <a:rPr lang="en-US" sz="2800" dirty="0" smtClean="0"/>
              <a:t>…</a:t>
            </a:r>
            <a:endParaRPr lang="en-US" sz="2800" dirty="0"/>
          </a:p>
          <a:p>
            <a:pPr marL="160729" lvl="1" indent="-160729" eaLnBrk="0" hangingPunct="0">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static properties</a:t>
            </a:r>
            <a:r>
              <a:rPr lang="en-US" sz="2800" dirty="0"/>
              <a:t>:  </a:t>
            </a:r>
            <a:r>
              <a:rPr lang="en-US" sz="2800" dirty="0" smtClean="0"/>
              <a:t>…</a:t>
            </a:r>
            <a:endParaRPr lang="en-US" sz="2800" dirty="0"/>
          </a:p>
          <a:p>
            <a:pPr marL="160729" lvl="1" indent="-160729" eaLnBrk="0" hangingPunct="0">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Intrinsic dynamic </a:t>
            </a:r>
            <a:r>
              <a:rPr lang="en-US" sz="2800" b="1" dirty="0" smtClean="0"/>
              <a:t>properties: </a:t>
            </a:r>
            <a:r>
              <a:rPr lang="en-US" sz="2800" dirty="0" smtClean="0"/>
              <a:t>…</a:t>
            </a:r>
            <a:endParaRPr lang="en-US" altLang="ja-JP" sz="2800" dirty="0"/>
          </a:p>
          <a:p>
            <a:pPr marL="160729" lvl="1" indent="-160729" eaLnBrk="0" hangingPunct="0">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dirty="0"/>
              <a:t> Extrinsic dynamic </a:t>
            </a:r>
            <a:r>
              <a:rPr lang="en-US" sz="2800" b="1" dirty="0" smtClean="0"/>
              <a:t>properties: </a:t>
            </a:r>
            <a:r>
              <a:rPr lang="en-US" sz="2800" dirty="0" smtClean="0"/>
              <a:t>…</a:t>
            </a:r>
            <a:endParaRPr lang="en-US" sz="2800" dirty="0"/>
          </a:p>
          <a:p>
            <a:pPr marL="160729" lvl="1" indent="-160729" eaLnBrk="0" hangingPunct="0">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b="1" dirty="0"/>
          </a:p>
        </p:txBody>
      </p:sp>
      <p:sp>
        <p:nvSpPr>
          <p:cNvPr id="5" name="TextBox 4"/>
          <p:cNvSpPr txBox="1"/>
          <p:nvPr/>
        </p:nvSpPr>
        <p:spPr>
          <a:xfrm>
            <a:off x="609600" y="1524000"/>
            <a:ext cx="8305800" cy="2637389"/>
          </a:xfrm>
          <a:prstGeom prst="rect">
            <a:avLst/>
          </a:prstGeom>
          <a:noFill/>
        </p:spPr>
        <p:txBody>
          <a:bodyPr wrap="square" rtlCol="0">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A persona is a resource instance (a user model) created to stand for a resource type (a class of users)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How much detail should a persona have? How much should this detail be based on "real" demographic, psychographic, or marketing data? Should personas evolve, or should they be static?</a:t>
            </a:r>
            <a:endParaRPr lang="en-US" sz="2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Concert Ticket:  Both a Resource and a Resource Description</a:t>
            </a:r>
            <a:endParaRPr lang="en-US" dirty="0"/>
          </a:p>
        </p:txBody>
      </p:sp>
      <p:pic>
        <p:nvPicPr>
          <p:cNvPr id="1026" name="Picture 2" descr="C:\Users\glushko\Dropbox\TDO-Restart (1)\DocBook5\Pictures\1.2.1-Tickets.JPG"/>
          <p:cNvPicPr>
            <a:picLocks noChangeAspect="1" noChangeArrowheads="1"/>
          </p:cNvPicPr>
          <p:nvPr/>
        </p:nvPicPr>
        <p:blipFill>
          <a:blip r:embed="rId3" cstate="print"/>
          <a:srcRect/>
          <a:stretch>
            <a:fillRect/>
          </a:stretch>
        </p:blipFill>
        <p:spPr bwMode="auto">
          <a:xfrm rot="16200000">
            <a:off x="2307565" y="816636"/>
            <a:ext cx="4173271" cy="57404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381000" y="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
            </a:r>
            <a:br>
              <a:rPr lang="en-US" sz="3400" dirty="0" smtClean="0">
                <a:sym typeface="UC Berkeley OS Sign"/>
              </a:rPr>
            </a:br>
            <a:r>
              <a:rPr lang="en-US" sz="3400" dirty="0" smtClean="0">
                <a:sym typeface="UC Berkeley OS Sign"/>
              </a:rPr>
              <a:t>Improved Methods for Creating Personas </a:t>
            </a:r>
            <a:br>
              <a:rPr lang="en-US" sz="3400" dirty="0" smtClean="0">
                <a:sym typeface="UC Berkeley OS Sign"/>
              </a:rPr>
            </a:br>
            <a:endParaRPr lang="en-US" sz="3400" dirty="0" smtClean="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04800" y="2514600"/>
            <a:ext cx="8458200" cy="3962782"/>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Use market research and existing user research about actual or potential customer segments to determine which segments should be "enriched" into personas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Begin with the existing market data and research, and don't "enrich" until this foundation work has been incorporated</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Use standard documents as templates or </a:t>
            </a:r>
            <a:r>
              <a:rPr lang="en-US" sz="2400" dirty="0" err="1" smtClean="0"/>
              <a:t>metamodels</a:t>
            </a:r>
            <a:r>
              <a:rPr lang="en-US" sz="2400" dirty="0" smtClean="0"/>
              <a:t> to guide the collection and use of the persona source information so that personas are consistent in the kinds of descriptions they contain</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Validate and prioritize personas by using them to guide subsequent usability and market research</a:t>
            </a:r>
          </a:p>
        </p:txBody>
      </p:sp>
      <p:sp>
        <p:nvSpPr>
          <p:cNvPr id="5" name="TextBox 4"/>
          <p:cNvSpPr txBox="1"/>
          <p:nvPr/>
        </p:nvSpPr>
        <p:spPr>
          <a:xfrm>
            <a:off x="381000" y="1219200"/>
            <a:ext cx="8610600" cy="923330"/>
          </a:xfrm>
          <a:prstGeom prst="rect">
            <a:avLst/>
          </a:prstGeom>
          <a:noFill/>
        </p:spPr>
        <p:txBody>
          <a:bodyPr wrap="square" rtlCol="0">
            <a:spAutoFit/>
          </a:bodyPr>
          <a:lstStyle/>
          <a:p>
            <a:r>
              <a:rPr lang="en-US" dirty="0" smtClean="0"/>
              <a:t>Pruitt &amp; </a:t>
            </a:r>
            <a:r>
              <a:rPr lang="en-US" dirty="0" err="1" smtClean="0"/>
              <a:t>Grudin</a:t>
            </a:r>
            <a:r>
              <a:rPr lang="en-US" dirty="0" smtClean="0"/>
              <a:t>, "Personas: Practice and Theory", Proceedings of the Conference on Designing for User Experiences, 2003.</a:t>
            </a:r>
            <a:br>
              <a:rPr lang="en-US" dirty="0" smtClean="0"/>
            </a:b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381000" y="228600"/>
            <a:ext cx="8228707" cy="914400"/>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
            </a:r>
            <a:br>
              <a:rPr lang="en-US" sz="3400" dirty="0" smtClean="0">
                <a:sym typeface="UC Berkeley OS Sign"/>
              </a:rPr>
            </a:br>
            <a:r>
              <a:rPr lang="en-US" sz="3400" dirty="0" smtClean="0">
                <a:sym typeface="UC Berkeley OS Sign"/>
              </a:rPr>
              <a:t>Data-based vs. Intuitive Personality Judgments</a:t>
            </a:r>
            <a:br>
              <a:rPr lang="en-US" sz="3400" dirty="0" smtClean="0">
                <a:sym typeface="UC Berkeley OS Sign"/>
              </a:rPr>
            </a:br>
            <a:endParaRPr lang="en-US" sz="3400" dirty="0" smtClean="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2215673"/>
            <a:ext cx="8458200" cy="3456297"/>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Use Facebook “likes” of articles, videos, artists and other items to predict a person’s self-ratings on openness, conscientiousness, extraversion, agreeableness and neuroticism</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computer could more accurately predict the subject's personality than a work colleague by analyzing just 10 likes, better than a friend with 70, a family member with 150, and a spouse with 300</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“computers could be able to infer our psychological traits and react accordingly, leading to the emergence of emotionally intelligent and socially skilled machines”</a:t>
            </a:r>
          </a:p>
        </p:txBody>
      </p:sp>
      <p:sp>
        <p:nvSpPr>
          <p:cNvPr id="5" name="TextBox 4"/>
          <p:cNvSpPr txBox="1"/>
          <p:nvPr/>
        </p:nvSpPr>
        <p:spPr>
          <a:xfrm>
            <a:off x="533400" y="1219200"/>
            <a:ext cx="7848600" cy="1200329"/>
          </a:xfrm>
          <a:prstGeom prst="rect">
            <a:avLst/>
          </a:prstGeom>
          <a:noFill/>
        </p:spPr>
        <p:txBody>
          <a:bodyPr wrap="square" rtlCol="0">
            <a:spAutoFit/>
          </a:bodyPr>
          <a:lstStyle/>
          <a:p>
            <a:r>
              <a:rPr lang="en-US" dirty="0" err="1" smtClean="0"/>
              <a:t>Youyou</a:t>
            </a:r>
            <a:r>
              <a:rPr lang="en-US" dirty="0" smtClean="0"/>
              <a:t>, W., </a:t>
            </a:r>
            <a:r>
              <a:rPr lang="en-US" dirty="0" err="1" smtClean="0"/>
              <a:t>Kosinski</a:t>
            </a:r>
            <a:r>
              <a:rPr lang="en-US" dirty="0" smtClean="0"/>
              <a:t>, M., &amp; Stillwell, D. (2015). Computer-based personality judgments are more accurate than those made by humans. </a:t>
            </a:r>
            <a:r>
              <a:rPr lang="en-US" i="1" dirty="0" smtClean="0"/>
              <a:t>Proceedings of the National Academy of Sciences</a:t>
            </a:r>
            <a:r>
              <a:rPr lang="en-US" dirty="0" smtClean="0"/>
              <a:t>, </a:t>
            </a:r>
            <a:r>
              <a:rPr lang="en-US" i="1" dirty="0" smtClean="0"/>
              <a:t>112</a:t>
            </a:r>
            <a:r>
              <a:rPr lang="en-US" dirty="0" smtClean="0"/>
              <a:t>(4), 1036-1040..</a:t>
            </a:r>
            <a:br>
              <a:rPr lang="en-US" dirty="0" smtClean="0"/>
            </a:br>
            <a:endParaRPr lang="en-US" dirty="0"/>
          </a:p>
        </p:txBody>
      </p:sp>
    </p:spTree>
    <p:extLst>
      <p:ext uri="{BB962C8B-B14F-4D97-AF65-F5344CB8AC3E}">
        <p14:creationId xmlns:p14="http://schemas.microsoft.com/office/powerpoint/2010/main" val="109526322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800" dirty="0" smtClean="0"/>
              <a:t>Kent Chapters 2 and 3</a:t>
            </a:r>
          </a:p>
          <a:p>
            <a:r>
              <a:rPr lang="en-US" sz="2800" dirty="0" err="1" smtClean="0"/>
              <a:t>Naumann</a:t>
            </a:r>
            <a:r>
              <a:rPr lang="en-US" sz="2800" dirty="0" smtClean="0"/>
              <a:t>, Felix and Herschel, Melanie. An Introduction to Duplicate Detection, Chapter 1, 2010. </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Readings for Next Lecture</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5414" y="1995785"/>
            <a:ext cx="7867055" cy="4491633"/>
          </a:xfrm>
        </p:spPr>
        <p:txBody>
          <a:bodyPr>
            <a:normAutofit/>
          </a:bodyPr>
          <a:lstStyle/>
          <a:p>
            <a:r>
              <a:rPr lang="en-US" sz="2800" dirty="0" smtClean="0"/>
              <a:t>Available from noon Friday to midnight Sunday?</a:t>
            </a:r>
          </a:p>
          <a:p>
            <a:r>
              <a:rPr lang="en-US" sz="2800" dirty="0" smtClean="0"/>
              <a:t>You can choose any </a:t>
            </a:r>
            <a:r>
              <a:rPr lang="en-US" sz="2800" dirty="0" smtClean="0"/>
              <a:t>60 </a:t>
            </a:r>
            <a:r>
              <a:rPr lang="en-US" sz="2800" dirty="0" smtClean="0"/>
              <a:t>minute time period to complete the exam</a:t>
            </a:r>
          </a:p>
          <a:p>
            <a:r>
              <a:rPr lang="en-US" sz="2800" dirty="0" smtClean="0"/>
              <a:t>Answer any 3 of the 5 questions</a:t>
            </a:r>
          </a:p>
          <a:p>
            <a:r>
              <a:rPr lang="en-US" sz="2800" dirty="0" smtClean="0"/>
              <a:t>Answer ALL PARTS OF THE QUESTION</a:t>
            </a:r>
          </a:p>
          <a:p>
            <a:endParaRPr lang="en-US" sz="2800" dirty="0" smtClean="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p:txBody>
      </p:sp>
      <p:sp>
        <p:nvSpPr>
          <p:cNvPr id="7171"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Midterm #1</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53</a:t>
            </a:fld>
            <a:endParaRPr lang="en-US" sz="1500" dirty="0">
              <a:solidFill>
                <a:srgbClr val="002955"/>
              </a:solidFill>
              <a:latin typeface="UC Berkeley OS Sign"/>
              <a:ea typeface="MS PGothic" pitchFamily="34" charset="-128"/>
              <a:sym typeface="UC Berkeley OS Sign"/>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2895600" y="228600"/>
            <a:ext cx="3733801" cy="1190997"/>
          </a:xfrm>
          <a:prstGeom prst="rect">
            <a:avLst/>
          </a:prstGeom>
        </p:spPr>
        <p:txBody>
          <a:bodyPr/>
          <a:lstStyle/>
          <a:p>
            <a:pPr marL="0" marR="0" lvl="0" indent="0" algn="ctr" defTabSz="914400" rtl="0" eaLnBrk="1" fontAlgn="auto" latinLnBrk="0" hangingPunct="1">
              <a:lnSpc>
                <a:spcPct val="92000"/>
              </a:lnSpc>
              <a:spcBef>
                <a:spcPct val="0"/>
              </a:spcBef>
              <a:spcAft>
                <a:spcPts val="0"/>
              </a:spcAft>
              <a:buClrTx/>
              <a:buSzTx/>
              <a:buFontTx/>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noProof="0" dirty="0" smtClean="0">
                <a:latin typeface="+mj-lt"/>
                <a:ea typeface="+mj-ea"/>
                <a:cs typeface="+mj-cs"/>
                <a:sym typeface="UC Berkeley OS Sign"/>
              </a:rPr>
              <a:t>A Resource</a:t>
            </a:r>
            <a:endParaRPr kumimoji="0" lang="en-US" sz="4000" b="0" i="0" u="none" strike="noStrike" kern="1200" cap="none" spc="0" normalizeH="0" baseline="0" noProof="0" dirty="0" smtClean="0">
              <a:ln>
                <a:noFill/>
              </a:ln>
              <a:solidFill>
                <a:schemeClr val="tx1"/>
              </a:solidFill>
              <a:effectLst/>
              <a:uLnTx/>
              <a:uFillTx/>
              <a:latin typeface="+mj-lt"/>
              <a:ea typeface="+mj-ea"/>
              <a:cs typeface="+mj-cs"/>
              <a:sym typeface="UC Berkeley OS Sign"/>
            </a:endParaRPr>
          </a:p>
        </p:txBody>
      </p:sp>
      <p:pic>
        <p:nvPicPr>
          <p:cNvPr id="5123" name="Picture 3" descr="C:\Users\glushko\Documents\Courses\F2014\202\0929-ResourceDescription1\doberman-pinscher.jpg"/>
          <p:cNvPicPr>
            <a:picLocks noChangeAspect="1" noChangeArrowheads="1"/>
          </p:cNvPicPr>
          <p:nvPr/>
        </p:nvPicPr>
        <p:blipFill>
          <a:blip r:embed="rId3" cstate="print"/>
          <a:srcRect/>
          <a:stretch>
            <a:fillRect/>
          </a:stretch>
        </p:blipFill>
        <p:spPr bwMode="auto">
          <a:xfrm>
            <a:off x="1371600" y="1143000"/>
            <a:ext cx="6783203" cy="45998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138141" y="1447800"/>
            <a:ext cx="7172517" cy="4636464"/>
          </a:xfrm>
          <a:prstGeom prst="rect">
            <a:avLst/>
          </a:prstGeom>
          <a:noFill/>
          <a:ln w="9525">
            <a:noFill/>
            <a:miter lim="800000"/>
            <a:headEnd/>
            <a:tailEnd/>
          </a:ln>
        </p:spPr>
      </p:pic>
      <p:sp>
        <p:nvSpPr>
          <p:cNvPr id="3" name="Rectangle 1"/>
          <p:cNvSpPr txBox="1">
            <a:spLocks noChangeArrowheads="1"/>
          </p:cNvSpPr>
          <p:nvPr/>
        </p:nvSpPr>
        <p:spPr>
          <a:xfrm>
            <a:off x="1371600" y="457200"/>
            <a:ext cx="6553200" cy="1190997"/>
          </a:xfrm>
          <a:prstGeom prst="rect">
            <a:avLst/>
          </a:prstGeom>
        </p:spPr>
        <p:txBody>
          <a:bodyPr/>
          <a:lstStyle/>
          <a:p>
            <a:pPr marL="0" marR="0" lvl="0" indent="0" algn="ctr" defTabSz="914400" rtl="0" eaLnBrk="1" fontAlgn="auto" latinLnBrk="0" hangingPunct="1">
              <a:lnSpc>
                <a:spcPct val="92000"/>
              </a:lnSpc>
              <a:spcBef>
                <a:spcPct val="0"/>
              </a:spcBef>
              <a:spcAft>
                <a:spcPts val="0"/>
              </a:spcAft>
              <a:buClrTx/>
              <a:buSzTx/>
              <a:buFontTx/>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400" noProof="0" dirty="0" smtClean="0">
                <a:latin typeface="+mj-lt"/>
                <a:ea typeface="+mj-ea"/>
                <a:cs typeface="+mj-cs"/>
                <a:sym typeface="UC Berkeley OS Sign"/>
              </a:rPr>
              <a:t>Metadog, not Metadata</a:t>
            </a:r>
          </a:p>
        </p:txBody>
      </p:sp>
      <p:sp>
        <p:nvSpPr>
          <p:cNvPr id="2" name="TextBox 1"/>
          <p:cNvSpPr txBox="1"/>
          <p:nvPr/>
        </p:nvSpPr>
        <p:spPr>
          <a:xfrm>
            <a:off x="2362199" y="6324600"/>
            <a:ext cx="4724400" cy="369332"/>
          </a:xfrm>
          <a:prstGeom prst="rect">
            <a:avLst/>
          </a:prstGeom>
          <a:noFill/>
        </p:spPr>
        <p:txBody>
          <a:bodyPr wrap="square" rtlCol="0">
            <a:spAutoFit/>
          </a:bodyPr>
          <a:lstStyle/>
          <a:p>
            <a:r>
              <a:rPr lang="en-US" dirty="0" err="1" smtClean="0"/>
              <a:t>dans</a:t>
            </a:r>
            <a:r>
              <a:rPr lang="en-US" dirty="0" smtClean="0"/>
              <a:t> Les </a:t>
            </a:r>
            <a:r>
              <a:rPr lang="en-US" dirty="0" err="1" smtClean="0"/>
              <a:t>Baux</a:t>
            </a:r>
            <a:r>
              <a:rPr lang="en-US" dirty="0" smtClean="0"/>
              <a:t>-de-Provence, </a:t>
            </a:r>
            <a:r>
              <a:rPr lang="fr-FR" dirty="0"/>
              <a:t>8 </a:t>
            </a:r>
            <a:r>
              <a:rPr lang="fr-FR" dirty="0" smtClean="0"/>
              <a:t>Août </a:t>
            </a:r>
            <a:r>
              <a:rPr lang="fr-FR" dirty="0"/>
              <a:t>2013</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rPr>
              <a:t>Why We Describe Resources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46484" y="2040434"/>
            <a:ext cx="8197453" cy="3569469"/>
          </a:xfrm>
          <a:prstGeom prst="rect">
            <a:avLst/>
          </a:prstGeom>
          <a:noFill/>
          <a:ln w="9525">
            <a:noFill/>
            <a:miter lim="800000"/>
            <a:headEnd/>
            <a:tailEnd/>
          </a:ln>
        </p:spPr>
        <p:txBody>
          <a:bodyPr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We describe resources so we can refer to them, </a:t>
            </a:r>
            <a:r>
              <a:rPr lang="en-US" sz="2800" dirty="0" smtClean="0">
                <a:solidFill>
                  <a:srgbClr val="FF0000"/>
                </a:solidFill>
                <a:sym typeface="Arial" pitchFamily="34" charset="0"/>
              </a:rPr>
              <a:t>select</a:t>
            </a:r>
            <a:r>
              <a:rPr lang="en-US" sz="2800" dirty="0" smtClean="0">
                <a:sym typeface="Arial" pitchFamily="34" charset="0"/>
              </a:rPr>
              <a:t> them, </a:t>
            </a:r>
            <a:r>
              <a:rPr lang="en-US" sz="2800" dirty="0" smtClean="0">
                <a:solidFill>
                  <a:srgbClr val="FF0000"/>
                </a:solidFill>
                <a:sym typeface="Arial" pitchFamily="34" charset="0"/>
              </a:rPr>
              <a:t>organize</a:t>
            </a:r>
            <a:r>
              <a:rPr lang="en-US" sz="2800" dirty="0" smtClean="0">
                <a:sym typeface="Arial" pitchFamily="34" charset="0"/>
              </a:rPr>
              <a:t> them, </a:t>
            </a:r>
            <a:r>
              <a:rPr lang="en-US" sz="2800" dirty="0" smtClean="0">
                <a:solidFill>
                  <a:srgbClr val="FF0000"/>
                </a:solidFill>
                <a:sym typeface="Arial" pitchFamily="34" charset="0"/>
              </a:rPr>
              <a:t>interact</a:t>
            </a:r>
            <a:r>
              <a:rPr lang="en-US" sz="2800" dirty="0" smtClean="0">
                <a:sym typeface="Arial" pitchFamily="34" charset="0"/>
              </a:rPr>
              <a:t> with them, and </a:t>
            </a:r>
            <a:r>
              <a:rPr lang="en-US" sz="2800" dirty="0" smtClean="0">
                <a:solidFill>
                  <a:srgbClr val="FF0000"/>
                </a:solidFill>
                <a:sym typeface="Arial" pitchFamily="34" charset="0"/>
              </a:rPr>
              <a:t>maintain</a:t>
            </a:r>
            <a:r>
              <a:rPr lang="en-US" sz="2800" dirty="0" smtClean="0">
                <a:sym typeface="Arial" pitchFamily="34" charset="0"/>
              </a:rPr>
              <a:t>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Each purpose might require different descriptions and different methods of using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sym typeface="Arial" pitchFamily="34" charset="0"/>
              </a:rPr>
              <a:t>Different resource domains can have characteristic or standard resource descriptions (or description categories)</a:t>
            </a:r>
            <a:endParaRPr lang="en-US" sz="2800" dirty="0">
              <a:sym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Kimra’s Kitchen Chair</a:t>
            </a:r>
            <a:endParaRPr lang="en-US" dirty="0"/>
          </a:p>
        </p:txBody>
      </p:sp>
      <p:pic>
        <p:nvPicPr>
          <p:cNvPr id="3" name="Picture 2" descr="FoldingChair-Ch3Example.gif"/>
          <p:cNvPicPr>
            <a:picLocks noChangeAspect="1"/>
          </p:cNvPicPr>
          <p:nvPr/>
        </p:nvPicPr>
        <p:blipFill>
          <a:blip r:embed="rId3" cstate="print"/>
          <a:stretch>
            <a:fillRect/>
          </a:stretch>
        </p:blipFill>
        <p:spPr>
          <a:xfrm>
            <a:off x="685800" y="1143000"/>
            <a:ext cx="7620000" cy="5334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2484</Words>
  <Application>Microsoft Office PowerPoint</Application>
  <PresentationFormat>On-screen Show (4:3)</PresentationFormat>
  <Paragraphs>323</Paragraphs>
  <Slides>53</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ＭＳ Ｐゴシック</vt:lpstr>
      <vt:lpstr>ＭＳ Ｐゴシック</vt:lpstr>
      <vt:lpstr>Arial</vt:lpstr>
      <vt:lpstr>Calibri</vt:lpstr>
      <vt:lpstr>UC Berkeley OS Sign</vt:lpstr>
      <vt:lpstr>Wingdings</vt:lpstr>
      <vt:lpstr>Office Theme</vt:lpstr>
      <vt:lpstr>Plan for Today’s Lecture(s)</vt:lpstr>
      <vt:lpstr>INFO 202 “Information Organization &amp; Retrieval” Fall 2015 </vt:lpstr>
      <vt:lpstr>An Overview of Resource Description</vt:lpstr>
      <vt:lpstr>What is a Resource Description?</vt:lpstr>
      <vt:lpstr>Concert Ticket:  Both a Resource and a Resource Description</vt:lpstr>
      <vt:lpstr>PowerPoint Presentation</vt:lpstr>
      <vt:lpstr>PowerPoint Presentation</vt:lpstr>
      <vt:lpstr>Why We Describe Resources</vt:lpstr>
      <vt:lpstr>Kimra’s Kitchen Chair</vt:lpstr>
      <vt:lpstr>Resource Descriptions as Substitutes</vt:lpstr>
      <vt:lpstr>Why We Describe Resources</vt:lpstr>
      <vt:lpstr>Objectives of Bibliographic Description</vt:lpstr>
      <vt:lpstr>Complications</vt:lpstr>
      <vt:lpstr>Stop and Think:  Real Estate Advertisements </vt:lpstr>
      <vt:lpstr>INFO 202 “Information Organization &amp; Retrieval” Fall 2015 </vt:lpstr>
      <vt:lpstr>PowerPoint Presentation</vt:lpstr>
      <vt:lpstr>Intrinsic Properties</vt:lpstr>
      <vt:lpstr>Physical Properties 1</vt:lpstr>
      <vt:lpstr>Distinctive Physical Properties </vt:lpstr>
      <vt:lpstr>Picture and Icon Signs as Resource Descriptions</vt:lpstr>
      <vt:lpstr>Physical Properties 2</vt:lpstr>
      <vt:lpstr>Which Properties Best Identify a Thing?  A Type of Thing?</vt:lpstr>
      <vt:lpstr>Extrinsic Properties</vt:lpstr>
      <vt:lpstr>Cultural Properties</vt:lpstr>
      <vt:lpstr>“Holbein” Carpets</vt:lpstr>
      <vt:lpstr>Contextual Properties</vt:lpstr>
      <vt:lpstr>Contextual Description  == Private Language?</vt:lpstr>
      <vt:lpstr>Structural Properties</vt:lpstr>
      <vt:lpstr>Meaning is Structure</vt:lpstr>
      <vt:lpstr>The Social Network of Jesus</vt:lpstr>
      <vt:lpstr>Properties &amp; Principles of  Kitchen Organization</vt:lpstr>
      <vt:lpstr>Properties &amp; Principles of  Document Organization</vt:lpstr>
      <vt:lpstr>Stop and Think:  Principles of Arrangement in a Clothing Store </vt:lpstr>
      <vt:lpstr>Properties vs. Relationships</vt:lpstr>
      <vt:lpstr>INFO 202 “Information Organization &amp; Retrieval” Fall 2015 </vt:lpstr>
      <vt:lpstr>Process of Describing Resources</vt:lpstr>
      <vt:lpstr>Scoping and Description</vt:lpstr>
      <vt:lpstr>Designing the Description Vocabulary</vt:lpstr>
      <vt:lpstr>Stop and Think: Description and Expertise</vt:lpstr>
      <vt:lpstr>The Need for Controlled Vocabularies</vt:lpstr>
      <vt:lpstr>The Need for Controlled Vocabularies</vt:lpstr>
      <vt:lpstr>What is a Controlled Vocabulary?</vt:lpstr>
      <vt:lpstr>Types of Controlled Vocabularies</vt:lpstr>
      <vt:lpstr>Horizontal and Vertical Vocabularies</vt:lpstr>
      <vt:lpstr>“Dimensionality Reduction” in Descriptions</vt:lpstr>
      <vt:lpstr>PowerPoint Presentation</vt:lpstr>
      <vt:lpstr>Creating Resource Descriptions</vt:lpstr>
      <vt:lpstr>Evaluating Resource Descriptions</vt:lpstr>
      <vt:lpstr> Description Properties &amp; Principles  in Persona Design; Evaluating Personas </vt:lpstr>
      <vt:lpstr> Improved Methods for Creating Personas  </vt:lpstr>
      <vt:lpstr> Data-based vs. Intuitive Personality Judgments </vt:lpstr>
      <vt:lpstr>Readings for Next Lecture</vt:lpstr>
      <vt:lpstr>Midterm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2015-09-23T14:50:43Z</dcterms:created>
  <dcterms:modified xsi:type="dcterms:W3CDTF">2015-09-23T14:50:55Z</dcterms:modified>
</cp:coreProperties>
</file>