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sldIdLst>
    <p:sldId id="256" r:id="rId2"/>
    <p:sldId id="414" r:id="rId3"/>
    <p:sldId id="426" r:id="rId4"/>
    <p:sldId id="425" r:id="rId5"/>
    <p:sldId id="427" r:id="rId6"/>
    <p:sldId id="428" r:id="rId7"/>
    <p:sldId id="429" r:id="rId8"/>
    <p:sldId id="430" r:id="rId9"/>
    <p:sldId id="431" r:id="rId10"/>
    <p:sldId id="424" r:id="rId11"/>
    <p:sldId id="417" r:id="rId12"/>
    <p:sldId id="418" r:id="rId13"/>
    <p:sldId id="422" r:id="rId14"/>
    <p:sldId id="416" r:id="rId15"/>
    <p:sldId id="351" r:id="rId16"/>
    <p:sldId id="336" r:id="rId17"/>
    <p:sldId id="396" r:id="rId18"/>
    <p:sldId id="397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432" r:id="rId31"/>
    <p:sldId id="372" r:id="rId32"/>
    <p:sldId id="373" r:id="rId33"/>
    <p:sldId id="388" r:id="rId34"/>
    <p:sldId id="374" r:id="rId35"/>
    <p:sldId id="377" r:id="rId36"/>
    <p:sldId id="378" r:id="rId37"/>
    <p:sldId id="379" r:id="rId38"/>
    <p:sldId id="380" r:id="rId39"/>
    <p:sldId id="419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90" r:id="rId48"/>
    <p:sldId id="391" r:id="rId49"/>
    <p:sldId id="392" r:id="rId50"/>
    <p:sldId id="394" r:id="rId51"/>
    <p:sldId id="395" r:id="rId52"/>
    <p:sldId id="413" r:id="rId5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70" autoAdjust="0"/>
  </p:normalViewPr>
  <p:slideViewPr>
    <p:cSldViewPr>
      <p:cViewPr>
        <p:scale>
          <a:sx n="66" d="100"/>
          <a:sy n="66" d="100"/>
        </p:scale>
        <p:origin x="13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1" d="100"/>
          <a:sy n="71" d="100"/>
        </p:scale>
        <p:origin x="-2376" y="-5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4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8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67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8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9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8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dirty="0" smtClean="0">
                <a:latin typeface="UC Berkeley OS Sign"/>
              </a:rPr>
              <a:t>The DC says there are 15 kinds of assertions you</a:t>
            </a:r>
            <a:r>
              <a:rPr lang="en-US" baseline="0" dirty="0" smtClean="0">
                <a:latin typeface="UC Berkeley OS Sign"/>
              </a:rPr>
              <a:t> can make. In the spec they are listed alphabetically, but </a:t>
            </a:r>
            <a:r>
              <a:rPr lang="en-US" dirty="0" smtClean="0">
                <a:latin typeface="UC Berkeley OS Sign"/>
              </a:rPr>
              <a:t>I have</a:t>
            </a:r>
            <a:r>
              <a:rPr lang="en-US" baseline="0" dirty="0" smtClean="0">
                <a:latin typeface="UC Berkeley OS Sign"/>
              </a:rPr>
              <a:t> listed these in the order that I think they are useful…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baseline="0" dirty="0" smtClean="0">
                <a:latin typeface="UC Berkeley OS Sign"/>
              </a:rPr>
              <a:t>Title: the name by which the resource is formally known  (IT CAN HAVE MORE THAN ONE NAME); which is why we also have an element here for identifier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baseline="0" dirty="0" smtClean="0">
                <a:latin typeface="UC Berkeley OS Sign"/>
              </a:rPr>
              <a:t>CREATOR:  a person, organization, or a service  (in the sense of automated agent)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baseline="0" dirty="0" smtClean="0">
                <a:latin typeface="UC Berkeley OS Sign"/>
              </a:rPr>
              <a:t>SUBJECT: the topic of the resource; typically keywords, key phrases, or classification codes (recommends a controlled vocabulary)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baseline="0" dirty="0" smtClean="0">
                <a:latin typeface="UC Berkeley OS Sign"/>
              </a:rPr>
              <a:t>These are the BIG ONES that traditionally define the metadata description for bibliographic resources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dirty="0" smtClean="0">
                <a:latin typeface="UC Berkeley OS Sign"/>
              </a:rPr>
              <a:t>Contributor:</a:t>
            </a:r>
            <a:r>
              <a:rPr lang="en-US" baseline="0" dirty="0" smtClean="0">
                <a:latin typeface="UC Berkeley OS Sign"/>
              </a:rPr>
              <a:t>   not the principal creator – consider in a film.. </a:t>
            </a:r>
            <a:r>
              <a:rPr lang="en-US" baseline="0" dirty="0" err="1" smtClean="0">
                <a:latin typeface="UC Berkeley OS Sign"/>
              </a:rPr>
              <a:t>Filmaker</a:t>
            </a:r>
            <a:r>
              <a:rPr lang="en-US" baseline="0" dirty="0" smtClean="0">
                <a:latin typeface="UC Berkeley OS Sign"/>
              </a:rPr>
              <a:t> </a:t>
            </a:r>
            <a:r>
              <a:rPr lang="en-US" baseline="0" dirty="0" err="1" smtClean="0">
                <a:latin typeface="UC Berkeley OS Sign"/>
              </a:rPr>
              <a:t>vs</a:t>
            </a:r>
            <a:r>
              <a:rPr lang="en-US" baseline="0" dirty="0" smtClean="0">
                <a:latin typeface="UC Berkeley OS Sign"/>
              </a:rPr>
              <a:t> actors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baseline="0" dirty="0" smtClean="0">
                <a:latin typeface="UC Berkeley OS Sign"/>
              </a:rPr>
              <a:t>Publisher:   could be the studio for a film;  isn’t this also a kind of creator?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baseline="0" dirty="0" smtClean="0">
                <a:latin typeface="UC Berkeley OS Sign"/>
              </a:rPr>
              <a:t>DATE:  note how the definition allows for many different kinds…  (date created, modified, deleted);  and at what granularity?  Recommendations for standard date format, but could say “prehistoric” or “medieval” or “renaissance” </a:t>
            </a: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0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6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marR="0" lvl="1" indent="-222239" algn="l" defTabSz="914400" rtl="0" eaLnBrk="1" fontAlgn="auto" latinLnBrk="0" hangingPunct="1">
              <a:lnSpc>
                <a:spcPct val="92000"/>
              </a:lnSpc>
              <a:spcBef>
                <a:spcPts val="1786"/>
              </a:spcBef>
              <a:spcAft>
                <a:spcPts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  <a:defRPr/>
            </a:pPr>
            <a:r>
              <a:rPr lang="en-US" dirty="0" smtClean="0">
                <a:latin typeface="UC Berkeley OS Sign"/>
              </a:rPr>
              <a:t>SOURCE nicely illustrates</a:t>
            </a:r>
            <a:r>
              <a:rPr lang="en-US" baseline="0" dirty="0" smtClean="0">
                <a:latin typeface="UC Berkeley OS Sign"/>
              </a:rPr>
              <a:t> the arbitrariness of resource focus…  </a:t>
            </a:r>
            <a:endParaRPr lang="en-US" dirty="0" smtClean="0">
              <a:latin typeface="UC Berkeley OS Sign"/>
            </a:endParaRP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4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1200" dirty="0" smtClean="0"/>
              <a:t>(music might not have subject)</a:t>
            </a: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1200" dirty="0" smtClean="0"/>
              <a:t>(one or many creators)</a:t>
            </a:r>
            <a:endParaRPr lang="en-US" dirty="0" smtClean="0">
              <a:latin typeface="UC Berkeley OS Sign"/>
            </a:endParaRPr>
          </a:p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3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4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4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71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dirty="0" smtClean="0">
                <a:latin typeface="UC Berkeley OS Sign"/>
              </a:rPr>
              <a:t>This</a:t>
            </a:r>
            <a:r>
              <a:rPr lang="en-US" baseline="0" dirty="0" smtClean="0">
                <a:latin typeface="UC Berkeley OS Sign"/>
              </a:rPr>
              <a:t> says we’re going to use the Dublin core “metadata” language in our document…</a:t>
            </a: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1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54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2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8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4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4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06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9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7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1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7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1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6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2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7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36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5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9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The 16</a:t>
            </a:r>
            <a:r>
              <a:rPr lang="en-US" baseline="30000" dirty="0" smtClean="0"/>
              <a:t>th</a:t>
            </a:r>
            <a:r>
              <a:rPr lang="en-US" dirty="0" smtClean="0"/>
              <a:t> president</a:t>
            </a:r>
            <a:r>
              <a:rPr lang="en-US" baseline="0" dirty="0" smtClean="0"/>
              <a:t> of the US == Lincoln</a:t>
            </a:r>
          </a:p>
          <a:p>
            <a:r>
              <a:rPr lang="en-US" baseline="0" dirty="0" smtClean="0"/>
              <a:t>The ham sandwich wants his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62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2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Purchase</a:t>
            </a:r>
            <a:r>
              <a:rPr lang="en-US" baseline="0" dirty="0" smtClean="0"/>
              <a:t> order..  Punch card era, record-oriented syntax, positional sensitive  but some attempt at content tags – DTM (date and time), N – name,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96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49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71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UC Berkeley OS Sign"/>
                <a:cs typeface="Arial" pitchFamily="34" charset="0"/>
              </a:rPr>
              <a:t>Try to capture your data when it is smartest, when it is created, and keep it in that smart data model as long as you can </a:t>
            </a:r>
            <a:endParaRPr lang="en-US" sz="12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key differences</a:t>
            </a:r>
            <a:r>
              <a:rPr lang="en-US" baseline="0" dirty="0" smtClean="0"/>
              <a:t> here: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Xml has explicit document type -= of Purchase Order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XML has content oriented element names, not presentation oriented ones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HTML has fixed set of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w3.org/Archives/Public/www-html/1994Jun/0041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yword_stuff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/2w2bjppp01k9uyg/doctorow_glushko.mkv?dl=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ublincore.org/documents/profile-guidelin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puparchive.com/" TargetMode="External"/><Relationship Id="rId4" Type="http://schemas.openxmlformats.org/officeDocument/2006/relationships/hyperlink" Target="https://en.wikipedia.org/wiki/PBCo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url.org/dc/elements/1.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/2w2bjppp01k9uyg/doctorow_glushko.mkv?dl=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marc/uma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thorities.loc.gov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nyti.ms/1us0r7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help/112146705538576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ringfiel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pringfield_(The_Simpsons)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mily_nam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forancestors.com/soundex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5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XML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Metacrap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Dublin Core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Authority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Control / Duplicate Detection / Name Matching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9.2 </a:t>
            </a:r>
            <a:r>
              <a:rPr lang="en-US" sz="3000" dirty="0" smtClean="0">
                <a:sym typeface="UC Berkeley OS Sign"/>
              </a:rPr>
              <a:t>– Metacrap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95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7405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The HTML META Element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05000"/>
            <a:ext cx="8036719" cy="49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 1994 (very early in Web history) a Computer Science graduate student named Roy Fielding proposed that HTML be revised to include a META element</a:t>
            </a:r>
            <a:endParaRPr lang="en-US" sz="2400" dirty="0" smtClean="0"/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"The META element can be used within the HEAD element to embed document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metainformation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not defined by other HTML elements. Such information can be extracted by servers/clients for use in identifying, indexing, and cataloging specialized document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metainformation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”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(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http://lists.w3.org/Archives/Public/www-html/1994Jun/0041.html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the W3C Imagined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752600"/>
            <a:ext cx="8305800" cy="344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&lt;meta name=“description" content="</a:t>
            </a:r>
            <a:r>
              <a:rPr lang="en-US" sz="3600" i="1" dirty="0" smtClean="0">
                <a:latin typeface="UC Berkeley OS Sign"/>
                <a:cs typeface="Arial" pitchFamily="34" charset="0"/>
                <a:sym typeface="Arial" pitchFamily="34" charset="0"/>
              </a:rPr>
              <a:t>accurate prose description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"&gt;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&lt;meta name=“keywords" content="</a:t>
            </a:r>
            <a:r>
              <a:rPr lang="en-US" sz="3600" i="1" dirty="0" smtClean="0">
                <a:latin typeface="UC Berkeley OS Sign"/>
                <a:cs typeface="Arial" pitchFamily="34" charset="0"/>
                <a:sym typeface="Arial" pitchFamily="34" charset="0"/>
              </a:rPr>
              <a:t>useful comma-separated keywords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"&gt;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Happened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219200"/>
            <a:ext cx="8305800" cy="63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4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Bad (or stupid) people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stuffed repetitive or inappropriate  keywords into META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– “an unethical search engine optimization technique”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So Google and other search engines do not use &lt;meta&gt; to determine relevance in search results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Nevertheless, &lt;meta&gt; is still used to organize information about web pages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3048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Metacrap</a:t>
            </a:r>
            <a:br>
              <a:rPr lang="en-US" sz="4000" b="1" dirty="0" smtClean="0">
                <a:sym typeface="UC Berkeley OS Sign"/>
              </a:rPr>
            </a:b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371600"/>
            <a:ext cx="5257800" cy="29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"A world of exhaustive, reliable metadata would be a utopia. It's also a pipe-dream, founded on self-delusion, nerd hubris and hysterically inflated market opportunities”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76200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People lie, are lazy, stupid, deluded, biased…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vocabulary problem…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was Doctorow's recommendation?</a:t>
            </a:r>
          </a:p>
        </p:txBody>
      </p:sp>
      <p:pic>
        <p:nvPicPr>
          <p:cNvPr id="7" name="Picture 6" descr="CoryDocto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09600"/>
            <a:ext cx="2438500" cy="2352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3124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Metacrap Revisited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</a:t>
            </a:r>
            <a:r>
              <a:rPr lang="en-US" sz="3000" dirty="0" smtClean="0">
                <a:sym typeface="UC Berkeley OS Sign"/>
              </a:rPr>
              <a:t>9.3 </a:t>
            </a:r>
            <a:r>
              <a:rPr lang="en-US" sz="3000" dirty="0" smtClean="0">
                <a:sym typeface="UC Berkeley OS Sign"/>
              </a:rPr>
              <a:t>– The Dublin Core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Core: Motivation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When the web was just a few years old, professional “metadata-makers” were already concerned that web resources would be difficult to discover and identify because they lacked good descriptions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An international, cross-disciplinary group of professionals from librarianship, computer science, text encoding, the museum community, and other related fields convened in 1995 to propose a standard set of metadata elements for web 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5811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Core: Goals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864476"/>
            <a:ext cx="83058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Simplicity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Must be usable by web page authors, because web scale defies description by professional metadata-makers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Broad semantics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Description elements must not require precise semantic distinctions that not everyone could or would want to make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Extensibility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Must be easy to extend when more precise semantic descriptions are needed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International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Element names need equivalents in all the languages used in web 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7405" y="409203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Dublin Core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600200"/>
            <a:ext cx="8036719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Named after the place where it was created (but not where you think)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Widely used as the basis for more specialized models (because it is the “core” of all of them)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http://dublincore.org/documents/profile-guidelines/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Example: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PBCORE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(used by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Popup Archive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are specifications of how to use it in numerous syntaxes (especially XML and RDF) and languages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More than a Controlled Vocabulary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8153400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controlled vocabulary is a standardized set of terms (such as subject headings, names, classifications, etc.) assigned by organizers / cataloguers / indexers of resources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metadata schema like the Dublin Core controls the kinds of assertions about resources that you can make in the first place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Controlled vocabularies can be very useful requirements or recommendations about the values that are contained in the assertions (the information content of the assertion)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9.1 – </a:t>
            </a:r>
            <a:r>
              <a:rPr lang="en-US" sz="3000" dirty="0" smtClean="0">
                <a:sym typeface="UC Berkeley OS Sign"/>
              </a:rPr>
              <a:t>XML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TITLE -- a name given to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IDENTIFIER -- an unambiguous reference to the resource within a given context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SUBJECT -- the topic of the resource; key words or classification phrases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CREATOR -- an entity primarily responsible for making the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CONTRIBUTOR -- An entity responsible for making contributions to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PUBLISHER -- the entity primarily responsible for making the resource available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DATE -- a point or period of time associated with an event in the life cycle of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FORMAT -- the file format, physical medium, or dimensions of the resource.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DESCRIPTION -- an account of the resource; abstract, TOC, etc.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 -- a language of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TYPE -- the nature or genre of the content of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RIGHTS -- information about rights held in and over the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5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SOURCE – a related resource from which the described resource is derived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RELATION -- a related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COVERAGE -- the spatial or temporal topic of the resource, relevant jurisdiction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 “Content Model”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is Unrestrictive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1407" y="1403915"/>
            <a:ext cx="8036719" cy="36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elements are optional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elements are repeatable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Elements can be in any order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77369" y="4572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Describing 202 </a:t>
            </a:r>
            <a:r>
              <a:rPr lang="en-US" sz="4000" b="1" dirty="0" smtClean="0">
                <a:sym typeface="UC Berkeley OS Sign"/>
              </a:rPr>
              <a:t>Course </a:t>
            </a:r>
            <a:r>
              <a:rPr lang="en-US" sz="4000" b="1" dirty="0" smtClean="0">
                <a:sym typeface="UC Berkeley OS Sign"/>
              </a:rPr>
              <a:t>Page </a:t>
            </a:r>
            <a:r>
              <a:rPr lang="en-US" sz="4000" b="1" dirty="0" smtClean="0">
                <a:sym typeface="UC Berkeley OS Sign"/>
              </a:rPr>
              <a:t>Using &lt;meta&gt;</a:t>
            </a:r>
            <a:br>
              <a:rPr lang="en-US" sz="4000" b="1" dirty="0" smtClean="0">
                <a:sym typeface="UC Berkeley OS Sign"/>
              </a:rPr>
            </a:b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193" y="1419597"/>
            <a:ext cx="8036719" cy="65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&lt;meta name=“author” content=“Robert J. Glushko”&gt;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name=“title” content=“I202 Information Organization and Retrieval”&gt;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name=“webmaster” content=“Vijay”&gt;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name=“publisher” content=“UC Berkeley School of Information”&gt;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name=“date” content=“Fall 2015”&gt;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14567" y="381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“</a:t>
            </a:r>
            <a:r>
              <a:rPr lang="en-US" sz="4000" b="1" dirty="0" err="1" smtClean="0">
                <a:sym typeface="UC Berkeley OS Sign"/>
              </a:rPr>
              <a:t>DublinCore-ized</a:t>
            </a:r>
            <a:r>
              <a:rPr lang="en-US" sz="4000" b="1" dirty="0" smtClean="0">
                <a:sym typeface="UC Berkeley OS Sign"/>
              </a:rPr>
              <a:t>” </a:t>
            </a:r>
            <a:r>
              <a:rPr lang="en-US" sz="4000" b="1" dirty="0" smtClean="0">
                <a:sym typeface="UC Berkeley OS Sign"/>
              </a:rPr>
              <a:t>202 Course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</a:t>
            </a:r>
            <a:r>
              <a:rPr lang="en-US" sz="4000" b="1" dirty="0" smtClean="0">
                <a:sym typeface="UC Berkeley OS Sign"/>
              </a:rPr>
              <a:t>Home Page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295400"/>
            <a:ext cx="8534400" cy="65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DC.creator</a:t>
            </a:r>
            <a:r>
              <a:rPr lang="en-US" sz="2800" dirty="0" smtClean="0"/>
              <a:t>” content=“Robert J. Glushko”&gt;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DC.title</a:t>
            </a:r>
            <a:r>
              <a:rPr lang="en-US" sz="2800" dirty="0" smtClean="0"/>
              <a:t>” content=“I202 Information Organization and Retrieval”&gt;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DC.contributor</a:t>
            </a:r>
            <a:r>
              <a:rPr lang="en-US" sz="2800" dirty="0" smtClean="0"/>
              <a:t>” content=“Vijay”&gt;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DC.publisher</a:t>
            </a:r>
            <a:r>
              <a:rPr lang="en-US" sz="2800" dirty="0" smtClean="0"/>
              <a:t>” content=“UC Berkeley School of Information”&gt;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DC.date</a:t>
            </a:r>
            <a:r>
              <a:rPr lang="en-US" sz="2800" dirty="0" smtClean="0"/>
              <a:t>” content=“Fall 2015”&gt;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86555" y="990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</a:t>
            </a:r>
            <a:r>
              <a:rPr lang="en-US" sz="4000" b="1" dirty="0" smtClean="0">
                <a:sym typeface="UC Berkeley OS Sign"/>
              </a:rPr>
              <a:t>Core as an 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XML Vocabulary</a:t>
            </a:r>
            <a:r>
              <a:rPr lang="en-US" sz="4000" b="1" dirty="0" smtClean="0">
                <a:sym typeface="UC Berkeley OS Sign"/>
              </a:rPr>
              <a:t/>
            </a:r>
            <a:br>
              <a:rPr lang="en-US" sz="4000" b="1" dirty="0" smtClean="0">
                <a:sym typeface="UC Berkeley OS Sign"/>
              </a:rPr>
            </a:b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057400"/>
            <a:ext cx="8036719" cy="302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define the DC as an XML schema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This allows DC statements to be embedded in any XML document using a DC namespace</a:t>
            </a:r>
          </a:p>
          <a:p>
            <a:r>
              <a:rPr lang="en-US" sz="2800" dirty="0" smtClean="0"/>
              <a:t> 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Dublin Core in XML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as Separate Record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990601"/>
            <a:ext cx="8534400" cy="51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&lt;?xml version=“1.0”?&gt;</a:t>
            </a:r>
          </a:p>
          <a:p>
            <a:r>
              <a:rPr lang="en-US" sz="2400" dirty="0" smtClean="0"/>
              <a:t>&lt;metadata </a:t>
            </a:r>
            <a:r>
              <a:rPr lang="en-US" sz="2400" dirty="0" err="1" smtClean="0"/>
              <a:t>xmlns:dc</a:t>
            </a:r>
            <a:r>
              <a:rPr lang="en-US" sz="2400" dirty="0" smtClean="0"/>
              <a:t>=</a:t>
            </a:r>
            <a:r>
              <a:rPr lang="en-US" sz="2400" dirty="0" smtClean="0">
                <a:hlinkClick r:id="rId3"/>
              </a:rPr>
              <a:t>“http</a:t>
            </a:r>
            <a:r>
              <a:rPr lang="en-US" sz="2400" dirty="0" smtClean="0">
                <a:hlinkClick r:id="rId3"/>
              </a:rPr>
              <a:t>://purl.org/dc/elements/1.1</a:t>
            </a:r>
            <a:r>
              <a:rPr lang="en-US" sz="2400" dirty="0" smtClean="0"/>
              <a:t>/”&gt;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dc:creator</a:t>
            </a:r>
            <a:r>
              <a:rPr lang="en-US" sz="2400" dirty="0" smtClean="0"/>
              <a:t>&gt;Robert J. Glushko&lt;/</a:t>
            </a:r>
            <a:r>
              <a:rPr lang="en-US" sz="2400" dirty="0" err="1" smtClean="0"/>
              <a:t>dc:creator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dc:title</a:t>
            </a:r>
            <a:r>
              <a:rPr lang="en-US" sz="2400" dirty="0" smtClean="0"/>
              <a:t>&gt;I202 Information Organization and Retrieval &lt;/</a:t>
            </a:r>
            <a:r>
              <a:rPr lang="en-US" sz="2400" dirty="0" err="1" smtClean="0"/>
              <a:t>dc:title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dc:contributor</a:t>
            </a:r>
            <a:r>
              <a:rPr lang="en-US" sz="2400" dirty="0" smtClean="0"/>
              <a:t>&gt;Vijay&lt;/</a:t>
            </a:r>
            <a:r>
              <a:rPr lang="en-US" sz="2400" dirty="0" err="1" smtClean="0"/>
              <a:t>dc:contributor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dc:publisher</a:t>
            </a:r>
            <a:r>
              <a:rPr lang="en-US" sz="2400" dirty="0" smtClean="0"/>
              <a:t>&gt;UC Berkeley School of Information&lt;/</a:t>
            </a:r>
            <a:r>
              <a:rPr lang="en-US" sz="2400" dirty="0" err="1" smtClean="0"/>
              <a:t>dc:publisher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dc:date</a:t>
            </a:r>
            <a:r>
              <a:rPr lang="en-US" sz="2400" dirty="0" smtClean="0"/>
              <a:t>&gt;Fall 2015&lt;/</a:t>
            </a:r>
            <a:r>
              <a:rPr lang="en-US" sz="2400" dirty="0" err="1" smtClean="0"/>
              <a:t>dc:date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&lt;/metadata&gt;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Using the Dublin Core – 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Pragmatics and Problems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95400"/>
            <a:ext cx="8036719" cy="56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 information may appear to belong in more than one metadata element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is potential semantic overlap between some elements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will occasionally be some judgment required from the person assigning the metadata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3.1-35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228" y="449594"/>
            <a:ext cx="7815139" cy="6353708"/>
          </a:xfrm>
          <a:prstGeom prst="rect">
            <a:avLst/>
          </a:prstGeom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20980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Format Matters!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08195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3048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Metacrap</a:t>
            </a:r>
            <a:br>
              <a:rPr lang="en-US" sz="4000" b="1" dirty="0" smtClean="0">
                <a:sym typeface="UC Berkeley OS Sign"/>
              </a:rPr>
            </a:b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371600"/>
            <a:ext cx="5257800" cy="29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"A world of exhaustive, reliable metadata would be a utopia. It's also a pipe-dream, founded on self-delusion, nerd hubris and hysterically inflated market opportunities”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76200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People lie, are lazy, stupid, deluded, biased…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vocabulary problem…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was Doctorow's recommendation?</a:t>
            </a:r>
          </a:p>
        </p:txBody>
      </p:sp>
      <p:pic>
        <p:nvPicPr>
          <p:cNvPr id="7" name="Picture 6" descr="CoryDocto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09600"/>
            <a:ext cx="2438500" cy="2352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3124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Metacrap Revisited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96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9.4 – Authority Control,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Duplicate Detection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and Name Matching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Variant Forms of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32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 generic problem in resource description is dealing with variant name forms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Same person (or resource) uses or is given different names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Different people (or resources) use the same name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Naming the Same Song?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066800"/>
            <a:ext cx="5918856" cy="4866232"/>
          </a:xfrm>
        </p:spPr>
      </p:pic>
      <p:sp>
        <p:nvSpPr>
          <p:cNvPr id="5" name="TextBox 4"/>
          <p:cNvSpPr txBox="1"/>
          <p:nvPr/>
        </p:nvSpPr>
        <p:spPr>
          <a:xfrm>
            <a:off x="1676400" y="6096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Hemerly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Different Forms of “Same” </a:t>
            </a:r>
            <a:r>
              <a:rPr lang="en-US" sz="4000" b="1" dirty="0" smtClean="0">
                <a:sym typeface="UC Berkeley OS Sign"/>
              </a:rPr>
              <a:t/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Author </a:t>
            </a:r>
            <a:r>
              <a:rPr lang="en-US" sz="4000" b="1" dirty="0">
                <a:sym typeface="UC Berkeley OS Sign"/>
              </a:rPr>
              <a:t>Name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799" y="1219200"/>
            <a:ext cx="8659549" cy="4953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an old version of </a:t>
            </a:r>
            <a:r>
              <a:rPr lang="en-US" dirty="0" err="1" smtClean="0"/>
              <a:t>Bowker’s</a:t>
            </a:r>
            <a:r>
              <a:rPr lang="en-US" dirty="0" smtClean="0"/>
              <a:t> Books in 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S</a:t>
            </a:r>
            <a:r>
              <a:rPr lang="en-US" sz="4000" b="1" dirty="0">
                <a:sym typeface="UC Berkeley OS Sign"/>
              </a:rPr>
              <a:t>ame Name for Different Authors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990600"/>
            <a:ext cx="6942384" cy="53996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Questions about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436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How many names should be associated with a information object or resource?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Should one be designated as the preferred or authoritative form?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What references should be made from other possible forms of names that haven't been used?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Authority Control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53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Authority control is concerned with creation and maintenance of a set of terms that have been chosen as the standard representatives for some resource based on some set of rules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Library of Congress maintains an "authority file" (in MARC format) for the names of persons, corporate entities, geographic names of political entities, and titles of works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http://www.loc.gov/marc/uma/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http://authorities.loc.gov/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Normative Forms of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371600"/>
            <a:ext cx="8036719" cy="50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names appear in multiple forms, one form needs to be chosen; criteria include: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Fullness (e.g., full names vs. initials only)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 of the name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Spelling (choose predominant form)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Entry element</a:t>
            </a: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"Smith, John" not "John Smith"</a:t>
            </a: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"Mao Zedong" or "Zedong, Mao" or "Mao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Tse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Tung" or ?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Drag Performers Fight </a:t>
            </a:r>
            <a:r>
              <a:rPr lang="en-US" sz="3200" dirty="0" err="1" smtClean="0">
                <a:hlinkClick r:id="rId3"/>
              </a:rPr>
              <a:t>Facebook’s</a:t>
            </a:r>
            <a:r>
              <a:rPr lang="en-US" sz="3200" dirty="0" smtClean="0">
                <a:hlinkClick r:id="rId3"/>
              </a:rPr>
              <a:t/>
            </a:r>
            <a:br>
              <a:rPr lang="en-US" sz="3200" dirty="0" smtClean="0">
                <a:hlinkClick r:id="rId3"/>
              </a:rPr>
            </a:br>
            <a:r>
              <a:rPr lang="en-US" sz="3200" dirty="0" smtClean="0">
                <a:hlinkClick r:id="rId3"/>
              </a:rPr>
              <a:t> ‘Real Name’ Policy</a:t>
            </a:r>
            <a:r>
              <a:rPr lang="en-US" sz="3200" dirty="0" smtClean="0"/>
              <a:t> (NY Times 9/24/14)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7956"/>
            <a:ext cx="2819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year ago, </a:t>
            </a:r>
            <a:r>
              <a:rPr lang="en-US" dirty="0" smtClean="0"/>
              <a:t>a drag performer in San Francisco named Lil Miss Hot Mess received a notice from Facebook. </a:t>
            </a:r>
            <a:r>
              <a:rPr lang="en-US" dirty="0" smtClean="0">
                <a:solidFill>
                  <a:srgbClr val="FF0000"/>
                </a:solidFill>
              </a:rPr>
              <a:t>Her account had been suspended because she was not using what the company considered a “real name.”</a:t>
            </a:r>
            <a:r>
              <a:rPr lang="en-US" dirty="0" smtClean="0"/>
              <a:t> Lil Miss Hot Mess could not gain access to her posts, messages or photos.</a:t>
            </a:r>
            <a:endParaRPr lang="en-US" dirty="0"/>
          </a:p>
        </p:txBody>
      </p:sp>
      <p:pic>
        <p:nvPicPr>
          <p:cNvPr id="1026" name="Picture 2" descr="http://static01.nyt.com/images/2014/09/25/fashion/25NOTED/25zNOTED-master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5248196" cy="3724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84233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Facebook has a longstanding policy requiring users to register with a “real identity” that matches their </a:t>
            </a:r>
            <a:r>
              <a:rPr lang="en-US" sz="2000" dirty="0" smtClean="0">
                <a:hlinkClick r:id="rId5"/>
              </a:rPr>
              <a:t>credit cards, drivers’ licenses or student IDs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663435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XML: Explicit, Content-Oriented Markup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56931"/>
            <a:ext cx="8036719" cy="390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How much you can do with information depends on the extent and explicitness of its internal structure or "markup"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Markup transforms a flat stream of text into a set of objects or elements that can be manipulated by other applications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</a:rPr>
              <a:t>The smartest formats can encode a </a:t>
            </a:r>
            <a:r>
              <a:rPr lang="en-US" sz="2400" dirty="0">
                <a:latin typeface="UC Berkeley OS Sign"/>
                <a:cs typeface="Arial" pitchFamily="34" charset="0"/>
              </a:rPr>
              <a:t>content-oriented data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model: XML</a:t>
            </a:r>
            <a:r>
              <a:rPr lang="en-US" sz="2400" dirty="0">
                <a:latin typeface="UC Berkeley OS Sign"/>
                <a:cs typeface="Arial" pitchFamily="34" charset="0"/>
              </a:rPr>
              <a:t>, SGML, or a </a:t>
            </a:r>
            <a:r>
              <a:rPr lang="en-US" sz="2400" dirty="0">
                <a:latin typeface="UC Berkeley OS Sign"/>
                <a:cs typeface="Arial" pitchFamily="34" charset="0"/>
              </a:rPr>
              <a:t>database</a:t>
            </a: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7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Naming Problems for Places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990600"/>
            <a:ext cx="8590359" cy="565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Variant forms: St. Petersburg, </a:t>
            </a:r>
            <a:r>
              <a:rPr lang="az-Cyrl-AZ" sz="2400" dirty="0" smtClean="0">
                <a:latin typeface="UC Berkeley OS Sign"/>
                <a:cs typeface="Arial" pitchFamily="34" charset="0"/>
                <a:sym typeface="Arial" pitchFamily="34" charset="0"/>
              </a:rPr>
              <a:t>Санкт Пербургскйй,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Saint-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Pétersbourg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Multiple names: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Cluj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in Romania /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Roumania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/ Rumania, is also called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Klausenburg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Kolozsvar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Name changes: Bombay -&gt; Mumbai.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Homographs:Vienna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VA, and Vienna, Austria;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very many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Springfields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(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the most famous one?)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Anachronisms: No Germany before 1870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Vague, e.g. Midwest, Silicon Valley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Unstable boundaries: 19th century Poland; Balkans;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USSR,Ukraine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Authoritative Place Names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77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Places have latitude and longitude coordinates, so we can link places and spaces with a GAZETTEER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gazetteer is a place name authority file that: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Indicates what kind of place it is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Objectively specifies latitude and longitude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Disambiguates similar place names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Brings variant names together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Allows places to be displayed on maps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Code Sets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Code sets are constrained sets of values that are often completely arbitrary but they are unambiguous and authoritative names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ISO code sets for countries (3166), currencies (4217), quantities and units of measure (31) are very commonly used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Most organizations have internal code sets or business rules that implicitly define them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The Name Matching Problem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81200"/>
            <a:ext cx="8534400" cy="18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 matching" is the task of determining when two different strings denote the same person, object, or other named entity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is ironic that this problem has many other names: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038600"/>
            <a:ext cx="37338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Co-reference resolution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Duplicate detection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Record linkage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3886200"/>
            <a:ext cx="4572000" cy="3851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Object consolidation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Merge-purge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Householding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Fuzzy/approximate matching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lvl="1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Duplicate Detection vs. Exact Copies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1722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Naumann</a:t>
            </a:r>
            <a:r>
              <a:rPr lang="en-US" dirty="0" smtClean="0"/>
              <a:t>, F., &amp; Herschel, M. (2010).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587736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Domains For The Name Matching Problem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81200"/>
            <a:ext cx="8534400" cy="46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Customer relationship management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Direct mail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Law enforcement / counter-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terrrorism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Demography / population statistics (e.g. census)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Computational biology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Data mining, signal processing, and image compression tasks in numerous application areas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Causes of Duplicate Names /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Why Name Matching is Hard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219200"/>
            <a:ext cx="8036719" cy="41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Different data capture formats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Poor or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mis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-spellings (original, transcription, OCR, “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autocorrection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”)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Phonological -&gt; orthographic alternatives (multiple ways to spell the same sound… which might not have been heard correctly)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 transliteration ("Peking" or "Beijing")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Causes of Duplicate Names /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Why Name Matching is Hard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8036719" cy="25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Nicknames and name changes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 permutations and omissions (complex rules for language and culture apply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http://en.wikipedia.org/wiki/Family_name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Definite descriptions and metonymy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Generic Approach to Name Matching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Naumann</a:t>
            </a:r>
            <a:r>
              <a:rPr lang="en-US" dirty="0" smtClean="0"/>
              <a:t>, F., &amp; Herschel, M. (2010). Figure 1.1.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75669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Computing Similarity between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81200"/>
            <a:ext cx="8036719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Measures of orthographic similarity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"Edit distance" - how many insertions, deletions, or substitutions to turn one string into another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Can be weighted using likelihood or word order considerations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Measuring pronunciation similarity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"Hash" the names into phonetic encodings with fewer characters than original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Soundex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 function is very commonly used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http://www.searchforancestors.com/soundex.html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54582" y="274946"/>
            <a:ext cx="8663435" cy="11909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ASC X12 EDI Message Fragment</a:t>
            </a:r>
            <a:endParaRPr lang="en-US" sz="4000" b="1" dirty="0" smtClean="0">
              <a:sym typeface="UC Berkeley OS Sig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3" y="1143000"/>
            <a:ext cx="8153400" cy="47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Data Quality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90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Data quality problems can have any combination of technological causes, process causes, or managerial causes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Does data have to be perfectly clean? Can it ever be?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can your own actions contribute to data quality problems or to their resolution?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Principles and Processes for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Quality Information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667000"/>
            <a:ext cx="8036719" cy="304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Prioritize the data items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Find the “headwaters” or data owners and involve / incent them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Validate at the time of capture or creation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Set realistic goals for data quality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TDO Section 4.4</a:t>
            </a:r>
          </a:p>
          <a:p>
            <a:r>
              <a:rPr lang="en-US" sz="2800" dirty="0" err="1" smtClean="0"/>
              <a:t>Harpring</a:t>
            </a:r>
            <a:r>
              <a:rPr lang="en-US" sz="2800" dirty="0" smtClean="0"/>
              <a:t>, Patricia. “The language of images: enhancing access to images by applying metadata schemas and structured vocabularies </a:t>
            </a:r>
          </a:p>
          <a:p>
            <a:r>
              <a:rPr lang="en-US" sz="2800" dirty="0" err="1" smtClean="0"/>
              <a:t>Naaman</a:t>
            </a:r>
            <a:r>
              <a:rPr lang="en-US" sz="2800" dirty="0" smtClean="0"/>
              <a:t>, </a:t>
            </a:r>
            <a:r>
              <a:rPr lang="en-US" sz="2800" dirty="0" err="1" smtClean="0"/>
              <a:t>Mor</a:t>
            </a:r>
            <a:r>
              <a:rPr lang="en-US" sz="2800" dirty="0" smtClean="0"/>
              <a:t>, et al. “Context data in geo-referenced digital photo collections ” 2004.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 TDO Case Studies</a:t>
            </a: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8868" y="228600"/>
            <a:ext cx="8663435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My Information Can Beat Up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Your Information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452254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Two separate and important ideas: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Use a syntax capable of encoding information in a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content-oriented </a:t>
            </a:r>
            <a:r>
              <a:rPr lang="en-US" sz="2800" dirty="0">
                <a:latin typeface="UC Berkeley OS Sign"/>
                <a:cs typeface="Arial" pitchFamily="34" charset="0"/>
              </a:rPr>
              <a:t>and easily processed manner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Use it effectively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Better </a:t>
            </a:r>
            <a:r>
              <a:rPr lang="en-US" sz="2800" dirty="0">
                <a:latin typeface="UC Berkeley OS Sign"/>
                <a:cs typeface="Arial" pitchFamily="34" charset="0"/>
              </a:rPr>
              <a:t>to make information smart so that it can be processed by simple and generic tools than to bury the intelligence into a custom processing application tuned for a particular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syntax 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1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556931"/>
            <a:ext cx="8036719" cy="43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Smart data is more portable and reusable by multiple applications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Smart data can always be turned into "dumb" data, but not vice versa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Programs that work with dumb data are always more brittle because they have to do more processing to detect and recover from data errors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08868" y="228600"/>
            <a:ext cx="8663435" cy="119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My Information Can Beat Up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Your Information (2)</a:t>
            </a:r>
          </a:p>
        </p:txBody>
      </p:sp>
    </p:spTree>
    <p:extLst>
      <p:ext uri="{BB962C8B-B14F-4D97-AF65-F5344CB8AC3E}">
        <p14:creationId xmlns:p14="http://schemas.microsoft.com/office/powerpoint/2010/main" val="23069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54582" y="274946"/>
            <a:ext cx="1398017" cy="11909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HTML</a:t>
            </a:r>
            <a:endParaRPr lang="en-US" sz="4000" dirty="0" smtClean="0">
              <a:sym typeface="UC Berkeley OS Sig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7603"/>
            <a:ext cx="6223950" cy="6351920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57200" y="3483563"/>
            <a:ext cx="1398017" cy="11909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XML</a:t>
            </a:r>
            <a:endParaRPr lang="en-US" sz="4000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20064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89122" y="914400"/>
            <a:ext cx="8350078" cy="62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HTML's idea of using tags to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specify appearance is </a:t>
            </a:r>
            <a:r>
              <a:rPr lang="en-US" sz="2400" dirty="0">
                <a:latin typeface="UC Berkeley OS Sign"/>
                <a:cs typeface="Arial" pitchFamily="34" charset="0"/>
              </a:rPr>
              <a:t>very easy to understand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XML's purpose is radically different – it is a general syntax for encoding models and instances of "things and processes"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</a:rPr>
              <a:t>HTML has </a:t>
            </a:r>
            <a:r>
              <a:rPr lang="en-US" sz="2400" dirty="0">
                <a:latin typeface="UC Berkeley OS Sign"/>
                <a:cs typeface="Arial" pitchFamily="34" charset="0"/>
              </a:rPr>
              <a:t>a fixed set of element types ("tags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"), while </a:t>
            </a:r>
            <a:r>
              <a:rPr lang="en-US" sz="2400" dirty="0">
                <a:latin typeface="UC Berkeley OS Sign"/>
                <a:cs typeface="Arial" pitchFamily="34" charset="0"/>
              </a:rPr>
              <a:t>an XML document instance is potentially unlimited in what tags it can contain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latin typeface="UC Berkeley OS Sign"/>
                <a:cs typeface="Arial" pitchFamily="34" charset="0"/>
              </a:rPr>
              <a:t>So XML is a METALANGUAGE that can be used to define new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languages (or “document types” or “schemas”); </a:t>
            </a:r>
            <a:r>
              <a:rPr lang="en-US" sz="2400" dirty="0">
                <a:latin typeface="UC Berkeley OS Sign"/>
                <a:cs typeface="Arial" pitchFamily="34" charset="0"/>
              </a:rPr>
              <a:t>HTML is an example of </a:t>
            </a:r>
            <a:r>
              <a:rPr lang="en-US" sz="2400" dirty="0" smtClean="0">
                <a:latin typeface="UC Berkeley OS Sign"/>
                <a:cs typeface="Arial" pitchFamily="34" charset="0"/>
              </a:rPr>
              <a:t>one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</a:rPr>
              <a:t>XML is often used for “resource description languages”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400" dirty="0">
              <a:latin typeface="UC Berkeley OS Sign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34257" y="28203"/>
            <a:ext cx="8663435" cy="119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HTML vs. XML</a:t>
            </a:r>
            <a:endParaRPr lang="en-US" sz="4000" b="1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63614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Microsoft Office PowerPoint</Application>
  <PresentationFormat>On-screen Show (4:3)</PresentationFormat>
  <Paragraphs>398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MS PGothic</vt:lpstr>
      <vt:lpstr>MS PGothic</vt:lpstr>
      <vt:lpstr>Arial</vt:lpstr>
      <vt:lpstr>Calibri</vt:lpstr>
      <vt:lpstr>UC Berkeley OS Sign</vt:lpstr>
      <vt:lpstr>Wingdings</vt:lpstr>
      <vt:lpstr>Office Theme</vt:lpstr>
      <vt:lpstr>Plan for Today’s Lecture(s)</vt:lpstr>
      <vt:lpstr>INFO 202 “Information Organization &amp; Retrieval” Fall 2015 </vt:lpstr>
      <vt:lpstr>Format Matters!</vt:lpstr>
      <vt:lpstr>XML: Explicit, Content-Oriented Markup</vt:lpstr>
      <vt:lpstr>PowerPoint Presentation</vt:lpstr>
      <vt:lpstr>My Information Can Beat Up  Your Information (1)</vt:lpstr>
      <vt:lpstr>PowerPoint Presentation</vt:lpstr>
      <vt:lpstr>PowerPoint Presentation</vt:lpstr>
      <vt:lpstr>PowerPoint Presentation</vt:lpstr>
      <vt:lpstr>INFO 202 “Information Organization &amp; Retrieval” Fall 2015 </vt:lpstr>
      <vt:lpstr>The HTML META Element</vt:lpstr>
      <vt:lpstr>What the W3C Imagined</vt:lpstr>
      <vt:lpstr>What Happened</vt:lpstr>
      <vt:lpstr>Metacrap </vt:lpstr>
      <vt:lpstr>INFO 202 “Information Organization &amp; Retrieval” Fall 2015 </vt:lpstr>
      <vt:lpstr>Dublin Core: Motivation</vt:lpstr>
      <vt:lpstr>Dublin Core: Goals</vt:lpstr>
      <vt:lpstr>Dublin Core</vt:lpstr>
      <vt:lpstr>More than a Controlled Vocabulary</vt:lpstr>
      <vt:lpstr>Dublin Core: The Elements</vt:lpstr>
      <vt:lpstr>Dublin Core: The Elements</vt:lpstr>
      <vt:lpstr>Dublin Core: The Elements</vt:lpstr>
      <vt:lpstr>Dublin Core: The Elements</vt:lpstr>
      <vt:lpstr>Dublin Core “Content Model”  is Unrestrictive</vt:lpstr>
      <vt:lpstr>Describing 202 Course Page Using &lt;meta&gt; </vt:lpstr>
      <vt:lpstr>“DublinCore-ized” 202 Course  Home Page</vt:lpstr>
      <vt:lpstr>Dublin Core as an  XML Vocabulary </vt:lpstr>
      <vt:lpstr>Dublin Core in XML as Separate Record</vt:lpstr>
      <vt:lpstr>Using the Dublin Core –  Pragmatics and Problems</vt:lpstr>
      <vt:lpstr>Metacrap </vt:lpstr>
      <vt:lpstr>INFO 202 “Information Organization &amp; Retrieval” Fall 2015 </vt:lpstr>
      <vt:lpstr>Variant Forms of Names</vt:lpstr>
      <vt:lpstr>Naming the Same Song?</vt:lpstr>
      <vt:lpstr>Different Forms of “Same”  Author Name</vt:lpstr>
      <vt:lpstr>Same Name for Different Authors</vt:lpstr>
      <vt:lpstr>Questions about Names</vt:lpstr>
      <vt:lpstr>Authority Control</vt:lpstr>
      <vt:lpstr>Normative Forms of Names</vt:lpstr>
      <vt:lpstr>Drag Performers Fight Facebook’s  ‘Real Name’ Policy (NY Times 9/24/14)</vt:lpstr>
      <vt:lpstr>Naming Problems for Places</vt:lpstr>
      <vt:lpstr>Authoritative Place Names </vt:lpstr>
      <vt:lpstr>Code Sets</vt:lpstr>
      <vt:lpstr>The Name Matching Problem</vt:lpstr>
      <vt:lpstr>Duplicate Detection vs. Exact Copies</vt:lpstr>
      <vt:lpstr>Domains For The Name Matching Problem</vt:lpstr>
      <vt:lpstr>Causes of Duplicate Names /  Why Name Matching is Hard</vt:lpstr>
      <vt:lpstr>Causes of Duplicate Names /  Why Name Matching is Hard</vt:lpstr>
      <vt:lpstr>Generic Approach to Name Matching</vt:lpstr>
      <vt:lpstr>Computing Similarity between Names</vt:lpstr>
      <vt:lpstr>Data Quality</vt:lpstr>
      <vt:lpstr>Principles and Processes for  Quality Information</vt:lpstr>
      <vt:lpstr>Readings for Next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2014-09-30T16:03:15Z</dcterms:created>
  <dcterms:modified xsi:type="dcterms:W3CDTF">2015-09-27T18:53:45Z</dcterms:modified>
</cp:coreProperties>
</file>