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sldIdLst>
    <p:sldId id="256" r:id="rId2"/>
    <p:sldId id="351" r:id="rId3"/>
    <p:sldId id="336" r:id="rId4"/>
    <p:sldId id="396" r:id="rId5"/>
    <p:sldId id="397" r:id="rId6"/>
    <p:sldId id="339" r:id="rId7"/>
    <p:sldId id="340" r:id="rId8"/>
    <p:sldId id="342" r:id="rId9"/>
    <p:sldId id="398" r:id="rId10"/>
    <p:sldId id="399" r:id="rId11"/>
    <p:sldId id="343" r:id="rId12"/>
    <p:sldId id="345" r:id="rId13"/>
    <p:sldId id="447" r:id="rId14"/>
    <p:sldId id="448" r:id="rId15"/>
    <p:sldId id="402" r:id="rId16"/>
    <p:sldId id="403" r:id="rId17"/>
    <p:sldId id="404" r:id="rId18"/>
    <p:sldId id="408" r:id="rId19"/>
    <p:sldId id="407" r:id="rId20"/>
    <p:sldId id="406" r:id="rId21"/>
    <p:sldId id="405" r:id="rId22"/>
    <p:sldId id="441" r:id="rId23"/>
    <p:sldId id="434" r:id="rId24"/>
    <p:sldId id="437" r:id="rId25"/>
    <p:sldId id="438" r:id="rId26"/>
    <p:sldId id="442" r:id="rId27"/>
    <p:sldId id="453" r:id="rId28"/>
    <p:sldId id="414" r:id="rId29"/>
    <p:sldId id="417" r:id="rId30"/>
    <p:sldId id="418" r:id="rId31"/>
    <p:sldId id="451" r:id="rId32"/>
    <p:sldId id="452" r:id="rId33"/>
    <p:sldId id="422" r:id="rId34"/>
    <p:sldId id="423" r:id="rId35"/>
    <p:sldId id="424" r:id="rId36"/>
    <p:sldId id="425" r:id="rId37"/>
    <p:sldId id="426" r:id="rId38"/>
    <p:sldId id="428" r:id="rId39"/>
    <p:sldId id="311" r:id="rId4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2700" autoAdjust="0"/>
  </p:normalViewPr>
  <p:slideViewPr>
    <p:cSldViewPr>
      <p:cViewPr varScale="1">
        <p:scale>
          <a:sx n="74" d="100"/>
          <a:sy n="74" d="100"/>
        </p:scale>
        <p:origin x="156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644"/>
    </p:cViewPr>
  </p:sorterViewPr>
  <p:notesViewPr>
    <p:cSldViewPr>
      <p:cViewPr>
        <p:scale>
          <a:sx n="66" d="100"/>
          <a:sy n="66" d="100"/>
        </p:scale>
        <p:origin x="-1195" y="19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9/29/2015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extLst>
      <p:ext uri="{BB962C8B-B14F-4D97-AF65-F5344CB8AC3E}">
        <p14:creationId xmlns:p14="http://schemas.microsoft.com/office/powerpoint/2010/main" val="317623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extLst>
      <p:ext uri="{BB962C8B-B14F-4D97-AF65-F5344CB8AC3E}">
        <p14:creationId xmlns:p14="http://schemas.microsoft.com/office/powerpoint/2010/main" val="1916855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10</a:t>
            </a:fld>
            <a:endParaRPr lang="en-US"/>
          </a:p>
        </p:txBody>
      </p:sp>
    </p:spTree>
    <p:extLst>
      <p:ext uri="{BB962C8B-B14F-4D97-AF65-F5344CB8AC3E}">
        <p14:creationId xmlns:p14="http://schemas.microsoft.com/office/powerpoint/2010/main" val="238634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extLst>
      <p:ext uri="{BB962C8B-B14F-4D97-AF65-F5344CB8AC3E}">
        <p14:creationId xmlns:p14="http://schemas.microsoft.com/office/powerpoint/2010/main" val="3635644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extLst>
      <p:ext uri="{BB962C8B-B14F-4D97-AF65-F5344CB8AC3E}">
        <p14:creationId xmlns:p14="http://schemas.microsoft.com/office/powerpoint/2010/main" val="2519475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a:p>
        </p:txBody>
      </p:sp>
    </p:spTree>
    <p:extLst>
      <p:ext uri="{BB962C8B-B14F-4D97-AF65-F5344CB8AC3E}">
        <p14:creationId xmlns:p14="http://schemas.microsoft.com/office/powerpoint/2010/main" val="3019991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14</a:t>
            </a:fld>
            <a:endParaRPr lang="en-US"/>
          </a:p>
        </p:txBody>
      </p:sp>
    </p:spTree>
    <p:extLst>
      <p:ext uri="{BB962C8B-B14F-4D97-AF65-F5344CB8AC3E}">
        <p14:creationId xmlns:p14="http://schemas.microsoft.com/office/powerpoint/2010/main" val="2604989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extLst>
      <p:ext uri="{BB962C8B-B14F-4D97-AF65-F5344CB8AC3E}">
        <p14:creationId xmlns:p14="http://schemas.microsoft.com/office/powerpoint/2010/main" val="226151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16</a:t>
            </a:fld>
            <a:endParaRPr lang="en-US"/>
          </a:p>
        </p:txBody>
      </p:sp>
    </p:spTree>
    <p:extLst>
      <p:ext uri="{BB962C8B-B14F-4D97-AF65-F5344CB8AC3E}">
        <p14:creationId xmlns:p14="http://schemas.microsoft.com/office/powerpoint/2010/main" val="3454497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a:p>
        </p:txBody>
      </p:sp>
    </p:spTree>
    <p:extLst>
      <p:ext uri="{BB962C8B-B14F-4D97-AF65-F5344CB8AC3E}">
        <p14:creationId xmlns:p14="http://schemas.microsoft.com/office/powerpoint/2010/main" val="1067535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extLst>
      <p:ext uri="{BB962C8B-B14F-4D97-AF65-F5344CB8AC3E}">
        <p14:creationId xmlns:p14="http://schemas.microsoft.com/office/powerpoint/2010/main" val="1059904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extLst>
      <p:ext uri="{BB962C8B-B14F-4D97-AF65-F5344CB8AC3E}">
        <p14:creationId xmlns:p14="http://schemas.microsoft.com/office/powerpoint/2010/main" val="63577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extLst>
      <p:ext uri="{BB962C8B-B14F-4D97-AF65-F5344CB8AC3E}">
        <p14:creationId xmlns:p14="http://schemas.microsoft.com/office/powerpoint/2010/main" val="2441104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extLst>
      <p:ext uri="{BB962C8B-B14F-4D97-AF65-F5344CB8AC3E}">
        <p14:creationId xmlns:p14="http://schemas.microsoft.com/office/powerpoint/2010/main" val="3954465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extLst>
      <p:ext uri="{BB962C8B-B14F-4D97-AF65-F5344CB8AC3E}">
        <p14:creationId xmlns:p14="http://schemas.microsoft.com/office/powerpoint/2010/main" val="3798594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000"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extLst>
      <p:ext uri="{BB962C8B-B14F-4D97-AF65-F5344CB8AC3E}">
        <p14:creationId xmlns:p14="http://schemas.microsoft.com/office/powerpoint/2010/main" val="4252454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extLst>
      <p:ext uri="{BB962C8B-B14F-4D97-AF65-F5344CB8AC3E}">
        <p14:creationId xmlns:p14="http://schemas.microsoft.com/office/powerpoint/2010/main" val="1707244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extLst>
      <p:ext uri="{BB962C8B-B14F-4D97-AF65-F5344CB8AC3E}">
        <p14:creationId xmlns:p14="http://schemas.microsoft.com/office/powerpoint/2010/main" val="3725944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extLst>
      <p:ext uri="{BB962C8B-B14F-4D97-AF65-F5344CB8AC3E}">
        <p14:creationId xmlns:p14="http://schemas.microsoft.com/office/powerpoint/2010/main" val="3380155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extLst>
      <p:ext uri="{BB962C8B-B14F-4D97-AF65-F5344CB8AC3E}">
        <p14:creationId xmlns:p14="http://schemas.microsoft.com/office/powerpoint/2010/main" val="1532295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27</a:t>
            </a:fld>
            <a:endParaRPr lang="en-US"/>
          </a:p>
        </p:txBody>
      </p:sp>
    </p:spTree>
    <p:extLst>
      <p:ext uri="{BB962C8B-B14F-4D97-AF65-F5344CB8AC3E}">
        <p14:creationId xmlns:p14="http://schemas.microsoft.com/office/powerpoint/2010/main" val="807709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28</a:t>
            </a:fld>
            <a:endParaRPr lang="en-US"/>
          </a:p>
        </p:txBody>
      </p:sp>
    </p:spTree>
    <p:extLst>
      <p:ext uri="{BB962C8B-B14F-4D97-AF65-F5344CB8AC3E}">
        <p14:creationId xmlns:p14="http://schemas.microsoft.com/office/powerpoint/2010/main" val="1041987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342900" lvl="1" indent="-342900" eaLnBrk="0" fontAlgn="base"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extLst>
      <p:ext uri="{BB962C8B-B14F-4D97-AF65-F5344CB8AC3E}">
        <p14:creationId xmlns:p14="http://schemas.microsoft.com/office/powerpoint/2010/main" val="108125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extLst>
      <p:ext uri="{BB962C8B-B14F-4D97-AF65-F5344CB8AC3E}">
        <p14:creationId xmlns:p14="http://schemas.microsoft.com/office/powerpoint/2010/main" val="929830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extLst>
      <p:ext uri="{BB962C8B-B14F-4D97-AF65-F5344CB8AC3E}">
        <p14:creationId xmlns:p14="http://schemas.microsoft.com/office/powerpoint/2010/main" val="3296725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32</a:t>
            </a:fld>
            <a:endParaRPr lang="en-US"/>
          </a:p>
        </p:txBody>
      </p:sp>
    </p:spTree>
    <p:extLst>
      <p:ext uri="{BB962C8B-B14F-4D97-AF65-F5344CB8AC3E}">
        <p14:creationId xmlns:p14="http://schemas.microsoft.com/office/powerpoint/2010/main" val="3916226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33</a:t>
            </a:fld>
            <a:endParaRPr lang="en-US"/>
          </a:p>
        </p:txBody>
      </p:sp>
    </p:spTree>
    <p:extLst>
      <p:ext uri="{BB962C8B-B14F-4D97-AF65-F5344CB8AC3E}">
        <p14:creationId xmlns:p14="http://schemas.microsoft.com/office/powerpoint/2010/main" val="663151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extLst>
      <p:ext uri="{BB962C8B-B14F-4D97-AF65-F5344CB8AC3E}">
        <p14:creationId xmlns:p14="http://schemas.microsoft.com/office/powerpoint/2010/main" val="3322191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extLst>
      <p:ext uri="{BB962C8B-B14F-4D97-AF65-F5344CB8AC3E}">
        <p14:creationId xmlns:p14="http://schemas.microsoft.com/office/powerpoint/2010/main" val="3163429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extLst>
      <p:ext uri="{BB962C8B-B14F-4D97-AF65-F5344CB8AC3E}">
        <p14:creationId xmlns:p14="http://schemas.microsoft.com/office/powerpoint/2010/main" val="4156312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extLst>
      <p:ext uri="{BB962C8B-B14F-4D97-AF65-F5344CB8AC3E}">
        <p14:creationId xmlns:p14="http://schemas.microsoft.com/office/powerpoint/2010/main" val="2698398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extLst>
      <p:ext uri="{BB962C8B-B14F-4D97-AF65-F5344CB8AC3E}">
        <p14:creationId xmlns:p14="http://schemas.microsoft.com/office/powerpoint/2010/main" val="1289948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39</a:t>
            </a:fld>
            <a:endParaRPr lang="en-US"/>
          </a:p>
        </p:txBody>
      </p:sp>
    </p:spTree>
    <p:extLst>
      <p:ext uri="{BB962C8B-B14F-4D97-AF65-F5344CB8AC3E}">
        <p14:creationId xmlns:p14="http://schemas.microsoft.com/office/powerpoint/2010/main" val="4187371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extLst>
      <p:ext uri="{BB962C8B-B14F-4D97-AF65-F5344CB8AC3E}">
        <p14:creationId xmlns:p14="http://schemas.microsoft.com/office/powerpoint/2010/main" val="3001411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extLst>
      <p:ext uri="{BB962C8B-B14F-4D97-AF65-F5344CB8AC3E}">
        <p14:creationId xmlns:p14="http://schemas.microsoft.com/office/powerpoint/2010/main" val="3396993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a:t>
            </a:fld>
            <a:endParaRPr lang="en-US"/>
          </a:p>
        </p:txBody>
      </p:sp>
    </p:spTree>
    <p:extLst>
      <p:ext uri="{BB962C8B-B14F-4D97-AF65-F5344CB8AC3E}">
        <p14:creationId xmlns:p14="http://schemas.microsoft.com/office/powerpoint/2010/main" val="3444714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342900" indent="-342900" eaLnBrk="0" fontAlgn="base"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extLst>
      <p:ext uri="{BB962C8B-B14F-4D97-AF65-F5344CB8AC3E}">
        <p14:creationId xmlns:p14="http://schemas.microsoft.com/office/powerpoint/2010/main" val="2527457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a:p>
        </p:txBody>
      </p:sp>
    </p:spTree>
    <p:extLst>
      <p:ext uri="{BB962C8B-B14F-4D97-AF65-F5344CB8AC3E}">
        <p14:creationId xmlns:p14="http://schemas.microsoft.com/office/powerpoint/2010/main" val="352779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9</a:t>
            </a:fld>
            <a:endParaRPr lang="en-US"/>
          </a:p>
        </p:txBody>
      </p:sp>
    </p:spTree>
    <p:extLst>
      <p:ext uri="{BB962C8B-B14F-4D97-AF65-F5344CB8AC3E}">
        <p14:creationId xmlns:p14="http://schemas.microsoft.com/office/powerpoint/2010/main" val="123131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9/29/2015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9/29/2015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9/29/2015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www.arts-et-metiers.ne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etty.edu/research/publications/electronic_publications/cdwa/ind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getty.edu/research/publications/electronic_publications/cdwa/cdwalite.pdf" TargetMode="External"/><Relationship Id="rId4" Type="http://schemas.openxmlformats.org/officeDocument/2006/relationships/hyperlink" Target="http://www.getty.edu/research/tools/vocabularies/aa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getty.edu/research/publications/electronic_publications/cdwa/1object.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www.google.com/search?q=adoration+of+the+magi&amp;tbm=isch&amp;tbo=u&amp;source=univ&amp;sa=X&amp;ved=0CDEQsARqFQoTCPXv8_ukncgCFYlBiAodliUGTw&amp;biw=1680&amp;bih=931" TargetMode="External"/><Relationship Id="rId4" Type="http://schemas.openxmlformats.org/officeDocument/2006/relationships/hyperlink" Target="http://www.getty.edu/vow/ULANFullDisplay?find=mantegna&amp;role=&amp;nation=&amp;prev_page=1&amp;subjectid=500004218"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www.dropbox.com/s/vyidi787i0w4hgp/Glushko-GeoffHintonUCSC2007.gif?dl=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youtube.com/watch?v=1Wp3IIpssE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vidia.fr/content/tesla/pdf/machine-learning/nature-learning-machines.pdf"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papers.nips.cc/paper/4824-imagenet-classification-w"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ilpubs.stanford.edu:8090/660/1/2004-43.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057400"/>
            <a:ext cx="8036719" cy="4595006"/>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Introduction to Non-Text and Multimedia Resource Description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“Professional” Metadata</a:t>
            </a:r>
            <a:br>
              <a:rPr lang="en-US" sz="2800" dirty="0" smtClean="0">
                <a:latin typeface="UC Berkeley OS Sign"/>
                <a:cs typeface="Arial" pitchFamily="34" charset="0"/>
                <a:sym typeface="UC Berkeley OS Sign"/>
              </a:rPr>
            </a:br>
            <a:r>
              <a:rPr lang="en-US" sz="2800" dirty="0" smtClean="0">
                <a:latin typeface="UC Berkeley OS Sign"/>
                <a:cs typeface="Arial" pitchFamily="34" charset="0"/>
                <a:sym typeface="UC Berkeley OS Sign"/>
              </a:rPr>
              <a:t> for Multimedia and Non-Text Resources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“Computational” Metadata</a:t>
            </a:r>
            <a:br>
              <a:rPr lang="en-US" sz="2800" dirty="0" smtClean="0">
                <a:latin typeface="UC Berkeley OS Sign"/>
                <a:cs typeface="Arial" pitchFamily="34" charset="0"/>
                <a:sym typeface="UC Berkeley OS Sign"/>
              </a:rPr>
            </a:br>
            <a:r>
              <a:rPr lang="en-US" sz="2800" dirty="0" smtClean="0">
                <a:latin typeface="UC Berkeley OS Sign"/>
                <a:cs typeface="Arial" pitchFamily="34" charset="0"/>
                <a:sym typeface="UC Berkeley OS Sign"/>
              </a:rPr>
              <a:t> for Multimedia and Non-Text Resources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“Contextual” Metadata</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Music as an Organizing System (Graham Freeman)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Name That Tune</a:t>
            </a:r>
            <a:endParaRPr lang="en-US" b="1" dirty="0"/>
          </a:p>
        </p:txBody>
      </p:sp>
      <p:pic>
        <p:nvPicPr>
          <p:cNvPr id="3" name="Picture 2" descr="DublinCore.JPG"/>
          <p:cNvPicPr>
            <a:picLocks noChangeAspect="1"/>
          </p:cNvPicPr>
          <p:nvPr/>
        </p:nvPicPr>
        <p:blipFill>
          <a:blip r:embed="rId3" cstate="print"/>
          <a:stretch>
            <a:fillRect/>
          </a:stretch>
        </p:blipFill>
        <p:spPr>
          <a:xfrm>
            <a:off x="469947" y="1570828"/>
            <a:ext cx="8064453" cy="447006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The Proliferation Problem</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632052"/>
            <a:ext cx="8036719" cy="5225948"/>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Digital cameras, video recorders, and smart phones have increased resolution and greater storage capacity every year</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Non-professional consumers create very large collections of multimedia objects  (20 B / year)</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average object has less value and doesn't justify much effort to organize and describe it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These “objects” include audio or video “snippets” that can stand alone </a:t>
            </a:r>
          </a:p>
          <a:p>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Are these New Problems?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762000"/>
            <a:ext cx="8036719" cy="5857531"/>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Museums face some of the same or similar problems in describing art works and artifacts:</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may be many artifacts that represent the same "work" - this is like the "sensory" gap</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materials or medium in which the artifact is embodied don't convey semantics "on their surface" - this is the semantic gap</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may be so many artifacts of a particular type that some get only limited descriptions - this is like the proliferation problem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Name That Tune</a:t>
            </a:r>
            <a:endParaRPr lang="en-US" b="1" dirty="0"/>
          </a:p>
        </p:txBody>
      </p:sp>
      <p:pic>
        <p:nvPicPr>
          <p:cNvPr id="3" name="Picture 2" descr="DublinCore.JPG"/>
          <p:cNvPicPr>
            <a:picLocks noChangeAspect="1"/>
          </p:cNvPicPr>
          <p:nvPr/>
        </p:nvPicPr>
        <p:blipFill>
          <a:blip r:embed="rId3" cstate="print"/>
          <a:stretch>
            <a:fillRect/>
          </a:stretch>
        </p:blipFill>
        <p:spPr>
          <a:xfrm>
            <a:off x="838200" y="990600"/>
            <a:ext cx="7489090" cy="497409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b="1" dirty="0" smtClean="0"/>
              <a:t>Music Box Controlled</a:t>
            </a:r>
            <a:br>
              <a:rPr lang="en-US" b="1" dirty="0" smtClean="0"/>
            </a:br>
            <a:r>
              <a:rPr lang="en-US" b="1" dirty="0" smtClean="0"/>
              <a:t> by </a:t>
            </a:r>
            <a:r>
              <a:rPr lang="en-US" b="1" dirty="0" err="1" smtClean="0"/>
              <a:t>Spoked</a:t>
            </a:r>
            <a:r>
              <a:rPr lang="en-US" b="1" dirty="0" smtClean="0"/>
              <a:t> Cylinder</a:t>
            </a:r>
            <a:endParaRPr lang="en-US" b="1" dirty="0"/>
          </a:p>
        </p:txBody>
      </p:sp>
      <p:pic>
        <p:nvPicPr>
          <p:cNvPr id="3" name="Picture 2" descr="DublinCore.JPG"/>
          <p:cNvPicPr>
            <a:picLocks noChangeAspect="1"/>
          </p:cNvPicPr>
          <p:nvPr/>
        </p:nvPicPr>
        <p:blipFill>
          <a:blip r:embed="rId3" cstate="print"/>
          <a:stretch>
            <a:fillRect/>
          </a:stretch>
        </p:blipFill>
        <p:spPr>
          <a:xfrm>
            <a:off x="1676400" y="1600200"/>
            <a:ext cx="5768168" cy="3831097"/>
          </a:xfrm>
          <a:prstGeom prst="rect">
            <a:avLst/>
          </a:prstGeom>
        </p:spPr>
      </p:pic>
      <p:sp>
        <p:nvSpPr>
          <p:cNvPr id="4" name="TextBox 3"/>
          <p:cNvSpPr txBox="1"/>
          <p:nvPr/>
        </p:nvSpPr>
        <p:spPr>
          <a:xfrm>
            <a:off x="914400" y="5943600"/>
            <a:ext cx="7391400" cy="646331"/>
          </a:xfrm>
          <a:prstGeom prst="rect">
            <a:avLst/>
          </a:prstGeom>
          <a:noFill/>
        </p:spPr>
        <p:txBody>
          <a:bodyPr wrap="square" rtlCol="0">
            <a:spAutoFit/>
          </a:bodyPr>
          <a:lstStyle/>
          <a:p>
            <a:r>
              <a:rPr lang="en-US" dirty="0" smtClean="0"/>
              <a:t>Photo by R. Glushko, </a:t>
            </a:r>
            <a:r>
              <a:rPr lang="fr-FR" dirty="0" smtClean="0">
                <a:hlinkClick r:id="rId4"/>
              </a:rPr>
              <a:t>Musée des arts et métiers</a:t>
            </a:r>
            <a:r>
              <a:rPr lang="fr-FR" dirty="0" smtClean="0"/>
              <a:t>, Paris</a:t>
            </a:r>
            <a:br>
              <a:rPr lang="fr-FR" dirty="0" smtClean="0"/>
            </a:br>
            <a:r>
              <a:rPr lang="fr-FR" dirty="0" smtClean="0"/>
              <a:t>(</a:t>
            </a:r>
            <a:r>
              <a:rPr lang="fr-FR" dirty="0" err="1" smtClean="0"/>
              <a:t>early</a:t>
            </a:r>
            <a:r>
              <a:rPr lang="fr-FR" dirty="0" smtClean="0"/>
              <a:t> 19th </a:t>
            </a:r>
            <a:r>
              <a:rPr lang="fr-FR" dirty="0" err="1" smtClean="0"/>
              <a:t>century</a:t>
            </a:r>
            <a:r>
              <a:rPr lang="fr-FR"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25464" y="-46494"/>
            <a:ext cx="8284243" cy="1237492"/>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Some Problems May Be New</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0107" y="1153435"/>
            <a:ext cx="8229600" cy="456422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temporal structure of music and video mandates new descriptive vocabulary and new ways to identify meaningful components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Music and video meet emotional/psychological needs that are more complex than those for "documents" - so the descriptions of the latter have to be able to address these needs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People don't usually access or retrieve music or video "to satisfy information </a:t>
            </a:r>
            <a:r>
              <a:rPr lang="en-US" sz="2800" dirty="0" smtClean="0">
                <a:latin typeface="UC Berkeley OS Sign"/>
                <a:cs typeface="Arial" pitchFamily="34" charset="0"/>
                <a:sym typeface="Arial" pitchFamily="34" charset="0"/>
              </a:rPr>
              <a:t>requirements”</a:t>
            </a:r>
            <a:endParaRPr lang="en-US" sz="2800" dirty="0" smtClean="0">
              <a:latin typeface="UC Berkeley OS Sign"/>
              <a:cs typeface="Arial" pitchFamily="34" charset="0"/>
              <a:sym typeface="Arial" pitchFamily="34" charset="0"/>
            </a:endParaRPr>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30 September 2015</a:t>
            </a:r>
            <a:br>
              <a:rPr lang="en-US" sz="3000" dirty="0" smtClean="0">
                <a:sym typeface="UC Berkeley OS Sign"/>
              </a:rPr>
            </a:br>
            <a:r>
              <a:rPr lang="en-US" sz="3000" dirty="0" smtClean="0">
                <a:sym typeface="UC Berkeley OS Sign"/>
              </a:rPr>
              <a:t>Lecture 10.2 – “Professional” Metadata</a:t>
            </a:r>
            <a:br>
              <a:rPr lang="en-US" sz="3000" dirty="0" smtClean="0">
                <a:sym typeface="UC Berkeley OS Sign"/>
              </a:rPr>
            </a:br>
            <a:r>
              <a:rPr lang="en-US" sz="3000" dirty="0" smtClean="0">
                <a:sym typeface="UC Berkeley OS Sign"/>
              </a:rPr>
              <a:t> for Multimedia and Non-Text Resources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30660" y="644242"/>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"Professional" Metadata for Multimedia and Non-textual Works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880315"/>
            <a:ext cx="8036719" cy="436353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Museum </a:t>
            </a:r>
            <a:r>
              <a:rPr lang="en-US" sz="2800" dirty="0" smtClean="0">
                <a:latin typeface="UC Berkeley OS Sign"/>
                <a:cs typeface="Arial" pitchFamily="34" charset="0"/>
                <a:sym typeface="Arial" pitchFamily="34" charset="0"/>
              </a:rPr>
              <a:t>works and other non-text artifacts have long been described by professionals using structured </a:t>
            </a:r>
            <a:r>
              <a:rPr lang="en-US" sz="2800" dirty="0" smtClean="0">
                <a:latin typeface="UC Berkeley OS Sign"/>
                <a:cs typeface="Arial" pitchFamily="34" charset="0"/>
                <a:sym typeface="Arial" pitchFamily="34" charset="0"/>
              </a:rPr>
              <a:t>resource descriptions </a:t>
            </a:r>
            <a:r>
              <a:rPr lang="en-US" sz="2800" dirty="0" smtClean="0">
                <a:latin typeface="UC Berkeley OS Sign"/>
                <a:cs typeface="Arial" pitchFamily="34" charset="0"/>
                <a:sym typeface="Arial" pitchFamily="34" charset="0"/>
              </a:rPr>
              <a:t>according to classification rules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descriptions are often "layered" beginning with accessible properties with more analytic descriptions added for those objects that warrant them </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295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Panofsky's Three Levels of Meaning</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514600"/>
            <a:ext cx="8036719" cy="3683218"/>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Description ("Preiconographic“ or “Primary”)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Identification ("Iconographic“ or “Secondary”)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Interpretation ("Iconologic“)</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219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Description / “Preiconographic” /</a:t>
            </a:r>
            <a:br>
              <a:rPr lang="en-US" sz="3600" b="1" dirty="0" smtClean="0"/>
            </a:br>
            <a:r>
              <a:rPr lang="en-US" sz="3600" b="1" dirty="0" smtClean="0"/>
              <a:t> Primary Level</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676400"/>
            <a:ext cx="8458200" cy="4484720"/>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"primary" or "natural" subject matter of a work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generic elements or things depicted in, on, or by an object / image / art work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These would be recognizable by anyone, regardless of their expertise or training</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30 September 2015</a:t>
            </a:r>
            <a:br>
              <a:rPr lang="en-US" sz="3000" dirty="0" smtClean="0">
                <a:sym typeface="UC Berkeley OS Sign"/>
              </a:rPr>
            </a:br>
            <a:r>
              <a:rPr lang="en-US" sz="3000" dirty="0" smtClean="0">
                <a:sym typeface="UC Berkeley OS Sign"/>
              </a:rPr>
              <a:t>Lecture 10.1 – Introduction to </a:t>
            </a:r>
            <a:br>
              <a:rPr lang="en-US" sz="3000" dirty="0" smtClean="0">
                <a:sym typeface="UC Berkeley OS Sign"/>
              </a:rPr>
            </a:br>
            <a:r>
              <a:rPr lang="en-US" sz="3000" dirty="0" smtClean="0">
                <a:sym typeface="UC Berkeley OS Sign"/>
              </a:rPr>
              <a:t>Describing Multimedia Resources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371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Identification / “Iconographic” /</a:t>
            </a:r>
            <a:br>
              <a:rPr lang="en-US" sz="3600" b="1" dirty="0" smtClean="0"/>
            </a:br>
            <a:r>
              <a:rPr lang="en-US" sz="3600" b="1" dirty="0" smtClean="0"/>
              <a:t> Secondary Level</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2209800"/>
            <a:ext cx="7772400" cy="3853136"/>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name of the subject or thing depicted in the work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Can require research or fact assembly from sources of social and cultural knowledge</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Interpretation / “Iconologic” Level</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752600"/>
            <a:ext cx="8036719" cy="4885470"/>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meaning or theme represented by the subject matter or iconography of the work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This meaning is often symbolic, and deeply grounded in the culture in which the work was created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Done by domain and methodology experts</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0" y="0"/>
            <a:ext cx="5334000" cy="6428072"/>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PRIMARY: Marble statue of nude woman standing on a seashell</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SECONDARY: Statue made in 2005 by Lucio Carusi of Carrara, Italy, titled “Venus”, made of local marble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INTERPRETIVE: 3D transformation of 1486 painting by Italian painter Sandro Botticelli, titled “Birth of Venus,” now in the Uffizi Gallery in Florence.  Carusi’s Venus is substantially slimmer in proportions because of changing  notions of female beauty</a:t>
            </a:r>
          </a:p>
        </p:txBody>
      </p:sp>
      <p:pic>
        <p:nvPicPr>
          <p:cNvPr id="8" name="Picture 7" descr="Venus2.JPG"/>
          <p:cNvPicPr>
            <a:picLocks noChangeAspect="1"/>
          </p:cNvPicPr>
          <p:nvPr/>
        </p:nvPicPr>
        <p:blipFill>
          <a:blip r:embed="rId3" cstate="print"/>
          <a:stretch>
            <a:fillRect/>
          </a:stretch>
        </p:blipFill>
        <p:spPr>
          <a:xfrm>
            <a:off x="5638800" y="533400"/>
            <a:ext cx="2971800" cy="6019800"/>
          </a:xfrm>
          <a:prstGeom prst="rect">
            <a:avLst/>
          </a:prstGeom>
        </p:spPr>
      </p:pic>
      <p:sp>
        <p:nvSpPr>
          <p:cNvPr id="9" name="TextBox 8"/>
          <p:cNvSpPr txBox="1"/>
          <p:nvPr/>
        </p:nvSpPr>
        <p:spPr>
          <a:xfrm>
            <a:off x="304800" y="228600"/>
            <a:ext cx="5181600" cy="584775"/>
          </a:xfrm>
          <a:prstGeom prst="rect">
            <a:avLst/>
          </a:prstGeom>
          <a:noFill/>
        </p:spPr>
        <p:txBody>
          <a:bodyPr wrap="square" rtlCol="0">
            <a:spAutoFit/>
          </a:bodyPr>
          <a:lstStyle/>
          <a:p>
            <a:r>
              <a:rPr lang="en-US" sz="3200" b="1" dirty="0" smtClean="0"/>
              <a:t>Panovsky’s 3-Level Scheme</a:t>
            </a:r>
            <a:endParaRPr lang="en-US" sz="3200" b="1" dirty="0"/>
          </a:p>
        </p:txBody>
      </p:sp>
      <p:sp>
        <p:nvSpPr>
          <p:cNvPr id="10" name="TextBox 9"/>
          <p:cNvSpPr txBox="1"/>
          <p:nvPr/>
        </p:nvSpPr>
        <p:spPr>
          <a:xfrm>
            <a:off x="6172200" y="0"/>
            <a:ext cx="2286000" cy="400110"/>
          </a:xfrm>
          <a:prstGeom prst="rect">
            <a:avLst/>
          </a:prstGeom>
          <a:noFill/>
        </p:spPr>
        <p:txBody>
          <a:bodyPr wrap="square" rtlCol="0">
            <a:spAutoFit/>
          </a:bodyPr>
          <a:lstStyle/>
          <a:p>
            <a:r>
              <a:rPr lang="en-US" sz="2000" dirty="0" smtClean="0"/>
              <a:t>(TDO Figure 4.5)</a:t>
            </a:r>
            <a:endParaRPr lang="en-US" sz="20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90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Getty Categories for the Description of Works of Art (CDWA)</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371600"/>
            <a:ext cx="8036719" cy="6348691"/>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a:t>
            </a:r>
            <a:r>
              <a:rPr lang="en-US" sz="2800" dirty="0" smtClean="0">
                <a:latin typeface="UC Berkeley OS Sign"/>
                <a:cs typeface="Arial" pitchFamily="34" charset="0"/>
                <a:sym typeface="Arial" pitchFamily="34" charset="0"/>
                <a:hlinkClick r:id="rId3"/>
              </a:rPr>
              <a:t>CDWA</a:t>
            </a:r>
            <a:r>
              <a:rPr lang="en-US" sz="2800" dirty="0" smtClean="0">
                <a:latin typeface="UC Berkeley OS Sign"/>
                <a:cs typeface="Arial" pitchFamily="34" charset="0"/>
                <a:sym typeface="Arial" pitchFamily="34" charset="0"/>
              </a:rPr>
              <a:t> is a massive metadata schema with 532 elements and sub-elements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Each element typically has a controlled vocabulary or recommends one (</a:t>
            </a:r>
            <a:r>
              <a:rPr lang="en-US" sz="2800" dirty="0" err="1" smtClean="0">
                <a:latin typeface="UC Berkeley OS Sign"/>
                <a:cs typeface="Arial" pitchFamily="34" charset="0"/>
                <a:sym typeface="Arial" pitchFamily="34" charset="0"/>
              </a:rPr>
              <a:t>e.g</a:t>
            </a:r>
            <a:r>
              <a:rPr lang="en-US" sz="2800" dirty="0" smtClean="0">
                <a:latin typeface="UC Berkeley OS Sign"/>
                <a:cs typeface="Arial" pitchFamily="34" charset="0"/>
                <a:sym typeface="Arial" pitchFamily="34" charset="0"/>
              </a:rPr>
              <a:t>, </a:t>
            </a:r>
            <a:r>
              <a:rPr lang="en-US" sz="2800" dirty="0" smtClean="0">
                <a:latin typeface="UC Berkeley OS Sign"/>
                <a:cs typeface="Arial" pitchFamily="34" charset="0"/>
                <a:sym typeface="Arial" pitchFamily="34" charset="0"/>
                <a:hlinkClick r:id="rId4"/>
              </a:rPr>
              <a:t>Art and Architecture Thesaurus</a:t>
            </a:r>
            <a:r>
              <a:rPr lang="en-US" sz="2800" dirty="0" smtClean="0">
                <a:latin typeface="UC Berkeley OS Sign"/>
                <a:cs typeface="Arial" pitchFamily="34" charset="0"/>
                <a:sym typeface="Arial" pitchFamily="34" charset="0"/>
              </a:rPr>
              <a: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is a core set of 36 elements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hlinkClick r:id="rId5"/>
              </a:rPr>
              <a:t>CDWA-</a:t>
            </a:r>
            <a:r>
              <a:rPr lang="en-US" sz="2800" dirty="0" err="1" smtClean="0">
                <a:latin typeface="UC Berkeley OS Sign"/>
                <a:cs typeface="Arial" pitchFamily="34" charset="0"/>
                <a:sym typeface="Arial" pitchFamily="34" charset="0"/>
                <a:hlinkClick r:id="rId5"/>
              </a:rPr>
              <a:t>Lite</a:t>
            </a:r>
            <a:r>
              <a:rPr lang="en-US" sz="2800" dirty="0" smtClean="0">
                <a:latin typeface="UC Berkeley OS Sign"/>
                <a:cs typeface="Arial" pitchFamily="34" charset="0"/>
                <a:sym typeface="Arial" pitchFamily="34" charset="0"/>
              </a:rPr>
              <a:t> is the XML specification for another simple subset of CDWA </a:t>
            </a:r>
          </a:p>
          <a:p>
            <a:endParaRPr lang="en-US" sz="2800" dirty="0" smtClean="0">
              <a:latin typeface="UC Berkeley OS Sign"/>
              <a:cs typeface="Arial" pitchFamily="34" charset="0"/>
              <a:sym typeface="Arial" pitchFamily="34" charset="0"/>
            </a:endParaRP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CDWA’s First Question</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0"/>
            <a:ext cx="8036719" cy="7520807"/>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You should have been able to guess </a:t>
            </a:r>
            <a:r>
              <a:rPr lang="en-US" sz="2800" dirty="0" smtClean="0">
                <a:latin typeface="UC Berkeley OS Sign"/>
                <a:cs typeface="Arial" pitchFamily="34" charset="0"/>
                <a:sym typeface="Arial" pitchFamily="34" charset="0"/>
                <a:hlinkClick r:id="rId3"/>
              </a:rPr>
              <a:t>the first question raised in the CDWA documentation</a:t>
            </a: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Section 1.1 of the CDWA (the top level element) is “Object/Work”</a:t>
            </a:r>
          </a:p>
          <a:p>
            <a:pPr marL="800100" lvl="1" indent="-342900" eaLnBrk="0" fontAlgn="base" hangingPunct="0">
              <a:lnSpc>
                <a:spcPct val="93000"/>
              </a:lnSpc>
              <a:spcBef>
                <a:spcPts val="1800"/>
              </a:spcBef>
              <a:spcAft>
                <a:spcPct val="0"/>
              </a:spcAft>
            </a:pPr>
            <a:r>
              <a:rPr lang="en-US" sz="2800" i="1" dirty="0" smtClean="0"/>
              <a:t>    Works of art or architecture may be considered a single item, or they may be made up of many physical parts or arranged in separate physical groupings. It is necessary to define the particular work of art, architecture, or group of objects in question, whether it be a single painted canvas or an altarpiece made up of many panels…</a:t>
            </a:r>
            <a:endParaRPr lang="en-US" sz="2800" i="1" dirty="0" smtClean="0">
              <a:latin typeface="UC Berkeley OS Sign"/>
              <a:cs typeface="Arial" pitchFamily="34" charset="0"/>
              <a:sym typeface="Arial" pitchFamily="34" charset="0"/>
            </a:endParaRP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sp>
        <p:nvSpPr>
          <p:cNvPr id="6" name="Rectangle 5"/>
          <p:cNvSpPr/>
          <p:nvPr/>
        </p:nvSpPr>
        <p:spPr>
          <a:xfrm>
            <a:off x="1143000" y="533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latin typeface="+mj-lt"/>
                <a:ea typeface="+mj-ea"/>
                <a:cs typeface="+mj-cs"/>
                <a:sym typeface="UC Berkeley OS Sign"/>
              </a:rPr>
              <a:t>CDWA in XML – Examples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1506494"/>
            <a:ext cx="8991600" cy="382750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228600" y="685800"/>
            <a:ext cx="7883473" cy="5980174"/>
          </a:xfrm>
          <a:prstGeom prst="rect">
            <a:avLst/>
          </a:prstGeom>
        </p:spPr>
      </p:pic>
      <p:sp>
        <p:nvSpPr>
          <p:cNvPr id="6" name="Rectangle 5"/>
          <p:cNvSpPr/>
          <p:nvPr/>
        </p:nvSpPr>
        <p:spPr>
          <a:xfrm>
            <a:off x="1143000" y="152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latin typeface="+mj-lt"/>
                <a:ea typeface="+mj-ea"/>
                <a:cs typeface="+mj-cs"/>
                <a:sym typeface="UC Berkeley OS Sign"/>
              </a:rPr>
              <a:t>Art and Architecture Thesaurus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courses\F2011\202\figures\AdorationMag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04800"/>
            <a:ext cx="6716149" cy="51170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914400"/>
            <a:ext cx="1752600" cy="3539430"/>
          </a:xfrm>
          <a:prstGeom prst="rect">
            <a:avLst/>
          </a:prstGeom>
        </p:spPr>
        <p:txBody>
          <a:bodyPr wrap="square">
            <a:spAutoFit/>
          </a:bodyPr>
          <a:lstStyle/>
          <a:p>
            <a:r>
              <a:rPr lang="en-US" sz="3200" b="1" dirty="0" smtClean="0"/>
              <a:t>Can You </a:t>
            </a:r>
            <a:r>
              <a:rPr lang="en-US" sz="3200" b="1" dirty="0"/>
              <a:t>Describe this Painting</a:t>
            </a:r>
            <a:r>
              <a:rPr lang="en-US" sz="3200" b="1" dirty="0" smtClean="0"/>
              <a:t>?</a:t>
            </a:r>
            <a:br>
              <a:rPr lang="en-US" sz="3200" b="1" dirty="0" smtClean="0"/>
            </a:br>
            <a:r>
              <a:rPr lang="en-US" sz="3200" b="1" dirty="0" smtClean="0"/>
              <a:t/>
            </a:r>
            <a:br>
              <a:rPr lang="en-US" sz="3200" b="1" dirty="0" smtClean="0"/>
            </a:br>
            <a:r>
              <a:rPr lang="en-US" sz="3200" b="1" dirty="0" smtClean="0"/>
              <a:t>At What Level(s)?</a:t>
            </a:r>
            <a:endParaRPr lang="en-US" sz="3200" b="1" dirty="0"/>
          </a:p>
        </p:txBody>
      </p:sp>
      <p:sp>
        <p:nvSpPr>
          <p:cNvPr id="3" name="TextBox 2"/>
          <p:cNvSpPr txBox="1"/>
          <p:nvPr/>
        </p:nvSpPr>
        <p:spPr>
          <a:xfrm>
            <a:off x="609600" y="5943600"/>
            <a:ext cx="4267200" cy="461665"/>
          </a:xfrm>
          <a:prstGeom prst="rect">
            <a:avLst/>
          </a:prstGeom>
          <a:noFill/>
        </p:spPr>
        <p:txBody>
          <a:bodyPr wrap="square" rtlCol="0">
            <a:spAutoFit/>
          </a:bodyPr>
          <a:lstStyle/>
          <a:p>
            <a:r>
              <a:rPr lang="en-US" sz="2400" dirty="0" smtClean="0">
                <a:hlinkClick r:id="rId4"/>
              </a:rPr>
              <a:t>The painter </a:t>
            </a:r>
            <a:endParaRPr lang="en-US" sz="2400" dirty="0"/>
          </a:p>
        </p:txBody>
      </p:sp>
      <p:sp>
        <p:nvSpPr>
          <p:cNvPr id="4" name="TextBox 3"/>
          <p:cNvSpPr txBox="1"/>
          <p:nvPr/>
        </p:nvSpPr>
        <p:spPr>
          <a:xfrm>
            <a:off x="2720662" y="5943600"/>
            <a:ext cx="6248400" cy="461665"/>
          </a:xfrm>
          <a:prstGeom prst="rect">
            <a:avLst/>
          </a:prstGeom>
          <a:noFill/>
        </p:spPr>
        <p:txBody>
          <a:bodyPr wrap="square" rtlCol="0">
            <a:spAutoFit/>
          </a:bodyPr>
          <a:lstStyle/>
          <a:p>
            <a:r>
              <a:rPr lang="en-US" sz="2400" dirty="0" smtClean="0">
                <a:hlinkClick r:id="rId5"/>
              </a:rPr>
              <a:t>Not the only time this subject has been painted</a:t>
            </a:r>
            <a:endParaRPr lang="en-US" sz="2400" dirty="0"/>
          </a:p>
        </p:txBody>
      </p:sp>
    </p:spTree>
    <p:extLst>
      <p:ext uri="{BB962C8B-B14F-4D97-AF65-F5344CB8AC3E}">
        <p14:creationId xmlns:p14="http://schemas.microsoft.com/office/powerpoint/2010/main" val="624911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850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30 September 2015</a:t>
            </a:r>
            <a:br>
              <a:rPr lang="en-US" sz="3000" dirty="0" smtClean="0">
                <a:sym typeface="UC Berkeley OS Sign"/>
              </a:rPr>
            </a:br>
            <a:r>
              <a:rPr lang="en-US" sz="3000" dirty="0" smtClean="0">
                <a:sym typeface="UC Berkeley OS Sign"/>
              </a:rPr>
              <a:t>Lecture 10.3 – “Computational” Metadata</a:t>
            </a:r>
            <a:br>
              <a:rPr lang="en-US" sz="3000" dirty="0" smtClean="0">
                <a:sym typeface="UC Berkeley OS Sign"/>
              </a:rPr>
            </a:br>
            <a:r>
              <a:rPr lang="en-US" sz="3000" dirty="0" smtClean="0">
                <a:sym typeface="UC Berkeley OS Sign"/>
              </a:rPr>
              <a:t> for Multimedia and Non-Text Resources</a:t>
            </a:r>
            <a:br>
              <a:rPr lang="en-US" sz="3000" dirty="0" smtClean="0">
                <a:sym typeface="UC Berkeley OS Sign"/>
              </a:rPr>
            </a:b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49978" y="25680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Bridging the Semantic Gap, or Not?  </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13488" y="1552899"/>
            <a:ext cx="8001000" cy="49365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Bridging the semantic gap means extracting features from multimedia content and finding ways to infer semantic-level descriptions from them, even if those features are not interpretable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An </a:t>
            </a:r>
            <a:r>
              <a:rPr lang="en-US" sz="2400" dirty="0" smtClean="0">
                <a:solidFill>
                  <a:srgbClr val="FF0000"/>
                </a:solidFill>
                <a:latin typeface="UC Berkeley OS Sign"/>
                <a:cs typeface="Arial" pitchFamily="34" charset="0"/>
                <a:sym typeface="Arial" pitchFamily="34" charset="0"/>
              </a:rPr>
              <a:t>image signature  </a:t>
            </a:r>
            <a:r>
              <a:rPr lang="en-US" sz="2400" dirty="0" smtClean="0">
                <a:latin typeface="UC Berkeley OS Sign"/>
                <a:cs typeface="Arial" pitchFamily="34" charset="0"/>
                <a:sym typeface="Arial" pitchFamily="34" charset="0"/>
              </a:rPr>
              <a:t>can be extracted </a:t>
            </a:r>
            <a:r>
              <a:rPr lang="en-US" sz="2400" dirty="0">
                <a:latin typeface="UC Berkeley OS Sign"/>
                <a:cs typeface="Arial" pitchFamily="34" charset="0"/>
                <a:sym typeface="Arial" pitchFamily="34" charset="0"/>
              </a:rPr>
              <a:t>from low-level features like color, shape, texture, and </a:t>
            </a:r>
            <a:r>
              <a:rPr lang="en-US" sz="2400" dirty="0" smtClean="0">
                <a:latin typeface="UC Berkeley OS Sign"/>
                <a:cs typeface="Arial" pitchFamily="34" charset="0"/>
                <a:sym typeface="Arial" pitchFamily="34" charset="0"/>
              </a:rPr>
              <a:t>luminosity, and images are classified by computing the similarity between signatures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More recent </a:t>
            </a:r>
            <a:r>
              <a:rPr lang="en-US" sz="2400" dirty="0" smtClean="0">
                <a:solidFill>
                  <a:srgbClr val="FF0000"/>
                </a:solidFill>
                <a:latin typeface="UC Berkeley OS Sign"/>
                <a:cs typeface="Arial" pitchFamily="34" charset="0"/>
                <a:sym typeface="Arial" pitchFamily="34" charset="0"/>
              </a:rPr>
              <a:t>deep learning </a:t>
            </a:r>
            <a:r>
              <a:rPr lang="en-US" sz="2400" dirty="0" smtClean="0">
                <a:latin typeface="UC Berkeley OS Sign"/>
                <a:cs typeface="Arial" pitchFamily="34" charset="0"/>
                <a:sym typeface="Arial" pitchFamily="34" charset="0"/>
              </a:rPr>
              <a:t>approaches combine several layers of feature extractors to significantly improve object </a:t>
            </a:r>
            <a:r>
              <a:rPr lang="en-US" sz="2400" dirty="0">
                <a:latin typeface="UC Berkeley OS Sign"/>
                <a:cs typeface="Arial" pitchFamily="34" charset="0"/>
                <a:sym typeface="Arial" pitchFamily="34" charset="0"/>
              </a:rPr>
              <a:t>recognition (</a:t>
            </a:r>
            <a:r>
              <a:rPr lang="en-US" sz="2400" dirty="0">
                <a:latin typeface="UC Berkeley OS Sign"/>
                <a:cs typeface="Arial" pitchFamily="34" charset="0"/>
                <a:sym typeface="Arial" pitchFamily="34" charset="0"/>
                <a:hlinkClick r:id="rId3"/>
              </a:rPr>
              <a:t>Hinton</a:t>
            </a:r>
            <a:r>
              <a:rPr lang="en-US" sz="2400" dirty="0">
                <a:latin typeface="UC Berkeley OS Sign"/>
                <a:cs typeface="Arial" pitchFamily="34" charset="0"/>
                <a:sym typeface="Arial" pitchFamily="34" charset="0"/>
              </a:rPr>
              <a:t> </a:t>
            </a:r>
            <a:r>
              <a:rPr lang="en-US" sz="2400" dirty="0">
                <a:latin typeface="UC Berkeley OS Sign"/>
                <a:cs typeface="Arial" pitchFamily="34" charset="0"/>
                <a:sym typeface="Arial" pitchFamily="34" charset="0"/>
                <a:hlinkClick r:id="rId4"/>
              </a:rPr>
              <a:t>interview</a:t>
            </a:r>
            <a:r>
              <a:rPr lang="en-US" sz="2400" dirty="0">
                <a:latin typeface="UC Berkeley OS Sign"/>
                <a:cs typeface="Arial" pitchFamily="34" charset="0"/>
                <a:sym typeface="Arial" pitchFamily="34" charset="0"/>
              </a:rPr>
              <a:t>)</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What is Multimedia?</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057400"/>
            <a:ext cx="8036719" cy="4655920"/>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Media:</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Text</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Audio (speech, music, sound)</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Graphics and Images</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Moving Images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Multimedia -- Composed of more than one form of media</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Time-based media -- Audio and video</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0" y="1600200"/>
            <a:ext cx="8944336" cy="3590635"/>
          </a:xfrm>
          <a:prstGeom prst="rect">
            <a:avLst/>
          </a:prstGeom>
        </p:spPr>
      </p:pic>
      <p:sp>
        <p:nvSpPr>
          <p:cNvPr id="6" name="Rectangle 5"/>
          <p:cNvSpPr/>
          <p:nvPr/>
        </p:nvSpPr>
        <p:spPr>
          <a:xfrm>
            <a:off x="1143000" y="152400"/>
            <a:ext cx="6781800" cy="1055032"/>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latin typeface="+mj-lt"/>
                <a:ea typeface="+mj-ea"/>
                <a:cs typeface="+mj-cs"/>
                <a:sym typeface="UC Berkeley OS Sign"/>
              </a:rPr>
              <a:t>Image Signatures</a:t>
            </a:r>
            <a:br>
              <a:rPr lang="en-US" sz="3400" b="1" dirty="0" smtClean="0">
                <a:latin typeface="+mj-lt"/>
                <a:ea typeface="+mj-ea"/>
                <a:cs typeface="+mj-cs"/>
                <a:sym typeface="UC Berkeley OS Sign"/>
              </a:rPr>
            </a:br>
            <a:r>
              <a:rPr lang="en-US" sz="3400" b="1" dirty="0" smtClean="0">
                <a:latin typeface="+mj-lt"/>
                <a:ea typeface="+mj-ea"/>
                <a:cs typeface="+mj-cs"/>
                <a:sym typeface="UC Berkeley OS Sign"/>
              </a:rPr>
              <a:t>(low-level perceptual features)</a:t>
            </a:r>
          </a:p>
        </p:txBody>
      </p:sp>
      <p:sp>
        <p:nvSpPr>
          <p:cNvPr id="7" name="TextBox 6"/>
          <p:cNvSpPr txBox="1"/>
          <p:nvPr/>
        </p:nvSpPr>
        <p:spPr>
          <a:xfrm>
            <a:off x="685800" y="5334000"/>
            <a:ext cx="7543800" cy="1015663"/>
          </a:xfrm>
          <a:prstGeom prst="rect">
            <a:avLst/>
          </a:prstGeom>
          <a:noFill/>
        </p:spPr>
        <p:txBody>
          <a:bodyPr wrap="square" rtlCol="0">
            <a:spAutoFit/>
          </a:bodyPr>
          <a:lstStyle/>
          <a:p>
            <a:r>
              <a:rPr lang="en-US" sz="2000" b="1" dirty="0" err="1" smtClean="0"/>
              <a:t>Christel</a:t>
            </a:r>
            <a:r>
              <a:rPr lang="en-US" sz="2000" b="1" dirty="0" smtClean="0"/>
              <a:t> Figure 2.2: Example of syntactically correct matches of blue-green images to blue-green key, but with results spanning a variety of objects unlikely to be the true information targets for a user.</a:t>
            </a:r>
            <a:endParaRPr lang="en-US" sz="2000"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52400"/>
            <a:ext cx="5791200" cy="5067300"/>
          </a:xfrm>
          <a:prstGeom prst="rect">
            <a:avLst/>
          </a:prstGeom>
        </p:spPr>
      </p:pic>
      <p:sp>
        <p:nvSpPr>
          <p:cNvPr id="3" name="TextBox 2"/>
          <p:cNvSpPr txBox="1"/>
          <p:nvPr/>
        </p:nvSpPr>
        <p:spPr>
          <a:xfrm>
            <a:off x="457200" y="609600"/>
            <a:ext cx="2667000" cy="2185214"/>
          </a:xfrm>
          <a:prstGeom prst="rect">
            <a:avLst/>
          </a:prstGeom>
          <a:noFill/>
        </p:spPr>
        <p:txBody>
          <a:bodyPr wrap="square" rtlCol="0">
            <a:spAutoFit/>
          </a:bodyPr>
          <a:lstStyle/>
          <a:p>
            <a:r>
              <a:rPr lang="en-US" sz="3400" b="1" dirty="0">
                <a:latin typeface="+mj-lt"/>
                <a:ea typeface="+mj-ea"/>
                <a:cs typeface="+mj-cs"/>
              </a:rPr>
              <a:t>Deep Learning for Face Recognition</a:t>
            </a:r>
          </a:p>
        </p:txBody>
      </p:sp>
      <p:sp>
        <p:nvSpPr>
          <p:cNvPr id="5" name="TextBox 4"/>
          <p:cNvSpPr txBox="1"/>
          <p:nvPr/>
        </p:nvSpPr>
        <p:spPr>
          <a:xfrm>
            <a:off x="420710" y="2971800"/>
            <a:ext cx="2438400" cy="3046988"/>
          </a:xfrm>
          <a:prstGeom prst="rect">
            <a:avLst/>
          </a:prstGeom>
          <a:noFill/>
        </p:spPr>
        <p:txBody>
          <a:bodyPr wrap="square" rtlCol="0">
            <a:spAutoFit/>
          </a:bodyPr>
          <a:lstStyle/>
          <a:p>
            <a:r>
              <a:rPr lang="en-US" sz="2400" dirty="0" smtClean="0"/>
              <a:t>The “signature-like” features extracted at the initial layers combine in deeper layers to create complex features</a:t>
            </a:r>
            <a:endParaRPr lang="en-US" sz="2400" dirty="0"/>
          </a:p>
        </p:txBody>
      </p:sp>
      <p:sp>
        <p:nvSpPr>
          <p:cNvPr id="6" name="TextBox 5"/>
          <p:cNvSpPr txBox="1"/>
          <p:nvPr/>
        </p:nvSpPr>
        <p:spPr>
          <a:xfrm>
            <a:off x="3276600" y="5562600"/>
            <a:ext cx="5486400" cy="646331"/>
          </a:xfrm>
          <a:prstGeom prst="rect">
            <a:avLst/>
          </a:prstGeom>
          <a:noFill/>
        </p:spPr>
        <p:txBody>
          <a:bodyPr wrap="square" rtlCol="0">
            <a:spAutoFit/>
          </a:bodyPr>
          <a:lstStyle/>
          <a:p>
            <a:r>
              <a:rPr lang="en-US" dirty="0" smtClean="0"/>
              <a:t>Images by Andrew Ng.</a:t>
            </a:r>
            <a:br>
              <a:rPr lang="en-US" dirty="0" smtClean="0"/>
            </a:br>
            <a:r>
              <a:rPr lang="en-US" dirty="0" smtClean="0"/>
              <a:t>  From </a:t>
            </a:r>
            <a:r>
              <a:rPr lang="en-US" dirty="0" smtClean="0">
                <a:hlinkClick r:id="rId3"/>
              </a:rPr>
              <a:t>N. Jones, The Learning Machines, Nature (2014) </a:t>
            </a:r>
            <a:endParaRPr lang="en-US" dirty="0"/>
          </a:p>
        </p:txBody>
      </p:sp>
    </p:spTree>
    <p:extLst>
      <p:ext uri="{BB962C8B-B14F-4D97-AF65-F5344CB8AC3E}">
        <p14:creationId xmlns:p14="http://schemas.microsoft.com/office/powerpoint/2010/main" val="3818786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81000"/>
            <a:ext cx="5482242" cy="4411938"/>
          </a:xfrm>
          <a:prstGeom prst="rect">
            <a:avLst/>
          </a:prstGeom>
        </p:spPr>
      </p:pic>
      <p:sp>
        <p:nvSpPr>
          <p:cNvPr id="3" name="TextBox 2"/>
          <p:cNvSpPr txBox="1"/>
          <p:nvPr/>
        </p:nvSpPr>
        <p:spPr>
          <a:xfrm>
            <a:off x="152400" y="533400"/>
            <a:ext cx="2514600" cy="2185214"/>
          </a:xfrm>
          <a:prstGeom prst="rect">
            <a:avLst/>
          </a:prstGeom>
          <a:noFill/>
        </p:spPr>
        <p:txBody>
          <a:bodyPr wrap="square" rtlCol="0">
            <a:spAutoFit/>
          </a:bodyPr>
          <a:lstStyle/>
          <a:p>
            <a:r>
              <a:rPr lang="en-US" sz="3400" b="1" dirty="0" smtClean="0">
                <a:latin typeface="+mj-lt"/>
                <a:ea typeface="+mj-ea"/>
                <a:cs typeface="+mj-cs"/>
              </a:rPr>
              <a:t>Deep</a:t>
            </a:r>
            <a:br>
              <a:rPr lang="en-US" sz="3400" b="1" dirty="0" smtClean="0">
                <a:latin typeface="+mj-lt"/>
                <a:ea typeface="+mj-ea"/>
                <a:cs typeface="+mj-cs"/>
              </a:rPr>
            </a:br>
            <a:r>
              <a:rPr lang="en-US" sz="3400" b="1" dirty="0" smtClean="0">
                <a:latin typeface="+mj-lt"/>
                <a:ea typeface="+mj-ea"/>
                <a:cs typeface="+mj-cs"/>
              </a:rPr>
              <a:t>Learning for</a:t>
            </a:r>
            <a:br>
              <a:rPr lang="en-US" sz="3400" b="1" dirty="0" smtClean="0">
                <a:latin typeface="+mj-lt"/>
                <a:ea typeface="+mj-ea"/>
                <a:cs typeface="+mj-cs"/>
              </a:rPr>
            </a:br>
            <a:r>
              <a:rPr lang="en-US" sz="3400" b="1" dirty="0" smtClean="0">
                <a:latin typeface="+mj-lt"/>
                <a:ea typeface="+mj-ea"/>
                <a:cs typeface="+mj-cs"/>
              </a:rPr>
              <a:t>Face</a:t>
            </a:r>
          </a:p>
          <a:p>
            <a:r>
              <a:rPr lang="en-US" sz="3400" b="1" dirty="0" smtClean="0">
                <a:latin typeface="+mj-lt"/>
                <a:ea typeface="+mj-ea"/>
                <a:cs typeface="+mj-cs"/>
              </a:rPr>
              <a:t>Recognition</a:t>
            </a:r>
            <a:endParaRPr lang="en-US" sz="3400" b="1" dirty="0">
              <a:latin typeface="+mj-lt"/>
              <a:ea typeface="+mj-ea"/>
              <a:cs typeface="+mj-cs"/>
            </a:endParaRPr>
          </a:p>
        </p:txBody>
      </p:sp>
      <p:sp>
        <p:nvSpPr>
          <p:cNvPr id="4" name="TextBox 3"/>
          <p:cNvSpPr txBox="1"/>
          <p:nvPr/>
        </p:nvSpPr>
        <p:spPr>
          <a:xfrm>
            <a:off x="762000" y="5257562"/>
            <a:ext cx="7391400" cy="1600438"/>
          </a:xfrm>
          <a:prstGeom prst="rect">
            <a:avLst/>
          </a:prstGeom>
          <a:noFill/>
        </p:spPr>
        <p:txBody>
          <a:bodyPr wrap="square" rtlCol="0">
            <a:spAutoFit/>
          </a:bodyPr>
          <a:lstStyle/>
          <a:p>
            <a:r>
              <a:rPr lang="en-US" sz="2000" dirty="0" smtClean="0"/>
              <a:t>For a rigorous discussion see</a:t>
            </a:r>
            <a:r>
              <a:rPr lang="en-US" sz="2000" dirty="0"/>
              <a:t>: </a:t>
            </a:r>
            <a:r>
              <a:rPr lang="en-US" sz="2000" dirty="0">
                <a:hlinkClick r:id="rId4"/>
              </a:rPr>
              <a:t>Krizhevsky, Alex, Ilya Sutskever, and Geoffrey E. Hinton. "Imagenet classification with deep convolutional neural networks." In </a:t>
            </a:r>
            <a:r>
              <a:rPr lang="en-US" sz="2000" i="1" dirty="0">
                <a:hlinkClick r:id="rId4"/>
              </a:rPr>
              <a:t>Advances in neural information processing systems</a:t>
            </a:r>
            <a:r>
              <a:rPr lang="en-US" sz="2000" dirty="0">
                <a:hlinkClick r:id="rId4"/>
              </a:rPr>
              <a:t>, pp. 1097-1105. 2012.</a:t>
            </a:r>
            <a:endParaRPr lang="en-US" sz="2000" dirty="0"/>
          </a:p>
          <a:p>
            <a:r>
              <a:rPr lang="en-US" dirty="0" smtClean="0"/>
              <a:t> </a:t>
            </a:r>
            <a:endParaRPr lang="en-US" dirty="0"/>
          </a:p>
        </p:txBody>
      </p:sp>
    </p:spTree>
    <p:extLst>
      <p:ext uri="{BB962C8B-B14F-4D97-AF65-F5344CB8AC3E}">
        <p14:creationId xmlns:p14="http://schemas.microsoft.com/office/powerpoint/2010/main" val="2170676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30 September 2015</a:t>
            </a:r>
            <a:br>
              <a:rPr lang="en-US" sz="3000" dirty="0" smtClean="0">
                <a:sym typeface="UC Berkeley OS Sign"/>
              </a:rPr>
            </a:br>
            <a:r>
              <a:rPr lang="en-US" sz="3000" dirty="0" smtClean="0">
                <a:sym typeface="UC Berkeley OS Sign"/>
              </a:rPr>
              <a:t>Lecture 10.4 – “Contextual” Metadata</a:t>
            </a:r>
            <a:br>
              <a:rPr lang="en-US" sz="3000" dirty="0" smtClean="0">
                <a:sym typeface="UC Berkeley OS Sign"/>
              </a:rPr>
            </a:b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1066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Contextual Metadata</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401219"/>
            <a:ext cx="8610600" cy="4424447"/>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Metadata about the context in which some content was "captured"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Location, time, other people or things present are basic elements, but there are many more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This kind of information has often been collected, but not usually analyzed and applied to description until afterwards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0" y="1622461"/>
            <a:ext cx="8944336" cy="3546113"/>
          </a:xfrm>
          <a:prstGeom prst="rect">
            <a:avLst/>
          </a:prstGeom>
        </p:spPr>
      </p:pic>
      <p:sp>
        <p:nvSpPr>
          <p:cNvPr id="6" name="Rectangle 5"/>
          <p:cNvSpPr/>
          <p:nvPr/>
        </p:nvSpPr>
        <p:spPr>
          <a:xfrm>
            <a:off x="1143000" y="152400"/>
            <a:ext cx="6781800" cy="1111715"/>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it-IT" sz="3600" b="1" dirty="0" smtClean="0"/>
              <a:t>Non-Automated Contextual Metadata in Museum Catalog</a:t>
            </a:r>
            <a:endParaRPr lang="en-US" sz="3400" dirty="0" smtClean="0">
              <a:latin typeface="+mj-lt"/>
              <a:ea typeface="+mj-ea"/>
              <a:cs typeface="+mj-cs"/>
              <a:sym typeface="UC Berkeley OS Sign"/>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990599" y="1600200"/>
            <a:ext cx="7499855" cy="4876800"/>
          </a:xfrm>
          <a:prstGeom prst="rect">
            <a:avLst/>
          </a:prstGeom>
        </p:spPr>
      </p:pic>
      <p:sp>
        <p:nvSpPr>
          <p:cNvPr id="6" name="Rectangle 5"/>
          <p:cNvSpPr/>
          <p:nvPr/>
        </p:nvSpPr>
        <p:spPr>
          <a:xfrm>
            <a:off x="1143000" y="152400"/>
            <a:ext cx="6781800" cy="1111715"/>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it-IT" sz="3600" b="1" dirty="0" smtClean="0"/>
              <a:t>Automated Contextual Metadata in EXIF (Digital Camera)</a:t>
            </a:r>
            <a:endParaRPr lang="en-US" sz="3400" dirty="0" smtClean="0">
              <a:latin typeface="+mj-lt"/>
              <a:ea typeface="+mj-ea"/>
              <a:cs typeface="+mj-cs"/>
              <a:sym typeface="UC Berkeley OS Sign"/>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838200" y="1676400"/>
            <a:ext cx="7499855" cy="3854092"/>
          </a:xfrm>
          <a:prstGeom prst="rect">
            <a:avLst/>
          </a:prstGeom>
        </p:spPr>
      </p:pic>
      <p:sp>
        <p:nvSpPr>
          <p:cNvPr id="6" name="Rectangle 5"/>
          <p:cNvSpPr/>
          <p:nvPr/>
        </p:nvSpPr>
        <p:spPr>
          <a:xfrm>
            <a:off x="1143000" y="152400"/>
            <a:ext cx="6781800" cy="1593065"/>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it-IT" sz="3600" b="1" dirty="0" smtClean="0"/>
              <a:t>Augmenting EXIF (time) with Geo-Referenced Additional Resources</a:t>
            </a:r>
          </a:p>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400" dirty="0" smtClean="0">
              <a:latin typeface="+mj-lt"/>
              <a:ea typeface="+mj-ea"/>
              <a:cs typeface="+mj-cs"/>
              <a:sym typeface="UC Berkeley OS Sign"/>
            </a:endParaRPr>
          </a:p>
        </p:txBody>
      </p:sp>
      <p:sp>
        <p:nvSpPr>
          <p:cNvPr id="7" name="TextBox 6"/>
          <p:cNvSpPr txBox="1"/>
          <p:nvPr/>
        </p:nvSpPr>
        <p:spPr>
          <a:xfrm>
            <a:off x="914400" y="5715000"/>
            <a:ext cx="6858000" cy="830997"/>
          </a:xfrm>
          <a:prstGeom prst="rect">
            <a:avLst/>
          </a:prstGeom>
          <a:noFill/>
        </p:spPr>
        <p:txBody>
          <a:bodyPr wrap="square" rtlCol="0">
            <a:spAutoFit/>
          </a:bodyPr>
          <a:lstStyle/>
          <a:p>
            <a:r>
              <a:rPr lang="en-US" sz="2400" dirty="0" err="1" smtClean="0">
                <a:hlinkClick r:id="rId4"/>
              </a:rPr>
              <a:t>Naaman</a:t>
            </a:r>
            <a:r>
              <a:rPr lang="en-US" sz="2400" dirty="0" smtClean="0">
                <a:hlinkClick r:id="rId4"/>
              </a:rPr>
              <a:t>, </a:t>
            </a:r>
            <a:r>
              <a:rPr lang="en-US" sz="2400" dirty="0" err="1" smtClean="0">
                <a:hlinkClick r:id="rId4"/>
              </a:rPr>
              <a:t>Mor</a:t>
            </a:r>
            <a:r>
              <a:rPr lang="en-US" sz="2400" dirty="0" smtClean="0">
                <a:hlinkClick r:id="rId4"/>
              </a:rPr>
              <a:t>, et al. "Context data in geo-referenced digital photo collections.” 2004.</a:t>
            </a:r>
            <a:endParaRPr lang="en-US" sz="2400"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457199" y="1371600"/>
            <a:ext cx="8242383" cy="5334000"/>
          </a:xfrm>
          <a:prstGeom prst="rect">
            <a:avLst/>
          </a:prstGeom>
        </p:spPr>
      </p:pic>
      <p:sp>
        <p:nvSpPr>
          <p:cNvPr id="6" name="Rectangle 5"/>
          <p:cNvSpPr/>
          <p:nvPr/>
        </p:nvSpPr>
        <p:spPr>
          <a:xfrm>
            <a:off x="1143000" y="152400"/>
            <a:ext cx="6781800" cy="1593065"/>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it-IT" sz="3600" b="1" dirty="0" smtClean="0"/>
              <a:t>Using Contextual Metadata in Image Retrieval (Naaman et al)</a:t>
            </a:r>
          </a:p>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400" dirty="0" smtClean="0">
              <a:latin typeface="+mj-lt"/>
              <a:ea typeface="+mj-ea"/>
              <a:cs typeface="+mj-cs"/>
              <a:sym typeface="UC Berkeley OS Sign"/>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800" dirty="0" smtClean="0"/>
              <a:t>TDO 5 through 5.4</a:t>
            </a:r>
          </a:p>
          <a:p>
            <a:r>
              <a:rPr lang="en-US" sz="2800" dirty="0" smtClean="0"/>
              <a:t>Kent 4</a:t>
            </a:r>
          </a:p>
          <a:p>
            <a:endParaRPr lang="en-US" sz="2800" dirty="0"/>
          </a:p>
          <a:p>
            <a:endParaRPr lang="en-US" sz="2800" dirty="0" smtClean="0"/>
          </a:p>
          <a:p>
            <a:r>
              <a:rPr lang="en-US" sz="2800" dirty="0" smtClean="0"/>
              <a:t>HIGHLY RECOMMENDED </a:t>
            </a:r>
          </a:p>
          <a:p>
            <a:pPr lvl="1"/>
            <a:r>
              <a:rPr lang="en-US" sz="2400" dirty="0" err="1" smtClean="0"/>
              <a:t>Fellbaum</a:t>
            </a:r>
            <a:r>
              <a:rPr lang="en-US" sz="2400" dirty="0" smtClean="0"/>
              <a:t>, </a:t>
            </a:r>
            <a:r>
              <a:rPr lang="en-US" sz="2400" dirty="0" err="1" smtClean="0"/>
              <a:t>Christiane</a:t>
            </a:r>
            <a:r>
              <a:rPr lang="en-US" sz="2400" dirty="0" smtClean="0"/>
              <a:t>. </a:t>
            </a:r>
            <a:r>
              <a:rPr lang="en-US" sz="2400" dirty="0" err="1" smtClean="0"/>
              <a:t>Wordnet</a:t>
            </a:r>
            <a:r>
              <a:rPr lang="en-US" sz="2400" dirty="0" smtClean="0"/>
              <a:t> (skip sections 10.12-10.15)</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Concepts and Relationships for Multimedia Resources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2133600"/>
            <a:ext cx="8305800" cy="425517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playlist, album, queue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composite, collage, mix, remix</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clip, sample, bite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remake, cover version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layout, presentation, performance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broad-/narrow-/</a:t>
            </a:r>
            <a:r>
              <a:rPr lang="en-US" sz="2800" dirty="0" err="1" smtClean="0">
                <a:latin typeface="UC Berkeley OS Sign"/>
                <a:cs typeface="Arial" pitchFamily="34" charset="0"/>
                <a:sym typeface="Arial" pitchFamily="34" charset="0"/>
              </a:rPr>
              <a:t>simul</a:t>
            </a:r>
            <a:r>
              <a:rPr lang="en-US" sz="2800" dirty="0" smtClean="0">
                <a:latin typeface="UC Berkeley OS Sign"/>
                <a:cs typeface="Arial" pitchFamily="34" charset="0"/>
                <a:sym typeface="Arial" pitchFamily="34" charset="0"/>
              </a:rPr>
              <a:t>-/</a:t>
            </a:r>
            <a:r>
              <a:rPr lang="en-US" sz="2800" dirty="0" err="1" smtClean="0">
                <a:latin typeface="UC Berkeley OS Sign"/>
                <a:cs typeface="Arial" pitchFamily="34" charset="0"/>
                <a:sym typeface="Arial" pitchFamily="34" charset="0"/>
              </a:rPr>
              <a:t>tele</a:t>
            </a:r>
            <a:r>
              <a:rPr lang="en-US" sz="2800" dirty="0" smtClean="0">
                <a:latin typeface="UC Berkeley OS Sign"/>
                <a:cs typeface="Arial" pitchFamily="34" charset="0"/>
                <a:sym typeface="Arial" pitchFamily="34" charset="0"/>
              </a:rPr>
              <a:t>-/web-/pod- cast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installation, environment</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What's Different About Describing Multimedia?</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971800"/>
            <a:ext cx="8036719" cy="1728837"/>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Sensory Gap</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Semantic Gap</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Proliferation Problem</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The Sensory Gap (1)</a:t>
            </a:r>
            <a:endParaRPr lang="en-US" b="1" dirty="0"/>
          </a:p>
        </p:txBody>
      </p:sp>
      <p:pic>
        <p:nvPicPr>
          <p:cNvPr id="3" name="Picture 2" descr="DublinCore.JPG"/>
          <p:cNvPicPr>
            <a:picLocks noChangeAspect="1"/>
          </p:cNvPicPr>
          <p:nvPr/>
        </p:nvPicPr>
        <p:blipFill>
          <a:blip r:embed="rId3" cstate="print"/>
          <a:stretch>
            <a:fillRect/>
          </a:stretch>
        </p:blipFill>
        <p:spPr>
          <a:xfrm>
            <a:off x="228600" y="1624811"/>
            <a:ext cx="8686800" cy="406919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399" y="104403"/>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The Sensory Gap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42453" y="1295400"/>
            <a:ext cx="8610600" cy="49957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is a gap between an object and a computer's ability to sense and describe the object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infinite number of different "signals“ can be produced by the same object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…And different objects can produce similar signals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Human perceptual machinery excels at recognizing when different "signal patterns" are the same object or when similar patterns are different ones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problem is difficult for computers (but getting easier with “deep learning</a:t>
            </a:r>
            <a:r>
              <a:rPr lang="en-US" sz="2800" dirty="0" smtClean="0">
                <a:latin typeface="UC Berkeley OS Sign"/>
                <a:cs typeface="Arial" pitchFamily="34" charset="0"/>
                <a:sym typeface="Arial" pitchFamily="34" charset="0"/>
              </a:rPr>
              <a:t>”)</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The Semantic Gap</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295400"/>
            <a:ext cx="8458200" cy="556642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Instruments, devices, and sensors encode data in formats that are optimized for efficient capture, storage, decoding, or other processing</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This data is often limited to characteristics that involve coarse categorization and syntactic processing</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representation of the object can't be (easily) processed to understand what the object "means"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So there is a semantic gap between the descriptions that people assign and those that can be assigned by automated mechanisms or that are otherwise built into the storage format</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What’s this Picture About?</a:t>
            </a:r>
            <a:endParaRPr lang="en-US" b="1" dirty="0"/>
          </a:p>
        </p:txBody>
      </p:sp>
      <p:pic>
        <p:nvPicPr>
          <p:cNvPr id="3" name="Picture 2" descr="DublinCore.JPG"/>
          <p:cNvPicPr>
            <a:picLocks noChangeAspect="1"/>
          </p:cNvPicPr>
          <p:nvPr/>
        </p:nvPicPr>
        <p:blipFill>
          <a:blip r:embed="rId3" cstate="print"/>
          <a:stretch>
            <a:fillRect/>
          </a:stretch>
        </p:blipFill>
        <p:spPr>
          <a:xfrm>
            <a:off x="469947" y="1066800"/>
            <a:ext cx="8064453" cy="547812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1453</Words>
  <Application>Microsoft Office PowerPoint</Application>
  <PresentationFormat>On-screen Show (4:3)</PresentationFormat>
  <Paragraphs>273</Paragraphs>
  <Slides>39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ＭＳ Ｐゴシック</vt:lpstr>
      <vt:lpstr>Arial</vt:lpstr>
      <vt:lpstr>Calibri</vt:lpstr>
      <vt:lpstr>UC Berkeley OS Sign</vt:lpstr>
      <vt:lpstr>Wingdings</vt:lpstr>
      <vt:lpstr>Office Theme</vt:lpstr>
      <vt:lpstr>Plan for Today’s Lecture(s)</vt:lpstr>
      <vt:lpstr>INFO 202 “Information Organization &amp; Retrieval” Fall 2015 </vt:lpstr>
      <vt:lpstr>What is Multimedia?</vt:lpstr>
      <vt:lpstr>Concepts and Relationships for Multimedia Resources</vt:lpstr>
      <vt:lpstr>What's Different About Describing Multimedia?</vt:lpstr>
      <vt:lpstr>The Sensory Gap (1)</vt:lpstr>
      <vt:lpstr>The Sensory Gap (2)</vt:lpstr>
      <vt:lpstr>The Semantic Gap</vt:lpstr>
      <vt:lpstr>What’s this Picture About?</vt:lpstr>
      <vt:lpstr>Name That Tune</vt:lpstr>
      <vt:lpstr>The Proliferation Problem</vt:lpstr>
      <vt:lpstr>Are these New Problems?</vt:lpstr>
      <vt:lpstr>Name That Tune</vt:lpstr>
      <vt:lpstr>Music Box Controlled  by Spoked Cylinder</vt:lpstr>
      <vt:lpstr>Some Problems May Be New</vt:lpstr>
      <vt:lpstr>INFO 202 “Information Organization &amp; Retrieval” Fall 2015 </vt:lpstr>
      <vt:lpstr>"Professional" Metadata for Multimedia and Non-textual Works</vt:lpstr>
      <vt:lpstr>Panofsky's Three Levels of Meaning</vt:lpstr>
      <vt:lpstr>  Description / “Preiconographic” /  Primary Level</vt:lpstr>
      <vt:lpstr>Identification / “Iconographic” /  Secondary Level</vt:lpstr>
      <vt:lpstr>Interpretation / “Iconologic” Level</vt:lpstr>
      <vt:lpstr>PowerPoint Presentation</vt:lpstr>
      <vt:lpstr>Getty Categories for the Description of Works of Art (CDWA)</vt:lpstr>
      <vt:lpstr>CDWA’s First Question</vt:lpstr>
      <vt:lpstr>PowerPoint Presentation</vt:lpstr>
      <vt:lpstr>PowerPoint Presentation</vt:lpstr>
      <vt:lpstr>PowerPoint Presentation</vt:lpstr>
      <vt:lpstr>INFO 202 “Information Organization &amp; Retrieval” Fall 2015 </vt:lpstr>
      <vt:lpstr>Bridging the Semantic Gap, or Not?  </vt:lpstr>
      <vt:lpstr>PowerPoint Presentation</vt:lpstr>
      <vt:lpstr>PowerPoint Presentation</vt:lpstr>
      <vt:lpstr>PowerPoint Presentation</vt:lpstr>
      <vt:lpstr>INFO 202 “Information Organization &amp; Retrieval” Fall 2015 </vt:lpstr>
      <vt:lpstr>Contextual Metadata</vt:lpstr>
      <vt:lpstr>PowerPoint Presentation</vt:lpstr>
      <vt:lpstr>PowerPoint Presentation</vt:lpstr>
      <vt:lpstr>PowerPoint Presentation</vt:lpstr>
      <vt:lpstr>PowerPoint Presentation</vt:lpstr>
      <vt:lpstr>Readings for Next Lecture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2015-09-29T22:32:55Z</dcterms:created>
  <dcterms:modified xsi:type="dcterms:W3CDTF">2015-09-29T22:33:10Z</dcterms:modified>
</cp:coreProperties>
</file>