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7"/>
  </p:notesMasterIdLst>
  <p:sldIdLst>
    <p:sldId id="507" r:id="rId2"/>
    <p:sldId id="351" r:id="rId3"/>
    <p:sldId id="434" r:id="rId4"/>
    <p:sldId id="437" r:id="rId5"/>
    <p:sldId id="576" r:id="rId6"/>
    <p:sldId id="577" r:id="rId7"/>
    <p:sldId id="578" r:id="rId8"/>
    <p:sldId id="508" r:id="rId9"/>
    <p:sldId id="339" r:id="rId10"/>
    <p:sldId id="583" r:id="rId11"/>
    <p:sldId id="440" r:id="rId12"/>
    <p:sldId id="526" r:id="rId13"/>
    <p:sldId id="527" r:id="rId14"/>
    <p:sldId id="579" r:id="rId15"/>
    <p:sldId id="580" r:id="rId16"/>
    <p:sldId id="581" r:id="rId17"/>
    <p:sldId id="582" r:id="rId18"/>
    <p:sldId id="529" r:id="rId19"/>
    <p:sldId id="584" r:id="rId20"/>
    <p:sldId id="531" r:id="rId21"/>
    <p:sldId id="532" r:id="rId22"/>
    <p:sldId id="533" r:id="rId23"/>
    <p:sldId id="534" r:id="rId24"/>
    <p:sldId id="587" r:id="rId25"/>
    <p:sldId id="588" r:id="rId26"/>
    <p:sldId id="438" r:id="rId27"/>
    <p:sldId id="561" r:id="rId28"/>
    <p:sldId id="509" r:id="rId29"/>
    <p:sldId id="511" r:id="rId30"/>
    <p:sldId id="512" r:id="rId31"/>
    <p:sldId id="513" r:id="rId32"/>
    <p:sldId id="514" r:id="rId33"/>
    <p:sldId id="515" r:id="rId34"/>
    <p:sldId id="541" r:id="rId35"/>
    <p:sldId id="589" r:id="rId36"/>
    <p:sldId id="590" r:id="rId37"/>
    <p:sldId id="591" r:id="rId38"/>
    <p:sldId id="592" r:id="rId39"/>
    <p:sldId id="593" r:id="rId40"/>
    <p:sldId id="594" r:id="rId41"/>
    <p:sldId id="572" r:id="rId42"/>
    <p:sldId id="564" r:id="rId43"/>
    <p:sldId id="563" r:id="rId44"/>
    <p:sldId id="565" r:id="rId45"/>
    <p:sldId id="567" r:id="rId46"/>
    <p:sldId id="570" r:id="rId47"/>
    <p:sldId id="571" r:id="rId48"/>
    <p:sldId id="595" r:id="rId49"/>
    <p:sldId id="597" r:id="rId50"/>
    <p:sldId id="596" r:id="rId51"/>
    <p:sldId id="598" r:id="rId52"/>
    <p:sldId id="599" r:id="rId53"/>
    <p:sldId id="600" r:id="rId54"/>
    <p:sldId id="601" r:id="rId55"/>
    <p:sldId id="602" r:id="rId5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03" autoAdjust="0"/>
  </p:normalViewPr>
  <p:slideViewPr>
    <p:cSldViewPr>
      <p:cViewPr>
        <p:scale>
          <a:sx n="66" d="100"/>
          <a:sy n="66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>
        <p:scale>
          <a:sx n="71" d="100"/>
          <a:sy n="71" d="100"/>
        </p:scale>
        <p:origin x="-3720" y="-36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1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48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86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07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60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571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006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7208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281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5974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272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736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088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961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39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0377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052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21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406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326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303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110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79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4686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1851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48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4686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4686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0884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0527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5036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11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46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46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195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961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ischool.berkeley.edu/~glushko/glushko_files/GlushkoXML2005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ople.ischool.berkeley.edu/~glushko/DocumentEngineeringBookDraft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935.ibm.com/services/us/imc/pdf/g510-6163-component-business-model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76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Structural Perspective on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Relationships (5.5)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UC Berkeley OS Sign"/>
              </a:rPr>
              <a:t>Structure Between </a:t>
            </a:r>
            <a:r>
              <a:rPr lang="en-US" sz="2800" dirty="0" smtClean="0">
                <a:latin typeface="UC Berkeley OS Sign"/>
                <a:cs typeface="Arial" pitchFamily="34" charset="0"/>
                <a:sym typeface="UC Berkeley OS Sign"/>
              </a:rPr>
              <a:t>Resources; Links</a:t>
            </a:r>
            <a:endParaRPr lang="en-US" sz="2800" dirty="0" smtClean="0">
              <a:latin typeface="UC Berkeley OS Sign"/>
              <a:cs typeface="Arial" pitchFamily="34" charset="0"/>
              <a:sym typeface="UC Berkeley OS Sign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UC Berkeley OS Sign"/>
              </a:rPr>
              <a:t>Structure Within </a:t>
            </a:r>
            <a:r>
              <a:rPr lang="en-US" sz="2800" dirty="0" smtClean="0">
                <a:latin typeface="UC Berkeley OS Sign"/>
                <a:cs typeface="Arial" pitchFamily="34" charset="0"/>
                <a:sym typeface="UC Berkeley OS Sign"/>
              </a:rPr>
              <a:t>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UC Berkeley OS Sign"/>
              </a:rPr>
              <a:t>Document Types, Models, and XML</a:t>
            </a:r>
            <a:endParaRPr lang="en-US" sz="2800" dirty="0" smtClean="0">
              <a:latin typeface="UC Berkeley OS Sign"/>
              <a:cs typeface="Arial" pitchFamily="34" charset="0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195" y="304800"/>
            <a:ext cx="80772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Tidwell: External or Internal Structures in a User Interface?</a:t>
            </a:r>
            <a:endParaRPr lang="en-US" b="1" dirty="0">
              <a:sym typeface="UC Berkeley OS Sign"/>
            </a:endParaRPr>
          </a:p>
        </p:txBody>
      </p:sp>
      <p:pic>
        <p:nvPicPr>
          <p:cNvPr id="3" name="Picture 2" descr="IA-BlurredRegio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9" y="1828800"/>
            <a:ext cx="7390791" cy="473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Making Implicit Structure Explicit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141533"/>
            <a:ext cx="8036719" cy="465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Some organizing principles impose very little structure and the structure might be implicit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co-location / pile of resources used together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arrangement by frequency of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use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Coordinate systems enable absolute description of location, or we can use relative descriptions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in, on, above, below, in front of, behind…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Statistical techniques can make explicit the structure implied by frequency distribution or correlations between properties of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resources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7 October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12.2 </a:t>
            </a:r>
            <a:r>
              <a:rPr lang="en-US" sz="3000" dirty="0" smtClean="0">
                <a:sym typeface="UC Berkeley OS Sign"/>
              </a:rPr>
              <a:t>–Describing Structure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</a:t>
            </a:r>
            <a:r>
              <a:rPr lang="en-US" sz="3000" dirty="0" smtClean="0">
                <a:sym typeface="UC Berkeley OS Sign"/>
              </a:rPr>
              <a:t>Between </a:t>
            </a:r>
            <a:r>
              <a:rPr lang="en-US" sz="3000" dirty="0" smtClean="0">
                <a:sym typeface="UC Berkeley OS Sign"/>
              </a:rPr>
              <a:t>Resources; Links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“Between-Resource” Structures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36719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between printed or digital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documents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between web pages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– communication and information flows - between people, organizations, any other kind of interacting “actors” or resources – social networks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We can analyze all of these with some common concepts and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abstractions</a:t>
            </a:r>
            <a:endParaRPr lang="en-US" sz="2800" dirty="0" smtClean="0">
              <a:solidFill>
                <a:srgbClr val="FF0000"/>
              </a:solidFill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38200" y="533400"/>
            <a:ext cx="2514600" cy="1219200"/>
            <a:chOff x="838200" y="1219200"/>
            <a:chExt cx="2514600" cy="1219200"/>
          </a:xfrm>
        </p:grpSpPr>
        <p:sp>
          <p:nvSpPr>
            <p:cNvPr id="6" name="Rectangle 5"/>
            <p:cNvSpPr/>
            <p:nvPr/>
          </p:nvSpPr>
          <p:spPr>
            <a:xfrm>
              <a:off x="2514600" y="1219200"/>
              <a:ext cx="838200" cy="12192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838200" y="1219200"/>
              <a:ext cx="838200" cy="12192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676400" y="1828800"/>
              <a:ext cx="762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38200" y="2133600"/>
            <a:ext cx="2514600" cy="1219200"/>
            <a:chOff x="914400" y="2514600"/>
            <a:chExt cx="2514600" cy="1219200"/>
          </a:xfrm>
        </p:grpSpPr>
        <p:sp>
          <p:nvSpPr>
            <p:cNvPr id="8" name="Rectangle 7"/>
            <p:cNvSpPr/>
            <p:nvPr/>
          </p:nvSpPr>
          <p:spPr>
            <a:xfrm>
              <a:off x="2590800" y="2514600"/>
              <a:ext cx="838200" cy="12192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2514600"/>
              <a:ext cx="838200" cy="12192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19400" y="32766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>
            <a:endCxn id="9" idx="1"/>
          </p:cNvCxnSpPr>
          <p:nvPr/>
        </p:nvCxnSpPr>
        <p:spPr>
          <a:xfrm>
            <a:off x="1676400" y="2971800"/>
            <a:ext cx="10668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38200" y="3733800"/>
            <a:ext cx="2514600" cy="1219200"/>
            <a:chOff x="914400" y="2514600"/>
            <a:chExt cx="2514600" cy="1219200"/>
          </a:xfrm>
        </p:grpSpPr>
        <p:sp>
          <p:nvSpPr>
            <p:cNvPr id="19" name="Rectangle 18"/>
            <p:cNvSpPr/>
            <p:nvPr/>
          </p:nvSpPr>
          <p:spPr>
            <a:xfrm>
              <a:off x="2590800" y="2514600"/>
              <a:ext cx="838200" cy="12192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14400" y="2514600"/>
              <a:ext cx="838200" cy="12192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19400" y="32766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 flipV="1">
            <a:off x="990600" y="4114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2" idx="3"/>
          </p:cNvCxnSpPr>
          <p:nvPr/>
        </p:nvCxnSpPr>
        <p:spPr>
          <a:xfrm>
            <a:off x="1524000" y="4267200"/>
            <a:ext cx="9906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38200" y="5334000"/>
            <a:ext cx="2514600" cy="1219200"/>
            <a:chOff x="914400" y="2514600"/>
            <a:chExt cx="2514600" cy="1219200"/>
          </a:xfrm>
        </p:grpSpPr>
        <p:sp>
          <p:nvSpPr>
            <p:cNvPr id="26" name="Rectangle 25"/>
            <p:cNvSpPr/>
            <p:nvPr/>
          </p:nvSpPr>
          <p:spPr>
            <a:xfrm>
              <a:off x="2590800" y="2514600"/>
              <a:ext cx="838200" cy="12192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400" y="2514600"/>
              <a:ext cx="838200" cy="12192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19400" y="3276600"/>
              <a:ext cx="533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 flipV="1">
            <a:off x="1066800" y="55626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endCxn id="28" idx="1"/>
          </p:cNvCxnSpPr>
          <p:nvPr/>
        </p:nvCxnSpPr>
        <p:spPr>
          <a:xfrm>
            <a:off x="1524000" y="5715000"/>
            <a:ext cx="1219200" cy="49530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 txBox="1">
            <a:spLocks noChangeArrowheads="1"/>
          </p:cNvSpPr>
          <p:nvPr/>
        </p:nvSpPr>
        <p:spPr>
          <a:xfrm>
            <a:off x="3429000" y="152400"/>
            <a:ext cx="5485507" cy="1190997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auto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  <a:sym typeface="UC Berkeley OS Sign"/>
              </a:rPr>
              <a:t>Between-Document </a:t>
            </a:r>
            <a:r>
              <a:rPr lang="en-US" sz="4400" b="1" dirty="0" smtClean="0">
                <a:latin typeface="+mj-lt"/>
                <a:ea typeface="+mj-ea"/>
                <a:cs typeface="+mj-cs"/>
                <a:sym typeface="UC Berkeley OS Sign"/>
              </a:rPr>
              <a:t>Links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81400" y="1524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From document to document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81400" y="5410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From document component </a:t>
            </a:r>
            <a:r>
              <a:rPr lang="en-US" sz="2000" b="1" dirty="0" smtClean="0"/>
              <a:t>to</a:t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2000" b="1" dirty="0" smtClean="0"/>
              <a:t>document component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400" y="4114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From document  component to document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05200" y="2667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From document to document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2743200"/>
            <a:ext cx="838200" cy="12192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32004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1066800" y="31242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2" idx="3"/>
          </p:cNvCxnSpPr>
          <p:nvPr/>
        </p:nvCxnSpPr>
        <p:spPr>
          <a:xfrm>
            <a:off x="1600200" y="3276600"/>
            <a:ext cx="990600" cy="0"/>
          </a:xfrm>
          <a:prstGeom prst="line">
            <a:avLst/>
          </a:prstGeom>
          <a:ln w="38100">
            <a:solidFill>
              <a:srgbClr val="FF0000"/>
            </a:solidFill>
            <a:headEnd type="stealth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14400" y="4495800"/>
            <a:ext cx="1600200" cy="20574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38200" y="914400"/>
            <a:ext cx="838200" cy="12192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17526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990600" y="11430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9" idx="0"/>
            <a:endCxn id="28" idx="0"/>
          </p:cNvCxnSpPr>
          <p:nvPr/>
        </p:nvCxnSpPr>
        <p:spPr>
          <a:xfrm>
            <a:off x="1257300" y="1447800"/>
            <a:ext cx="0" cy="30480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 txBox="1">
            <a:spLocks noChangeArrowheads="1"/>
          </p:cNvSpPr>
          <p:nvPr/>
        </p:nvSpPr>
        <p:spPr>
          <a:xfrm>
            <a:off x="1752600" y="381000"/>
            <a:ext cx="7161907" cy="119099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2000"/>
              </a:lnSpc>
              <a:spcBef>
                <a:spcPct val="0"/>
              </a:spcBef>
              <a:buFontTx/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  <a:sym typeface="UC Berkeley OS Sign"/>
              </a:rPr>
              <a:t>Within-Document </a:t>
            </a:r>
            <a:r>
              <a:rPr lang="en-US" sz="4400" b="1" dirty="0" smtClean="0">
                <a:latin typeface="+mj-lt"/>
                <a:ea typeface="+mj-ea"/>
                <a:cs typeface="+mj-cs"/>
                <a:sym typeface="UC Berkeley OS Sign"/>
              </a:rPr>
              <a:t>Links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29000" y="14478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From one component to another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429000" y="47244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From document component </a:t>
            </a:r>
            <a:r>
              <a:rPr lang="en-US" sz="2000" b="1" dirty="0" smtClean="0"/>
              <a:t>to</a:t>
            </a:r>
            <a:br>
              <a:rPr lang="en-US" sz="2000" b="1" dirty="0" smtClean="0"/>
            </a:br>
            <a:r>
              <a:rPr lang="en-US" sz="2000" b="1" dirty="0" smtClean="0"/>
              <a:t>contained document component (call out)</a:t>
            </a:r>
            <a:endParaRPr lang="en-US" sz="2000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3429000" y="27432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From </a:t>
            </a:r>
            <a:r>
              <a:rPr lang="en-US" sz="2000" b="1" dirty="0" smtClean="0"/>
              <a:t>document </a:t>
            </a:r>
            <a:r>
              <a:rPr lang="en-US" sz="2000" b="1" dirty="0" smtClean="0"/>
              <a:t>component to </a:t>
            </a:r>
            <a:r>
              <a:rPr lang="en-US" sz="2000" b="1" dirty="0" smtClean="0"/>
              <a:t>document </a:t>
            </a:r>
            <a:r>
              <a:rPr lang="en-US" sz="2000" b="1" dirty="0" smtClean="0"/>
              <a:t>component, pop-up (two-way,  mandatory return link)</a:t>
            </a:r>
            <a:endParaRPr lang="en-US" sz="2000" b="1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1066800" y="4876800"/>
            <a:ext cx="1295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71600" y="51816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5029200"/>
            <a:ext cx="0" cy="30480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Link Network – Graphical View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281" y="1624811"/>
            <a:ext cx="6373437" cy="406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Link Network – Matrix View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6851" y="1624811"/>
            <a:ext cx="4110297" cy="406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b="1" dirty="0" smtClean="0">
                <a:sym typeface="UC Berkeley OS Sign"/>
              </a:rPr>
              <a:t>Link Properties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219200"/>
            <a:ext cx="8036719" cy="379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Starting point of the link (the ANCHOR)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end point of the link (the DESTINATION)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reason for the link (the LINK TYPE)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number of resource types (ARITY or DEGREE) or resource instances (CARDINALITY) linked to (1-1 or 1-many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DIRECTIONALITY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b="1" dirty="0" smtClean="0">
                <a:sym typeface="UC Berkeley OS Sign"/>
              </a:rPr>
              <a:t>Annotation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295400"/>
            <a:ext cx="8036719" cy="37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</a:endParaRPr>
          </a:p>
          <a:p>
            <a:pPr marL="12573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</a:rPr>
              <a:t>An annotation is a link from some anchor to a newly-created destination, the contents of which are the BODY of the annotation</a:t>
            </a:r>
          </a:p>
          <a:p>
            <a:pPr marL="12573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Highlighting </a:t>
            </a:r>
            <a:r>
              <a:rPr lang="en-US" sz="2800" dirty="0" smtClean="0">
                <a:latin typeface="UC Berkeley OS Sign"/>
              </a:rPr>
              <a:t>can be conceived of as a link from an anchor back to itself where there is no new BODY created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7 October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12.1 – The Structural Perspective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on Relationships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735" y="1066800"/>
            <a:ext cx="6461618" cy="524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304800" y="304800"/>
            <a:ext cx="8228707" cy="1190997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auto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  <a:sym typeface="UC Berkeley OS Sign"/>
              </a:rPr>
              <a:t>Annotation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400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Marshall, Reading and Writing the Electronic Book,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Separation of Link Concerns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 marL="40005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These structural and semantic issues are distinct from presentation ones</a:t>
            </a:r>
          </a:p>
          <a:p>
            <a:pPr marL="800100" lvl="1" indent="-342900" eaLnBrk="0" fontAlgn="base" hangingPunct="0">
              <a:lnSpc>
                <a:spcPct val="11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Is the presence of the link indicated (the LINK MARKER)?</a:t>
            </a:r>
          </a:p>
          <a:p>
            <a:pPr marL="800100" lvl="1" indent="-342900" eaLnBrk="0" fontAlgn="base" hangingPunct="0">
              <a:lnSpc>
                <a:spcPct val="11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Does the link marker change to indicate that the link has been followed? </a:t>
            </a:r>
          </a:p>
          <a:p>
            <a:pPr marL="800100" lvl="1" indent="-342900" eaLnBrk="0" fontAlgn="base" hangingPunct="0">
              <a:lnSpc>
                <a:spcPct val="11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Is the LINK TYPE indicated by some presentation convention?</a:t>
            </a:r>
          </a:p>
          <a:p>
            <a:pPr marL="800100" lvl="1" indent="-342900" eaLnBrk="0" fontAlgn="base" hangingPunct="0">
              <a:lnSpc>
                <a:spcPct val="11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Is the DESTINATION TYPE indicated by some presentation convention?</a:t>
            </a:r>
          </a:p>
          <a:p>
            <a:pPr marL="40005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dirty="0" smtClean="0">
                <a:latin typeface="UC Berkeley OS Sign"/>
                <a:cs typeface="Arial" pitchFamily="34" charset="0"/>
                <a:sym typeface="Arial" pitchFamily="34" charset="0"/>
              </a:rPr>
              <a:t>Are the links embedded in the resources, or are they architecturally distinct in a “link base”?</a:t>
            </a:r>
          </a:p>
          <a:p>
            <a:pPr marL="342900" lvl="1" indent="-342900"/>
            <a:endParaRPr lang="en-US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1" indent="-342900"/>
            <a:endParaRPr lang="en-US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742950" lvl="2" indent="-342900"/>
            <a:endParaRPr lang="en-US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urses\figures\links_embedd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6858000" cy="51435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Embedded Links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urses\figures\links_embedded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000" y="1066800"/>
            <a:ext cx="6858000" cy="51435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Separate Links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urses\figures\links_embedded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600200"/>
            <a:ext cx="6858000" cy="51435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A Table of Contents is a Numeric Hierarchical Set of Structural Links to Document Components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urses\figures\links_embedded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000" y="1714500"/>
            <a:ext cx="6858000" cy="51435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An Index is An Alphabetically Arranged Set of Semantic Links to Document Components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</a:t>
            </a:r>
            <a:r>
              <a:rPr lang="en-US" sz="3800" b="1" dirty="0" smtClean="0">
                <a:sym typeface="UC Berkeley OS Sign"/>
              </a:rPr>
              <a:t>201</a:t>
            </a:r>
            <a:r>
              <a:rPr lang="en-US" sz="4900" b="1" dirty="0" smtClean="0">
                <a:sym typeface="UC Berkeley OS Sign"/>
              </a:rPr>
              <a:t>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7 </a:t>
            </a:r>
            <a:r>
              <a:rPr lang="en-US" sz="3000" dirty="0" smtClean="0">
                <a:sym typeface="UC Berkeley OS Sign"/>
              </a:rPr>
              <a:t>October </a:t>
            </a:r>
            <a:r>
              <a:rPr lang="en-US" sz="3000" dirty="0" smtClean="0">
                <a:sym typeface="UC Berkeley OS Sign"/>
              </a:rPr>
              <a:t>2015</a:t>
            </a:r>
            <a:r>
              <a:rPr lang="en-US" sz="3000" dirty="0" smtClean="0">
                <a:sym typeface="UC Berkeley OS Sign"/>
              </a:rPr>
              <a:t/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</a:t>
            </a:r>
            <a:r>
              <a:rPr lang="en-US" sz="3000" dirty="0" smtClean="0">
                <a:sym typeface="UC Berkeley OS Sign"/>
              </a:rPr>
              <a:t>12.3 </a:t>
            </a:r>
            <a:r>
              <a:rPr lang="en-US" sz="3000" dirty="0" smtClean="0">
                <a:sym typeface="UC Berkeley OS Sign"/>
              </a:rPr>
              <a:t>– Internal Structure in Documents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REMINDER: Format Matters!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ch3.1-35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4217712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143000"/>
            <a:ext cx="3657600" cy="3883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How much you can do with information depends on the extent and </a:t>
            </a:r>
            <a:r>
              <a:rPr lang="en-US" sz="3200" dirty="0" smtClean="0">
                <a:solidFill>
                  <a:srgbClr val="FF0000"/>
                </a:solidFill>
              </a:rPr>
              <a:t>explicitness of its internal structure </a:t>
            </a:r>
            <a:r>
              <a:rPr lang="en-US" sz="3200" dirty="0" smtClean="0"/>
              <a:t>or "markup“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" y="5029200"/>
            <a:ext cx="7696200" cy="1451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Markup transforms a flat stream of text into a set of objects or elements </a:t>
            </a:r>
            <a:r>
              <a:rPr lang="en-US" sz="3200" dirty="0" smtClean="0"/>
              <a:t>that can be manipulated by other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Three Types of "Stuff“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or Kinds of Information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438400"/>
            <a:ext cx="8036719" cy="266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Content  -  "what does it mean" information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Structure -  "where is it" or "how it is organized or assembled" information	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Presentation - "how does it look" or "how is it displayed" information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Identifying Information Components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35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Any piece of information that can be addressed and manipulated by a person or process as a discrete entity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Any piece of information with a unique name or identifier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Any piece of information that is self-contained and comprehensible on its own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The Structural Perspective on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828800"/>
            <a:ext cx="8036719" cy="350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Analyzing the association, arrangement, proximity, or connection between resources without primary concern for their meaning or the origin of these relationships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Sometimes structure is all we know...and sometimes we ignore what we know about relationship semantics to focus on the generic aspect of structural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connectivity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Separating Content from 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Structure and Presentation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00200"/>
            <a:ext cx="8610600" cy="4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An essential goal of modeling is to </a:t>
            </a:r>
            <a:r>
              <a:rPr lang="en-US" sz="3200" dirty="0" smtClean="0">
                <a:solidFill>
                  <a:srgbClr val="FF0000"/>
                </a:solidFill>
              </a:rPr>
              <a:t>separate what something means from its structure and presentation</a:t>
            </a:r>
            <a:r>
              <a:rPr lang="en-US" sz="3200" dirty="0" smtClean="0"/>
              <a:t>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We're expressing a distinction between information as conceptual or as </a:t>
            </a:r>
            <a:r>
              <a:rPr lang="en-US" sz="3200" dirty="0" smtClean="0"/>
              <a:t>content </a:t>
            </a:r>
            <a:r>
              <a:rPr lang="en-US" sz="3200" dirty="0" smtClean="0"/>
              <a:t>and the physical container or medium, format, or technology in which the information is conveyed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Separating content from its structure and presentation is </a:t>
            </a:r>
            <a:r>
              <a:rPr lang="en-US" sz="3200" dirty="0" smtClean="0">
                <a:solidFill>
                  <a:srgbClr val="FF0000"/>
                </a:solidFill>
              </a:rPr>
              <a:t>the most important principle of Information Architecture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Structural Information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418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Physical piece of a document or user interface (e.g. table, section, header, footer, panel, window)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Embodies the rules on how content components fit together, often hierarchical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Often driven by context of document use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Most applications and web sites are organized with a small set of structures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Applying Structure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828800"/>
            <a:ext cx="8036719" cy="385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 structural components provide the hierarchical "skeleton" or "scaffold" into which the content components are arranged; the structure remains fixed when the content changes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Frequently a close relationship between structural and presentation items, especially in </a:t>
            </a:r>
            <a:r>
              <a:rPr lang="en-US" sz="3200" dirty="0" smtClean="0"/>
              <a:t>documents designed for print or fixed layout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752600"/>
            <a:ext cx="36576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The Independence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of Structure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and Content</a:t>
            </a:r>
            <a:endParaRPr lang="en-US" b="1" dirty="0">
              <a:sym typeface="UC Berkeley OS Sign"/>
            </a:endParaRPr>
          </a:p>
        </p:txBody>
      </p:sp>
      <p:pic>
        <p:nvPicPr>
          <p:cNvPr id="3" name="Picture 2" descr="IA-BlurredRegio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"/>
            <a:ext cx="5289718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</a:t>
            </a:r>
            <a:r>
              <a:rPr lang="en-US" sz="3800" b="1" dirty="0" smtClean="0">
                <a:sym typeface="UC Berkeley OS Sign"/>
              </a:rPr>
              <a:t>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7 </a:t>
            </a:r>
            <a:r>
              <a:rPr lang="en-US" sz="3000" dirty="0" smtClean="0">
                <a:sym typeface="UC Berkeley OS Sign"/>
              </a:rPr>
              <a:t>October </a:t>
            </a:r>
            <a:r>
              <a:rPr lang="en-US" sz="3000" dirty="0" smtClean="0">
                <a:sym typeface="UC Berkeley OS Sign"/>
              </a:rPr>
              <a:t>2015</a:t>
            </a:r>
            <a:r>
              <a:rPr lang="en-US" sz="3000" dirty="0" smtClean="0">
                <a:sym typeface="UC Berkeley OS Sign"/>
              </a:rPr>
              <a:t/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</a:t>
            </a:r>
            <a:r>
              <a:rPr lang="en-US" sz="3000" dirty="0" smtClean="0">
                <a:sym typeface="UC Berkeley OS Sign"/>
              </a:rPr>
              <a:t>12.4 </a:t>
            </a:r>
            <a:r>
              <a:rPr lang="en-US" sz="3000" dirty="0" smtClean="0">
                <a:sym typeface="UC Berkeley OS Sign"/>
              </a:rPr>
              <a:t>– </a:t>
            </a:r>
            <a:r>
              <a:rPr lang="en-US" sz="3000" dirty="0" smtClean="0">
                <a:sym typeface="UC Berkeley OS Sign"/>
              </a:rPr>
              <a:t>Document Types, Models, and XML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fr-FR" b="1" dirty="0" smtClean="0">
                <a:sym typeface="UC Berkeley OS Sign"/>
              </a:rPr>
              <a:t>Document Types</a:t>
            </a:r>
            <a:endParaRPr lang="fr-FR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36719" cy="453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Any definition of "document" allows for a notion of different types or classes or categories of documents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This idea can be very intuitive and very informal, or we can be more precise and define a MODEL OF A DOCUMENT TYPE as </a:t>
            </a:r>
            <a:r>
              <a:rPr lang="en-US" sz="24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the rules or constraints that distinguish one type from another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This expression of the model is CONCEPTUAL and is independent of the syntax and technology in which document instances are ultimately implemented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But most of the time the model is ultimately implemented in some specific syntax like XML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fr-FR" b="1" dirty="0" smtClean="0">
                <a:sym typeface="UC Berkeley OS Sign"/>
              </a:rPr>
              <a:t>Models of Document Types</a:t>
            </a:r>
            <a:endParaRPr lang="fr-FR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36719" cy="3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model of a document type captures the distinctions between documents that make a difference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Similar types of content occur in many document models and there is often overlap in information and structural patterns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Models of document types can be very specific ("purchase order for industrial chemicals when buyer and seller are in different countries") or very abstract ("fill-in-the-blank legal form for contract")</a:t>
            </a:r>
          </a:p>
        </p:txBody>
      </p:sp>
    </p:spTree>
    <p:extLst>
      <p:ext uri="{BB962C8B-B14F-4D97-AF65-F5344CB8AC3E}">
        <p14:creationId xmlns:p14="http://schemas.microsoft.com/office/powerpoint/2010/main" xmlns="" val="71040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133600"/>
            <a:ext cx="7730643" cy="3152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7148" y="762000"/>
            <a:ext cx="7036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+mj-lt"/>
                <a:ea typeface="+mj-ea"/>
                <a:cs typeface="+mj-cs"/>
              </a:rPr>
              <a:t>A Document Model for </a:t>
            </a:r>
            <a:r>
              <a:rPr lang="fr-FR" sz="4000" b="1" dirty="0" smtClean="0">
                <a:latin typeface="+mj-lt"/>
                <a:ea typeface="+mj-ea"/>
                <a:cs typeface="+mj-cs"/>
              </a:rPr>
              <a:t>« Book</a:t>
            </a:r>
            <a:r>
              <a:rPr lang="fr-FR" sz="4000" b="1" dirty="0">
                <a:latin typeface="+mj-lt"/>
                <a:ea typeface="+mj-ea"/>
                <a:cs typeface="+mj-cs"/>
              </a:rPr>
              <a:t> »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9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How XML Implements Models of Document Types</a:t>
            </a:r>
            <a:endParaRPr lang="en-US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10235" y="1600200"/>
            <a:ext cx="8036719" cy="442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XML gives the idea of document type a more physical, formal foundation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XML captures the conceptual distinctions between document types in terms of: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UC Berkeley OS Sign"/>
                <a:cs typeface="Arial" pitchFamily="34" charset="0"/>
                <a:sym typeface="Arial" pitchFamily="34" charset="0"/>
              </a:rPr>
              <a:t>ELEMENTS (the "tags") and ATTRIBUTES used to encode their content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UC Berkeley OS Sign"/>
                <a:cs typeface="Arial" pitchFamily="34" charset="0"/>
                <a:sym typeface="Arial" pitchFamily="34" charset="0"/>
              </a:rPr>
              <a:t>Rules that govern how elements and attributes are organized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UC Berkeley OS Sign"/>
                <a:cs typeface="Arial" pitchFamily="34" charset="0"/>
                <a:sym typeface="Arial" pitchFamily="34" charset="0"/>
              </a:rPr>
              <a:t>Possible values for elements and attributes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These are the VOCABULARY and the GRAMMAR of the language defined by the document type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798" y="152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Schemas </a:t>
            </a:r>
            <a:r>
              <a:rPr lang="en-US" b="1" dirty="0" smtClean="0">
                <a:sym typeface="UC Berkeley OS Sign"/>
              </a:rPr>
              <a:t>and Schema Languages</a:t>
            </a:r>
            <a:endParaRPr lang="en-US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00793" y="1143000"/>
            <a:ext cx="8036719" cy="601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The formal description of a document model in XML is called its schema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XML schemas (lower case "s" for now) attempt to encode the conceptual model in terms of the syntactic constructs of elements and attributes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elements are allowed (the </a:t>
            </a:r>
            <a:r>
              <a:rPr lang="en-US" i="1" dirty="0"/>
              <a:t>vocabulary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Where the are allowed – sequence, choice, occurrence and co-occurrence (the </a:t>
            </a:r>
            <a:r>
              <a:rPr lang="en-US" i="1" dirty="0"/>
              <a:t>grammar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values they can take (</a:t>
            </a:r>
            <a:r>
              <a:rPr lang="en-US" i="1" dirty="0"/>
              <a:t>datatypes</a:t>
            </a:r>
            <a:r>
              <a:rPr lang="en-US" dirty="0"/>
              <a:t>) – string, integer, decimal, etc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XML has several schema languages that </a:t>
            </a:r>
            <a:r>
              <a:rPr lang="en-US" sz="2400" dirty="0" smtClean="0">
                <a:latin typeface="UC Berkeley OS Sign"/>
                <a:cs typeface="Arial" pitchFamily="34" charset="0"/>
              </a:rPr>
              <a:t>differ </a:t>
            </a:r>
            <a:r>
              <a:rPr lang="en-US" sz="2400" dirty="0">
                <a:latin typeface="UC Berkeley OS Sign"/>
                <a:cs typeface="Arial" pitchFamily="34" charset="0"/>
              </a:rPr>
              <a:t>in how completely they can encode a document type model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The most </a:t>
            </a:r>
            <a:r>
              <a:rPr lang="en-US" sz="2400" dirty="0" smtClean="0">
                <a:latin typeface="UC Berkeley OS Sign"/>
                <a:cs typeface="Arial" pitchFamily="34" charset="0"/>
              </a:rPr>
              <a:t>commonly used </a:t>
            </a:r>
            <a:r>
              <a:rPr lang="en-US" sz="2400" dirty="0" smtClean="0">
                <a:latin typeface="UC Berkeley OS Sign"/>
                <a:cs typeface="Arial" pitchFamily="34" charset="0"/>
              </a:rPr>
              <a:t>is </a:t>
            </a:r>
            <a:r>
              <a:rPr lang="en-US" sz="2400" dirty="0" smtClean="0">
                <a:latin typeface="UC Berkeley OS Sign"/>
                <a:cs typeface="Arial" pitchFamily="34" charset="0"/>
              </a:rPr>
              <a:t>XML </a:t>
            </a:r>
            <a:r>
              <a:rPr lang="en-US" sz="2400" dirty="0" smtClean="0">
                <a:latin typeface="UC Berkeley OS Sign"/>
                <a:cs typeface="Arial" pitchFamily="34" charset="0"/>
              </a:rPr>
              <a:t>Schema </a:t>
            </a:r>
            <a:r>
              <a:rPr lang="en-US" sz="2400" dirty="0">
                <a:latin typeface="UC Berkeley OS Sign"/>
                <a:cs typeface="Arial" pitchFamily="34" charset="0"/>
              </a:rPr>
              <a:t>(XSD)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8503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Internal and External Structure (1)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1676400"/>
            <a:ext cx="7010400" cy="55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Resources can have INTERNAL structure as well as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EXTERNAL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structure that connects them to other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often make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arbitrary decisions about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granularity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with which we describe the internal structure of a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resource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boundaries we impose to identify resources determines whether some structure is internal or external with respect to them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236" y="1676400"/>
            <a:ext cx="84997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&lt;?xml version="1.0" encoding="UTF-8"?&gt;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&lt;</a:t>
            </a:r>
            <a:r>
              <a:rPr lang="en-US" sz="2000" dirty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xs:schema</a:t>
            </a:r>
            <a:r>
              <a:rPr lang="en-US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xmlns:xs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http://www.w3.org/2001/XMLSchema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&lt;</a:t>
            </a:r>
            <a:r>
              <a:rPr lang="en-US" sz="2000" dirty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xs:element</a:t>
            </a:r>
            <a:r>
              <a:rPr lang="en-US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name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Book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&lt;</a:t>
            </a:r>
            <a:r>
              <a:rPr lang="en-US" sz="2000" dirty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xs:complexType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     </a:t>
            </a:r>
            <a:r>
              <a:rPr lang="en-US" sz="2000" dirty="0" smtClean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&lt;xs:sequence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&gt;</a:t>
            </a:r>
          </a:p>
          <a:p>
            <a:r>
              <a:rPr lang="fr-FR" sz="2000" dirty="0" smtClean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           	&lt;xs:element</a:t>
            </a:r>
            <a:r>
              <a:rPr lang="fr-FR" sz="2000" dirty="0" smtClean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ref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Foreword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maxOccurs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minOccurs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0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"/&gt;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	</a:t>
            </a:r>
            <a:r>
              <a:rPr lang="fr-FR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&lt;</a:t>
            </a:r>
            <a:r>
              <a:rPr lang="fr-FR" sz="2000" dirty="0" smtClean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xs:element</a:t>
            </a:r>
            <a:r>
              <a:rPr lang="fr-FR" sz="2000" dirty="0" smtClean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ref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Preface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maxOccurs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minOccurs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0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"/&gt;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	</a:t>
            </a:r>
            <a:r>
              <a:rPr lang="fr-FR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&lt;</a:t>
            </a:r>
            <a:r>
              <a:rPr lang="fr-FR" sz="2000" dirty="0" smtClean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xs:element</a:t>
            </a:r>
            <a:r>
              <a:rPr lang="fr-FR" sz="2000" dirty="0" smtClean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ref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Introduction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maxOccurs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minOccurs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0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"/&gt;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&lt;</a:t>
            </a:r>
            <a:r>
              <a:rPr lang="en-US" sz="2000" dirty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xs:element</a:t>
            </a:r>
            <a:r>
              <a:rPr lang="en-US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ref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Chapter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en-US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maxOccurs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unbounded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"/&gt;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fr-FR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	&lt;</a:t>
            </a:r>
            <a:r>
              <a:rPr lang="fr-FR" sz="2000" dirty="0" smtClean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xs:element</a:t>
            </a:r>
            <a:r>
              <a:rPr lang="fr-FR" sz="2000" dirty="0" smtClean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ref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Appendix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maxOccurs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minOccurs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0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"/&gt;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fr-FR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	&lt;</a:t>
            </a:r>
            <a:r>
              <a:rPr lang="fr-FR" sz="2000" dirty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xs:element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ref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Bibliography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maxOccurs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minOccurs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0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"/&gt;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fr-FR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	&lt;</a:t>
            </a:r>
            <a:r>
              <a:rPr lang="fr-FR" sz="2000" dirty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xs:element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ref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Index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maxOccurs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minOccurs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="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0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"/&gt;</a:t>
            </a:r>
            <a:endParaRPr lang="fr-FR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       &lt;/</a:t>
            </a:r>
            <a:r>
              <a:rPr lang="en-US" sz="2000" dirty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xs:sequence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  &lt;/</a:t>
            </a:r>
            <a:r>
              <a:rPr lang="en-US" sz="2000" dirty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xs:complexType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&lt;/</a:t>
            </a:r>
            <a:r>
              <a:rPr lang="en-US" sz="2000" dirty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xs:elem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ent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&gt;</a:t>
            </a:r>
          </a:p>
          <a:p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609600"/>
            <a:ext cx="7584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latin typeface="+mj-lt"/>
                <a:ea typeface="+mj-ea"/>
                <a:cs typeface="+mj-cs"/>
              </a:rPr>
              <a:t>XSD Schema Fragment for « Book</a:t>
            </a:r>
            <a:r>
              <a:rPr lang="fr-FR" sz="4000" b="1" dirty="0">
                <a:latin typeface="+mj-lt"/>
                <a:ea typeface="+mj-ea"/>
                <a:cs typeface="+mj-cs"/>
              </a:rPr>
              <a:t> »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4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fr-FR" b="1" dirty="0" smtClean="0">
                <a:sym typeface="UC Berkeley OS Sign"/>
              </a:rPr>
              <a:t>Minimal XML Syntax: </a:t>
            </a:r>
            <a:br>
              <a:rPr lang="fr-FR" b="1" dirty="0" smtClean="0">
                <a:sym typeface="UC Berkeley OS Sign"/>
              </a:rPr>
            </a:br>
            <a:r>
              <a:rPr lang="fr-FR" b="1" dirty="0" smtClean="0">
                <a:sym typeface="UC Berkeley OS Sign"/>
              </a:rPr>
              <a:t>XML Document Instance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286000"/>
            <a:ext cx="8036719" cy="276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Begins with the root element 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that is the name of the document type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Can contain text and binary data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Text consists of markup and character data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Markup always starts with &lt; or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&amp;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fr-FR" b="1" dirty="0" smtClean="0">
                <a:sym typeface="UC Berkeley OS Sign"/>
              </a:rPr>
              <a:t>XML Elements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143000" y="1524000"/>
            <a:ext cx="6629400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Elements are the building blocks in XML documents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enclose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content with both a begin and end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tag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Element “containers” define inclusion relationships by providing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context for understanding the child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fr-FR" b="1" dirty="0" smtClean="0">
                <a:sym typeface="UC Berkeley OS Sign"/>
              </a:rPr>
              <a:t>XML Elements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295400"/>
            <a:ext cx="8763000" cy="4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&lt;BookTitle&gt;Moby Dick&lt;/BookTitle&gt;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&lt;BookAuthor&gt;Melville&lt;/BookAuthor&gt;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&lt;BookPublicationYear&gt;1851&lt;/BookPublicationYear&gt;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&lt;BookCategory&gt;Fiction&lt;/BookCategory</a:t>
            </a: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 </a:t>
            </a:r>
            <a:endParaRPr lang="en-US" sz="2800" dirty="0" smtClean="0">
              <a:latin typeface="Arial Unicode MS" pitchFamily="34" charset="-128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&lt;Book&gt; </a:t>
            </a:r>
            <a:endParaRPr lang="en-US" sz="2800" dirty="0" smtClean="0">
              <a:latin typeface="Arial Unicode MS" pitchFamily="34" charset="-128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     &lt;</a:t>
            </a: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Title&gt;Moby Dick&lt;/Title</a:t>
            </a: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     &lt;</a:t>
            </a: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Author&gt;Melville&lt;/Author&gt; </a:t>
            </a: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     &lt;</a:t>
            </a: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PublicationYear&gt;1851&lt;/PublicationYear</a:t>
            </a: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    &lt;Category&gt;Fiction&lt;/Category&gt;</a:t>
            </a:r>
            <a:endParaRPr lang="en-US" sz="2800" dirty="0" smtClean="0">
              <a:latin typeface="Arial Unicode MS" pitchFamily="34" charset="-128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&lt;/</a:t>
            </a: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Book&gt;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fr-FR" b="1" dirty="0" smtClean="0">
                <a:sym typeface="UC Berkeley OS Sign"/>
              </a:rPr>
              <a:t>XML </a:t>
            </a:r>
            <a:r>
              <a:rPr lang="en-US" b="1" dirty="0" smtClean="0">
                <a:sym typeface="UC Berkeley OS Sign"/>
              </a:rPr>
              <a:t>Attributes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371600"/>
            <a:ext cx="7924800" cy="499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Elements may also one or more attributes (a name - value pair) associated only with their start tag and the values must always be quoted with matching ' or "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&lt;PurchaseOrder number="12" &gt;</a:t>
            </a:r>
            <a:r>
              <a:rPr lang="en-US" sz="2400" i="1" dirty="0" smtClean="0"/>
              <a:t>purchase order content </a:t>
            </a:r>
            <a:r>
              <a:rPr lang="en-US" sz="2400" dirty="0" smtClean="0"/>
              <a:t>&lt;/PurchaseOrder&gt;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order of attributes is not significant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Elements with attributes but no content are said to be "empty" and have a different tag syntax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&lt;Portrait image="bob.gif"/&gt;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Encoding with Elements Only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133600"/>
            <a:ext cx="8534400" cy="345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 Unicode MS" pitchFamily="34" charset="-128"/>
                <a:cs typeface="Arial" pitchFamily="34" charset="0"/>
              </a:rPr>
              <a:t>&lt;Book&gt;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 Unicode MS" pitchFamily="34" charset="-128"/>
                <a:cs typeface="Arial" pitchFamily="34" charset="0"/>
              </a:rPr>
              <a:t>     &lt;Title&gt;Moby Dick&lt;/Title&gt;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 Unicode MS" pitchFamily="34" charset="-128"/>
                <a:cs typeface="Arial" pitchFamily="34" charset="0"/>
              </a:rPr>
              <a:t>     &lt;Author&gt;Melville&lt;/Author&gt;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 Unicode MS" pitchFamily="34" charset="-128"/>
                <a:cs typeface="Arial" pitchFamily="34" charset="0"/>
              </a:rPr>
              <a:t>     &lt;PublicationYear&gt;1851&lt;/PublicationYear&gt;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 Unicode MS" pitchFamily="34" charset="-128"/>
                <a:cs typeface="Arial" pitchFamily="34" charset="0"/>
              </a:rPr>
              <a:t>     &lt;Category&gt;Fiction&lt;/Category&gt;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 Unicode MS" pitchFamily="34" charset="-128"/>
                <a:cs typeface="Arial" pitchFamily="34" charset="0"/>
              </a:rPr>
              <a:t>&lt;/Book</a:t>
            </a:r>
            <a:r>
              <a:rPr lang="en-US" sz="32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Encoding with Attributes Only: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How Do These Differ?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752600"/>
            <a:ext cx="8229600" cy="443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 Unicode MS" pitchFamily="34" charset="-128"/>
                <a:cs typeface="Arial" pitchFamily="34" charset="0"/>
              </a:rPr>
              <a:t>&lt;Book title="Moby Dick" author="Melville" publicationYear="1851" category="Fiction"/&gt;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Arial Unicode MS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 Unicode MS" pitchFamily="34" charset="-128"/>
                <a:cs typeface="Arial" pitchFamily="34" charset="0"/>
              </a:rPr>
              <a:t> &lt;Book title="Moby Dick" author="Melville" category="Fiction" publicationYear="1851"/&gt;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Arial Unicode MS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 Unicode MS" pitchFamily="34" charset="-128"/>
                <a:cs typeface="Arial" pitchFamily="34" charset="0"/>
              </a:rPr>
              <a:t> &lt;Book title="Moby Dick" author="Melville" publicationYear="1851" fiction="True"/&gt;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" y="685800"/>
            <a:ext cx="8991600" cy="591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/>
              <a:t>&lt;</a:t>
            </a:r>
            <a:r>
              <a:rPr lang="en-US" sz="3200" dirty="0" smtClean="0"/>
              <a:t>Book</a:t>
            </a:r>
            <a:r>
              <a:rPr lang="en-US" sz="3200" dirty="0" smtClean="0"/>
              <a:t>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/>
              <a:t>&lt;</a:t>
            </a:r>
            <a:r>
              <a:rPr lang="en-US" sz="3200" dirty="0" smtClean="0"/>
              <a:t>Title&gt;Moby Dick&lt;/Title&gt; </a:t>
            </a:r>
            <a:r>
              <a:rPr lang="en-US" sz="3200" dirty="0" smtClean="0"/>
              <a:t>       &lt;</a:t>
            </a:r>
            <a:r>
              <a:rPr lang="en-US" sz="3200" dirty="0" smtClean="0"/>
              <a:t>Author&gt;Melville&lt;/Author&gt; </a:t>
            </a:r>
            <a:r>
              <a:rPr lang="en-US" sz="3200" dirty="0" smtClean="0"/>
              <a:t>  &lt;</a:t>
            </a:r>
            <a:r>
              <a:rPr lang="en-US" sz="3200" dirty="0" smtClean="0"/>
              <a:t>PublicationYear&gt;1851&lt;/PublicationYear&gt; </a:t>
            </a:r>
            <a:r>
              <a:rPr lang="en-US" sz="3200" dirty="0" smtClean="0"/>
              <a:t>	&lt;</a:t>
            </a:r>
            <a:r>
              <a:rPr lang="en-US" sz="3200" dirty="0" smtClean="0"/>
              <a:t>Categories</a:t>
            </a:r>
            <a:r>
              <a:rPr lang="en-US" sz="3200" dirty="0" smtClean="0"/>
              <a:t>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/>
              <a:t>	</a:t>
            </a:r>
            <a:r>
              <a:rPr lang="en-US" sz="3200" dirty="0" smtClean="0"/>
              <a:t>	 </a:t>
            </a:r>
            <a:r>
              <a:rPr lang="en-US" sz="3200" dirty="0" smtClean="0"/>
              <a:t>&lt;Category&gt;Fiction&lt;Category&gt; </a:t>
            </a:r>
            <a:r>
              <a:rPr lang="en-US" sz="3200" dirty="0" smtClean="0"/>
              <a:t>				&lt;</a:t>
            </a:r>
            <a:r>
              <a:rPr lang="en-US" sz="3200" dirty="0" smtClean="0"/>
              <a:t>Category&gt;Whales&lt;Category&gt; </a:t>
            </a:r>
            <a:r>
              <a:rPr lang="en-US" sz="3200" dirty="0" smtClean="0"/>
              <a:t>	&lt;/</a:t>
            </a:r>
            <a:r>
              <a:rPr lang="en-US" sz="3200" dirty="0" smtClean="0"/>
              <a:t>Categories</a:t>
            </a:r>
            <a:r>
              <a:rPr lang="en-US" sz="3200" dirty="0" smtClean="0"/>
              <a:t>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/>
              <a:t> </a:t>
            </a:r>
            <a:r>
              <a:rPr lang="en-US" sz="3200" dirty="0" smtClean="0"/>
              <a:t>&lt;/Book</a:t>
            </a:r>
            <a:r>
              <a:rPr lang="en-US" sz="3200" dirty="0" smtClean="0"/>
              <a:t>&gt;</a:t>
            </a:r>
            <a:endParaRPr lang="en-US" sz="2800" dirty="0" smtClean="0">
              <a:latin typeface="Arial Unicode MS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 Unicode MS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/>
              <a:t>&lt;</a:t>
            </a:r>
            <a:r>
              <a:rPr lang="en-US" sz="3200" dirty="0" smtClean="0"/>
              <a:t>Book title="Moby Dick" author="Melville" publicationYear="1851" category="Fiction </a:t>
            </a:r>
            <a:r>
              <a:rPr lang="en-US" sz="3200" dirty="0" smtClean="0"/>
              <a:t>Whales”/&gt;</a:t>
            </a:r>
            <a:endParaRPr lang="en-US" sz="32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58665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How Do These Differ?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12600" cy="44916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Glushko, Robert. </a:t>
            </a:r>
            <a:r>
              <a:rPr lang="en-US" sz="2800" dirty="0" smtClean="0">
                <a:hlinkClick r:id="rId3"/>
              </a:rPr>
              <a:t>Modeling Methods and Artifacts for Crossing the Data/Document Divide</a:t>
            </a:r>
            <a:r>
              <a:rPr lang="en-US" sz="2800" dirty="0" smtClean="0"/>
              <a:t>, 2005. </a:t>
            </a:r>
          </a:p>
          <a:p>
            <a:r>
              <a:rPr lang="en-US" sz="2800" dirty="0" smtClean="0"/>
              <a:t>Glushko, Robert and McGrath, Tim. </a:t>
            </a:r>
            <a:r>
              <a:rPr lang="en-US" sz="2800" dirty="0" smtClean="0">
                <a:hlinkClick r:id="rId4"/>
              </a:rPr>
              <a:t>Document Engineering, Chapter 11, "Analyzing Documents"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63066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Readings for Next Lecture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8707" cy="3995812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TODAY’S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MOST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IMPORTANT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SLIDES</a:t>
            </a:r>
            <a:endParaRPr lang="en-US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Internal and External Structure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219200"/>
            <a:ext cx="8036719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Example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: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How do we describe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relationships between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companies?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 terms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of the company-to-company transactions they carry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out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 terms of the business components/services that are involved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terms of the interactions between their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employees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Internal and External Structure (1)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1676400"/>
            <a:ext cx="7010400" cy="55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Resources can have INTERNAL structure as well as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EXTERNAL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structure that connects them to other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often make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arbitrary decisions about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granularity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with which we describe the internal structure of a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resource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boundaries we impose to identify resources determines whether some structure is internal or external with respect to them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“Between-Resource” Structures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36719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between printed or digital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documents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between web pages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– communication and information flows - between people, organizations, any other kind of interacting “actors” or resources – social networks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We can analyze all of these with some common concepts and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abstractions</a:t>
            </a:r>
            <a:endParaRPr lang="en-US" sz="2800" dirty="0" smtClean="0">
              <a:solidFill>
                <a:srgbClr val="FF0000"/>
              </a:solidFill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REMINDER: Format Matters!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ch3.1-35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4217712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143000"/>
            <a:ext cx="3657600" cy="3883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How much you can do with information depends on the extent and </a:t>
            </a:r>
            <a:r>
              <a:rPr lang="en-US" sz="3200" dirty="0" smtClean="0">
                <a:solidFill>
                  <a:srgbClr val="FF0000"/>
                </a:solidFill>
              </a:rPr>
              <a:t>explicitness of its internal structure </a:t>
            </a:r>
            <a:r>
              <a:rPr lang="en-US" sz="3200" dirty="0" smtClean="0"/>
              <a:t>or "markup“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" y="5029200"/>
            <a:ext cx="7696200" cy="1451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Markup transforms a flat stream of text into a set of objects or elements </a:t>
            </a:r>
            <a:r>
              <a:rPr lang="en-US" sz="3200" dirty="0" smtClean="0"/>
              <a:t>that can be manipulated by other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Separating Content from 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Structure and Presentation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00200"/>
            <a:ext cx="8610600" cy="4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An essential goal of modeling is to </a:t>
            </a:r>
            <a:r>
              <a:rPr lang="en-US" sz="3200" dirty="0" smtClean="0">
                <a:solidFill>
                  <a:srgbClr val="FF0000"/>
                </a:solidFill>
              </a:rPr>
              <a:t>separate what something means from its structure and presentation</a:t>
            </a:r>
            <a:r>
              <a:rPr lang="en-US" sz="3200" dirty="0" smtClean="0"/>
              <a:t>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We're expressing a distinction between information as conceptual or as </a:t>
            </a:r>
            <a:r>
              <a:rPr lang="en-US" sz="3200" dirty="0" smtClean="0"/>
              <a:t>content </a:t>
            </a:r>
            <a:r>
              <a:rPr lang="en-US" sz="3200" dirty="0" smtClean="0"/>
              <a:t>and the physical container or medium, format, or technology in which the information is conveyed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Separating content from its structure and presentation is </a:t>
            </a:r>
            <a:r>
              <a:rPr lang="en-US" sz="3200" dirty="0" smtClean="0">
                <a:solidFill>
                  <a:srgbClr val="FF0000"/>
                </a:solidFill>
              </a:rPr>
              <a:t>the most important principle of Information Architecture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fr-FR" b="1" dirty="0" smtClean="0">
                <a:sym typeface="UC Berkeley OS Sign"/>
              </a:rPr>
              <a:t>Document Types</a:t>
            </a:r>
            <a:endParaRPr lang="fr-FR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36719" cy="453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Any definition of "document" allows for a notion of different types or classes or categories of documents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This idea can be very intuitive and very informal, or we can be more precise and define a MODEL OF A DOCUMENT TYPE as </a:t>
            </a:r>
            <a:r>
              <a:rPr lang="en-US" sz="24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the rules or constraints that distinguish one type from another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This expression of the model is CONCEPTUAL and is independent of the syntax and technology in which document instances are ultimately implemented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But most of the time the model is ultimately implemented in some specific syntax like XML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fr-FR" b="1" dirty="0" smtClean="0">
                <a:sym typeface="UC Berkeley OS Sign"/>
              </a:rPr>
              <a:t>Models of Document Types</a:t>
            </a:r>
            <a:endParaRPr lang="fr-FR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36719" cy="3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model of a document type captures the distinctions between documents that make a difference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Similar types of content occur in many document models and there is often overlap in information and structural patterns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Models of document types can be very specific ("purchase order for industrial chemicals when buyer and seller are in different countries") or very abstract ("fill-in-the-blank legal form for contract")</a:t>
            </a:r>
          </a:p>
        </p:txBody>
      </p:sp>
    </p:spTree>
    <p:extLst>
      <p:ext uri="{BB962C8B-B14F-4D97-AF65-F5344CB8AC3E}">
        <p14:creationId xmlns:p14="http://schemas.microsoft.com/office/powerpoint/2010/main" xmlns="" val="71040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Generic Supply Chain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143000"/>
            <a:ext cx="8036719" cy="46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139266" name="Picture 2" descr="D:\Lectures\figures\supply_chain_bas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7067550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hlinkClick r:id="rId3"/>
              </a:rPr>
              <a:t>Component Business Models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143000"/>
            <a:ext cx="8036719" cy="46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6" name="Picture 5" descr="ComponentBusinessMode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066800"/>
            <a:ext cx="7959605" cy="533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Resources or Resource Components?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components-alo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828800"/>
            <a:ext cx="6816244" cy="44053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Changing Resource Boundaries Changes External to Internal Structure</a:t>
            </a:r>
            <a:endParaRPr lang="en-US" b="1" dirty="0"/>
          </a:p>
        </p:txBody>
      </p:sp>
      <p:pic>
        <p:nvPicPr>
          <p:cNvPr id="3" name="Picture 2" descr="E:\courses\F2012\202\figures\component_networ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26" y="1676400"/>
            <a:ext cx="4575186" cy="2902225"/>
          </a:xfrm>
          <a:prstGeom prst="rect">
            <a:avLst/>
          </a:prstGeom>
          <a:noFill/>
        </p:spPr>
      </p:pic>
      <p:pic>
        <p:nvPicPr>
          <p:cNvPr id="1027" name="Picture 3" descr="E:\courses\F2012\202\figures\component_hierarch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86200"/>
            <a:ext cx="4438650" cy="262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2195</Words>
  <Application>Microsoft Office PowerPoint</Application>
  <PresentationFormat>On-screen Show (4:3)</PresentationFormat>
  <Paragraphs>343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Plan for Today’s Lecture(s)</vt:lpstr>
      <vt:lpstr>INFO 202 “Information Organization &amp; Retrieval” Fall 2015 </vt:lpstr>
      <vt:lpstr>The Structural Perspective on Relationships</vt:lpstr>
      <vt:lpstr>Internal and External Structure (1)</vt:lpstr>
      <vt:lpstr>Internal and External Structure (2)</vt:lpstr>
      <vt:lpstr>Generic Supply Chain</vt:lpstr>
      <vt:lpstr>Component Business Models</vt:lpstr>
      <vt:lpstr>Resources or Resource Components?</vt:lpstr>
      <vt:lpstr> Changing Resource Boundaries Changes External to Internal Structure</vt:lpstr>
      <vt:lpstr>Tidwell: External or Internal Structures in a User Interface?</vt:lpstr>
      <vt:lpstr>Making Implicit Structure Explicit</vt:lpstr>
      <vt:lpstr>INFO 202 “Information Organization &amp; Retrieval” Fall 2015 </vt:lpstr>
      <vt:lpstr>“Between-Resource” Structures</vt:lpstr>
      <vt:lpstr>Slide 14</vt:lpstr>
      <vt:lpstr>Slide 15</vt:lpstr>
      <vt:lpstr>Link Network – Graphical View</vt:lpstr>
      <vt:lpstr>Link Network – Matrix View</vt:lpstr>
      <vt:lpstr>Link Properties</vt:lpstr>
      <vt:lpstr>Annotation</vt:lpstr>
      <vt:lpstr>Slide 20</vt:lpstr>
      <vt:lpstr>Separation of Link Concerns</vt:lpstr>
      <vt:lpstr>Slide 22</vt:lpstr>
      <vt:lpstr>Slide 23</vt:lpstr>
      <vt:lpstr>Slide 24</vt:lpstr>
      <vt:lpstr>Slide 25</vt:lpstr>
      <vt:lpstr>INFO 202 “Information Organization &amp; Retrieval” Fall 2015 </vt:lpstr>
      <vt:lpstr>REMINDER: Format Matters!</vt:lpstr>
      <vt:lpstr>Three Types of "Stuff“  or Kinds of Information</vt:lpstr>
      <vt:lpstr>Identifying Information Components</vt:lpstr>
      <vt:lpstr>Separating Content from  Structure and Presentation</vt:lpstr>
      <vt:lpstr>Structural Information</vt:lpstr>
      <vt:lpstr>Applying Structure</vt:lpstr>
      <vt:lpstr>The Independence of Structure  and Content</vt:lpstr>
      <vt:lpstr>INFO 202 “Information Organization &amp; Retrieval” Fall 2015 </vt:lpstr>
      <vt:lpstr>Document Types</vt:lpstr>
      <vt:lpstr>Models of Document Types</vt:lpstr>
      <vt:lpstr>Slide 37</vt:lpstr>
      <vt:lpstr>How XML Implements Models of Document Types</vt:lpstr>
      <vt:lpstr>Schemas and Schema Languages</vt:lpstr>
      <vt:lpstr>Slide 40</vt:lpstr>
      <vt:lpstr>Minimal XML Syntax:  XML Document Instance</vt:lpstr>
      <vt:lpstr>XML Elements</vt:lpstr>
      <vt:lpstr>XML Elements</vt:lpstr>
      <vt:lpstr>XML Attributes</vt:lpstr>
      <vt:lpstr>Encoding with Elements Only</vt:lpstr>
      <vt:lpstr>Encoding with Attributes Only: How Do These Differ?</vt:lpstr>
      <vt:lpstr>How Do These Differ?</vt:lpstr>
      <vt:lpstr>Readings for Next Lecture</vt:lpstr>
      <vt:lpstr>TODAY’S  MOST  IMPORTANT  SLIDES</vt:lpstr>
      <vt:lpstr>Internal and External Structure (1)</vt:lpstr>
      <vt:lpstr>“Between-Resource” Structures</vt:lpstr>
      <vt:lpstr>REMINDER: Format Matters!</vt:lpstr>
      <vt:lpstr>Separating Content from  Structure and Presentation</vt:lpstr>
      <vt:lpstr>Document Types</vt:lpstr>
      <vt:lpstr>Models of Document Types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2015-10-07T00:12:59Z</dcterms:created>
  <dcterms:modified xsi:type="dcterms:W3CDTF">2015-10-07T00:13:07Z</dcterms:modified>
</cp:coreProperties>
</file>