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sldIdLst>
    <p:sldId id="256" r:id="rId2"/>
    <p:sldId id="448" r:id="rId3"/>
    <p:sldId id="547" r:id="rId4"/>
    <p:sldId id="548" r:id="rId5"/>
    <p:sldId id="549" r:id="rId6"/>
    <p:sldId id="550" r:id="rId7"/>
    <p:sldId id="552" r:id="rId8"/>
    <p:sldId id="553" r:id="rId9"/>
    <p:sldId id="562" r:id="rId10"/>
    <p:sldId id="563" r:id="rId11"/>
    <p:sldId id="455" r:id="rId12"/>
    <p:sldId id="565" r:id="rId13"/>
    <p:sldId id="459" r:id="rId14"/>
    <p:sldId id="555" r:id="rId15"/>
    <p:sldId id="564" r:id="rId16"/>
    <p:sldId id="557" r:id="rId17"/>
    <p:sldId id="566" r:id="rId18"/>
    <p:sldId id="517" r:id="rId19"/>
    <p:sldId id="519" r:id="rId20"/>
    <p:sldId id="518" r:id="rId21"/>
    <p:sldId id="520" r:id="rId22"/>
    <p:sldId id="521" r:id="rId23"/>
    <p:sldId id="522" r:id="rId24"/>
    <p:sldId id="523" r:id="rId25"/>
    <p:sldId id="525" r:id="rId26"/>
    <p:sldId id="526" r:id="rId27"/>
    <p:sldId id="527" r:id="rId28"/>
    <p:sldId id="528" r:id="rId29"/>
    <p:sldId id="529" r:id="rId30"/>
    <p:sldId id="575" r:id="rId31"/>
    <p:sldId id="530" r:id="rId32"/>
    <p:sldId id="531" r:id="rId33"/>
    <p:sldId id="532" r:id="rId34"/>
    <p:sldId id="533" r:id="rId35"/>
    <p:sldId id="534" r:id="rId36"/>
    <p:sldId id="535" r:id="rId37"/>
    <p:sldId id="536" r:id="rId38"/>
    <p:sldId id="537" r:id="rId39"/>
    <p:sldId id="538" r:id="rId40"/>
    <p:sldId id="539" r:id="rId41"/>
    <p:sldId id="540" r:id="rId42"/>
    <p:sldId id="541" r:id="rId43"/>
    <p:sldId id="542" r:id="rId44"/>
    <p:sldId id="543" r:id="rId45"/>
    <p:sldId id="544" r:id="rId46"/>
    <p:sldId id="545" r:id="rId47"/>
    <p:sldId id="546" r:id="rId48"/>
    <p:sldId id="568" r:id="rId49"/>
    <p:sldId id="569" r:id="rId50"/>
    <p:sldId id="570" r:id="rId51"/>
    <p:sldId id="571" r:id="rId52"/>
    <p:sldId id="572" r:id="rId53"/>
    <p:sldId id="573" r:id="rId54"/>
    <p:sldId id="574"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67886" autoAdjust="0"/>
  </p:normalViewPr>
  <p:slideViewPr>
    <p:cSldViewPr>
      <p:cViewPr>
        <p:scale>
          <a:sx n="66" d="100"/>
          <a:sy n="66" d="100"/>
        </p:scale>
        <p:origin x="-28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886"/>
    </p:cViewPr>
  </p:sorterViewPr>
  <p:notesViewPr>
    <p:cSldViewPr>
      <p:cViewPr varScale="1">
        <p:scale>
          <a:sx n="69" d="100"/>
          <a:sy n="69" d="100"/>
        </p:scale>
        <p:origin x="3264"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10/11/2015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xmlns="" val="20027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dirty="0"/>
          </a:p>
        </p:txBody>
      </p:sp>
    </p:spTree>
    <p:extLst>
      <p:ext uri="{BB962C8B-B14F-4D97-AF65-F5344CB8AC3E}">
        <p14:creationId xmlns:p14="http://schemas.microsoft.com/office/powerpoint/2010/main" xmlns="" val="137739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dirty="0"/>
          </a:p>
        </p:txBody>
      </p:sp>
    </p:spTree>
    <p:extLst>
      <p:ext uri="{BB962C8B-B14F-4D97-AF65-F5344CB8AC3E}">
        <p14:creationId xmlns:p14="http://schemas.microsoft.com/office/powerpoint/2010/main" xmlns="" val="342640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dirty="0"/>
          </a:p>
        </p:txBody>
      </p:sp>
    </p:spTree>
    <p:extLst>
      <p:ext uri="{BB962C8B-B14F-4D97-AF65-F5344CB8AC3E}">
        <p14:creationId xmlns:p14="http://schemas.microsoft.com/office/powerpoint/2010/main" xmlns="" val="23532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12</a:t>
            </a:fld>
            <a:endParaRPr lang="en-US"/>
          </a:p>
        </p:txBody>
      </p:sp>
    </p:spTree>
    <p:extLst>
      <p:ext uri="{BB962C8B-B14F-4D97-AF65-F5344CB8AC3E}">
        <p14:creationId xmlns:p14="http://schemas.microsoft.com/office/powerpoint/2010/main" xmlns="" val="291620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xmlns="" val="168721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119380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14</a:t>
            </a:fld>
            <a:endParaRPr lang="en-US"/>
          </a:p>
        </p:txBody>
      </p:sp>
    </p:spTree>
    <p:extLst>
      <p:ext uri="{BB962C8B-B14F-4D97-AF65-F5344CB8AC3E}">
        <p14:creationId xmlns:p14="http://schemas.microsoft.com/office/powerpoint/2010/main" xmlns="" val="3439046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15</a:t>
            </a:fld>
            <a:endParaRPr lang="en-US"/>
          </a:p>
        </p:txBody>
      </p:sp>
    </p:spTree>
    <p:extLst>
      <p:ext uri="{BB962C8B-B14F-4D97-AF65-F5344CB8AC3E}">
        <p14:creationId xmlns:p14="http://schemas.microsoft.com/office/powerpoint/2010/main" xmlns="" val="231342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99060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16</a:t>
            </a:fld>
            <a:endParaRPr lang="en-US"/>
          </a:p>
        </p:txBody>
      </p:sp>
    </p:spTree>
    <p:extLst>
      <p:ext uri="{BB962C8B-B14F-4D97-AF65-F5344CB8AC3E}">
        <p14:creationId xmlns:p14="http://schemas.microsoft.com/office/powerpoint/2010/main" xmlns="" val="322871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17</a:t>
            </a:fld>
            <a:endParaRPr lang="en-US" dirty="0"/>
          </a:p>
        </p:txBody>
      </p:sp>
    </p:spTree>
    <p:extLst>
      <p:ext uri="{BB962C8B-B14F-4D97-AF65-F5344CB8AC3E}">
        <p14:creationId xmlns:p14="http://schemas.microsoft.com/office/powerpoint/2010/main" xmlns="" val="2036630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extLst>
      <p:ext uri="{BB962C8B-B14F-4D97-AF65-F5344CB8AC3E}">
        <p14:creationId xmlns:p14="http://schemas.microsoft.com/office/powerpoint/2010/main" xmlns="" val="99935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extLst>
      <p:ext uri="{BB962C8B-B14F-4D97-AF65-F5344CB8AC3E}">
        <p14:creationId xmlns:p14="http://schemas.microsoft.com/office/powerpoint/2010/main" xmlns="" val="162139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dirty="0"/>
          </a:p>
        </p:txBody>
      </p:sp>
    </p:spTree>
    <p:extLst>
      <p:ext uri="{BB962C8B-B14F-4D97-AF65-F5344CB8AC3E}">
        <p14:creationId xmlns:p14="http://schemas.microsoft.com/office/powerpoint/2010/main" xmlns="" val="175421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xmlns="" val="243151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xmlns="" val="296424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dirty="0"/>
          </a:p>
        </p:txBody>
      </p:sp>
    </p:spTree>
    <p:extLst>
      <p:ext uri="{BB962C8B-B14F-4D97-AF65-F5344CB8AC3E}">
        <p14:creationId xmlns:p14="http://schemas.microsoft.com/office/powerpoint/2010/main" xmlns="" val="53752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dirty="0"/>
          </a:p>
        </p:txBody>
      </p:sp>
    </p:spTree>
    <p:extLst>
      <p:ext uri="{BB962C8B-B14F-4D97-AF65-F5344CB8AC3E}">
        <p14:creationId xmlns:p14="http://schemas.microsoft.com/office/powerpoint/2010/main" xmlns="" val="1831776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dirty="0"/>
          </a:p>
        </p:txBody>
      </p:sp>
    </p:spTree>
    <p:extLst>
      <p:ext uri="{BB962C8B-B14F-4D97-AF65-F5344CB8AC3E}">
        <p14:creationId xmlns:p14="http://schemas.microsoft.com/office/powerpoint/2010/main" xmlns="" val="204120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dirty="0"/>
          </a:p>
        </p:txBody>
      </p:sp>
    </p:spTree>
    <p:extLst>
      <p:ext uri="{BB962C8B-B14F-4D97-AF65-F5344CB8AC3E}">
        <p14:creationId xmlns:p14="http://schemas.microsoft.com/office/powerpoint/2010/main" xmlns="" val="55258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dirty="0"/>
          </a:p>
        </p:txBody>
      </p:sp>
    </p:spTree>
    <p:extLst>
      <p:ext uri="{BB962C8B-B14F-4D97-AF65-F5344CB8AC3E}">
        <p14:creationId xmlns:p14="http://schemas.microsoft.com/office/powerpoint/2010/main" xmlns="" val="153290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a:p>
        </p:txBody>
      </p:sp>
    </p:spTree>
    <p:extLst>
      <p:ext uri="{BB962C8B-B14F-4D97-AF65-F5344CB8AC3E}">
        <p14:creationId xmlns:p14="http://schemas.microsoft.com/office/powerpoint/2010/main" xmlns="" val="1888044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dirty="0"/>
          </a:p>
        </p:txBody>
      </p:sp>
    </p:spTree>
    <p:extLst>
      <p:ext uri="{BB962C8B-B14F-4D97-AF65-F5344CB8AC3E}">
        <p14:creationId xmlns:p14="http://schemas.microsoft.com/office/powerpoint/2010/main" xmlns="" val="3587146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xmlns="" val="137169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dirty="0"/>
          </a:p>
        </p:txBody>
      </p:sp>
    </p:spTree>
    <p:extLst>
      <p:ext uri="{BB962C8B-B14F-4D97-AF65-F5344CB8AC3E}">
        <p14:creationId xmlns:p14="http://schemas.microsoft.com/office/powerpoint/2010/main" xmlns="" val="53276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xmlns="" val="290386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xmlns="" val="1006062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xmlns="" val="2141065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dirty="0"/>
          </a:p>
        </p:txBody>
      </p:sp>
    </p:spTree>
    <p:extLst>
      <p:ext uri="{BB962C8B-B14F-4D97-AF65-F5344CB8AC3E}">
        <p14:creationId xmlns:p14="http://schemas.microsoft.com/office/powerpoint/2010/main" xmlns="" val="288559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xmlns="" val="3632307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dirty="0"/>
          </a:p>
        </p:txBody>
      </p:sp>
    </p:spTree>
    <p:extLst>
      <p:ext uri="{BB962C8B-B14F-4D97-AF65-F5344CB8AC3E}">
        <p14:creationId xmlns:p14="http://schemas.microsoft.com/office/powerpoint/2010/main" xmlns="" val="2534145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xmlns="" val="2098447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dirty="0"/>
          </a:p>
        </p:txBody>
      </p:sp>
    </p:spTree>
    <p:extLst>
      <p:ext uri="{BB962C8B-B14F-4D97-AF65-F5344CB8AC3E}">
        <p14:creationId xmlns:p14="http://schemas.microsoft.com/office/powerpoint/2010/main" xmlns="" val="27934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xmlns="" val="3312061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xmlns="" val="2845980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extLst>
      <p:ext uri="{BB962C8B-B14F-4D97-AF65-F5344CB8AC3E}">
        <p14:creationId xmlns:p14="http://schemas.microsoft.com/office/powerpoint/2010/main" xmlns="" val="1246509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dirty="0"/>
          </a:p>
        </p:txBody>
      </p:sp>
    </p:spTree>
    <p:extLst>
      <p:ext uri="{BB962C8B-B14F-4D97-AF65-F5344CB8AC3E}">
        <p14:creationId xmlns:p14="http://schemas.microsoft.com/office/powerpoint/2010/main" xmlns="" val="246311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dirty="0"/>
          </a:p>
        </p:txBody>
      </p:sp>
    </p:spTree>
    <p:extLst>
      <p:ext uri="{BB962C8B-B14F-4D97-AF65-F5344CB8AC3E}">
        <p14:creationId xmlns:p14="http://schemas.microsoft.com/office/powerpoint/2010/main" xmlns="" val="3526418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dirty="0"/>
          </a:p>
        </p:txBody>
      </p:sp>
    </p:spTree>
    <p:extLst>
      <p:ext uri="{BB962C8B-B14F-4D97-AF65-F5344CB8AC3E}">
        <p14:creationId xmlns:p14="http://schemas.microsoft.com/office/powerpoint/2010/main" xmlns="" val="104134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xmlns="" val="3533183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xmlns="" val="2179448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47</a:t>
            </a:fld>
            <a:endParaRPr lang="en-US"/>
          </a:p>
        </p:txBody>
      </p:sp>
    </p:spTree>
    <p:extLst>
      <p:ext uri="{BB962C8B-B14F-4D97-AF65-F5344CB8AC3E}">
        <p14:creationId xmlns:p14="http://schemas.microsoft.com/office/powerpoint/2010/main" xmlns="" val="955358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dirty="0"/>
          </a:p>
        </p:txBody>
      </p:sp>
    </p:spTree>
    <p:extLst>
      <p:ext uri="{BB962C8B-B14F-4D97-AF65-F5344CB8AC3E}">
        <p14:creationId xmlns:p14="http://schemas.microsoft.com/office/powerpoint/2010/main" xmlns="" val="3782487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dirty="0"/>
          </a:p>
        </p:txBody>
      </p:sp>
    </p:spTree>
    <p:extLst>
      <p:ext uri="{BB962C8B-B14F-4D97-AF65-F5344CB8AC3E}">
        <p14:creationId xmlns:p14="http://schemas.microsoft.com/office/powerpoint/2010/main" xmlns="" val="23532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dirty="0"/>
          </a:p>
        </p:txBody>
      </p:sp>
    </p:spTree>
    <p:extLst>
      <p:ext uri="{BB962C8B-B14F-4D97-AF65-F5344CB8AC3E}">
        <p14:creationId xmlns:p14="http://schemas.microsoft.com/office/powerpoint/2010/main" xmlns="" val="2837506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50</a:t>
            </a:fld>
            <a:endParaRPr lang="en-US"/>
          </a:p>
        </p:txBody>
      </p:sp>
    </p:spTree>
    <p:extLst>
      <p:ext uri="{BB962C8B-B14F-4D97-AF65-F5344CB8AC3E}">
        <p14:creationId xmlns:p14="http://schemas.microsoft.com/office/powerpoint/2010/main" xmlns="" val="2313423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99060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A3BB1-4831-483C-B557-C0FFEDB18E50}" type="slidenum">
              <a:rPr lang="en-US" smtClean="0"/>
              <a:pPr/>
              <a:t>51</a:t>
            </a:fld>
            <a:endParaRPr lang="en-US"/>
          </a:p>
        </p:txBody>
      </p:sp>
    </p:spTree>
    <p:extLst>
      <p:ext uri="{BB962C8B-B14F-4D97-AF65-F5344CB8AC3E}">
        <p14:creationId xmlns:p14="http://schemas.microsoft.com/office/powerpoint/2010/main" xmlns="" val="3228713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dirty="0"/>
          </a:p>
        </p:txBody>
      </p:sp>
    </p:spTree>
    <p:extLst>
      <p:ext uri="{BB962C8B-B14F-4D97-AF65-F5344CB8AC3E}">
        <p14:creationId xmlns:p14="http://schemas.microsoft.com/office/powerpoint/2010/main" xmlns="" val="1826904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53</a:t>
            </a:fld>
            <a:endParaRPr lang="en-US" dirty="0"/>
          </a:p>
        </p:txBody>
      </p:sp>
    </p:spTree>
    <p:extLst>
      <p:ext uri="{BB962C8B-B14F-4D97-AF65-F5344CB8AC3E}">
        <p14:creationId xmlns:p14="http://schemas.microsoft.com/office/powerpoint/2010/main" xmlns="" val="32709203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dirty="0"/>
          </a:p>
        </p:txBody>
      </p:sp>
    </p:spTree>
    <p:extLst>
      <p:ext uri="{BB962C8B-B14F-4D97-AF65-F5344CB8AC3E}">
        <p14:creationId xmlns:p14="http://schemas.microsoft.com/office/powerpoint/2010/main" xmlns="" val="2286103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dirty="0"/>
          </a:p>
        </p:txBody>
      </p:sp>
    </p:spTree>
    <p:extLst>
      <p:ext uri="{BB962C8B-B14F-4D97-AF65-F5344CB8AC3E}">
        <p14:creationId xmlns:p14="http://schemas.microsoft.com/office/powerpoint/2010/main" xmlns="" val="157687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9</a:t>
            </a:fld>
            <a:endParaRPr lang="en-US" dirty="0"/>
          </a:p>
        </p:txBody>
      </p:sp>
    </p:spTree>
    <p:extLst>
      <p:ext uri="{BB962C8B-B14F-4D97-AF65-F5344CB8AC3E}">
        <p14:creationId xmlns:p14="http://schemas.microsoft.com/office/powerpoint/2010/main" xmlns="" val="123823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172883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Structure and the Document Type Spectrum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Motivating “Document Engineering”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The Document Engineering Method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Documents vs. 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2057400"/>
            <a:ext cx="8305800" cy="45358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people have contrasted "documents" and "data" and concluded that documents and data cannot be understood and handled with the same terminology, techniques, and tools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document vs. data distinction is embedded and reinforced in textbooks, technology, and product marketing</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Analysis” vs. “Data Modeling”</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a more abstract perspective on document use and recognizing the continuum of the Document Type Spectrum motivate a more unified approach</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Document Type Spectrum</a:t>
            </a:r>
            <a:br>
              <a:rPr lang="en-US" sz="3600" b="1" dirty="0" smtClean="0">
                <a:sym typeface="UC Berkeley OS Sign"/>
              </a:rPr>
            </a:br>
            <a:r>
              <a:rPr lang="en-US" sz="3600" b="1" dirty="0" smtClean="0">
                <a:sym typeface="UC Berkeley OS Sign"/>
              </a:rPr>
              <a:t> is a Continuum</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systematic and continuous variation in document instances and types and there is no clear boundary between “documents” and “data”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Many document types combine narrative and transactional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familiar information processes involve both documents and data, often transforming one into the other </a:t>
            </a:r>
            <a:endParaRPr lang="en-US" sz="2800" dirty="0" smtClean="0">
              <a:latin typeface="UC Berkeley OS Sign"/>
              <a:cs typeface="Arial" pitchFamily="34" charset="0"/>
              <a:sym typeface="UC Berkeley OS Sign"/>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2057400"/>
            <a:ext cx="6315756" cy="4210504"/>
          </a:xfrm>
          <a:prstGeom prst="rect">
            <a:avLst/>
          </a:prstGeom>
        </p:spPr>
      </p:pic>
      <p:sp>
        <p:nvSpPr>
          <p:cNvPr id="3" name="Rectangle 1"/>
          <p:cNvSpPr txBox="1">
            <a:spLocks noChangeArrowheads="1"/>
          </p:cNvSpPr>
          <p:nvPr/>
        </p:nvSpPr>
        <p:spPr>
          <a:xfrm>
            <a:off x="1295400" y="274411"/>
            <a:ext cx="6389915" cy="1226438"/>
          </a:xfrm>
          <a:prstGeom prst="rect">
            <a:avLst/>
          </a:prstGeom>
        </p:spPr>
        <p:txBody>
          <a:bodyPr lIns="64291" tIns="32146" rIns="64291" bIns="32146"/>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smtClean="0">
                <a:latin typeface="+mj-lt"/>
                <a:ea typeface="+mj-ea"/>
                <a:cs typeface="+mj-cs"/>
                <a:sym typeface="UC Berkeley OS Sign"/>
              </a:rPr>
              <a:t>Many Document Types Combine Narrative and Transactional Content</a:t>
            </a:r>
            <a:endParaRPr lang="en-US" sz="4000" b="1" dirty="0">
              <a:latin typeface="+mj-lt"/>
              <a:ea typeface="+mj-ea"/>
              <a:cs typeface="+mj-cs"/>
              <a:sym typeface="UC Berkeley OS Sign"/>
            </a:endParaRPr>
          </a:p>
        </p:txBody>
      </p:sp>
    </p:spTree>
    <p:extLst>
      <p:ext uri="{BB962C8B-B14F-4D97-AF65-F5344CB8AC3E}">
        <p14:creationId xmlns:p14="http://schemas.microsoft.com/office/powerpoint/2010/main" xmlns="" val="1098625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1143000"/>
          </a:xfrm>
        </p:spPr>
        <p:txBody>
          <a:bodyPr>
            <a:normAutofit fontScale="90000"/>
          </a:bodyPr>
          <a:lstStyle/>
          <a:p>
            <a:r>
              <a:rPr lang="en-US" b="1" dirty="0" smtClean="0"/>
              <a:t>Business Models Combine and Transform Data and Documents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838200" y="1752600"/>
            <a:ext cx="7332170" cy="462974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4240" y="319314"/>
            <a:ext cx="6005588" cy="6155223"/>
          </a:xfrm>
          <a:prstGeom prst="rect">
            <a:avLst/>
          </a:prstGeom>
        </p:spPr>
      </p:pic>
      <p:sp>
        <p:nvSpPr>
          <p:cNvPr id="3" name="TextBox 2"/>
          <p:cNvSpPr txBox="1"/>
          <p:nvPr/>
        </p:nvSpPr>
        <p:spPr>
          <a:xfrm>
            <a:off x="228600" y="1143000"/>
            <a:ext cx="2982685" cy="4623060"/>
          </a:xfrm>
          <a:prstGeom prst="rect">
            <a:avLst/>
          </a:prstGeom>
          <a:noFill/>
        </p:spPr>
        <p:txBody>
          <a:bodyPr wrap="square" rtlCol="0">
            <a:spAutoFit/>
          </a:bodyPr>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kern="0" dirty="0" smtClean="0">
                <a:latin typeface="UC Berkeley OS Sign"/>
                <a:sym typeface="UC Berkeley OS Sign"/>
              </a:rPr>
              <a:t>Business Models are Document Exchanges:</a:t>
            </a: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kern="0" dirty="0" smtClean="0">
              <a:latin typeface="UC Berkeley OS Sign"/>
              <a:sym typeface="UC Berkeley OS Sign"/>
            </a:endParaRPr>
          </a:p>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kern="0" dirty="0" smtClean="0">
                <a:latin typeface="UC Berkeley OS Sign"/>
                <a:ea typeface="+mj-ea"/>
                <a:cs typeface="+mj-cs"/>
              </a:rPr>
              <a:t>The “Drop Shipment” Document Exchange Choreography</a:t>
            </a:r>
            <a:endParaRPr lang="en-US" sz="4000" kern="0" dirty="0">
              <a:latin typeface="UC Berkeley OS Sign"/>
              <a:ea typeface="+mj-ea"/>
              <a:cs typeface="+mj-cs"/>
            </a:endParaRPr>
          </a:p>
        </p:txBody>
      </p:sp>
    </p:spTree>
    <p:extLst>
      <p:ext uri="{BB962C8B-B14F-4D97-AF65-F5344CB8AC3E}">
        <p14:creationId xmlns:p14="http://schemas.microsoft.com/office/powerpoint/2010/main" xmlns="" val="231496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lectures/figures/genericapp_reus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9695" y="151494"/>
            <a:ext cx="5219134" cy="52191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
          <p:cNvSpPr txBox="1">
            <a:spLocks noChangeArrowheads="1"/>
          </p:cNvSpPr>
          <p:nvPr/>
        </p:nvSpPr>
        <p:spPr>
          <a:xfrm>
            <a:off x="250372" y="110088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kern="0" dirty="0" smtClean="0">
                <a:latin typeface="UC Berkeley OS Sign"/>
                <a:ea typeface="+mj-ea"/>
                <a:cs typeface="+mj-cs"/>
                <a:sym typeface="UC Berkeley OS Sign"/>
              </a:rPr>
              <a:t>Business Processes are “Glued Together” by Overlapping Content</a:t>
            </a:r>
            <a:endParaRPr lang="en-US" sz="3200" kern="0" dirty="0">
              <a:latin typeface="UC Berkeley OS Sign"/>
              <a:ea typeface="+mj-ea"/>
              <a:cs typeface="+mj-cs"/>
              <a:sym typeface="UC Berkeley OS Sign"/>
            </a:endParaRPr>
          </a:p>
        </p:txBody>
      </p:sp>
    </p:spTree>
    <p:extLst>
      <p:ext uri="{BB962C8B-B14F-4D97-AF65-F5344CB8AC3E}">
        <p14:creationId xmlns:p14="http://schemas.microsoft.com/office/powerpoint/2010/main" xmlns="" val="2948276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29088" y="349694"/>
            <a:ext cx="4143251" cy="5637919"/>
          </a:xfrm>
          <a:prstGeom prst="rect">
            <a:avLst/>
          </a:prstGeom>
        </p:spPr>
      </p:pic>
      <p:sp>
        <p:nvSpPr>
          <p:cNvPr id="3" name="Rectangle 1"/>
          <p:cNvSpPr txBox="1">
            <a:spLocks noChangeArrowheads="1"/>
          </p:cNvSpPr>
          <p:nvPr/>
        </p:nvSpPr>
        <p:spPr>
          <a:xfrm>
            <a:off x="504145" y="53074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sym typeface="UC Berkeley OS Sign"/>
              </a:rPr>
              <a:t>HTML </a:t>
            </a:r>
            <a:r>
              <a:rPr lang="en-US" sz="4000" i="1" u="sng" kern="0" dirty="0">
                <a:latin typeface="UC Berkeley OS Sign"/>
                <a:sym typeface="UC Berkeley OS Sign"/>
              </a:rPr>
              <a:t>is</a:t>
            </a:r>
            <a:r>
              <a:rPr lang="en-US" sz="4000" kern="0" dirty="0">
                <a:latin typeface="UC Berkeley OS Sign"/>
                <a:sym typeface="UC Berkeley OS Sign"/>
              </a:rPr>
              <a:t> </a:t>
            </a:r>
            <a:r>
              <a:rPr lang="en-US" sz="4000" i="1" u="sng" kern="0" dirty="0" smtClean="0">
                <a:latin typeface="UC Berkeley OS Sign"/>
                <a:sym typeface="UC Berkeley OS Sign"/>
              </a:rPr>
              <a:t>not</a:t>
            </a:r>
            <a:r>
              <a:rPr lang="en-US" sz="4000" kern="0" dirty="0" smtClean="0">
                <a:latin typeface="UC Berkeley OS Sign"/>
                <a:sym typeface="UC Berkeley OS Sign"/>
              </a:rPr>
              <a:t> Good Glue</a:t>
            </a:r>
            <a:endParaRPr lang="en-US" sz="4000" kern="0" dirty="0">
              <a:latin typeface="UC Berkeley OS Sign"/>
              <a:ea typeface="+mj-ea"/>
              <a:cs typeface="+mj-cs"/>
              <a:sym typeface="UC Berkeley OS Sign"/>
            </a:endParaRPr>
          </a:p>
        </p:txBody>
      </p:sp>
      <p:sp>
        <p:nvSpPr>
          <p:cNvPr id="4" name="Rectangle 1"/>
          <p:cNvSpPr txBox="1">
            <a:spLocks noChangeArrowheads="1"/>
          </p:cNvSpPr>
          <p:nvPr/>
        </p:nvSpPr>
        <p:spPr>
          <a:xfrm>
            <a:off x="613354" y="2900940"/>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ea typeface="+mj-ea"/>
                <a:cs typeface="+mj-cs"/>
                <a:sym typeface="UC Berkeley OS Sign"/>
              </a:rPr>
              <a:t>XML </a:t>
            </a:r>
            <a:r>
              <a:rPr lang="en-US" sz="4000" i="1" u="sng" kern="0" dirty="0" smtClean="0">
                <a:latin typeface="UC Berkeley OS Sign"/>
                <a:ea typeface="+mj-ea"/>
                <a:cs typeface="+mj-cs"/>
                <a:sym typeface="UC Berkeley OS Sign"/>
              </a:rPr>
              <a:t>is</a:t>
            </a:r>
            <a:r>
              <a:rPr lang="en-US" sz="4000" kern="0" dirty="0" smtClean="0">
                <a:latin typeface="UC Berkeley OS Sign"/>
                <a:ea typeface="+mj-ea"/>
                <a:cs typeface="+mj-cs"/>
                <a:sym typeface="UC Berkeley OS Sign"/>
              </a:rPr>
              <a:t> Good Glue</a:t>
            </a:r>
            <a:endParaRPr lang="en-US" sz="4000" kern="0" dirty="0">
              <a:latin typeface="UC Berkeley OS Sign"/>
              <a:ea typeface="+mj-ea"/>
              <a:cs typeface="+mj-cs"/>
              <a:sym typeface="UC Berkeley OS Sign"/>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1140120301"/>
              </p:ext>
            </p:extLst>
          </p:nvPr>
        </p:nvGraphicFramePr>
        <p:xfrm>
          <a:off x="1095845" y="4152444"/>
          <a:ext cx="2013387" cy="1682296"/>
        </p:xfrm>
        <a:graphic>
          <a:graphicData uri="http://schemas.openxmlformats.org/presentationml/2006/ole">
            <p:oleObj spid="_x0000_s1027" name="Image" r:id="rId5" imgW="952381" imgH="596825" progId="">
              <p:embed/>
            </p:oleObj>
          </a:graphicData>
        </a:graphic>
      </p:graphicFrame>
    </p:spTree>
    <p:extLst>
      <p:ext uri="{BB962C8B-B14F-4D97-AF65-F5344CB8AC3E}">
        <p14:creationId xmlns:p14="http://schemas.microsoft.com/office/powerpoint/2010/main" xmlns="" val="3381295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October 2015</a:t>
            </a:r>
            <a:br>
              <a:rPr lang="en-US" sz="3000" dirty="0" smtClean="0">
                <a:sym typeface="UC Berkeley OS Sign"/>
              </a:rPr>
            </a:br>
            <a:r>
              <a:rPr lang="en-US" sz="3000" dirty="0" smtClean="0">
                <a:sym typeface="UC Berkeley OS Sign"/>
              </a:rPr>
              <a:t>Lecture 13.3 –</a:t>
            </a:r>
            <a:br>
              <a:rPr lang="en-US" sz="3000" dirty="0" smtClean="0">
                <a:sym typeface="UC Berkeley OS Sign"/>
              </a:rPr>
            </a:br>
            <a:r>
              <a:rPr lang="en-US" sz="3000" dirty="0" smtClean="0">
                <a:sym typeface="UC Berkeley OS Sign"/>
              </a:rPr>
              <a:t>The “Document Engineering” Method</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Crossing the Chasm with</a:t>
            </a:r>
            <a:br>
              <a:rPr lang="en-US" sz="3600" b="1" dirty="0" smtClean="0">
                <a:sym typeface="UC Berkeley OS Sign"/>
              </a:rPr>
            </a:br>
            <a:r>
              <a:rPr lang="en-US" sz="3600" b="1" dirty="0" smtClean="0">
                <a:sym typeface="UC Berkeley OS Sign"/>
              </a:rPr>
              <a:t> “Document Engineering”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524000"/>
            <a:ext cx="8305800" cy="487931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discipline of Document Engineering unifies the document analysis and data modeling disciplines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supports the specification, design, and implementation of the narrative and transactional documents needed in document-centric applications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a synthesis of information and systems analysis, business process modeling, content management, ethnography, and distributed computing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requires and reinforces patterns of information description and exchange from the perspective of business models, business processes, and information systems and services design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Engineering’s Key Ideas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47853"/>
            <a:ext cx="8534400" cy="44231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harmonizes the terminology  of document analysis and data modeling and emphasizes what they have in common rather than highlighting their differences: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and organizing </a:t>
            </a:r>
            <a:r>
              <a:rPr lang="en-US" sz="2400" dirty="0" smtClean="0">
                <a:latin typeface="UC Berkeley OS Sign"/>
                <a:cs typeface="Arial" pitchFamily="34" charset="0"/>
                <a:sym typeface="Arial" pitchFamily="34" charset="0"/>
              </a:rPr>
              <a:t>"</a:t>
            </a:r>
            <a:r>
              <a:rPr lang="en-US" sz="2400" dirty="0" smtClean="0">
                <a:latin typeface="UC Berkeley OS Sign"/>
                <a:cs typeface="Arial" pitchFamily="34" charset="0"/>
                <a:sym typeface="Arial" pitchFamily="34" charset="0"/>
              </a:rPr>
              <a:t>good" content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October 2015</a:t>
            </a:r>
            <a:br>
              <a:rPr lang="en-US" sz="3000" dirty="0" smtClean="0">
                <a:sym typeface="UC Berkeley OS Sign"/>
              </a:rPr>
            </a:br>
            <a:r>
              <a:rPr lang="en-US" sz="3000" dirty="0" smtClean="0">
                <a:sym typeface="UC Berkeley OS Sign"/>
              </a:rPr>
              <a:t>Lecture 13.1 </a:t>
            </a:r>
            <a:br>
              <a:rPr lang="en-US" sz="3000" dirty="0" smtClean="0">
                <a:sym typeface="UC Berkeley OS Sign"/>
              </a:rPr>
            </a:br>
            <a:r>
              <a:rPr lang="en-US" sz="3000" dirty="0" smtClean="0">
                <a:sym typeface="UC Berkeley OS Sign"/>
              </a:rPr>
              <a:t>Structure and the Document Type Spectrum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The Document Engineering Method</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57200" y="1143000"/>
            <a:ext cx="7924800" cy="54854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Depicted in Modeling Terms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758785" y="1143000"/>
            <a:ext cx="7321629" cy="54854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When we analyze information sources: interviews, documents, sets of data, whatever - our goal is to identify and describe the "significant things" or the "information components" and their characteristics or attributes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you conduct an interview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we have to remove the presentational information and dis-assemble the structural information to find the content information that is our highest priority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 we take away presentation and structure, we are abstracting away or generalizing from a physical implementation and creating our first conceptual or logical model of the information components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23974"/>
            <a:ext cx="8688586"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Finding the Right Documents to Analyze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Identifying all the potentially relevant documents or information sources is inherently an iterative task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locate documents, which may refer or link to other documents, and we locate people who work with the documents, who may refer or link to other documents or people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If there are lots of documents of a particular type, we have to be concerned about representiveness and selection biases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Extracting Presentation Rules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Presentation affects structure and content by applying transformation rules to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 understand the structure and content we must identify and record what the rules of the transformation were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Explicit transform rules can be encoded in templates, stylesheets or source code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Sometimes Rules Can’t be Extracted</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 access to source formats or source code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Rules may be inaccessible in source formats ("override" formatting in word processors instead of style tags)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Rules don't exist or are inconsistently followed (author has "fontitis" with "ransom note" presentation style)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“Ransom Note” or “Fontitis” Style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1162" y="1143000"/>
            <a:ext cx="6716875" cy="548544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Using Correlations or Conventions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Color, pitch, other perceptual dimensions can be correlated with semantic distinctions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Type size is correlated with structural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Content types can have characteristic layouts or text attributes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Adjacency can suggest a semantic relationship, like that between figure and caption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Presentation order is sometimes semantically significant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Presentation that Conveys Semantics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730236" y="1143000"/>
            <a:ext cx="5378727" cy="54854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fontScale="90000"/>
          </a:bodyPr>
          <a:lstStyle/>
          <a:p>
            <a:r>
              <a:rPr lang="en-US" b="1" dirty="0" smtClean="0"/>
              <a:t>Reminder:</a:t>
            </a:r>
            <a:br>
              <a:rPr lang="en-US" b="1" dirty="0" smtClean="0"/>
            </a:br>
            <a:r>
              <a:rPr lang="en-US" b="1" dirty="0" smtClean="0"/>
              <a:t> The Document Type Spectrum</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609600" y="2286000"/>
            <a:ext cx="8305800" cy="25605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200" y="0"/>
            <a:ext cx="5956224" cy="6843495"/>
          </a:xfrm>
          <a:prstGeom prst="rect">
            <a:avLst/>
          </a:prstGeom>
        </p:spPr>
      </p:pic>
      <p:sp>
        <p:nvSpPr>
          <p:cNvPr id="4" name="Rectangle 1"/>
          <p:cNvSpPr txBox="1">
            <a:spLocks noChangeArrowheads="1"/>
          </p:cNvSpPr>
          <p:nvPr/>
        </p:nvSpPr>
        <p:spPr>
          <a:xfrm>
            <a:off x="226814" y="1905000"/>
            <a:ext cx="2059186" cy="1190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Model for OED “Entry”</a:t>
            </a:r>
            <a:endParaRPr lang="en-US" sz="3400" dirty="0" smtClean="0">
              <a:sym typeface="UC Berkeley OS Sign"/>
            </a:endParaRPr>
          </a:p>
        </p:txBody>
      </p:sp>
    </p:spTree>
    <p:extLst>
      <p:ext uri="{BB962C8B-B14F-4D97-AF65-F5344CB8AC3E}">
        <p14:creationId xmlns:p14="http://schemas.microsoft.com/office/powerpoint/2010/main" xmlns="" val="417445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Presentation that Hides </a:t>
            </a:r>
            <a:br>
              <a:rPr lang="en-US" sz="3600" b="1" dirty="0" smtClean="0">
                <a:sym typeface="UC Berkeley OS Sign"/>
              </a:rPr>
            </a:br>
            <a:r>
              <a:rPr lang="en-US" sz="3600" b="1" dirty="0" smtClean="0">
                <a:sym typeface="UC Berkeley OS Sign"/>
              </a:rPr>
              <a:t>Content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610600" cy="4684774"/>
          </a:xfrm>
          <a:prstGeom prst="rect">
            <a:avLst/>
          </a:prstGeom>
          <a:noFill/>
          <a:ln w="9525">
            <a:noFill/>
            <a:miter lim="800000"/>
            <a:headEnd/>
            <a:tailEnd/>
          </a:ln>
        </p:spPr>
        <p:txBody>
          <a:bodyPr wrap="square" lIns="64291" tIns="32146" rIns="64291" bIns="32146">
            <a:spAutoFit/>
          </a:bodyPr>
          <a:lstStyle/>
          <a:p>
            <a:r>
              <a:rPr lang="en-US" sz="2800" dirty="0" smtClean="0"/>
              <a:t>Address: </a:t>
            </a:r>
            <a:br>
              <a:rPr lang="en-US" sz="2800" dirty="0" smtClean="0"/>
            </a:br>
            <a:r>
              <a:rPr lang="en-US" sz="2800" dirty="0" smtClean="0"/>
              <a:t>Line 1: ________________</a:t>
            </a:r>
            <a:br>
              <a:rPr lang="en-US" sz="2800" dirty="0" smtClean="0"/>
            </a:br>
            <a:r>
              <a:rPr lang="en-US" sz="2800" dirty="0" smtClean="0"/>
              <a:t>Line 2: _________________</a:t>
            </a:r>
            <a:br>
              <a:rPr lang="en-US" sz="2800" dirty="0" smtClean="0"/>
            </a:br>
            <a:r>
              <a:rPr lang="en-US" sz="2800" dirty="0" smtClean="0"/>
              <a:t>City: ____________ State: ________ ZipCode: _________ </a:t>
            </a:r>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“Line 1" and “Line 2" are presentation labels that are not useful for any purpose other than printing out an address label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They are not content components; they are hiding content components like "number" and "street”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Presentation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232062" y="1447800"/>
            <a:ext cx="8768197" cy="4648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Structural Information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Removing the presentation components allows us to focus on the two remaining types, Structure and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Structure is the physical or logical arrangement of components. Paragraphs, titles, sections, footnotes, tables, "parts" in a form, are all structural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structural components provide the hierarchical "skeleton" or "scaffold" into which the content components are arranged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Structural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81000" y="1219199"/>
            <a:ext cx="8305800" cy="554187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Content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search for “meaning” in our document analysis ends up with the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Content components are the "nouns" in our documents or sets of data – things like "topic," "summary," "name," "address," "price"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Content View of Lecture Slide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57200" y="1447800"/>
            <a:ext cx="8471847" cy="4953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Generated or Derived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"Table of Contents," "Permuted Index," and list of figures, tables, or other types of components can usually be generated or derived from other components and are not </a:t>
            </a:r>
            <a:r>
              <a:rPr lang="en-US" sz="2800" dirty="0" smtClean="0">
                <a:latin typeface="UC Berkeley OS Sign"/>
                <a:cs typeface="Arial" pitchFamily="34" charset="0"/>
                <a:sym typeface="Arial" pitchFamily="34" charset="0"/>
              </a:rPr>
              <a:t>good components </a:t>
            </a:r>
            <a:r>
              <a:rPr lang="en-US" sz="2800" dirty="0" smtClean="0">
                <a:latin typeface="UC Berkeley OS Sign"/>
                <a:cs typeface="Arial" pitchFamily="34" charset="0"/>
                <a:sym typeface="Arial" pitchFamily="34" charset="0"/>
              </a:rPr>
              <a:t>in their own right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Similarly, if “TotalPrice" is "Quantity" x "UnitPrice" we might only want the latter two components in our model since collecting that first one separately could lead to data integrity problems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normAutofit fontScale="90000"/>
          </a:bodyPr>
          <a:lstStyle/>
          <a:p>
            <a:r>
              <a:rPr lang="en-US" b="1" dirty="0" smtClean="0"/>
              <a:t>Exercise: Deconstruct into</a:t>
            </a:r>
            <a:br>
              <a:rPr lang="en-US" b="1" dirty="0" smtClean="0"/>
            </a:br>
            <a:r>
              <a:rPr lang="en-US" b="1" dirty="0" smtClean="0"/>
              <a:t> Presentation, Structure, and Content</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676400" y="1423956"/>
            <a:ext cx="6007088" cy="543404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Harvesting and Consolidation</a:t>
            </a:r>
            <a:br>
              <a:rPr lang="en-US" sz="3600" b="1" dirty="0" smtClean="0"/>
            </a:br>
            <a:r>
              <a:rPr lang="en-US" sz="3600" b="1" dirty="0" smtClean="0"/>
              <a:t>of Components from Multiple Instances</a:t>
            </a:r>
            <a:br>
              <a:rPr lang="en-US" sz="3600" b="1" dirty="0" smtClean="0"/>
            </a:br>
            <a:r>
              <a:rPr lang="en-US" sz="3600" b="1" dirty="0" smtClean="0"/>
              <a:t>of a Document Type</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Harvesting – Create a set of candidate content components by extracting them from the information sources while removing presentation and structure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Consolidation– Identify synonyms and homonyms among the candidate content components, assigning a unique name to each unique meaning as part of a controlled vocabulary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Narrative Document Types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990600"/>
            <a:ext cx="8305800" cy="12671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NARRATIVE documents typically have relatively little internal structure, and that usually varies across instances of the same document type</a:t>
            </a:r>
          </a:p>
        </p:txBody>
      </p:sp>
      <p:pic>
        <p:nvPicPr>
          <p:cNvPr id="8" name="Picture 2"/>
          <p:cNvPicPr>
            <a:picLocks noChangeAspect="1" noChangeArrowheads="1"/>
          </p:cNvPicPr>
          <p:nvPr/>
        </p:nvPicPr>
        <p:blipFill>
          <a:blip r:embed="rId3" cstate="print"/>
          <a:srcRect/>
          <a:stretch>
            <a:fillRect/>
          </a:stretch>
        </p:blipFill>
        <p:spPr bwMode="auto">
          <a:xfrm>
            <a:off x="533400" y="2209800"/>
            <a:ext cx="7053648" cy="4409884"/>
          </a:xfrm>
          <a:prstGeom prst="rect">
            <a:avLst/>
          </a:prstGeom>
          <a:noFill/>
          <a:ln w="9525">
            <a:noFill/>
            <a:miter lim="800000"/>
            <a:headEnd/>
            <a:tailEnd/>
          </a:ln>
        </p:spPr>
      </p:pic>
      <p:sp>
        <p:nvSpPr>
          <p:cNvPr id="9" name="Rectangle 8"/>
          <p:cNvSpPr/>
          <p:nvPr/>
        </p:nvSpPr>
        <p:spPr>
          <a:xfrm>
            <a:off x="4038600" y="6334780"/>
            <a:ext cx="4572000" cy="523220"/>
          </a:xfrm>
          <a:prstGeom prst="rect">
            <a:avLst/>
          </a:prstGeom>
        </p:spPr>
        <p:txBody>
          <a:bodyPr>
            <a:spAutoFit/>
          </a:bodyPr>
          <a:lstStyle/>
          <a:p>
            <a:r>
              <a:rPr lang="en-US" sz="1400" dirty="0" smtClean="0"/>
              <a:t>Figure 1 in Summers, Kristen. "Toward a taxonomy of logical document structures (1995)</a:t>
            </a:r>
            <a:endParaRPr lang="en-US" sz="1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143000"/>
          </a:xfrm>
        </p:spPr>
        <p:txBody>
          <a:bodyPr>
            <a:normAutofit fontScale="90000"/>
          </a:bodyPr>
          <a:lstStyle/>
          <a:p>
            <a:r>
              <a:rPr lang="en-US" b="1" dirty="0" smtClean="0"/>
              <a:t>Harvesting Components from</a:t>
            </a:r>
            <a:br>
              <a:rPr lang="en-US" b="1" dirty="0" smtClean="0"/>
            </a:br>
            <a:r>
              <a:rPr lang="en-US" b="1" dirty="0" smtClean="0"/>
              <a:t> Multiple Sources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066800" y="1600200"/>
            <a:ext cx="6705600" cy="5029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Simplest</a:t>
            </a:r>
            <a:br>
              <a:rPr lang="en-US" sz="3600" b="1" dirty="0" smtClean="0"/>
            </a:br>
            <a:r>
              <a:rPr lang="en-US" sz="3600" b="1" dirty="0" smtClean="0"/>
              <a:t>Information Component Model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23157"/>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simplest or minimal information component model is a glossary – a list of the words used to describe or name the "things of significance" and what they mean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simple data model is augmented as attributes or characteristics of the significant things are identified and recorded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model is further developed as relationships or associations or links between the "significant things" are identified and recorded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804788"/>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Information About Candidate Components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8848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What attributes about each type of content might we record in our analysis?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Names/synonyms/homonyms (what it is called) and Identifiers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Definition (what it "means")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Optionality, Cardinality (occurrence rules)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Data Type (text, numbers, date, video) and possible values, code sets, defaults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Relationships/Associations</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4572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Analyzing "Possible Values"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critical to capture any rules governing the possible values for a component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Sometimes possible values are conventional, fixed, and span the entire semantic range for some domain (days of week, AM/PM)</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Determine who can control the value sets (internal [Manufacturer part #s] vs external [Bar codes, AAT])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Patterns like regular expressions are often useful but not sufficient for validation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And if the set of possible values isn't well motivated, fix it in your component design</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381000"/>
            <a:ext cx="89154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Consolidating the Harvest</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447800"/>
            <a:ext cx="83058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can begin our consolidation with the candidate components from any of the information sources, but we recommend using the one you believe is the most authoritative or that yielded the most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goal is to combine components that are synonyms (different names for the same meaning) and to distinguish any homonyms (same names for different meanings)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good set components encourages one </a:t>
            </a:r>
            <a:r>
              <a:rPr lang="en-US" sz="2800" dirty="0" smtClean="0">
                <a:latin typeface="UC Berkeley OS Sign"/>
                <a:cs typeface="Arial" pitchFamily="34" charset="0"/>
                <a:sym typeface="Arial" pitchFamily="34" charset="0"/>
              </a:rPr>
              <a:t>and only one way to describe something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r>
              <a:rPr lang="en-US" b="1" dirty="0" smtClean="0"/>
              <a:t>Merging Candidate Components</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304800" y="1752600"/>
            <a:ext cx="8243594" cy="381560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143000"/>
          </a:xfrm>
        </p:spPr>
        <p:txBody>
          <a:bodyPr>
            <a:normAutofit fontScale="90000"/>
          </a:bodyPr>
          <a:lstStyle/>
          <a:p>
            <a:r>
              <a:rPr lang="en-US" b="1" dirty="0" smtClean="0"/>
              <a:t>Consolidating Candidate Components</a:t>
            </a:r>
            <a:br>
              <a:rPr lang="en-US" b="1" dirty="0" smtClean="0"/>
            </a:b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1447800" y="1371600"/>
            <a:ext cx="6491638" cy="523623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676400"/>
            <a:ext cx="7867055" cy="4491633"/>
          </a:xfrm>
        </p:spPr>
        <p:txBody>
          <a:bodyPr>
            <a:normAutofit fontScale="92500" lnSpcReduction="20000"/>
          </a:bodyPr>
          <a:lstStyle/>
          <a:p>
            <a:r>
              <a:rPr lang="en-US" sz="2800" dirty="0" smtClean="0"/>
              <a:t>TDO Section 5.6 </a:t>
            </a:r>
          </a:p>
          <a:p>
            <a:r>
              <a:rPr lang="en-US" sz="2800" dirty="0" smtClean="0"/>
              <a:t>Powell, James, et al. "Graphs in libraries: A primer." Information Technology and Libraries, 2011. </a:t>
            </a:r>
          </a:p>
          <a:p>
            <a:r>
              <a:rPr lang="en-US" sz="2800" dirty="0" smtClean="0"/>
              <a:t>This Is What Controversies Look Like in the </a:t>
            </a:r>
            <a:r>
              <a:rPr lang="en-US" sz="2800" dirty="0" err="1" smtClean="0"/>
              <a:t>Twittersphere</a:t>
            </a:r>
            <a:r>
              <a:rPr lang="en-US" sz="2800" dirty="0" smtClean="0"/>
              <a:t>- Technology Review summary of </a:t>
            </a:r>
            <a:r>
              <a:rPr lang="en-US" sz="2800" dirty="0" err="1" smtClean="0"/>
              <a:t>Garimella</a:t>
            </a:r>
            <a:r>
              <a:rPr lang="en-US" sz="2800" dirty="0" smtClean="0"/>
              <a:t>, </a:t>
            </a:r>
            <a:r>
              <a:rPr lang="en-US" sz="2800" dirty="0" err="1" smtClean="0"/>
              <a:t>Kiran</a:t>
            </a:r>
            <a:r>
              <a:rPr lang="en-US" sz="2800" dirty="0" smtClean="0"/>
              <a:t>, </a:t>
            </a:r>
            <a:r>
              <a:rPr lang="en-US" sz="2800" dirty="0" err="1" smtClean="0"/>
              <a:t>Gianmarco</a:t>
            </a:r>
            <a:r>
              <a:rPr lang="en-US" sz="2800" dirty="0" smtClean="0"/>
              <a:t> De </a:t>
            </a:r>
            <a:r>
              <a:rPr lang="en-US" sz="2800" dirty="0" err="1" smtClean="0"/>
              <a:t>Francisci</a:t>
            </a:r>
            <a:r>
              <a:rPr lang="en-US" sz="2800" dirty="0" smtClean="0"/>
              <a:t> Morales, Aristides </a:t>
            </a:r>
            <a:r>
              <a:rPr lang="en-US" sz="2800" dirty="0" err="1" smtClean="0"/>
              <a:t>Gionis</a:t>
            </a:r>
            <a:r>
              <a:rPr lang="en-US" sz="2800" dirty="0" smtClean="0"/>
              <a:t>, and Michael </a:t>
            </a:r>
            <a:r>
              <a:rPr lang="en-US" sz="2800" dirty="0" err="1" smtClean="0"/>
              <a:t>Mathioudakis</a:t>
            </a:r>
            <a:r>
              <a:rPr lang="en-US" sz="2800" dirty="0" smtClean="0"/>
              <a:t>. "Quantifying Controversy in Social Media (2015).</a:t>
            </a:r>
          </a:p>
          <a:p>
            <a:r>
              <a:rPr lang="en-US" sz="2800" dirty="0" err="1" smtClean="0"/>
              <a:t>MacRoberts</a:t>
            </a:r>
            <a:r>
              <a:rPr lang="en-US" sz="2800" dirty="0" smtClean="0"/>
              <a:t>, Michael H., and Barbara R. </a:t>
            </a:r>
            <a:r>
              <a:rPr lang="en-US" sz="2800" dirty="0" err="1" smtClean="0"/>
              <a:t>MacRoberts</a:t>
            </a:r>
            <a:r>
              <a:rPr lang="en-US" sz="2800" dirty="0" smtClean="0"/>
              <a:t>. “Problems of citation analysis.” </a:t>
            </a:r>
            <a:r>
              <a:rPr lang="en-US" sz="2800" dirty="0" err="1" smtClean="0"/>
              <a:t>Scientometrics</a:t>
            </a:r>
            <a:r>
              <a:rPr lang="en-US" sz="2800" dirty="0" smtClean="0"/>
              <a:t> 36, no. 3 (1996): 435-444. (just the 12 problems… skim or skip “one paper: two philosophies”)</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3810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399581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TODAY’S</a:t>
            </a:r>
            <a:br>
              <a:rPr lang="en-US" b="1" dirty="0" smtClean="0">
                <a:sym typeface="UC Berkeley OS Sign"/>
              </a:rPr>
            </a:br>
            <a:r>
              <a:rPr lang="en-US" b="1" dirty="0" smtClean="0">
                <a:sym typeface="UC Berkeley OS Sign"/>
              </a:rPr>
              <a:t> MOST</a:t>
            </a:r>
            <a:br>
              <a:rPr lang="en-US" b="1" dirty="0" smtClean="0">
                <a:sym typeface="UC Berkeley OS Sign"/>
              </a:rPr>
            </a:br>
            <a:r>
              <a:rPr lang="en-US" b="1" dirty="0" smtClean="0">
                <a:sym typeface="UC Berkeley OS Sign"/>
              </a:rPr>
              <a:t> IMPORTANT</a:t>
            </a:r>
            <a:br>
              <a:rPr lang="en-US" b="1" dirty="0" smtClean="0">
                <a:sym typeface="UC Berkeley OS Sign"/>
              </a:rPr>
            </a:br>
            <a:r>
              <a:rPr lang="en-US" b="1" dirty="0" smtClean="0">
                <a:sym typeface="UC Berkeley OS Sign"/>
              </a:rPr>
              <a:t> SLIDES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Document Type Spectrum</a:t>
            </a:r>
            <a:br>
              <a:rPr lang="en-US" sz="3600" b="1" dirty="0" smtClean="0">
                <a:sym typeface="UC Berkeley OS Sign"/>
              </a:rPr>
            </a:br>
            <a:r>
              <a:rPr lang="en-US" sz="3600" b="1" dirty="0" smtClean="0">
                <a:sym typeface="UC Berkeley OS Sign"/>
              </a:rPr>
              <a:t> is a Continuum</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676400"/>
            <a:ext cx="8305800"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systematic and continuous variation in document instances and types and there is no clear boundary between “documents” and “data”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Many document types combine narrative and transactional content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familiar information processes involve both documents and data, often transforming one into the other </a:t>
            </a:r>
            <a:endParaRPr lang="en-US" sz="2800" dirty="0" smtClean="0">
              <a:latin typeface="UC Berkeley OS Sign"/>
              <a:cs typeface="Arial" pitchFamily="34" charset="0"/>
              <a:sym typeface="UC Berkeley OS Sign"/>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Hybrid Document Types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3716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HYBRID document types are often called "semi-structured“  because they have more structure than narrative ones but less than fully-structured transactional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extent of explicit structure (“mixed content”) in semi-structured document types is an important design </a:t>
            </a:r>
            <a:r>
              <a:rPr lang="en-US" sz="2800" dirty="0" smtClean="0">
                <a:latin typeface="UC Berkeley OS Sign"/>
                <a:cs typeface="Arial" pitchFamily="34" charset="0"/>
                <a:sym typeface="Arial" pitchFamily="34" charset="0"/>
              </a:rPr>
              <a:t>decision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are benefits to more granular identification of semantic “nuggets”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who does the work, and who gets the benefits? </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D:/lectures/figures/genericapp_reus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9695" y="151494"/>
            <a:ext cx="5219134" cy="52191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
          <p:cNvSpPr txBox="1">
            <a:spLocks noChangeArrowheads="1"/>
          </p:cNvSpPr>
          <p:nvPr/>
        </p:nvSpPr>
        <p:spPr>
          <a:xfrm>
            <a:off x="250372" y="110088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kern="0" dirty="0" smtClean="0">
                <a:latin typeface="UC Berkeley OS Sign"/>
                <a:ea typeface="+mj-ea"/>
                <a:cs typeface="+mj-cs"/>
                <a:sym typeface="UC Berkeley OS Sign"/>
              </a:rPr>
              <a:t>Business Processes are “Glued Together” by Overlapping Content</a:t>
            </a:r>
            <a:endParaRPr lang="en-US" sz="3200" kern="0" dirty="0">
              <a:latin typeface="UC Berkeley OS Sign"/>
              <a:ea typeface="+mj-ea"/>
              <a:cs typeface="+mj-cs"/>
              <a:sym typeface="UC Berkeley OS Sign"/>
            </a:endParaRPr>
          </a:p>
        </p:txBody>
      </p:sp>
    </p:spTree>
    <p:extLst>
      <p:ext uri="{BB962C8B-B14F-4D97-AF65-F5344CB8AC3E}">
        <p14:creationId xmlns:p14="http://schemas.microsoft.com/office/powerpoint/2010/main" xmlns="" val="29482764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29088" y="349694"/>
            <a:ext cx="4143251" cy="5637919"/>
          </a:xfrm>
          <a:prstGeom prst="rect">
            <a:avLst/>
          </a:prstGeom>
        </p:spPr>
      </p:pic>
      <p:sp>
        <p:nvSpPr>
          <p:cNvPr id="3" name="Rectangle 1"/>
          <p:cNvSpPr txBox="1">
            <a:spLocks noChangeArrowheads="1"/>
          </p:cNvSpPr>
          <p:nvPr/>
        </p:nvSpPr>
        <p:spPr>
          <a:xfrm>
            <a:off x="504145" y="530742"/>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sym typeface="UC Berkeley OS Sign"/>
              </a:rPr>
              <a:t>HTML </a:t>
            </a:r>
            <a:r>
              <a:rPr lang="en-US" sz="4000" i="1" u="sng" kern="0" dirty="0">
                <a:latin typeface="UC Berkeley OS Sign"/>
                <a:sym typeface="UC Berkeley OS Sign"/>
              </a:rPr>
              <a:t>is</a:t>
            </a:r>
            <a:r>
              <a:rPr lang="en-US" sz="4000" kern="0" dirty="0">
                <a:latin typeface="UC Berkeley OS Sign"/>
                <a:sym typeface="UC Berkeley OS Sign"/>
              </a:rPr>
              <a:t> </a:t>
            </a:r>
            <a:r>
              <a:rPr lang="en-US" sz="4000" i="1" u="sng" kern="0" dirty="0" smtClean="0">
                <a:latin typeface="UC Berkeley OS Sign"/>
                <a:sym typeface="UC Berkeley OS Sign"/>
              </a:rPr>
              <a:t>not</a:t>
            </a:r>
            <a:r>
              <a:rPr lang="en-US" sz="4000" kern="0" dirty="0" smtClean="0">
                <a:latin typeface="UC Berkeley OS Sign"/>
                <a:sym typeface="UC Berkeley OS Sign"/>
              </a:rPr>
              <a:t> Good Glue</a:t>
            </a:r>
            <a:endParaRPr lang="en-US" sz="4000" kern="0" dirty="0">
              <a:latin typeface="UC Berkeley OS Sign"/>
              <a:ea typeface="+mj-ea"/>
              <a:cs typeface="+mj-cs"/>
              <a:sym typeface="UC Berkeley OS Sign"/>
            </a:endParaRPr>
          </a:p>
        </p:txBody>
      </p:sp>
      <p:sp>
        <p:nvSpPr>
          <p:cNvPr id="4" name="Rectangle 1"/>
          <p:cNvSpPr txBox="1">
            <a:spLocks noChangeArrowheads="1"/>
          </p:cNvSpPr>
          <p:nvPr/>
        </p:nvSpPr>
        <p:spPr>
          <a:xfrm>
            <a:off x="613354" y="2900940"/>
            <a:ext cx="277585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kern="0" dirty="0" smtClean="0">
                <a:latin typeface="UC Berkeley OS Sign"/>
                <a:ea typeface="+mj-ea"/>
                <a:cs typeface="+mj-cs"/>
                <a:sym typeface="UC Berkeley OS Sign"/>
              </a:rPr>
              <a:t>XML </a:t>
            </a:r>
            <a:r>
              <a:rPr lang="en-US" sz="4000" i="1" u="sng" kern="0" dirty="0" smtClean="0">
                <a:latin typeface="UC Berkeley OS Sign"/>
                <a:ea typeface="+mj-ea"/>
                <a:cs typeface="+mj-cs"/>
                <a:sym typeface="UC Berkeley OS Sign"/>
              </a:rPr>
              <a:t>is</a:t>
            </a:r>
            <a:r>
              <a:rPr lang="en-US" sz="4000" kern="0" dirty="0" smtClean="0">
                <a:latin typeface="UC Berkeley OS Sign"/>
                <a:ea typeface="+mj-ea"/>
                <a:cs typeface="+mj-cs"/>
                <a:sym typeface="UC Berkeley OS Sign"/>
              </a:rPr>
              <a:t> Good Glue</a:t>
            </a:r>
            <a:endParaRPr lang="en-US" sz="4000" kern="0" dirty="0">
              <a:latin typeface="UC Berkeley OS Sign"/>
              <a:ea typeface="+mj-ea"/>
              <a:cs typeface="+mj-cs"/>
              <a:sym typeface="UC Berkeley OS Sign"/>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1140120301"/>
              </p:ext>
            </p:extLst>
          </p:nvPr>
        </p:nvGraphicFramePr>
        <p:xfrm>
          <a:off x="1095845" y="4152444"/>
          <a:ext cx="2013387" cy="1682296"/>
        </p:xfrm>
        <a:graphic>
          <a:graphicData uri="http://schemas.openxmlformats.org/presentationml/2006/ole">
            <p:oleObj spid="_x0000_s2051" name="Image" r:id="rId5" imgW="952381" imgH="596825" progId="">
              <p:embed/>
            </p:oleObj>
          </a:graphicData>
        </a:graphic>
      </p:graphicFrame>
    </p:spTree>
    <p:extLst>
      <p:ext uri="{BB962C8B-B14F-4D97-AF65-F5344CB8AC3E}">
        <p14:creationId xmlns:p14="http://schemas.microsoft.com/office/powerpoint/2010/main" xmlns="" val="3381295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Document Engineering’s Key Ideas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747853"/>
            <a:ext cx="8534400" cy="44231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Document Engineering harmonizes the terminology  of document analysis and data modeling and emphasizes what they have in common rather than highlighting their differences: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the presentational, content, and structural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Eliminating synonymy and homonymy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Identifying and organizing </a:t>
            </a:r>
            <a:r>
              <a:rPr lang="en-US" sz="2400" dirty="0" smtClean="0">
                <a:latin typeface="UC Berkeley OS Sign"/>
                <a:cs typeface="Arial" pitchFamily="34" charset="0"/>
                <a:sym typeface="Arial" pitchFamily="34" charset="0"/>
              </a:rPr>
              <a:t>"</a:t>
            </a:r>
            <a:r>
              <a:rPr lang="en-US" sz="2400" dirty="0" smtClean="0">
                <a:latin typeface="UC Berkeley OS Sign"/>
                <a:cs typeface="Arial" pitchFamily="34" charset="0"/>
                <a:sym typeface="Arial" pitchFamily="34" charset="0"/>
              </a:rPr>
              <a:t>good" content components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Assembling hierarchical document models to organize components to meet requirements for a specific context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From Physical to Conceptual Models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978685"/>
            <a:ext cx="8305800" cy="43049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When we analyze information sources: interviews, documents, sets of data, whatever - our goal is to identify and describe the "significant things" or the "information components" and their characteristics or attributes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If you conduct an interview your source will naturally talk about information components as abstract pieces of information</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when you analyze documents the information components aren't as immediately apparent because they are contained in structures and rendered in some presentation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Harvesting and Consolidation</a:t>
            </a:r>
            <a:br>
              <a:rPr lang="en-US" sz="3600" b="1" dirty="0" smtClean="0"/>
            </a:br>
            <a:r>
              <a:rPr lang="en-US" sz="3600" b="1" dirty="0" smtClean="0"/>
              <a:t>of Components from Multiple Instances</a:t>
            </a:r>
            <a:br>
              <a:rPr lang="en-US" sz="3600" b="1" dirty="0" smtClean="0"/>
            </a:br>
            <a:r>
              <a:rPr lang="en-US" sz="3600" b="1" dirty="0" smtClean="0"/>
              <a:t>of a Document Type</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2286000"/>
            <a:ext cx="8305800" cy="390250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Harvesting – Create a set of candidate content components by extracting them from the information sources while removing presentation and structure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Consolidation– Identify synonyms and homonyms among the candidate content components, assigning a unique name to each unique meaning as part of a controlled vocabulary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Encyclopedia:</a:t>
            </a:r>
            <a:br>
              <a:rPr lang="en-US" b="1" dirty="0" smtClean="0"/>
            </a:br>
            <a:r>
              <a:rPr lang="en-US" b="1" dirty="0" smtClean="0"/>
              <a:t>Semi-Structured Document Type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533400" y="1447800"/>
            <a:ext cx="8385441" cy="4953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Structure in Transactional Documents </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057400"/>
            <a:ext cx="8305800" cy="304368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TRANSACTIONAL documents are completely and regularly structured because they contain many specific information components that are distinguished by their content type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components are often organized in aggregate structures that can occur many times in the same document because they are typically created by repeated automated processes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fontScale="90000"/>
          </a:bodyPr>
          <a:lstStyle/>
          <a:p>
            <a:r>
              <a:rPr lang="en-US" b="1" dirty="0" smtClean="0"/>
              <a:t>Call Center Log</a:t>
            </a:r>
            <a:br>
              <a:rPr lang="en-US" b="1" dirty="0" smtClean="0"/>
            </a:br>
            <a:r>
              <a:rPr lang="en-US" b="1" dirty="0" smtClean="0"/>
              <a:t>Transactional Document Type</a:t>
            </a:r>
            <a:endParaRPr lang="en-US" b="1" dirty="0"/>
          </a:p>
        </p:txBody>
      </p:sp>
      <p:pic>
        <p:nvPicPr>
          <p:cNvPr id="2050" name="Picture 2" descr="C:\Users\glushko\Dropbox\TDO-Restart (1)\DocBook\figs\print\Figure3-2-Replacement.png"/>
          <p:cNvPicPr>
            <a:picLocks noChangeAspect="1" noChangeArrowheads="1"/>
          </p:cNvPicPr>
          <p:nvPr/>
        </p:nvPicPr>
        <p:blipFill>
          <a:blip r:embed="rId3" cstate="print"/>
          <a:stretch>
            <a:fillRect/>
          </a:stretch>
        </p:blipFill>
        <p:spPr bwMode="auto">
          <a:xfrm>
            <a:off x="-41739" y="1295400"/>
            <a:ext cx="9185739" cy="483643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October 2015</a:t>
            </a:r>
            <a:br>
              <a:rPr lang="en-US" sz="3000" dirty="0" smtClean="0">
                <a:sym typeface="UC Berkeley OS Sign"/>
              </a:rPr>
            </a:br>
            <a:r>
              <a:rPr lang="en-US" sz="3000" dirty="0" smtClean="0">
                <a:sym typeface="UC Berkeley OS Sign"/>
              </a:rPr>
              <a:t>Lecture 13.2 –</a:t>
            </a:r>
            <a:br>
              <a:rPr lang="en-US" sz="3000" dirty="0" smtClean="0">
                <a:sym typeface="UC Berkeley OS Sign"/>
              </a:rPr>
            </a:br>
            <a:r>
              <a:rPr lang="en-US" sz="3000" dirty="0" smtClean="0">
                <a:sym typeface="UC Berkeley OS Sign"/>
              </a:rPr>
              <a:t>Motivating “Document Engineering”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On-screen Show (4:3)</PresentationFormat>
  <Paragraphs>259</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Image</vt:lpstr>
      <vt:lpstr>Plan for Today’s Lecture(s)</vt:lpstr>
      <vt:lpstr>INFO 202 “Information Organization &amp; Retrieval” Fall 2015 </vt:lpstr>
      <vt:lpstr>Reminder:  The Document Type Spectrum</vt:lpstr>
      <vt:lpstr>Structure in Narrative Document Types</vt:lpstr>
      <vt:lpstr>Structure in Hybrid Document Types</vt:lpstr>
      <vt:lpstr>Encyclopedia: Semi-Structured Document Type</vt:lpstr>
      <vt:lpstr>Structure in Transactional Documents </vt:lpstr>
      <vt:lpstr>Call Center Log Transactional Document Type</vt:lpstr>
      <vt:lpstr>INFO 202 “Information Organization &amp; Retrieval” Fall 2015 </vt:lpstr>
      <vt:lpstr>Documents vs. Data</vt:lpstr>
      <vt:lpstr>The Document Type Spectrum  is a Continuum</vt:lpstr>
      <vt:lpstr>Slide 12</vt:lpstr>
      <vt:lpstr>Business Models Combine and Transform Data and Documents</vt:lpstr>
      <vt:lpstr>Slide 14</vt:lpstr>
      <vt:lpstr>Slide 15</vt:lpstr>
      <vt:lpstr>Slide 16</vt:lpstr>
      <vt:lpstr>INFO 202 “Information Organization &amp; Retrieval” Fall 2015 </vt:lpstr>
      <vt:lpstr>Crossing the Chasm with  “Document Engineering”</vt:lpstr>
      <vt:lpstr>Document Engineering’s Key Ideas</vt:lpstr>
      <vt:lpstr>The Document Engineering Method</vt:lpstr>
      <vt:lpstr>Depicted in Modeling Terms</vt:lpstr>
      <vt:lpstr>From Physical to Conceptual Models (1)</vt:lpstr>
      <vt:lpstr>From Physical to Conceptual Models (2)</vt:lpstr>
      <vt:lpstr>Finding the Right Documents to Analyze</vt:lpstr>
      <vt:lpstr>Extracting Presentation Rules</vt:lpstr>
      <vt:lpstr>Sometimes Rules Can’t be Extracted</vt:lpstr>
      <vt:lpstr>“Ransom Note” or “Fontitis” Style</vt:lpstr>
      <vt:lpstr>Using Correlations or Conventions</vt:lpstr>
      <vt:lpstr>Presentation that Conveys Semantics</vt:lpstr>
      <vt:lpstr>Slide 30</vt:lpstr>
      <vt:lpstr>Presentation that Hides  Content Components</vt:lpstr>
      <vt:lpstr>Presentation View of Lecture Slide</vt:lpstr>
      <vt:lpstr>Structural Information</vt:lpstr>
      <vt:lpstr>Structural View of Lecture Slide</vt:lpstr>
      <vt:lpstr>Content Components</vt:lpstr>
      <vt:lpstr>Content View of Lecture Slide</vt:lpstr>
      <vt:lpstr>Generated or Derived Components</vt:lpstr>
      <vt:lpstr>Exercise: Deconstruct into  Presentation, Structure, and Content</vt:lpstr>
      <vt:lpstr>Harvesting and Consolidation of Components from Multiple Instances of a Document Type</vt:lpstr>
      <vt:lpstr>Harvesting Components from  Multiple Sources</vt:lpstr>
      <vt:lpstr>The Simplest Information Component Model</vt:lpstr>
      <vt:lpstr>Information About Candidate Components</vt:lpstr>
      <vt:lpstr>Analyzing "Possible Values"</vt:lpstr>
      <vt:lpstr>Consolidating the Harvest</vt:lpstr>
      <vt:lpstr>Merging Candidate Components</vt:lpstr>
      <vt:lpstr>Consolidating Candidate Components </vt:lpstr>
      <vt:lpstr>Readings for Next Lecture</vt:lpstr>
      <vt:lpstr>TODAY’S  MOST  IMPORTANT  SLIDES</vt:lpstr>
      <vt:lpstr>The Document Type Spectrum  is a Continuum</vt:lpstr>
      <vt:lpstr>Slide 50</vt:lpstr>
      <vt:lpstr>Slide 51</vt:lpstr>
      <vt:lpstr>Document Engineering’s Key Ideas</vt:lpstr>
      <vt:lpstr>From Physical to Conceptual Models (1)</vt:lpstr>
      <vt:lpstr>Harvesting and Consolidation of Components from Multiple Instances of a Document Type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2014-10-14T21:57:51Z</dcterms:created>
  <dcterms:modified xsi:type="dcterms:W3CDTF">2015-10-12T01:15:27Z</dcterms:modified>
</cp:coreProperties>
</file>