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58"/>
  </p:notesMasterIdLst>
  <p:sldIdLst>
    <p:sldId id="256" r:id="rId2"/>
    <p:sldId id="529" r:id="rId3"/>
    <p:sldId id="539" r:id="rId4"/>
    <p:sldId id="524" r:id="rId5"/>
    <p:sldId id="525" r:id="rId6"/>
    <p:sldId id="526" r:id="rId7"/>
    <p:sldId id="527" r:id="rId8"/>
    <p:sldId id="536" r:id="rId9"/>
    <p:sldId id="550" r:id="rId10"/>
    <p:sldId id="543" r:id="rId11"/>
    <p:sldId id="553" r:id="rId12"/>
    <p:sldId id="554" r:id="rId13"/>
    <p:sldId id="396" r:id="rId14"/>
    <p:sldId id="475" r:id="rId15"/>
    <p:sldId id="473" r:id="rId16"/>
    <p:sldId id="469" r:id="rId17"/>
    <p:sldId id="546" r:id="rId18"/>
    <p:sldId id="479" r:id="rId19"/>
    <p:sldId id="472" r:id="rId20"/>
    <p:sldId id="397" r:id="rId21"/>
    <p:sldId id="478" r:id="rId22"/>
    <p:sldId id="476" r:id="rId23"/>
    <p:sldId id="480" r:id="rId24"/>
    <p:sldId id="487" r:id="rId25"/>
    <p:sldId id="547" r:id="rId26"/>
    <p:sldId id="548" r:id="rId27"/>
    <p:sldId id="541" r:id="rId28"/>
    <p:sldId id="549" r:id="rId29"/>
    <p:sldId id="556" r:id="rId30"/>
    <p:sldId id="484" r:id="rId31"/>
    <p:sldId id="482" r:id="rId32"/>
    <p:sldId id="340" r:id="rId33"/>
    <p:sldId id="538" r:id="rId34"/>
    <p:sldId id="342" r:id="rId35"/>
    <p:sldId id="488" r:id="rId36"/>
    <p:sldId id="522" r:id="rId37"/>
    <p:sldId id="521" r:id="rId38"/>
    <p:sldId id="486" r:id="rId39"/>
    <p:sldId id="555" r:id="rId40"/>
    <p:sldId id="435" r:id="rId41"/>
    <p:sldId id="557" r:id="rId42"/>
    <p:sldId id="558" r:id="rId43"/>
    <p:sldId id="559" r:id="rId44"/>
    <p:sldId id="560" r:id="rId45"/>
    <p:sldId id="561" r:id="rId46"/>
    <p:sldId id="562" r:id="rId47"/>
    <p:sldId id="563" r:id="rId48"/>
    <p:sldId id="564" r:id="rId49"/>
    <p:sldId id="311" r:id="rId50"/>
    <p:sldId id="565" r:id="rId51"/>
    <p:sldId id="566" r:id="rId52"/>
    <p:sldId id="567" r:id="rId53"/>
    <p:sldId id="568" r:id="rId54"/>
    <p:sldId id="569" r:id="rId55"/>
    <p:sldId id="570" r:id="rId56"/>
    <p:sldId id="571" r:id="rId57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6271" autoAdjust="0"/>
  </p:normalViewPr>
  <p:slideViewPr>
    <p:cSldViewPr>
      <p:cViewPr varScale="1">
        <p:scale>
          <a:sx n="90" d="100"/>
          <a:sy n="90" d="100"/>
        </p:scale>
        <p:origin x="1608" y="6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450"/>
    </p:cViewPr>
  </p:sorterViewPr>
  <p:notesViewPr>
    <p:cSldViewPr>
      <p:cViewPr>
        <p:scale>
          <a:sx n="71" d="100"/>
          <a:sy n="71" d="100"/>
        </p:scale>
        <p:origin x="-2838" y="-78"/>
      </p:cViewPr>
      <p:guideLst>
        <p:guide orient="horz" pos="2928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61" Type="http://schemas.openxmlformats.org/officeDocument/2006/relationships/theme" Target="theme/theme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0B4808-2445-4A8E-B4E1-ED80AB1FCF8F}" type="datetimeFigureOut">
              <a:rPr lang="en-US" smtClean="0"/>
              <a:pPr/>
              <a:t>10/13/2015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3CA1B0-15C9-4F2D-85FD-131A188FAB7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3378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90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pPr marL="675727" lvl="1" indent="-222239">
              <a:lnSpc>
                <a:spcPct val="92000"/>
              </a:lnSpc>
              <a:spcBef>
                <a:spcPts val="1786"/>
              </a:spcBef>
              <a:buClr>
                <a:srgbClr val="002955"/>
              </a:buClr>
              <a:buSzPct val="44000"/>
              <a:buFont typeface="Wingdings" pitchFamily="2" charset="2"/>
              <a:buChar char="l"/>
              <a:tabLst>
                <a:tab pos="926498" algn="l"/>
                <a:tab pos="1845487" algn="l"/>
                <a:tab pos="2776489" algn="l"/>
                <a:tab pos="3692475" algn="l"/>
                <a:tab pos="4623477" algn="l"/>
                <a:tab pos="5555980" algn="l"/>
                <a:tab pos="6474969" algn="l"/>
                <a:tab pos="7378942" algn="l"/>
                <a:tab pos="8320456" algn="l"/>
                <a:tab pos="9237943" algn="l"/>
                <a:tab pos="10182460" algn="l"/>
                <a:tab pos="11087934" algn="l"/>
              </a:tabLst>
            </a:pPr>
            <a:endParaRPr lang="en-US" dirty="0" smtClean="0">
              <a:latin typeface="UC Berkeley OS Sign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08291FB-B15A-420F-9283-903DB9074EC0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48398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3CA1B0-15C9-4F2D-85FD-131A188FAB7D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62732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3CA1B0-15C9-4F2D-85FD-131A188FAB7D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03999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3CA1B0-15C9-4F2D-85FD-131A188FAB7D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790236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90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pPr marL="675727" lvl="1" indent="-222239">
              <a:lnSpc>
                <a:spcPct val="92000"/>
              </a:lnSpc>
              <a:spcBef>
                <a:spcPts val="1786"/>
              </a:spcBef>
              <a:buClr>
                <a:srgbClr val="002955"/>
              </a:buClr>
              <a:buSzPct val="44000"/>
              <a:buFont typeface="Wingdings" pitchFamily="2" charset="2"/>
              <a:buChar char="l"/>
              <a:tabLst>
                <a:tab pos="926498" algn="l"/>
                <a:tab pos="1845487" algn="l"/>
                <a:tab pos="2776489" algn="l"/>
                <a:tab pos="3692475" algn="l"/>
                <a:tab pos="4623477" algn="l"/>
                <a:tab pos="5555980" algn="l"/>
                <a:tab pos="6474969" algn="l"/>
                <a:tab pos="7378942" algn="l"/>
                <a:tab pos="8320456" algn="l"/>
                <a:tab pos="9237943" algn="l"/>
                <a:tab pos="10182460" algn="l"/>
                <a:tab pos="11087934" algn="l"/>
              </a:tabLst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08291FB-B15A-420F-9283-903DB9074EC0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2091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90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pPr marL="675727" lvl="1" indent="-222239">
              <a:lnSpc>
                <a:spcPct val="92000"/>
              </a:lnSpc>
              <a:spcBef>
                <a:spcPts val="1786"/>
              </a:spcBef>
              <a:buClr>
                <a:srgbClr val="002955"/>
              </a:buClr>
              <a:buSzPct val="44000"/>
              <a:buFont typeface="Wingdings" pitchFamily="2" charset="2"/>
              <a:buChar char="l"/>
              <a:tabLst>
                <a:tab pos="926498" algn="l"/>
                <a:tab pos="1845487" algn="l"/>
                <a:tab pos="2776489" algn="l"/>
                <a:tab pos="3692475" algn="l"/>
                <a:tab pos="4623477" algn="l"/>
                <a:tab pos="5555980" algn="l"/>
                <a:tab pos="6474969" algn="l"/>
                <a:tab pos="7378942" algn="l"/>
                <a:tab pos="8320456" algn="l"/>
                <a:tab pos="9237943" algn="l"/>
                <a:tab pos="10182460" algn="l"/>
                <a:tab pos="11087934" algn="l"/>
              </a:tabLst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08291FB-B15A-420F-9283-903DB9074EC0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19626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90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pPr marL="342900" indent="-342900" eaLnBrk="0" fontAlgn="base" hangingPunct="0">
              <a:lnSpc>
                <a:spcPct val="93000"/>
              </a:lnSpc>
              <a:spcBef>
                <a:spcPts val="1800"/>
              </a:spcBef>
              <a:spcAft>
                <a:spcPct val="0"/>
              </a:spcAft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08291FB-B15A-420F-9283-903DB9074EC0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03222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90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pPr marL="675727" lvl="1" indent="-222239">
              <a:lnSpc>
                <a:spcPct val="92000"/>
              </a:lnSpc>
              <a:spcBef>
                <a:spcPts val="1786"/>
              </a:spcBef>
              <a:buClr>
                <a:srgbClr val="002955"/>
              </a:buClr>
              <a:buSzPct val="44000"/>
              <a:buFont typeface="Wingdings" pitchFamily="2" charset="2"/>
              <a:buChar char="l"/>
              <a:tabLst>
                <a:tab pos="926498" algn="l"/>
                <a:tab pos="1845487" algn="l"/>
                <a:tab pos="2776489" algn="l"/>
                <a:tab pos="3692475" algn="l"/>
                <a:tab pos="4623477" algn="l"/>
                <a:tab pos="5555980" algn="l"/>
                <a:tab pos="6474969" algn="l"/>
                <a:tab pos="7378942" algn="l"/>
                <a:tab pos="8320456" algn="l"/>
                <a:tab pos="9237943" algn="l"/>
                <a:tab pos="10182460" algn="l"/>
                <a:tab pos="11087934" algn="l"/>
              </a:tabLst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08291FB-B15A-420F-9283-903DB9074EC0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061444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3CA1B0-15C9-4F2D-85FD-131A188FAB7D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905210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90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pPr marL="675727" lvl="1" indent="-222239">
              <a:lnSpc>
                <a:spcPct val="92000"/>
              </a:lnSpc>
              <a:spcBef>
                <a:spcPts val="1786"/>
              </a:spcBef>
              <a:buClr>
                <a:srgbClr val="002955"/>
              </a:buClr>
              <a:buSzPct val="44000"/>
              <a:buFont typeface="Wingdings" pitchFamily="2" charset="2"/>
              <a:buChar char="l"/>
              <a:tabLst>
                <a:tab pos="926498" algn="l"/>
                <a:tab pos="1845487" algn="l"/>
                <a:tab pos="2776489" algn="l"/>
                <a:tab pos="3692475" algn="l"/>
                <a:tab pos="4623477" algn="l"/>
                <a:tab pos="5555980" algn="l"/>
                <a:tab pos="6474969" algn="l"/>
                <a:tab pos="7378942" algn="l"/>
                <a:tab pos="8320456" algn="l"/>
                <a:tab pos="9237943" algn="l"/>
                <a:tab pos="10182460" algn="l"/>
                <a:tab pos="11087934" algn="l"/>
              </a:tabLst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08291FB-B15A-420F-9283-903DB9074EC0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11237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90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pPr marL="675727" lvl="1" indent="-222239">
              <a:lnSpc>
                <a:spcPct val="92000"/>
              </a:lnSpc>
              <a:spcBef>
                <a:spcPts val="1786"/>
              </a:spcBef>
              <a:buClr>
                <a:srgbClr val="002955"/>
              </a:buClr>
              <a:buSzPct val="44000"/>
              <a:buFont typeface="Wingdings" pitchFamily="2" charset="2"/>
              <a:buChar char="l"/>
              <a:tabLst>
                <a:tab pos="926498" algn="l"/>
                <a:tab pos="1845487" algn="l"/>
                <a:tab pos="2776489" algn="l"/>
                <a:tab pos="3692475" algn="l"/>
                <a:tab pos="4623477" algn="l"/>
                <a:tab pos="5555980" algn="l"/>
                <a:tab pos="6474969" algn="l"/>
                <a:tab pos="7378942" algn="l"/>
                <a:tab pos="8320456" algn="l"/>
                <a:tab pos="9237943" algn="l"/>
                <a:tab pos="10182460" algn="l"/>
                <a:tab pos="11087934" algn="l"/>
              </a:tabLst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08291FB-B15A-420F-9283-903DB9074EC0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84982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13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1A9816D-3DFD-4EC5-904C-2F861A49E925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06836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90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pPr marL="675727" lvl="1" indent="-222239">
              <a:lnSpc>
                <a:spcPct val="92000"/>
              </a:lnSpc>
              <a:spcBef>
                <a:spcPts val="1786"/>
              </a:spcBef>
              <a:buClr>
                <a:srgbClr val="002955"/>
              </a:buClr>
              <a:buSzPct val="44000"/>
              <a:buFont typeface="Wingdings" pitchFamily="2" charset="2"/>
              <a:buChar char="l"/>
              <a:tabLst>
                <a:tab pos="926498" algn="l"/>
                <a:tab pos="1845487" algn="l"/>
                <a:tab pos="2776489" algn="l"/>
                <a:tab pos="3692475" algn="l"/>
                <a:tab pos="4623477" algn="l"/>
                <a:tab pos="5555980" algn="l"/>
                <a:tab pos="6474969" algn="l"/>
                <a:tab pos="7378942" algn="l"/>
                <a:tab pos="8320456" algn="l"/>
                <a:tab pos="9237943" algn="l"/>
                <a:tab pos="10182460" algn="l"/>
                <a:tab pos="11087934" algn="l"/>
              </a:tabLst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08291FB-B15A-420F-9283-903DB9074EC0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75007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90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08291FB-B15A-420F-9283-903DB9074EC0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490474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90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08291FB-B15A-420F-9283-903DB9074EC0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79492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90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pPr marL="675727" marR="0" lvl="1" indent="-222239" algn="l" defTabSz="914400" rtl="0" eaLnBrk="1" fontAlgn="auto" latinLnBrk="0" hangingPunct="1">
              <a:lnSpc>
                <a:spcPct val="92000"/>
              </a:lnSpc>
              <a:spcBef>
                <a:spcPts val="1786"/>
              </a:spcBef>
              <a:spcAft>
                <a:spcPts val="0"/>
              </a:spcAft>
              <a:buClr>
                <a:srgbClr val="002955"/>
              </a:buClr>
              <a:buSzPct val="44000"/>
              <a:buFont typeface="Wingdings" pitchFamily="2" charset="2"/>
              <a:buChar char="l"/>
              <a:tabLst>
                <a:tab pos="926498" algn="l"/>
                <a:tab pos="1845487" algn="l"/>
                <a:tab pos="2776489" algn="l"/>
                <a:tab pos="3692475" algn="l"/>
                <a:tab pos="4623477" algn="l"/>
                <a:tab pos="5555980" algn="l"/>
                <a:tab pos="6474969" algn="l"/>
                <a:tab pos="7378942" algn="l"/>
                <a:tab pos="8320456" algn="l"/>
                <a:tab pos="9237943" algn="l"/>
                <a:tab pos="10182460" algn="l"/>
                <a:tab pos="11087934" algn="l"/>
              </a:tabLst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08291FB-B15A-420F-9283-903DB9074EC0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98324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90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pPr marL="675727" lvl="1" indent="-222239">
              <a:lnSpc>
                <a:spcPct val="92000"/>
              </a:lnSpc>
              <a:spcBef>
                <a:spcPts val="1786"/>
              </a:spcBef>
              <a:buClr>
                <a:srgbClr val="002955"/>
              </a:buClr>
              <a:buSzPct val="44000"/>
              <a:buFont typeface="Wingdings" pitchFamily="2" charset="2"/>
              <a:buChar char="l"/>
              <a:tabLst>
                <a:tab pos="926498" algn="l"/>
                <a:tab pos="1845487" algn="l"/>
                <a:tab pos="2776489" algn="l"/>
                <a:tab pos="3692475" algn="l"/>
                <a:tab pos="4623477" algn="l"/>
                <a:tab pos="5555980" algn="l"/>
                <a:tab pos="6474969" algn="l"/>
                <a:tab pos="7378942" algn="l"/>
                <a:tab pos="8320456" algn="l"/>
                <a:tab pos="9237943" algn="l"/>
                <a:tab pos="10182460" algn="l"/>
                <a:tab pos="11087934" algn="l"/>
              </a:tabLst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08291FB-B15A-420F-9283-903DB9074EC0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00625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90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endParaRPr lang="en-US" dirty="0" smtClean="0">
              <a:latin typeface="UC Berkeley OS Sign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08291FB-B15A-420F-9283-903DB9074EC0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364096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90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08291FB-B15A-420F-9283-903DB9074EC0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320766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F17A63-4A13-4654-BC52-E92754500967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315133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90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08291FB-B15A-420F-9283-903DB9074EC0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47904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13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1A9816D-3DFD-4EC5-904C-2F861A49E925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0585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90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pPr marL="675727" lvl="1" indent="-222239">
              <a:lnSpc>
                <a:spcPct val="92000"/>
              </a:lnSpc>
              <a:spcBef>
                <a:spcPts val="1786"/>
              </a:spcBef>
              <a:buClr>
                <a:srgbClr val="002955"/>
              </a:buClr>
              <a:buSzPct val="44000"/>
              <a:buFont typeface="Wingdings" pitchFamily="2" charset="2"/>
              <a:buChar char="l"/>
              <a:tabLst>
                <a:tab pos="926498" algn="l"/>
                <a:tab pos="1845487" algn="l"/>
                <a:tab pos="2776489" algn="l"/>
                <a:tab pos="3692475" algn="l"/>
                <a:tab pos="4623477" algn="l"/>
                <a:tab pos="5555980" algn="l"/>
                <a:tab pos="6474969" algn="l"/>
                <a:tab pos="7378942" algn="l"/>
                <a:tab pos="8320456" algn="l"/>
                <a:tab pos="9237943" algn="l"/>
                <a:tab pos="10182460" algn="l"/>
                <a:tab pos="11087934" algn="l"/>
              </a:tabLst>
            </a:pPr>
            <a:endParaRPr lang="en-US" dirty="0" smtClean="0">
              <a:latin typeface="UC Berkeley OS Sign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08291FB-B15A-420F-9283-903DB9074EC0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3840599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90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pPr marL="675727" lvl="1" indent="-222239">
              <a:lnSpc>
                <a:spcPct val="92000"/>
              </a:lnSpc>
              <a:spcBef>
                <a:spcPts val="1786"/>
              </a:spcBef>
              <a:buClr>
                <a:srgbClr val="002955"/>
              </a:buClr>
              <a:buSzPct val="44000"/>
              <a:buFont typeface="Wingdings" pitchFamily="2" charset="2"/>
              <a:buChar char="l"/>
              <a:tabLst>
                <a:tab pos="926498" algn="l"/>
                <a:tab pos="1845487" algn="l"/>
                <a:tab pos="2776489" algn="l"/>
                <a:tab pos="3692475" algn="l"/>
                <a:tab pos="4623477" algn="l"/>
                <a:tab pos="5555980" algn="l"/>
                <a:tab pos="6474969" algn="l"/>
                <a:tab pos="7378942" algn="l"/>
                <a:tab pos="8320456" algn="l"/>
                <a:tab pos="9237943" algn="l"/>
                <a:tab pos="10182460" algn="l"/>
                <a:tab pos="11087934" algn="l"/>
              </a:tabLst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08291FB-B15A-420F-9283-903DB9074EC0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087697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90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08291FB-B15A-420F-9283-903DB9074EC0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973068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90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08291FB-B15A-420F-9283-903DB9074EC0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094410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3CA1B0-15C9-4F2D-85FD-131A188FAB7D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317307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90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 fontScale="62500" lnSpcReduction="20000"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08291FB-B15A-420F-9283-903DB9074EC0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2690037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90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08291FB-B15A-420F-9283-903DB9074EC0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710433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13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1A9816D-3DFD-4EC5-904C-2F861A49E925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904572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90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08291FB-B15A-420F-9283-903DB9074EC0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010936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90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08291FB-B15A-420F-9283-903DB9074EC0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166000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90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08291FB-B15A-420F-9283-903DB9074EC0}" type="slidenum">
              <a:rPr lang="en-US" smtClean="0"/>
              <a:pPr>
                <a:defRPr/>
              </a:pPr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2068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90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pPr marL="675727" lvl="1" indent="-222239">
              <a:lnSpc>
                <a:spcPct val="92000"/>
              </a:lnSpc>
              <a:spcBef>
                <a:spcPts val="1786"/>
              </a:spcBef>
              <a:buClr>
                <a:srgbClr val="002955"/>
              </a:buClr>
              <a:buSzPct val="44000"/>
              <a:buFont typeface="Wingdings" pitchFamily="2" charset="2"/>
              <a:buChar char="l"/>
              <a:tabLst>
                <a:tab pos="926498" algn="l"/>
                <a:tab pos="1845487" algn="l"/>
                <a:tab pos="2776489" algn="l"/>
                <a:tab pos="3692475" algn="l"/>
                <a:tab pos="4623477" algn="l"/>
                <a:tab pos="5555980" algn="l"/>
                <a:tab pos="6474969" algn="l"/>
                <a:tab pos="7378942" algn="l"/>
                <a:tab pos="8320456" algn="l"/>
                <a:tab pos="9237943" algn="l"/>
                <a:tab pos="10182460" algn="l"/>
                <a:tab pos="11087934" algn="l"/>
              </a:tabLst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08291FB-B15A-420F-9283-903DB9074EC0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8132323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90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08291FB-B15A-420F-9283-903DB9074EC0}" type="slidenum">
              <a:rPr lang="en-US" smtClean="0"/>
              <a:pPr>
                <a:defRPr/>
              </a:pPr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238877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90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08291FB-B15A-420F-9283-903DB9074EC0}" type="slidenum">
              <a:rPr lang="en-US" smtClean="0"/>
              <a:pPr>
                <a:defRPr/>
              </a:pPr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467968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90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08291FB-B15A-420F-9283-903DB9074EC0}" type="slidenum">
              <a:rPr lang="en-US" smtClean="0"/>
              <a:pPr>
                <a:defRPr/>
              </a:pPr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359402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90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pPr marL="342900" indent="-342900" eaLnBrk="0" fontAlgn="base" hangingPunct="0">
              <a:lnSpc>
                <a:spcPct val="93000"/>
              </a:lnSpc>
              <a:spcBef>
                <a:spcPts val="1800"/>
              </a:spcBef>
              <a:spcAft>
                <a:spcPct val="0"/>
              </a:spcAft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08291FB-B15A-420F-9283-903DB9074EC0}" type="slidenum">
              <a:rPr lang="en-US" smtClean="0"/>
              <a:pPr>
                <a:defRPr/>
              </a:pPr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4324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90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pPr marL="342900" indent="-342900" eaLnBrk="0" fontAlgn="base" hangingPunct="0">
              <a:lnSpc>
                <a:spcPct val="93000"/>
              </a:lnSpc>
              <a:spcBef>
                <a:spcPts val="1800"/>
              </a:spcBef>
              <a:spcAft>
                <a:spcPct val="0"/>
              </a:spcAft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08291FB-B15A-420F-9283-903DB9074EC0}" type="slidenum">
              <a:rPr lang="en-US" smtClean="0"/>
              <a:pPr>
                <a:defRPr/>
              </a:pPr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815407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90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pPr marL="342900" indent="-342900" eaLnBrk="0" fontAlgn="base" hangingPunct="0">
              <a:lnSpc>
                <a:spcPct val="93000"/>
              </a:lnSpc>
              <a:spcBef>
                <a:spcPts val="1800"/>
              </a:spcBef>
              <a:spcAft>
                <a:spcPct val="0"/>
              </a:spcAft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08291FB-B15A-420F-9283-903DB9074EC0}" type="slidenum">
              <a:rPr lang="en-US" smtClean="0"/>
              <a:pPr>
                <a:defRPr/>
              </a:pPr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53049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64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1C97810-9C4B-4D7C-8CD6-35D8C20DC3AE}" type="slidenum">
              <a:rPr lang="en-US" smtClean="0"/>
              <a:pPr>
                <a:defRPr/>
              </a:pPr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698605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90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pPr marL="675727" lvl="1" indent="-222239">
              <a:lnSpc>
                <a:spcPct val="92000"/>
              </a:lnSpc>
              <a:spcBef>
                <a:spcPts val="1786"/>
              </a:spcBef>
              <a:buClr>
                <a:srgbClr val="002955"/>
              </a:buClr>
              <a:buSzPct val="44000"/>
              <a:buFont typeface="Wingdings" pitchFamily="2" charset="2"/>
              <a:buChar char="l"/>
              <a:tabLst>
                <a:tab pos="926498" algn="l"/>
                <a:tab pos="1845487" algn="l"/>
                <a:tab pos="2776489" algn="l"/>
                <a:tab pos="3692475" algn="l"/>
                <a:tab pos="4623477" algn="l"/>
                <a:tab pos="5555980" algn="l"/>
                <a:tab pos="6474969" algn="l"/>
                <a:tab pos="7378942" algn="l"/>
                <a:tab pos="8320456" algn="l"/>
                <a:tab pos="9237943" algn="l"/>
                <a:tab pos="10182460" algn="l"/>
                <a:tab pos="11087934" algn="l"/>
              </a:tabLst>
            </a:pPr>
            <a:endParaRPr lang="en-US" dirty="0" smtClean="0">
              <a:latin typeface="UC Berkeley OS Sign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08291FB-B15A-420F-9283-903DB9074EC0}" type="slidenum">
              <a:rPr lang="en-US" smtClean="0"/>
              <a:pPr>
                <a:defRPr/>
              </a:pPr>
              <a:t>50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8029564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90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pPr marL="675727" lvl="1" indent="-222239">
              <a:lnSpc>
                <a:spcPct val="92000"/>
              </a:lnSpc>
              <a:spcBef>
                <a:spcPts val="1786"/>
              </a:spcBef>
              <a:buClr>
                <a:srgbClr val="002955"/>
              </a:buClr>
              <a:buSzPct val="44000"/>
              <a:buFont typeface="Wingdings" pitchFamily="2" charset="2"/>
              <a:buChar char="l"/>
              <a:tabLst>
                <a:tab pos="926498" algn="l"/>
                <a:tab pos="1845487" algn="l"/>
                <a:tab pos="2776489" algn="l"/>
                <a:tab pos="3692475" algn="l"/>
                <a:tab pos="4623477" algn="l"/>
                <a:tab pos="5555980" algn="l"/>
                <a:tab pos="6474969" algn="l"/>
                <a:tab pos="7378942" algn="l"/>
                <a:tab pos="8320456" algn="l"/>
                <a:tab pos="9237943" algn="l"/>
                <a:tab pos="10182460" algn="l"/>
                <a:tab pos="11087934" algn="l"/>
              </a:tabLst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08291FB-B15A-420F-9283-903DB9074EC0}" type="slidenum">
              <a:rPr lang="en-US" smtClean="0"/>
              <a:pPr>
                <a:defRPr/>
              </a:pPr>
              <a:t>51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0829983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90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pPr marL="342900" indent="-342900" eaLnBrk="0" fontAlgn="base" hangingPunct="0">
              <a:lnSpc>
                <a:spcPct val="93000"/>
              </a:lnSpc>
              <a:spcBef>
                <a:spcPts val="1800"/>
              </a:spcBef>
              <a:spcAft>
                <a:spcPct val="0"/>
              </a:spcAft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08291FB-B15A-420F-9283-903DB9074EC0}" type="slidenum">
              <a:rPr lang="en-US" smtClean="0"/>
              <a:pPr>
                <a:defRPr/>
              </a:pPr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4891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90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pPr marL="675727" lvl="1" indent="-222239">
              <a:lnSpc>
                <a:spcPct val="92000"/>
              </a:lnSpc>
              <a:spcBef>
                <a:spcPts val="1786"/>
              </a:spcBef>
              <a:buClr>
                <a:srgbClr val="002955"/>
              </a:buClr>
              <a:buSzPct val="44000"/>
              <a:buFont typeface="Wingdings" pitchFamily="2" charset="2"/>
              <a:buChar char="l"/>
              <a:tabLst>
                <a:tab pos="926498" algn="l"/>
                <a:tab pos="1845487" algn="l"/>
                <a:tab pos="2776489" algn="l"/>
                <a:tab pos="3692475" algn="l"/>
                <a:tab pos="4623477" algn="l"/>
                <a:tab pos="5555980" algn="l"/>
                <a:tab pos="6474969" algn="l"/>
                <a:tab pos="7378942" algn="l"/>
                <a:tab pos="8320456" algn="l"/>
                <a:tab pos="9237943" algn="l"/>
                <a:tab pos="10182460" algn="l"/>
                <a:tab pos="11087934" algn="l"/>
              </a:tabLst>
            </a:pPr>
            <a:endParaRPr lang="en-US" dirty="0" smtClean="0">
              <a:latin typeface="UC Berkeley OS Sign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08291FB-B15A-420F-9283-903DB9074EC0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3723952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90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pPr marL="675727" lvl="1" indent="-222239">
              <a:lnSpc>
                <a:spcPct val="92000"/>
              </a:lnSpc>
              <a:spcBef>
                <a:spcPts val="1786"/>
              </a:spcBef>
              <a:buClr>
                <a:srgbClr val="002955"/>
              </a:buClr>
              <a:buSzPct val="44000"/>
              <a:buFont typeface="Wingdings" pitchFamily="2" charset="2"/>
              <a:buChar char="l"/>
              <a:tabLst>
                <a:tab pos="926498" algn="l"/>
                <a:tab pos="1845487" algn="l"/>
                <a:tab pos="2776489" algn="l"/>
                <a:tab pos="3692475" algn="l"/>
                <a:tab pos="4623477" algn="l"/>
                <a:tab pos="5555980" algn="l"/>
                <a:tab pos="6474969" algn="l"/>
                <a:tab pos="7378942" algn="l"/>
                <a:tab pos="8320456" algn="l"/>
                <a:tab pos="9237943" algn="l"/>
                <a:tab pos="10182460" algn="l"/>
                <a:tab pos="11087934" algn="l"/>
              </a:tabLst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08291FB-B15A-420F-9283-903DB9074EC0}" type="slidenum">
              <a:rPr lang="en-US" smtClean="0"/>
              <a:pPr>
                <a:defRPr/>
              </a:pPr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281229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90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08291FB-B15A-420F-9283-903DB9074EC0}" type="slidenum">
              <a:rPr lang="en-US" smtClean="0"/>
              <a:pPr>
                <a:defRPr/>
              </a:pPr>
              <a:t>54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452022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90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08291FB-B15A-420F-9283-903DB9074EC0}" type="slidenum">
              <a:rPr lang="en-US" smtClean="0"/>
              <a:pPr>
                <a:defRPr/>
              </a:pPr>
              <a:t>55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146667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90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08291FB-B15A-420F-9283-903DB9074EC0}" type="slidenum">
              <a:rPr lang="en-US" smtClean="0"/>
              <a:pPr>
                <a:defRPr/>
              </a:pPr>
              <a:t>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5465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90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pPr marL="675727" lvl="1" indent="-222239">
              <a:lnSpc>
                <a:spcPct val="92000"/>
              </a:lnSpc>
              <a:spcBef>
                <a:spcPts val="1786"/>
              </a:spcBef>
              <a:buClr>
                <a:srgbClr val="002955"/>
              </a:buClr>
              <a:buSzPct val="44000"/>
              <a:buFont typeface="Wingdings" pitchFamily="2" charset="2"/>
              <a:buChar char="l"/>
              <a:tabLst>
                <a:tab pos="926498" algn="l"/>
                <a:tab pos="1845487" algn="l"/>
                <a:tab pos="2776489" algn="l"/>
                <a:tab pos="3692475" algn="l"/>
                <a:tab pos="4623477" algn="l"/>
                <a:tab pos="5555980" algn="l"/>
                <a:tab pos="6474969" algn="l"/>
                <a:tab pos="7378942" algn="l"/>
                <a:tab pos="8320456" algn="l"/>
                <a:tab pos="9237943" algn="l"/>
                <a:tab pos="10182460" algn="l"/>
                <a:tab pos="11087934" algn="l"/>
              </a:tabLst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08291FB-B15A-420F-9283-903DB9074EC0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571950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90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08291FB-B15A-420F-9283-903DB9074EC0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678212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13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1A9816D-3DFD-4EC5-904C-2F861A49E925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58947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90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pPr marL="675727" lvl="1" indent="-222239">
              <a:lnSpc>
                <a:spcPct val="92000"/>
              </a:lnSpc>
              <a:spcBef>
                <a:spcPts val="1786"/>
              </a:spcBef>
              <a:buClr>
                <a:srgbClr val="002955"/>
              </a:buClr>
              <a:buSzPct val="44000"/>
              <a:buFont typeface="Wingdings" pitchFamily="2" charset="2"/>
              <a:buChar char="l"/>
              <a:tabLst>
                <a:tab pos="926498" algn="l"/>
                <a:tab pos="1845487" algn="l"/>
                <a:tab pos="2776489" algn="l"/>
                <a:tab pos="3692475" algn="l"/>
                <a:tab pos="4623477" algn="l"/>
                <a:tab pos="5555980" algn="l"/>
                <a:tab pos="6474969" algn="l"/>
                <a:tab pos="7378942" algn="l"/>
                <a:tab pos="8320456" algn="l"/>
                <a:tab pos="9237943" algn="l"/>
                <a:tab pos="10182460" algn="l"/>
                <a:tab pos="11087934" algn="l"/>
              </a:tabLst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08291FB-B15A-420F-9283-903DB9074EC0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6364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B7C68-48CA-4F7E-A595-FD5BDC7FD61F}" type="datetimeFigureOut">
              <a:rPr lang="en-US" smtClean="0"/>
              <a:pPr/>
              <a:t>10/13/2015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2767D-72EB-46BC-8160-C972ECC5DB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B7C68-48CA-4F7E-A595-FD5BDC7FD61F}" type="datetimeFigureOut">
              <a:rPr lang="en-US" smtClean="0"/>
              <a:pPr/>
              <a:t>10/13/2015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2767D-72EB-46BC-8160-C972ECC5DB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B7C68-48CA-4F7E-A595-FD5BDC7FD61F}" type="datetimeFigureOut">
              <a:rPr lang="en-US" smtClean="0"/>
              <a:pPr/>
              <a:t>10/13/2015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2767D-72EB-46BC-8160-C972ECC5DB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B7C68-48CA-4F7E-A595-FD5BDC7FD61F}" type="datetimeFigureOut">
              <a:rPr lang="en-US" smtClean="0"/>
              <a:pPr/>
              <a:t>10/13/2015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2767D-72EB-46BC-8160-C972ECC5DB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B7C68-48CA-4F7E-A595-FD5BDC7FD61F}" type="datetimeFigureOut">
              <a:rPr lang="en-US" smtClean="0"/>
              <a:pPr/>
              <a:t>10/13/2015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2767D-72EB-46BC-8160-C972ECC5DB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B7C68-48CA-4F7E-A595-FD5BDC7FD61F}" type="datetimeFigureOut">
              <a:rPr lang="en-US" smtClean="0"/>
              <a:pPr/>
              <a:t>10/13/2015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2767D-72EB-46BC-8160-C972ECC5DB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B7C68-48CA-4F7E-A595-FD5BDC7FD61F}" type="datetimeFigureOut">
              <a:rPr lang="en-US" smtClean="0"/>
              <a:pPr/>
              <a:t>10/13/2015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2767D-72EB-46BC-8160-C972ECC5DB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B7C68-48CA-4F7E-A595-FD5BDC7FD61F}" type="datetimeFigureOut">
              <a:rPr lang="en-US" smtClean="0"/>
              <a:pPr/>
              <a:t>10/13/2015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2767D-72EB-46BC-8160-C972ECC5DB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B7C68-48CA-4F7E-A595-FD5BDC7FD61F}" type="datetimeFigureOut">
              <a:rPr lang="en-US" smtClean="0"/>
              <a:pPr/>
              <a:t>10/13/2015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2767D-72EB-46BC-8160-C972ECC5DB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B7C68-48CA-4F7E-A595-FD5BDC7FD61F}" type="datetimeFigureOut">
              <a:rPr lang="en-US" smtClean="0"/>
              <a:pPr/>
              <a:t>10/13/2015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2767D-72EB-46BC-8160-C972ECC5DB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B7C68-48CA-4F7E-A595-FD5BDC7FD61F}" type="datetimeFigureOut">
              <a:rPr lang="en-US" smtClean="0"/>
              <a:pPr/>
              <a:t>10/13/2015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2767D-72EB-46BC-8160-C972ECC5DB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9B7C68-48CA-4F7E-A595-FD5BDC7FD61F}" type="datetimeFigureOut">
              <a:rPr lang="en-US" smtClean="0"/>
              <a:pPr/>
              <a:t>10/13/2015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42767D-72EB-46BC-8160-C972ECC5DB3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en.wikipedia.org/wiki/Seven_Bridges_of_K%C3%B6nigsberg" TargetMode="Externa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algs4.cs.princeton.edu/44sp/" TargetMode="External"/><Relationship Id="rId7" Type="http://schemas.openxmlformats.org/officeDocument/2006/relationships/hyperlink" Target="https://www.youtube.com/watch?v=TcxZSmzPw8k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oracleofbacon.org/" TargetMode="External"/><Relationship Id="rId5" Type="http://schemas.openxmlformats.org/officeDocument/2006/relationships/hyperlink" Target="http://en.wikipedia.org/wiki/Erdos_number" TargetMode="External"/><Relationship Id="rId4" Type="http://schemas.openxmlformats.org/officeDocument/2006/relationships/hyperlink" Target="http://en.wikipedia.org/wiki/Dijkstra's_algorithm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glushko@berkeley.edu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://nyti.ms/1fxW2c6" TargetMode="Externa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mailto:glushko@berkeley.edu" TargetMode="Externa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H-index" TargetMode="External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altmetrics.org/manifesto" TargetMode="External"/><Relationship Id="rId4" Type="http://schemas.openxmlformats.org/officeDocument/2006/relationships/hyperlink" Target="http://scholar.google.com/" TargetMode="Externa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hyperlink" Target="mailto:glushko@berkeley.edu" TargetMode="External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om/insidesearch/howsearchworks/thestory" TargetMode="External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hyperlink" Target="http://nyti.ms/1fxW2c6" TargetMode="External"/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glushko@berkeley.edu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8707" cy="1190997"/>
          </a:xfrm>
        </p:spPr>
        <p:txBody>
          <a:bodyPr>
            <a:normAutofit/>
          </a:bodyPr>
          <a:lstStyle/>
          <a:p>
            <a:pPr>
              <a:lnSpc>
                <a:spcPct val="92000"/>
              </a:lnSpc>
              <a:tabLst>
                <a:tab pos="660773" algn="l"/>
                <a:tab pos="1312617" algn="l"/>
                <a:tab pos="1973391" algn="l"/>
                <a:tab pos="2625235" algn="l"/>
                <a:tab pos="3286008" algn="l"/>
                <a:tab pos="3946782" algn="l"/>
                <a:tab pos="4598626" algn="l"/>
                <a:tab pos="5241540" algn="l"/>
                <a:tab pos="5911243" algn="l"/>
                <a:tab pos="6563087" algn="l"/>
                <a:tab pos="7232790" algn="l"/>
                <a:tab pos="7875704" algn="l"/>
              </a:tabLst>
            </a:pPr>
            <a:r>
              <a:rPr lang="en-US" sz="3600" b="1" dirty="0" smtClean="0">
                <a:sym typeface="UC Berkeley OS Sign"/>
              </a:rPr>
              <a:t>Plan for Today’s Lecture(s)</a:t>
            </a:r>
          </a:p>
        </p:txBody>
      </p:sp>
      <p:sp>
        <p:nvSpPr>
          <p:cNvPr id="29699" name="Text Box 6"/>
          <p:cNvSpPr txBox="1">
            <a:spLocks noChangeArrowheads="1"/>
          </p:cNvSpPr>
          <p:nvPr/>
        </p:nvSpPr>
        <p:spPr bwMode="auto">
          <a:xfrm>
            <a:off x="8772303" y="6594574"/>
            <a:ext cx="87064" cy="22324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64291" tIns="32146" rIns="64291" bIns="32146"/>
          <a:lstStyle/>
          <a:p>
            <a:pPr algn="ctr"/>
            <a:fld id="{3B9DB3E3-68DC-4616-921E-9097AE825FF2}" type="slidenum">
              <a:rPr lang="en-US" sz="1500">
                <a:solidFill>
                  <a:srgbClr val="002955"/>
                </a:solidFill>
                <a:latin typeface="UC Berkeley OS Sign"/>
                <a:ea typeface="MS PGothic" pitchFamily="34" charset="-128"/>
                <a:sym typeface="UC Berkeley OS Sign"/>
              </a:rPr>
              <a:pPr algn="ctr"/>
              <a:t>1</a:t>
            </a:fld>
            <a:endParaRPr lang="en-US" sz="1500" dirty="0">
              <a:solidFill>
                <a:srgbClr val="002955"/>
              </a:solidFill>
              <a:latin typeface="UC Berkeley OS Sign"/>
              <a:ea typeface="MS PGothic" pitchFamily="34" charset="-128"/>
              <a:sym typeface="UC Berkeley OS Sign"/>
            </a:endParaRPr>
          </a:p>
        </p:txBody>
      </p:sp>
      <p:sp>
        <p:nvSpPr>
          <p:cNvPr id="29703" name="Rectangle 7"/>
          <p:cNvSpPr>
            <a:spLocks noChangeArrowheads="1"/>
          </p:cNvSpPr>
          <p:nvPr/>
        </p:nvSpPr>
        <p:spPr bwMode="auto">
          <a:xfrm>
            <a:off x="609600" y="2057400"/>
            <a:ext cx="8036719" cy="29920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4291" tIns="32146" rIns="64291" bIns="32146">
            <a:spAutoFit/>
          </a:bodyPr>
          <a:lstStyle/>
          <a:p>
            <a:pPr marL="342900" lvl="0" indent="-342900" eaLnBrk="0" fontAlgn="base" hangingPunct="0">
              <a:lnSpc>
                <a:spcPct val="93000"/>
              </a:lnSpc>
              <a:spcBef>
                <a:spcPts val="180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2800" dirty="0" smtClean="0">
                <a:latin typeface="UC Berkeley OS Sign"/>
                <a:cs typeface="Arial" pitchFamily="34" charset="0"/>
                <a:sym typeface="Arial" pitchFamily="34" charset="0"/>
              </a:rPr>
              <a:t>The Architectural Perspective on Relationships</a:t>
            </a:r>
          </a:p>
          <a:p>
            <a:pPr marL="342900" indent="-342900" eaLnBrk="0" fontAlgn="base" hangingPunct="0">
              <a:lnSpc>
                <a:spcPct val="93000"/>
              </a:lnSpc>
              <a:spcBef>
                <a:spcPts val="180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2800" dirty="0">
                <a:latin typeface="UC Berkeley OS Sign"/>
                <a:cs typeface="Arial" pitchFamily="34" charset="0"/>
                <a:sym typeface="UC Berkeley OS Sign"/>
              </a:rPr>
              <a:t>Analyzing Links; A Little Graph Theory </a:t>
            </a:r>
          </a:p>
          <a:p>
            <a:pPr marL="342900" lvl="0" indent="-342900" eaLnBrk="0" fontAlgn="base" hangingPunct="0">
              <a:lnSpc>
                <a:spcPct val="93000"/>
              </a:lnSpc>
              <a:spcBef>
                <a:spcPts val="180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2800" dirty="0" smtClean="0">
                <a:latin typeface="UC Berkeley OS Sign"/>
                <a:cs typeface="Arial" pitchFamily="34" charset="0"/>
                <a:sym typeface="UC Berkeley OS Sign"/>
              </a:rPr>
              <a:t>Bibliometrics and Altmetrics</a:t>
            </a:r>
          </a:p>
          <a:p>
            <a:pPr marL="342900" lvl="0" indent="-342900" eaLnBrk="0" fontAlgn="base" hangingPunct="0">
              <a:lnSpc>
                <a:spcPct val="93000"/>
              </a:lnSpc>
              <a:spcBef>
                <a:spcPts val="180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2800" dirty="0" smtClean="0">
                <a:latin typeface="UC Berkeley OS Sign"/>
                <a:cs typeface="Arial" pitchFamily="34" charset="0"/>
                <a:sym typeface="UC Berkeley OS Sign"/>
              </a:rPr>
              <a:t>Page Rank</a:t>
            </a:r>
          </a:p>
          <a:p>
            <a:pPr marL="342900" lvl="0" indent="-342900" eaLnBrk="0" fontAlgn="base" hangingPunct="0">
              <a:lnSpc>
                <a:spcPct val="93000"/>
              </a:lnSpc>
              <a:spcBef>
                <a:spcPts val="1800"/>
              </a:spcBef>
              <a:spcAft>
                <a:spcPct val="0"/>
              </a:spcAft>
              <a:buFont typeface="Arial" pitchFamily="34" charset="0"/>
              <a:buChar char="•"/>
            </a:pPr>
            <a:endParaRPr lang="en-US" sz="2800" dirty="0" smtClean="0">
              <a:latin typeface="UC Berkeley OS Sign"/>
              <a:cs typeface="Arial" pitchFamily="34" charset="0"/>
              <a:sym typeface="UC Berkeley OS Sign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381000"/>
            <a:ext cx="8077200" cy="11117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2000"/>
              </a:lnSpc>
              <a:spcBef>
                <a:spcPct val="0"/>
              </a:spcBef>
              <a:tabLst>
                <a:tab pos="660773" algn="l"/>
                <a:tab pos="1312617" algn="l"/>
                <a:tab pos="1973391" algn="l"/>
                <a:tab pos="2625235" algn="l"/>
                <a:tab pos="3286008" algn="l"/>
                <a:tab pos="3946782" algn="l"/>
                <a:tab pos="4598626" algn="l"/>
                <a:tab pos="5241540" algn="l"/>
                <a:tab pos="5911243" algn="l"/>
                <a:tab pos="6563087" algn="l"/>
                <a:tab pos="7232790" algn="l"/>
                <a:tab pos="7875704" algn="l"/>
              </a:tabLst>
            </a:pPr>
            <a:r>
              <a:rPr lang="en-US" sz="3600" b="1" dirty="0" smtClean="0">
                <a:latin typeface="+mj-lt"/>
                <a:ea typeface="+mj-ea"/>
                <a:cs typeface="+mj-cs"/>
              </a:rPr>
              <a:t>Cross  References Between OED Entries</a:t>
            </a:r>
          </a:p>
          <a:p>
            <a:pPr algn="ctr">
              <a:lnSpc>
                <a:spcPct val="92000"/>
              </a:lnSpc>
              <a:spcBef>
                <a:spcPct val="0"/>
              </a:spcBef>
              <a:tabLst>
                <a:tab pos="660773" algn="l"/>
                <a:tab pos="1312617" algn="l"/>
                <a:tab pos="1973391" algn="l"/>
                <a:tab pos="2625235" algn="l"/>
                <a:tab pos="3286008" algn="l"/>
                <a:tab pos="3946782" algn="l"/>
                <a:tab pos="4598626" algn="l"/>
                <a:tab pos="5241540" algn="l"/>
                <a:tab pos="5911243" algn="l"/>
                <a:tab pos="6563087" algn="l"/>
                <a:tab pos="7232790" algn="l"/>
                <a:tab pos="7875704" algn="l"/>
              </a:tabLst>
            </a:pPr>
            <a:r>
              <a:rPr lang="en-US" sz="3600" b="1" dirty="0" smtClean="0"/>
              <a:t>(Type S)</a:t>
            </a:r>
            <a:endParaRPr lang="en-US" sz="3600" b="1" dirty="0">
              <a:latin typeface="+mj-lt"/>
              <a:ea typeface="+mj-ea"/>
              <a:cs typeface="+mj-cs"/>
            </a:endParaRPr>
          </a:p>
        </p:txBody>
      </p:sp>
      <p:pic>
        <p:nvPicPr>
          <p:cNvPr id="4" name="Picture 3" descr="OED-XRefsSam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7200" y="1371600"/>
            <a:ext cx="7620000" cy="49618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381000"/>
            <a:ext cx="8077200" cy="16214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2000"/>
              </a:lnSpc>
              <a:spcBef>
                <a:spcPct val="0"/>
              </a:spcBef>
              <a:tabLst>
                <a:tab pos="660773" algn="l"/>
                <a:tab pos="1312617" algn="l"/>
                <a:tab pos="1973391" algn="l"/>
                <a:tab pos="2625235" algn="l"/>
                <a:tab pos="3286008" algn="l"/>
                <a:tab pos="3946782" algn="l"/>
                <a:tab pos="4598626" algn="l"/>
                <a:tab pos="5241540" algn="l"/>
                <a:tab pos="5911243" algn="l"/>
                <a:tab pos="6563087" algn="l"/>
                <a:tab pos="7232790" algn="l"/>
                <a:tab pos="7875704" algn="l"/>
              </a:tabLst>
            </a:pPr>
            <a:r>
              <a:rPr lang="en-US" sz="3600" b="1" dirty="0" smtClean="0">
                <a:latin typeface="+mj-lt"/>
                <a:ea typeface="+mj-ea"/>
                <a:cs typeface="+mj-cs"/>
              </a:rPr>
              <a:t>Cross  References Between OED Entries </a:t>
            </a:r>
            <a:r>
              <a:rPr lang="en-US" sz="3600" b="1" dirty="0" smtClean="0"/>
              <a:t>(Type P)</a:t>
            </a:r>
          </a:p>
          <a:p>
            <a:pPr algn="ctr">
              <a:lnSpc>
                <a:spcPct val="92000"/>
              </a:lnSpc>
              <a:spcBef>
                <a:spcPct val="0"/>
              </a:spcBef>
              <a:tabLst>
                <a:tab pos="660773" algn="l"/>
                <a:tab pos="1312617" algn="l"/>
                <a:tab pos="1973391" algn="l"/>
                <a:tab pos="2625235" algn="l"/>
                <a:tab pos="3286008" algn="l"/>
                <a:tab pos="3946782" algn="l"/>
                <a:tab pos="4598626" algn="l"/>
                <a:tab pos="5241540" algn="l"/>
                <a:tab pos="5911243" algn="l"/>
                <a:tab pos="6563087" algn="l"/>
                <a:tab pos="7232790" algn="l"/>
                <a:tab pos="7875704" algn="l"/>
              </a:tabLst>
            </a:pPr>
            <a:endParaRPr lang="en-US" sz="3600" b="1" dirty="0">
              <a:latin typeface="+mj-lt"/>
              <a:ea typeface="+mj-ea"/>
              <a:cs typeface="+mj-cs"/>
            </a:endParaRPr>
          </a:p>
        </p:txBody>
      </p:sp>
      <p:pic>
        <p:nvPicPr>
          <p:cNvPr id="4" name="Picture 3" descr="OED-XRefsSam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4064" y="1633401"/>
            <a:ext cx="7929336" cy="475760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381000"/>
            <a:ext cx="8077200" cy="11117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2000"/>
              </a:lnSpc>
              <a:spcBef>
                <a:spcPct val="0"/>
              </a:spcBef>
              <a:tabLst>
                <a:tab pos="660773" algn="l"/>
                <a:tab pos="1312617" algn="l"/>
                <a:tab pos="1973391" algn="l"/>
                <a:tab pos="2625235" algn="l"/>
                <a:tab pos="3286008" algn="l"/>
                <a:tab pos="3946782" algn="l"/>
                <a:tab pos="4598626" algn="l"/>
                <a:tab pos="5241540" algn="l"/>
                <a:tab pos="5911243" algn="l"/>
                <a:tab pos="6563087" algn="l"/>
                <a:tab pos="7232790" algn="l"/>
                <a:tab pos="7875704" algn="l"/>
              </a:tabLst>
            </a:pPr>
            <a:r>
              <a:rPr lang="en-US" sz="3600" b="1" dirty="0" smtClean="0">
                <a:latin typeface="+mj-lt"/>
                <a:ea typeface="+mj-ea"/>
                <a:cs typeface="+mj-cs"/>
              </a:rPr>
              <a:t>Cross  References Between OED Entries</a:t>
            </a:r>
          </a:p>
          <a:p>
            <a:pPr algn="ctr">
              <a:lnSpc>
                <a:spcPct val="92000"/>
              </a:lnSpc>
              <a:spcBef>
                <a:spcPct val="0"/>
              </a:spcBef>
              <a:tabLst>
                <a:tab pos="660773" algn="l"/>
                <a:tab pos="1312617" algn="l"/>
                <a:tab pos="1973391" algn="l"/>
                <a:tab pos="2625235" algn="l"/>
                <a:tab pos="3286008" algn="l"/>
                <a:tab pos="3946782" algn="l"/>
                <a:tab pos="4598626" algn="l"/>
                <a:tab pos="5241540" algn="l"/>
                <a:tab pos="5911243" algn="l"/>
                <a:tab pos="6563087" algn="l"/>
                <a:tab pos="7232790" algn="l"/>
                <a:tab pos="7875704" algn="l"/>
              </a:tabLst>
            </a:pPr>
            <a:r>
              <a:rPr lang="en-US" sz="3600" b="1" dirty="0" smtClean="0">
                <a:latin typeface="+mj-lt"/>
                <a:ea typeface="+mj-ea"/>
                <a:cs typeface="+mj-cs"/>
              </a:rPr>
              <a:t>(Type F)</a:t>
            </a:r>
            <a:endParaRPr lang="en-US" sz="3600" b="1" dirty="0">
              <a:latin typeface="+mj-lt"/>
              <a:ea typeface="+mj-ea"/>
              <a:cs typeface="+mj-cs"/>
            </a:endParaRPr>
          </a:p>
        </p:txBody>
      </p:sp>
      <p:pic>
        <p:nvPicPr>
          <p:cNvPr id="4" name="Picture 3" descr="OED-XRefsSam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3240" y="1371600"/>
            <a:ext cx="7163249" cy="4724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"/>
          <p:cNvSpPr>
            <a:spLocks noGrp="1" noChangeArrowheads="1"/>
          </p:cNvSpPr>
          <p:nvPr>
            <p:ph type="title"/>
          </p:nvPr>
        </p:nvSpPr>
        <p:spPr>
          <a:xfrm>
            <a:off x="533400" y="152400"/>
            <a:ext cx="8228707" cy="1190997"/>
          </a:xfrm>
        </p:spPr>
        <p:txBody>
          <a:bodyPr/>
          <a:lstStyle/>
          <a:p>
            <a:pPr>
              <a:lnSpc>
                <a:spcPct val="92000"/>
              </a:lnSpc>
              <a:tabLst>
                <a:tab pos="660773" algn="l"/>
                <a:tab pos="1312617" algn="l"/>
                <a:tab pos="1973391" algn="l"/>
                <a:tab pos="2625235" algn="l"/>
                <a:tab pos="3286008" algn="l"/>
                <a:tab pos="3946782" algn="l"/>
                <a:tab pos="4598626" algn="l"/>
                <a:tab pos="5241540" algn="l"/>
                <a:tab pos="5911243" algn="l"/>
                <a:tab pos="6563087" algn="l"/>
                <a:tab pos="7232790" algn="l"/>
                <a:tab pos="7875704" algn="l"/>
              </a:tabLst>
            </a:pPr>
            <a:r>
              <a:rPr lang="en-US" sz="3600" b="1" dirty="0" smtClean="0"/>
              <a:t>Graph Theory</a:t>
            </a:r>
            <a:endParaRPr lang="en-US" sz="3400" dirty="0" smtClean="0">
              <a:sym typeface="UC Berkeley OS Sign"/>
            </a:endParaRPr>
          </a:p>
        </p:txBody>
      </p:sp>
      <p:sp>
        <p:nvSpPr>
          <p:cNvPr id="29699" name="Text Box 6"/>
          <p:cNvSpPr txBox="1">
            <a:spLocks noChangeArrowheads="1"/>
          </p:cNvSpPr>
          <p:nvPr/>
        </p:nvSpPr>
        <p:spPr bwMode="auto">
          <a:xfrm>
            <a:off x="8772303" y="6594574"/>
            <a:ext cx="87064" cy="22324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64291" tIns="32146" rIns="64291" bIns="32146"/>
          <a:lstStyle/>
          <a:p>
            <a:pPr algn="ctr"/>
            <a:fld id="{3B9DB3E3-68DC-4616-921E-9097AE825FF2}" type="slidenum">
              <a:rPr lang="en-US" sz="1500">
                <a:solidFill>
                  <a:srgbClr val="002955"/>
                </a:solidFill>
                <a:latin typeface="UC Berkeley OS Sign"/>
                <a:ea typeface="MS PGothic" pitchFamily="34" charset="-128"/>
                <a:sym typeface="UC Berkeley OS Sign"/>
              </a:rPr>
              <a:pPr algn="ctr"/>
              <a:t>13</a:t>
            </a:fld>
            <a:endParaRPr lang="en-US" sz="1500" dirty="0">
              <a:solidFill>
                <a:srgbClr val="002955"/>
              </a:solidFill>
              <a:latin typeface="UC Berkeley OS Sign"/>
              <a:ea typeface="MS PGothic" pitchFamily="34" charset="-128"/>
              <a:sym typeface="UC Berkeley OS Sign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219200"/>
            <a:ext cx="8686800" cy="50231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eaLnBrk="0" fontAlgn="base" hangingPunct="0">
              <a:lnSpc>
                <a:spcPct val="93000"/>
              </a:lnSpc>
              <a:spcBef>
                <a:spcPts val="180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2800" dirty="0" smtClean="0"/>
              <a:t>We can apply graph theory to understanding relationships from a structural perspective</a:t>
            </a:r>
          </a:p>
          <a:p>
            <a:pPr marL="800100" lvl="1" indent="-342900" eaLnBrk="0" fontAlgn="base" hangingPunct="0">
              <a:lnSpc>
                <a:spcPct val="93000"/>
              </a:lnSpc>
              <a:spcBef>
                <a:spcPts val="180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2800" dirty="0" smtClean="0"/>
              <a:t>A GRAPH treats resources as VERTICES or NODES</a:t>
            </a:r>
          </a:p>
          <a:p>
            <a:pPr marL="800100" lvl="1" indent="-342900" eaLnBrk="0" fontAlgn="base" hangingPunct="0">
              <a:lnSpc>
                <a:spcPct val="93000"/>
              </a:lnSpc>
              <a:spcBef>
                <a:spcPts val="180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2800" dirty="0" smtClean="0"/>
              <a:t>The pairwise relationships between resources are represented by the EDGES that connect them</a:t>
            </a:r>
          </a:p>
          <a:p>
            <a:pPr marL="800100" lvl="1" indent="-342900" eaLnBrk="0" fontAlgn="base" hangingPunct="0">
              <a:lnSpc>
                <a:spcPct val="93000"/>
              </a:lnSpc>
              <a:spcBef>
                <a:spcPts val="180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2800" dirty="0" smtClean="0"/>
              <a:t>If the edges have an associated direction, this is a DIRECTED graph</a:t>
            </a:r>
          </a:p>
          <a:p>
            <a:pPr marL="800100" lvl="1" indent="-342900" eaLnBrk="0" fontAlgn="base" hangingPunct="0">
              <a:lnSpc>
                <a:spcPct val="93000"/>
              </a:lnSpc>
              <a:spcBef>
                <a:spcPts val="180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2800" dirty="0" smtClean="0"/>
              <a:t>A WEIGHT can be assigned to each edge if the relationship has a numerical aspect (distance, cost, time, etc.)</a:t>
            </a:r>
            <a:endParaRPr lang="en-US" sz="2800" dirty="0" smtClean="0">
              <a:latin typeface="UC Berkeley OS Sign"/>
              <a:cs typeface="Arial" pitchFamily="34" charset="0"/>
              <a:sym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458200" cy="1190997"/>
          </a:xfrm>
        </p:spPr>
        <p:txBody>
          <a:bodyPr/>
          <a:lstStyle/>
          <a:p>
            <a:pPr>
              <a:lnSpc>
                <a:spcPct val="92000"/>
              </a:lnSpc>
              <a:tabLst>
                <a:tab pos="660773" algn="l"/>
                <a:tab pos="1312617" algn="l"/>
                <a:tab pos="1973391" algn="l"/>
                <a:tab pos="2625235" algn="l"/>
                <a:tab pos="3286008" algn="l"/>
                <a:tab pos="3946782" algn="l"/>
                <a:tab pos="4598626" algn="l"/>
                <a:tab pos="5241540" algn="l"/>
                <a:tab pos="5911243" algn="l"/>
                <a:tab pos="6563087" algn="l"/>
                <a:tab pos="7232790" algn="l"/>
                <a:tab pos="7875704" algn="l"/>
              </a:tabLst>
            </a:pPr>
            <a:r>
              <a:rPr lang="en-US" sz="3600" b="1" dirty="0" smtClean="0">
                <a:sym typeface="UC Berkeley OS Sign"/>
              </a:rPr>
              <a:t>The Origins of Graph Theory (Euler 1735)</a:t>
            </a:r>
            <a:endParaRPr lang="en-US" sz="3400" dirty="0" smtClean="0">
              <a:sym typeface="UC Berkeley OS Sign"/>
            </a:endParaRPr>
          </a:p>
        </p:txBody>
      </p:sp>
      <p:sp>
        <p:nvSpPr>
          <p:cNvPr id="29699" name="Text Box 6"/>
          <p:cNvSpPr txBox="1">
            <a:spLocks noChangeArrowheads="1"/>
          </p:cNvSpPr>
          <p:nvPr/>
        </p:nvSpPr>
        <p:spPr bwMode="auto">
          <a:xfrm>
            <a:off x="8772303" y="6594574"/>
            <a:ext cx="87064" cy="22324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64291" tIns="32146" rIns="64291" bIns="32146"/>
          <a:lstStyle/>
          <a:p>
            <a:pPr algn="ctr"/>
            <a:fld id="{3B9DB3E3-68DC-4616-921E-9097AE825FF2}" type="slidenum">
              <a:rPr lang="en-US" sz="1500">
                <a:solidFill>
                  <a:srgbClr val="002955"/>
                </a:solidFill>
                <a:latin typeface="UC Berkeley OS Sign"/>
                <a:ea typeface="MS PGothic" pitchFamily="34" charset="-128"/>
                <a:sym typeface="UC Berkeley OS Sign"/>
              </a:rPr>
              <a:pPr algn="ctr"/>
              <a:t>14</a:t>
            </a:fld>
            <a:endParaRPr lang="en-US" sz="1500" dirty="0">
              <a:solidFill>
                <a:srgbClr val="002955"/>
              </a:solidFill>
              <a:latin typeface="UC Berkeley OS Sign"/>
              <a:ea typeface="MS PGothic" pitchFamily="34" charset="-128"/>
              <a:sym typeface="UC Berkeley OS Sign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334000" y="1524000"/>
            <a:ext cx="3581400" cy="49013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 eaLnBrk="0" fontAlgn="base" hangingPunct="0">
              <a:lnSpc>
                <a:spcPct val="93000"/>
              </a:lnSpc>
              <a:spcBef>
                <a:spcPts val="180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2800" dirty="0" smtClean="0"/>
              <a:t>2 islands, 7 bridges – can you visit all 4 land masses without crossing any bridge more than once? Euler (1735) proved you couldn’t and invented much of graph theory to explain it</a:t>
            </a:r>
          </a:p>
        </p:txBody>
      </p:sp>
      <p:pic>
        <p:nvPicPr>
          <p:cNvPr id="113666" name="Picture 2" descr="http://upload.wikimedia.org/wikipedia/commons/5/5d/Konigsberg_bridges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1600200"/>
            <a:ext cx="5414680" cy="42672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228600" y="6096000"/>
            <a:ext cx="723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hlinkClick r:id="rId4"/>
              </a:rPr>
              <a:t>Euler’s Seven Bridges of </a:t>
            </a:r>
            <a:r>
              <a:rPr lang="en-US" sz="2400" dirty="0" err="1" smtClean="0">
                <a:hlinkClick r:id="rId4"/>
              </a:rPr>
              <a:t>Königsberg</a:t>
            </a:r>
            <a:r>
              <a:rPr lang="en-US" sz="2400" dirty="0" smtClean="0">
                <a:hlinkClick r:id="rId4"/>
              </a:rPr>
              <a:t>  Problem</a:t>
            </a:r>
            <a:endParaRPr lang="en-US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"/>
          <p:cNvSpPr>
            <a:spLocks noGrp="1" noChangeArrowheads="1"/>
          </p:cNvSpPr>
          <p:nvPr>
            <p:ph type="title"/>
          </p:nvPr>
        </p:nvSpPr>
        <p:spPr>
          <a:xfrm>
            <a:off x="533400" y="533400"/>
            <a:ext cx="8228707" cy="1190997"/>
          </a:xfrm>
        </p:spPr>
        <p:txBody>
          <a:bodyPr/>
          <a:lstStyle/>
          <a:p>
            <a:pPr>
              <a:lnSpc>
                <a:spcPct val="92000"/>
              </a:lnSpc>
              <a:tabLst>
                <a:tab pos="660773" algn="l"/>
                <a:tab pos="1312617" algn="l"/>
                <a:tab pos="1973391" algn="l"/>
                <a:tab pos="2625235" algn="l"/>
                <a:tab pos="3286008" algn="l"/>
                <a:tab pos="3946782" algn="l"/>
                <a:tab pos="4598626" algn="l"/>
                <a:tab pos="5241540" algn="l"/>
                <a:tab pos="5911243" algn="l"/>
                <a:tab pos="6563087" algn="l"/>
                <a:tab pos="7232790" algn="l"/>
                <a:tab pos="7875704" algn="l"/>
              </a:tabLst>
            </a:pPr>
            <a:r>
              <a:rPr lang="en-US" sz="3600" b="1" dirty="0" smtClean="0"/>
              <a:t>Computing the Properties of Graphs</a:t>
            </a:r>
            <a:endParaRPr lang="en-US" sz="3400" dirty="0" smtClean="0">
              <a:sym typeface="UC Berkeley OS Sign"/>
            </a:endParaRPr>
          </a:p>
        </p:txBody>
      </p:sp>
      <p:sp>
        <p:nvSpPr>
          <p:cNvPr id="29699" name="Text Box 6"/>
          <p:cNvSpPr txBox="1">
            <a:spLocks noChangeArrowheads="1"/>
          </p:cNvSpPr>
          <p:nvPr/>
        </p:nvSpPr>
        <p:spPr bwMode="auto">
          <a:xfrm>
            <a:off x="8772303" y="6594574"/>
            <a:ext cx="87064" cy="22324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64291" tIns="32146" rIns="64291" bIns="32146"/>
          <a:lstStyle/>
          <a:p>
            <a:pPr algn="ctr"/>
            <a:fld id="{3B9DB3E3-68DC-4616-921E-9097AE825FF2}" type="slidenum">
              <a:rPr lang="en-US" sz="1500">
                <a:solidFill>
                  <a:srgbClr val="002955"/>
                </a:solidFill>
                <a:latin typeface="UC Berkeley OS Sign"/>
                <a:ea typeface="MS PGothic" pitchFamily="34" charset="-128"/>
                <a:sym typeface="UC Berkeley OS Sign"/>
              </a:rPr>
              <a:pPr algn="ctr"/>
              <a:t>15</a:t>
            </a:fld>
            <a:endParaRPr lang="en-US" sz="1500" dirty="0">
              <a:solidFill>
                <a:srgbClr val="002955"/>
              </a:solidFill>
              <a:latin typeface="UC Berkeley OS Sign"/>
              <a:ea typeface="MS PGothic" pitchFamily="34" charset="-128"/>
              <a:sym typeface="UC Berkeley OS Sign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57200" y="1828800"/>
            <a:ext cx="8305800" cy="39908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eaLnBrk="0" fontAlgn="base" hangingPunct="0">
              <a:lnSpc>
                <a:spcPct val="93000"/>
              </a:lnSpc>
              <a:spcBef>
                <a:spcPts val="180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2800" dirty="0" smtClean="0"/>
              <a:t>Reachability – is there a path between any two nodes in the graph?</a:t>
            </a:r>
          </a:p>
          <a:p>
            <a:pPr marL="342900" indent="-342900" eaLnBrk="0" fontAlgn="base" hangingPunct="0">
              <a:lnSpc>
                <a:spcPct val="93000"/>
              </a:lnSpc>
              <a:spcBef>
                <a:spcPts val="180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2800" dirty="0" smtClean="0"/>
              <a:t>Shortest path – if there are multiple paths between two nodes, which is the shortest?</a:t>
            </a:r>
          </a:p>
          <a:p>
            <a:pPr marL="342900" indent="-342900" eaLnBrk="0" fontAlgn="base" hangingPunct="0">
              <a:lnSpc>
                <a:spcPct val="93000"/>
              </a:lnSpc>
              <a:spcBef>
                <a:spcPts val="180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2800" dirty="0" smtClean="0"/>
              <a:t>Centrality – which nodes are the most connected or have the average shortest paths to the other nodes?</a:t>
            </a:r>
          </a:p>
          <a:p>
            <a:pPr marL="342900" indent="-342900" eaLnBrk="0" fontAlgn="base" hangingPunct="0">
              <a:lnSpc>
                <a:spcPct val="93000"/>
              </a:lnSpc>
              <a:spcBef>
                <a:spcPts val="180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2800" dirty="0" smtClean="0"/>
              <a:t>Subgraph discovery  – are there sub-graphs that are completely contained in a larger graph? 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"/>
          <p:cNvSpPr>
            <a:spLocks noGrp="1" noChangeArrowheads="1"/>
          </p:cNvSpPr>
          <p:nvPr>
            <p:ph type="title"/>
          </p:nvPr>
        </p:nvSpPr>
        <p:spPr>
          <a:xfrm>
            <a:off x="381000" y="533400"/>
            <a:ext cx="8228707" cy="1190997"/>
          </a:xfrm>
        </p:spPr>
        <p:txBody>
          <a:bodyPr/>
          <a:lstStyle/>
          <a:p>
            <a:pPr>
              <a:lnSpc>
                <a:spcPct val="92000"/>
              </a:lnSpc>
              <a:tabLst>
                <a:tab pos="660773" algn="l"/>
                <a:tab pos="1312617" algn="l"/>
                <a:tab pos="1973391" algn="l"/>
                <a:tab pos="2625235" algn="l"/>
                <a:tab pos="3286008" algn="l"/>
                <a:tab pos="3946782" algn="l"/>
                <a:tab pos="4598626" algn="l"/>
                <a:tab pos="5241540" algn="l"/>
                <a:tab pos="5911243" algn="l"/>
                <a:tab pos="6563087" algn="l"/>
                <a:tab pos="7232790" algn="l"/>
                <a:tab pos="7875704" algn="l"/>
              </a:tabLst>
            </a:pPr>
            <a:r>
              <a:rPr lang="en-US" sz="3600" b="1" dirty="0" smtClean="0"/>
              <a:t>Reachability and Transitive Closure</a:t>
            </a:r>
            <a:endParaRPr lang="en-US" sz="3400" dirty="0" smtClean="0">
              <a:sym typeface="UC Berkeley OS Sign"/>
            </a:endParaRPr>
          </a:p>
        </p:txBody>
      </p:sp>
      <p:sp>
        <p:nvSpPr>
          <p:cNvPr id="29699" name="Text Box 6"/>
          <p:cNvSpPr txBox="1">
            <a:spLocks noChangeArrowheads="1"/>
          </p:cNvSpPr>
          <p:nvPr/>
        </p:nvSpPr>
        <p:spPr bwMode="auto">
          <a:xfrm>
            <a:off x="8772303" y="6594574"/>
            <a:ext cx="87064" cy="22324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64291" tIns="32146" rIns="64291" bIns="32146"/>
          <a:lstStyle/>
          <a:p>
            <a:pPr algn="ctr"/>
            <a:fld id="{3B9DB3E3-68DC-4616-921E-9097AE825FF2}" type="slidenum">
              <a:rPr lang="en-US" sz="1500">
                <a:solidFill>
                  <a:srgbClr val="002955"/>
                </a:solidFill>
                <a:latin typeface="UC Berkeley OS Sign"/>
                <a:ea typeface="MS PGothic" pitchFamily="34" charset="-128"/>
                <a:sym typeface="UC Berkeley OS Sign"/>
              </a:rPr>
              <a:pPr algn="ctr"/>
              <a:t>16</a:t>
            </a:fld>
            <a:endParaRPr lang="en-US" sz="1500" dirty="0">
              <a:solidFill>
                <a:srgbClr val="002955"/>
              </a:solidFill>
              <a:latin typeface="UC Berkeley OS Sign"/>
              <a:ea typeface="MS PGothic" pitchFamily="34" charset="-128"/>
              <a:sym typeface="UC Berkeley OS Sign"/>
            </a:endParaRPr>
          </a:p>
        </p:txBody>
      </p:sp>
      <p:sp>
        <p:nvSpPr>
          <p:cNvPr id="29703" name="Rectangle 7"/>
          <p:cNvSpPr>
            <a:spLocks noChangeArrowheads="1"/>
          </p:cNvSpPr>
          <p:nvPr/>
        </p:nvSpPr>
        <p:spPr bwMode="auto">
          <a:xfrm>
            <a:off x="457200" y="1752600"/>
            <a:ext cx="8305800" cy="27002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4291" tIns="32146" rIns="64291" bIns="32146">
            <a:spAutoFit/>
          </a:bodyPr>
          <a:lstStyle/>
          <a:p>
            <a:pPr marL="342900" indent="-342900" eaLnBrk="0" fontAlgn="base" hangingPunct="0">
              <a:lnSpc>
                <a:spcPct val="93000"/>
              </a:lnSpc>
              <a:spcBef>
                <a:spcPts val="180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2800" dirty="0" smtClean="0"/>
              <a:t>The REACHABILITY property of a graph is "can you get there from here”</a:t>
            </a:r>
          </a:p>
          <a:p>
            <a:pPr marL="342900" indent="-342900" eaLnBrk="0" fontAlgn="base" hangingPunct="0">
              <a:lnSpc>
                <a:spcPct val="93000"/>
              </a:lnSpc>
              <a:spcBef>
                <a:spcPts val="180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2800" dirty="0" smtClean="0"/>
              <a:t>We can determine whether a path exists between any two nodes in a graph by calculating the transitive closure of the graph; the most commonly used approach is Warshall's </a:t>
            </a:r>
            <a:r>
              <a:rPr lang="en-US" sz="2800" dirty="0" smtClean="0"/>
              <a:t>algorithm</a:t>
            </a:r>
            <a:endParaRPr lang="en-US" sz="28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1143000"/>
            <a:ext cx="7315200" cy="5262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609600" y="152400"/>
            <a:ext cx="7772400" cy="11117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2000"/>
              </a:lnSpc>
              <a:spcBef>
                <a:spcPct val="0"/>
              </a:spcBef>
              <a:tabLst>
                <a:tab pos="660773" algn="l"/>
                <a:tab pos="1312617" algn="l"/>
                <a:tab pos="1973391" algn="l"/>
                <a:tab pos="2625235" algn="l"/>
                <a:tab pos="3286008" algn="l"/>
                <a:tab pos="3946782" algn="l"/>
                <a:tab pos="4598626" algn="l"/>
                <a:tab pos="5241540" algn="l"/>
                <a:tab pos="5911243" algn="l"/>
                <a:tab pos="6563087" algn="l"/>
                <a:tab pos="7232790" algn="l"/>
                <a:tab pos="7875704" algn="l"/>
              </a:tabLst>
            </a:pPr>
            <a:r>
              <a:rPr lang="en-US" sz="3600" b="1" dirty="0" smtClean="0">
                <a:latin typeface="+mj-lt"/>
                <a:ea typeface="+mj-ea"/>
                <a:cs typeface="+mj-cs"/>
              </a:rPr>
              <a:t>Directed Graph, Adjacency Matrix, and Transitive Closure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"/>
          <p:cNvSpPr>
            <a:spLocks noGrp="1" noChangeArrowheads="1"/>
          </p:cNvSpPr>
          <p:nvPr>
            <p:ph type="title"/>
          </p:nvPr>
        </p:nvSpPr>
        <p:spPr>
          <a:xfrm>
            <a:off x="381000" y="533400"/>
            <a:ext cx="8228707" cy="1190997"/>
          </a:xfrm>
        </p:spPr>
        <p:txBody>
          <a:bodyPr/>
          <a:lstStyle/>
          <a:p>
            <a:pPr>
              <a:lnSpc>
                <a:spcPct val="92000"/>
              </a:lnSpc>
              <a:tabLst>
                <a:tab pos="660773" algn="l"/>
                <a:tab pos="1312617" algn="l"/>
                <a:tab pos="1973391" algn="l"/>
                <a:tab pos="2625235" algn="l"/>
                <a:tab pos="3286008" algn="l"/>
                <a:tab pos="3946782" algn="l"/>
                <a:tab pos="4598626" algn="l"/>
                <a:tab pos="5241540" algn="l"/>
                <a:tab pos="5911243" algn="l"/>
                <a:tab pos="6563087" algn="l"/>
                <a:tab pos="7232790" algn="l"/>
                <a:tab pos="7875704" algn="l"/>
              </a:tabLst>
            </a:pPr>
            <a:r>
              <a:rPr lang="en-US" sz="3600" b="1" dirty="0" smtClean="0"/>
              <a:t>Shortest Path</a:t>
            </a:r>
            <a:endParaRPr lang="en-US" sz="3400" dirty="0" smtClean="0">
              <a:sym typeface="UC Berkeley OS Sign"/>
            </a:endParaRPr>
          </a:p>
        </p:txBody>
      </p:sp>
      <p:sp>
        <p:nvSpPr>
          <p:cNvPr id="29699" name="Text Box 6"/>
          <p:cNvSpPr txBox="1">
            <a:spLocks noChangeArrowheads="1"/>
          </p:cNvSpPr>
          <p:nvPr/>
        </p:nvSpPr>
        <p:spPr bwMode="auto">
          <a:xfrm>
            <a:off x="8772303" y="6594574"/>
            <a:ext cx="87064" cy="22324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64291" tIns="32146" rIns="64291" bIns="32146"/>
          <a:lstStyle/>
          <a:p>
            <a:pPr algn="ctr"/>
            <a:fld id="{3B9DB3E3-68DC-4616-921E-9097AE825FF2}" type="slidenum">
              <a:rPr lang="en-US" sz="1500">
                <a:solidFill>
                  <a:srgbClr val="002955"/>
                </a:solidFill>
                <a:latin typeface="UC Berkeley OS Sign"/>
                <a:ea typeface="MS PGothic" pitchFamily="34" charset="-128"/>
                <a:sym typeface="UC Berkeley OS Sign"/>
              </a:rPr>
              <a:pPr algn="ctr"/>
              <a:t>18</a:t>
            </a:fld>
            <a:endParaRPr lang="en-US" sz="1500" dirty="0">
              <a:solidFill>
                <a:srgbClr val="002955"/>
              </a:solidFill>
              <a:latin typeface="UC Berkeley OS Sign"/>
              <a:ea typeface="MS PGothic" pitchFamily="34" charset="-128"/>
              <a:sym typeface="UC Berkeley OS Sign"/>
            </a:endParaRPr>
          </a:p>
        </p:txBody>
      </p:sp>
      <p:sp>
        <p:nvSpPr>
          <p:cNvPr id="29703" name="Rectangle 7"/>
          <p:cNvSpPr>
            <a:spLocks noChangeArrowheads="1"/>
          </p:cNvSpPr>
          <p:nvPr/>
        </p:nvSpPr>
        <p:spPr bwMode="auto">
          <a:xfrm>
            <a:off x="457200" y="368886"/>
            <a:ext cx="8305800" cy="6088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4291" tIns="32146" rIns="64291" bIns="32146">
            <a:spAutoFit/>
          </a:bodyPr>
          <a:lstStyle/>
          <a:p>
            <a:endParaRPr lang="en-US" sz="2800" b="1" dirty="0" smtClean="0"/>
          </a:p>
          <a:p>
            <a:endParaRPr lang="en-US" sz="2800" b="1" dirty="0" smtClean="0"/>
          </a:p>
          <a:p>
            <a:pPr marL="342900" indent="-342900" eaLnBrk="0" fontAlgn="base" hangingPunct="0">
              <a:lnSpc>
                <a:spcPct val="93000"/>
              </a:lnSpc>
              <a:spcBef>
                <a:spcPts val="180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2800" dirty="0" smtClean="0"/>
              <a:t>The </a:t>
            </a:r>
            <a:r>
              <a:rPr lang="en-US" sz="2800" dirty="0" smtClean="0">
                <a:hlinkClick r:id="rId3"/>
              </a:rPr>
              <a:t>shortest path </a:t>
            </a:r>
            <a:r>
              <a:rPr lang="en-US" sz="2800" dirty="0" smtClean="0"/>
              <a:t>between two nodes in a graph can be calculated using </a:t>
            </a:r>
            <a:r>
              <a:rPr lang="en-US" sz="2800" dirty="0" err="1" smtClean="0">
                <a:hlinkClick r:id="rId4"/>
              </a:rPr>
              <a:t>Dijkstra’s</a:t>
            </a:r>
            <a:r>
              <a:rPr lang="en-US" sz="2800" dirty="0" smtClean="0">
                <a:hlinkClick r:id="rId4"/>
              </a:rPr>
              <a:t> algorithm</a:t>
            </a:r>
            <a:endParaRPr lang="en-US" sz="2800" dirty="0" smtClean="0"/>
          </a:p>
          <a:p>
            <a:pPr marL="342900" indent="-342900" eaLnBrk="0" fontAlgn="base" hangingPunct="0">
              <a:lnSpc>
                <a:spcPct val="93000"/>
              </a:lnSpc>
              <a:spcBef>
                <a:spcPts val="180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2800" dirty="0" smtClean="0"/>
              <a:t>Finding the shortest path has obvious value in travel, transportation, communications, financial arbitrage, grocery shopping, language processing…</a:t>
            </a:r>
          </a:p>
          <a:p>
            <a:pPr marL="342900" indent="-342900" eaLnBrk="0" fontAlgn="base" hangingPunct="0">
              <a:lnSpc>
                <a:spcPct val="93000"/>
              </a:lnSpc>
              <a:spcBef>
                <a:spcPts val="180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2800" dirty="0" smtClean="0"/>
              <a:t>If the graph edges aren’t weighted and we only care about connectivity, we have the familiar “degrees of separation” situation</a:t>
            </a:r>
          </a:p>
          <a:p>
            <a:pPr marL="342900" indent="-342900" eaLnBrk="0" fontAlgn="base" hangingPunct="0">
              <a:lnSpc>
                <a:spcPct val="93000"/>
              </a:lnSpc>
              <a:spcBef>
                <a:spcPts val="180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2800" dirty="0" smtClean="0"/>
              <a:t>For </a:t>
            </a:r>
            <a:r>
              <a:rPr lang="en-US" sz="2800" dirty="0" smtClean="0">
                <a:hlinkClick r:id="rId5"/>
              </a:rPr>
              <a:t>mathematicians</a:t>
            </a:r>
            <a:r>
              <a:rPr lang="en-US" sz="2800" dirty="0" smtClean="0"/>
              <a:t>; for </a:t>
            </a:r>
            <a:r>
              <a:rPr lang="en-US" sz="2800" dirty="0" smtClean="0">
                <a:hlinkClick r:id="rId6"/>
              </a:rPr>
              <a:t>actors</a:t>
            </a:r>
            <a:endParaRPr lang="en-US" sz="2800" dirty="0" smtClean="0"/>
          </a:p>
          <a:p>
            <a:pPr marL="342900" indent="-342900" eaLnBrk="0" fontAlgn="base" hangingPunct="0">
              <a:lnSpc>
                <a:spcPct val="93000"/>
              </a:lnSpc>
              <a:spcBef>
                <a:spcPts val="180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2800" dirty="0" smtClean="0">
                <a:hlinkClick r:id="rId7"/>
              </a:rPr>
              <a:t>“The Science of 6 Degrees” in 10 minutes</a:t>
            </a:r>
            <a:endParaRPr lang="en-US" sz="28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upload.wikimedia.org/wikipedia/commons/thumb/d/d2/Minimum_spanning_tree.svg/450px-Minimum_spanning_tree.svg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914400"/>
            <a:ext cx="6081830" cy="4906010"/>
          </a:xfrm>
          <a:prstGeom prst="rect">
            <a:avLst/>
          </a:prstGeom>
          <a:noFill/>
        </p:spPr>
      </p:pic>
      <p:sp>
        <p:nvSpPr>
          <p:cNvPr id="29698" name="Rectangle 1"/>
          <p:cNvSpPr>
            <a:spLocks noGrp="1" noChangeArrowheads="1"/>
          </p:cNvSpPr>
          <p:nvPr>
            <p:ph type="title"/>
          </p:nvPr>
        </p:nvSpPr>
        <p:spPr>
          <a:xfrm>
            <a:off x="1219200" y="0"/>
            <a:ext cx="6400800" cy="1190997"/>
          </a:xfrm>
        </p:spPr>
        <p:txBody>
          <a:bodyPr/>
          <a:lstStyle/>
          <a:p>
            <a:pPr>
              <a:lnSpc>
                <a:spcPct val="92000"/>
              </a:lnSpc>
              <a:tabLst>
                <a:tab pos="660773" algn="l"/>
                <a:tab pos="1312617" algn="l"/>
                <a:tab pos="1973391" algn="l"/>
                <a:tab pos="2625235" algn="l"/>
                <a:tab pos="3286008" algn="l"/>
                <a:tab pos="3946782" algn="l"/>
                <a:tab pos="4598626" algn="l"/>
                <a:tab pos="5241540" algn="l"/>
                <a:tab pos="5911243" algn="l"/>
                <a:tab pos="6563087" algn="l"/>
                <a:tab pos="7232790" algn="l"/>
                <a:tab pos="7875704" algn="l"/>
              </a:tabLst>
            </a:pPr>
            <a:r>
              <a:rPr lang="en-US" sz="3600" b="1" dirty="0" smtClean="0"/>
              <a:t>Minimum Spanning Tree</a:t>
            </a:r>
            <a:endParaRPr lang="en-US" sz="3400" dirty="0" smtClean="0">
              <a:sym typeface="UC Berkeley OS Sign"/>
            </a:endParaRPr>
          </a:p>
        </p:txBody>
      </p:sp>
      <p:sp>
        <p:nvSpPr>
          <p:cNvPr id="29699" name="Text Box 6"/>
          <p:cNvSpPr txBox="1">
            <a:spLocks noChangeArrowheads="1"/>
          </p:cNvSpPr>
          <p:nvPr/>
        </p:nvSpPr>
        <p:spPr bwMode="auto">
          <a:xfrm>
            <a:off x="8772303" y="6594574"/>
            <a:ext cx="87064" cy="22324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64291" tIns="32146" rIns="64291" bIns="32146"/>
          <a:lstStyle/>
          <a:p>
            <a:pPr algn="ctr"/>
            <a:fld id="{3B9DB3E3-68DC-4616-921E-9097AE825FF2}" type="slidenum">
              <a:rPr lang="en-US" sz="1500">
                <a:solidFill>
                  <a:srgbClr val="002955"/>
                </a:solidFill>
                <a:latin typeface="UC Berkeley OS Sign"/>
                <a:ea typeface="MS PGothic" pitchFamily="34" charset="-128"/>
                <a:sym typeface="UC Berkeley OS Sign"/>
              </a:rPr>
              <a:pPr algn="ctr"/>
              <a:t>19</a:t>
            </a:fld>
            <a:endParaRPr lang="en-US" sz="1500" dirty="0">
              <a:solidFill>
                <a:srgbClr val="002955"/>
              </a:solidFill>
              <a:latin typeface="UC Berkeley OS Sign"/>
              <a:ea typeface="MS PGothic" pitchFamily="34" charset="-128"/>
              <a:sym typeface="UC Berkeley OS Sign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105400" y="2895600"/>
            <a:ext cx="3581400" cy="3699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 eaLnBrk="0" fontAlgn="base" hangingPunct="0">
              <a:lnSpc>
                <a:spcPct val="93000"/>
              </a:lnSpc>
              <a:spcBef>
                <a:spcPts val="180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2800" dirty="0" smtClean="0"/>
              <a:t>A spanning tree of a graph is a subgraph that is a tree that connects all the vertices – what’s the shortest one, and why would we care?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ChangeArrowheads="1"/>
          </p:cNvSpPr>
          <p:nvPr>
            <p:ph type="title"/>
          </p:nvPr>
        </p:nvSpPr>
        <p:spPr>
          <a:xfrm>
            <a:off x="553641" y="1071562"/>
            <a:ext cx="8197453" cy="2089547"/>
          </a:xfrm>
        </p:spPr>
        <p:txBody>
          <a:bodyPr>
            <a:normAutofit fontScale="90000"/>
          </a:bodyPr>
          <a:lstStyle/>
          <a:p>
            <a:pPr>
              <a:lnSpc>
                <a:spcPct val="92000"/>
              </a:lnSpc>
              <a:tabLst>
                <a:tab pos="660773" algn="l"/>
                <a:tab pos="1312617" algn="l"/>
                <a:tab pos="1973391" algn="l"/>
                <a:tab pos="2625235" algn="l"/>
                <a:tab pos="3286008" algn="l"/>
                <a:tab pos="3946782" algn="l"/>
                <a:tab pos="4598626" algn="l"/>
                <a:tab pos="5241540" algn="l"/>
                <a:tab pos="5911243" algn="l"/>
                <a:tab pos="6563087" algn="l"/>
                <a:tab pos="7232790" algn="l"/>
                <a:tab pos="7875704" algn="l"/>
              </a:tabLst>
            </a:pPr>
            <a:r>
              <a:rPr lang="en-US" sz="3800" b="1" dirty="0" smtClean="0">
                <a:sym typeface="UC Berkeley OS Sign"/>
              </a:rPr>
              <a:t>INFO 202</a:t>
            </a:r>
            <a:br>
              <a:rPr lang="en-US" sz="3800" b="1" dirty="0" smtClean="0">
                <a:sym typeface="UC Berkeley OS Sign"/>
              </a:rPr>
            </a:br>
            <a:r>
              <a:rPr lang="en-US" sz="3800" b="1" dirty="0" smtClean="0">
                <a:sym typeface="UC Berkeley OS Sign"/>
              </a:rPr>
              <a:t>“Information Organization &amp; Retrieval”</a:t>
            </a:r>
            <a:br>
              <a:rPr lang="en-US" sz="3800" b="1" dirty="0" smtClean="0">
                <a:sym typeface="UC Berkeley OS Sign"/>
              </a:rPr>
            </a:br>
            <a:r>
              <a:rPr lang="en-US" sz="3800" b="1" dirty="0" smtClean="0">
                <a:sym typeface="UC Berkeley OS Sign"/>
              </a:rPr>
              <a:t>Fall 2015</a:t>
            </a:r>
            <a:r>
              <a:rPr lang="en-US" sz="3400" b="1" dirty="0" smtClean="0"/>
              <a:t/>
            </a:r>
            <a:br>
              <a:rPr lang="en-US" sz="3400" b="1" dirty="0" smtClean="0"/>
            </a:br>
            <a:endParaRPr lang="en-US" sz="3400" dirty="0" smtClean="0">
              <a:sym typeface="UC Berkeley OS Sign"/>
            </a:endParaRP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92906" y="2464594"/>
            <a:ext cx="8228707" cy="3589734"/>
          </a:xfrm>
        </p:spPr>
        <p:txBody>
          <a:bodyPr anchor="ctr">
            <a:normAutofit fontScale="92500" lnSpcReduction="20000"/>
          </a:bodyPr>
          <a:lstStyle/>
          <a:p>
            <a:pPr marL="0" indent="0" algn="ctr">
              <a:lnSpc>
                <a:spcPct val="92000"/>
              </a:lnSpc>
              <a:tabLst>
                <a:tab pos="660773" algn="l"/>
                <a:tab pos="1312617" algn="l"/>
                <a:tab pos="1973391" algn="l"/>
                <a:tab pos="2625235" algn="l"/>
                <a:tab pos="3286008" algn="l"/>
                <a:tab pos="3946782" algn="l"/>
                <a:tab pos="4598626" algn="l"/>
                <a:tab pos="5241540" algn="l"/>
                <a:tab pos="5911243" algn="l"/>
                <a:tab pos="6563087" algn="l"/>
                <a:tab pos="7232790" algn="l"/>
                <a:tab pos="7875704" algn="l"/>
              </a:tabLst>
            </a:pPr>
            <a:endParaRPr lang="en-US" sz="3000" dirty="0" smtClean="0">
              <a:sym typeface="UC Berkeley OS Sign"/>
            </a:endParaRPr>
          </a:p>
          <a:p>
            <a:pPr marL="0" indent="0" algn="ctr">
              <a:lnSpc>
                <a:spcPct val="92000"/>
              </a:lnSpc>
              <a:tabLst>
                <a:tab pos="660773" algn="l"/>
                <a:tab pos="1312617" algn="l"/>
                <a:tab pos="1973391" algn="l"/>
                <a:tab pos="2625235" algn="l"/>
                <a:tab pos="3286008" algn="l"/>
                <a:tab pos="3946782" algn="l"/>
                <a:tab pos="4598626" algn="l"/>
                <a:tab pos="5241540" algn="l"/>
                <a:tab pos="5911243" algn="l"/>
                <a:tab pos="6563087" algn="l"/>
                <a:tab pos="7232790" algn="l"/>
                <a:tab pos="7875704" algn="l"/>
              </a:tabLst>
            </a:pPr>
            <a:endParaRPr lang="en-US" sz="3000" dirty="0" smtClean="0">
              <a:sym typeface="UC Berkeley OS Sign"/>
            </a:endParaRPr>
          </a:p>
          <a:p>
            <a:pPr marL="0" indent="0" algn="ctr">
              <a:lnSpc>
                <a:spcPct val="92000"/>
              </a:lnSpc>
              <a:buNone/>
              <a:tabLst>
                <a:tab pos="660773" algn="l"/>
                <a:tab pos="1312617" algn="l"/>
                <a:tab pos="1973391" algn="l"/>
                <a:tab pos="2625235" algn="l"/>
                <a:tab pos="3286008" algn="l"/>
                <a:tab pos="3946782" algn="l"/>
                <a:tab pos="4598626" algn="l"/>
                <a:tab pos="5241540" algn="l"/>
                <a:tab pos="5911243" algn="l"/>
                <a:tab pos="6563087" algn="l"/>
                <a:tab pos="7232790" algn="l"/>
                <a:tab pos="7875704" algn="l"/>
              </a:tabLst>
            </a:pPr>
            <a:r>
              <a:rPr lang="en-US" sz="3000" dirty="0" smtClean="0">
                <a:sym typeface="UC Berkeley OS Sign"/>
              </a:rPr>
              <a:t>Robert J. Glushko</a:t>
            </a:r>
            <a:br>
              <a:rPr lang="en-US" sz="3000" dirty="0" smtClean="0">
                <a:sym typeface="UC Berkeley OS Sign"/>
              </a:rPr>
            </a:br>
            <a:r>
              <a:rPr lang="en-US" sz="3000" dirty="0" smtClean="0">
                <a:sym typeface="UC Berkeley OS Sign"/>
                <a:hlinkClick r:id="rId3"/>
              </a:rPr>
              <a:t>glushko@berkeley.edu</a:t>
            </a:r>
            <a:endParaRPr lang="en-US" sz="3000" dirty="0" smtClean="0">
              <a:sym typeface="UC Berkeley OS Sign"/>
            </a:endParaRPr>
          </a:p>
          <a:p>
            <a:pPr marL="0" indent="0" algn="ctr">
              <a:lnSpc>
                <a:spcPct val="92000"/>
              </a:lnSpc>
              <a:buNone/>
              <a:tabLst>
                <a:tab pos="660773" algn="l"/>
                <a:tab pos="1312617" algn="l"/>
                <a:tab pos="1973391" algn="l"/>
                <a:tab pos="2625235" algn="l"/>
                <a:tab pos="3286008" algn="l"/>
                <a:tab pos="3946782" algn="l"/>
                <a:tab pos="4598626" algn="l"/>
                <a:tab pos="5241540" algn="l"/>
                <a:tab pos="5911243" algn="l"/>
                <a:tab pos="6563087" algn="l"/>
                <a:tab pos="7232790" algn="l"/>
                <a:tab pos="7875704" algn="l"/>
              </a:tabLst>
            </a:pPr>
            <a:r>
              <a:rPr lang="en-US" sz="3000" dirty="0" smtClean="0">
                <a:sym typeface="UC Berkeley OS Sign"/>
              </a:rPr>
              <a:t>@rjglushko</a:t>
            </a:r>
          </a:p>
          <a:p>
            <a:pPr marL="0" indent="0" algn="ctr">
              <a:lnSpc>
                <a:spcPct val="92000"/>
              </a:lnSpc>
              <a:buNone/>
              <a:tabLst>
                <a:tab pos="660773" algn="l"/>
                <a:tab pos="1312617" algn="l"/>
                <a:tab pos="1973391" algn="l"/>
                <a:tab pos="2625235" algn="l"/>
                <a:tab pos="3286008" algn="l"/>
                <a:tab pos="3946782" algn="l"/>
                <a:tab pos="4598626" algn="l"/>
                <a:tab pos="5241540" algn="l"/>
                <a:tab pos="5911243" algn="l"/>
                <a:tab pos="6563087" algn="l"/>
                <a:tab pos="7232790" algn="l"/>
                <a:tab pos="7875704" algn="l"/>
              </a:tabLst>
            </a:pPr>
            <a:endParaRPr lang="en-US" sz="3000" dirty="0" smtClean="0">
              <a:sym typeface="UC Berkeley OS Sign"/>
            </a:endParaRPr>
          </a:p>
          <a:p>
            <a:pPr marL="0" indent="0" algn="ctr">
              <a:lnSpc>
                <a:spcPct val="92000"/>
              </a:lnSpc>
              <a:buNone/>
              <a:tabLst>
                <a:tab pos="660773" algn="l"/>
                <a:tab pos="1312617" algn="l"/>
                <a:tab pos="1973391" algn="l"/>
                <a:tab pos="2625235" algn="l"/>
                <a:tab pos="3286008" algn="l"/>
                <a:tab pos="3946782" algn="l"/>
                <a:tab pos="4598626" algn="l"/>
                <a:tab pos="5241540" algn="l"/>
                <a:tab pos="5911243" algn="l"/>
                <a:tab pos="6563087" algn="l"/>
                <a:tab pos="7232790" algn="l"/>
                <a:tab pos="7875704" algn="l"/>
              </a:tabLst>
            </a:pPr>
            <a:r>
              <a:rPr lang="en-US" sz="3000" dirty="0" smtClean="0">
                <a:sym typeface="UC Berkeley OS Sign"/>
              </a:rPr>
              <a:t>14 October 2015</a:t>
            </a:r>
            <a:br>
              <a:rPr lang="en-US" sz="3000" dirty="0" smtClean="0">
                <a:sym typeface="UC Berkeley OS Sign"/>
              </a:rPr>
            </a:br>
            <a:r>
              <a:rPr lang="en-US" sz="3000" dirty="0" smtClean="0">
                <a:sym typeface="UC Berkeley OS Sign"/>
              </a:rPr>
              <a:t>Lecture 14.1 – The Architectural Perspective</a:t>
            </a:r>
            <a:br>
              <a:rPr lang="en-US" sz="3000" dirty="0" smtClean="0">
                <a:sym typeface="UC Berkeley OS Sign"/>
              </a:rPr>
            </a:br>
            <a:r>
              <a:rPr lang="en-US" sz="3000" dirty="0" smtClean="0">
                <a:sym typeface="UC Berkeley OS Sign"/>
              </a:rPr>
              <a:t> on Relationships</a:t>
            </a:r>
          </a:p>
          <a:p>
            <a:pPr marL="0" indent="0" algn="ctr">
              <a:lnSpc>
                <a:spcPct val="92000"/>
              </a:lnSpc>
              <a:tabLst>
                <a:tab pos="660773" algn="l"/>
                <a:tab pos="1312617" algn="l"/>
                <a:tab pos="1973391" algn="l"/>
                <a:tab pos="2625235" algn="l"/>
                <a:tab pos="3286008" algn="l"/>
                <a:tab pos="3946782" algn="l"/>
                <a:tab pos="4598626" algn="l"/>
                <a:tab pos="5241540" algn="l"/>
                <a:tab pos="5911243" algn="l"/>
                <a:tab pos="6563087" algn="l"/>
                <a:tab pos="7232790" algn="l"/>
                <a:tab pos="7875704" algn="l"/>
              </a:tabLst>
            </a:pPr>
            <a:endParaRPr lang="en-US" sz="3000" dirty="0" smtClean="0">
              <a:solidFill>
                <a:srgbClr val="002955"/>
              </a:solidFill>
              <a:sym typeface="UC Berkeley OS Sign"/>
            </a:endParaRPr>
          </a:p>
        </p:txBody>
      </p:sp>
      <p:sp>
        <p:nvSpPr>
          <p:cNvPr id="2" name="Rectangle 3"/>
          <p:cNvSpPr>
            <a:spLocks/>
          </p:cNvSpPr>
          <p:nvPr/>
        </p:nvSpPr>
        <p:spPr bwMode="auto">
          <a:xfrm>
            <a:off x="2416597" y="642938"/>
            <a:ext cx="4675767" cy="212366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35560" bIns="0">
            <a:spAutoFit/>
          </a:bodyPr>
          <a:lstStyle/>
          <a:p>
            <a:pPr marL="34602">
              <a:lnSpc>
                <a:spcPct val="92000"/>
              </a:lnSpc>
              <a:tabLst>
                <a:tab pos="696491" algn="l"/>
                <a:tab pos="1339406" algn="l"/>
                <a:tab pos="2009108" algn="l"/>
                <a:tab pos="2660952" algn="l"/>
                <a:tab pos="3330655" algn="l"/>
                <a:tab pos="3973570" algn="l"/>
                <a:tab pos="4625414" algn="l"/>
                <a:tab pos="5286187" algn="l"/>
                <a:tab pos="5946960" algn="l"/>
                <a:tab pos="6598804" algn="l"/>
                <a:tab pos="6670239" algn="l"/>
              </a:tabLst>
              <a:defRPr/>
            </a:pPr>
            <a:r>
              <a:rPr lang="en-US" sz="1500" spc="773" dirty="0">
                <a:solidFill>
                  <a:srgbClr val="BC9B6B"/>
                </a:solidFill>
                <a:latin typeface="UC Berkeley OS Sign" charset="0"/>
                <a:ea typeface="ＭＳ Ｐゴシック" charset="0"/>
                <a:cs typeface="UC Berkeley OS Sign" charset="0"/>
                <a:sym typeface="UC Berkeley OS Sign" charset="0"/>
              </a:rPr>
              <a:t>SCHOOL OF INFORMATION</a:t>
            </a:r>
          </a:p>
        </p:txBody>
      </p:sp>
      <p:sp>
        <p:nvSpPr>
          <p:cNvPr id="2052" name="Rectangle 4"/>
          <p:cNvSpPr>
            <a:spLocks/>
          </p:cNvSpPr>
          <p:nvPr/>
        </p:nvSpPr>
        <p:spPr bwMode="auto">
          <a:xfrm>
            <a:off x="1253506" y="375047"/>
            <a:ext cx="7255191" cy="212366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35560" bIns="0">
            <a:spAutoFit/>
          </a:bodyPr>
          <a:lstStyle/>
          <a:p>
            <a:pPr marL="34602">
              <a:lnSpc>
                <a:spcPct val="92000"/>
              </a:lnSpc>
              <a:tabLst>
                <a:tab pos="696491" algn="l"/>
                <a:tab pos="1339406" algn="l"/>
                <a:tab pos="2009108" algn="l"/>
                <a:tab pos="2660952" algn="l"/>
                <a:tab pos="3330655" algn="l"/>
                <a:tab pos="3973570" algn="l"/>
                <a:tab pos="4625414" algn="l"/>
                <a:tab pos="5286187" algn="l"/>
                <a:tab pos="5946960" algn="l"/>
                <a:tab pos="6598804" algn="l"/>
                <a:tab pos="6670239" algn="l"/>
              </a:tabLst>
              <a:defRPr/>
            </a:pPr>
            <a:r>
              <a:rPr lang="en-US" sz="1500" spc="773" dirty="0">
                <a:solidFill>
                  <a:srgbClr val="BC9B6B"/>
                </a:solidFill>
                <a:latin typeface="UC Berkeley OS Sign" charset="0"/>
                <a:ea typeface="ＭＳ Ｐゴシック" charset="0"/>
                <a:cs typeface="UC Berkeley OS Sign" charset="0"/>
                <a:sym typeface="UC Berkeley OS Sign" charset="0"/>
              </a:rPr>
              <a:t>UNIVERSITY OF CALIFORNIA, BERKELEY</a:t>
            </a:r>
          </a:p>
        </p:txBody>
      </p:sp>
      <p:pic>
        <p:nvPicPr>
          <p:cNvPr id="2054" name="Picture 5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4221" y="223242"/>
            <a:ext cx="892969" cy="892969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8228707" cy="1190997"/>
          </a:xfrm>
        </p:spPr>
        <p:txBody>
          <a:bodyPr/>
          <a:lstStyle/>
          <a:p>
            <a:pPr>
              <a:lnSpc>
                <a:spcPct val="92000"/>
              </a:lnSpc>
              <a:tabLst>
                <a:tab pos="660773" algn="l"/>
                <a:tab pos="1312617" algn="l"/>
                <a:tab pos="1973391" algn="l"/>
                <a:tab pos="2625235" algn="l"/>
                <a:tab pos="3286008" algn="l"/>
                <a:tab pos="3946782" algn="l"/>
                <a:tab pos="4598626" algn="l"/>
                <a:tab pos="5241540" algn="l"/>
                <a:tab pos="5911243" algn="l"/>
                <a:tab pos="6563087" algn="l"/>
                <a:tab pos="7232790" algn="l"/>
                <a:tab pos="7875704" algn="l"/>
              </a:tabLst>
            </a:pPr>
            <a:r>
              <a:rPr lang="en-US" sz="3600" b="1" dirty="0" smtClean="0"/>
              <a:t>Moving Beyond “Reachability”</a:t>
            </a:r>
            <a:endParaRPr lang="en-US" sz="3400" dirty="0" smtClean="0">
              <a:sym typeface="UC Berkeley OS Sign"/>
            </a:endParaRPr>
          </a:p>
        </p:txBody>
      </p:sp>
      <p:sp>
        <p:nvSpPr>
          <p:cNvPr id="29699" name="Text Box 6"/>
          <p:cNvSpPr txBox="1">
            <a:spLocks noChangeArrowheads="1"/>
          </p:cNvSpPr>
          <p:nvPr/>
        </p:nvSpPr>
        <p:spPr bwMode="auto">
          <a:xfrm>
            <a:off x="8772303" y="6594574"/>
            <a:ext cx="87064" cy="22324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64291" tIns="32146" rIns="64291" bIns="32146"/>
          <a:lstStyle/>
          <a:p>
            <a:pPr algn="ctr"/>
            <a:fld id="{3B9DB3E3-68DC-4616-921E-9097AE825FF2}" type="slidenum">
              <a:rPr lang="en-US" sz="1500">
                <a:solidFill>
                  <a:srgbClr val="002955"/>
                </a:solidFill>
                <a:latin typeface="UC Berkeley OS Sign"/>
                <a:ea typeface="MS PGothic" pitchFamily="34" charset="-128"/>
                <a:sym typeface="UC Berkeley OS Sign"/>
              </a:rPr>
              <a:pPr algn="ctr"/>
              <a:t>20</a:t>
            </a:fld>
            <a:endParaRPr lang="en-US" sz="1500" dirty="0">
              <a:solidFill>
                <a:srgbClr val="002955"/>
              </a:solidFill>
              <a:latin typeface="UC Berkeley OS Sign"/>
              <a:ea typeface="MS PGothic" pitchFamily="34" charset="-128"/>
              <a:sym typeface="UC Berkeley OS Sign"/>
            </a:endParaRPr>
          </a:p>
        </p:txBody>
      </p:sp>
      <p:sp>
        <p:nvSpPr>
          <p:cNvPr id="29703" name="Rectangle 7"/>
          <p:cNvSpPr>
            <a:spLocks noChangeArrowheads="1"/>
          </p:cNvSpPr>
          <p:nvPr/>
        </p:nvSpPr>
        <p:spPr bwMode="auto">
          <a:xfrm>
            <a:off x="685800" y="1600200"/>
            <a:ext cx="8229600" cy="4534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4291" tIns="32146" rIns="64291" bIns="32146">
            <a:spAutoFit/>
          </a:bodyPr>
          <a:lstStyle/>
          <a:p>
            <a:pPr marL="342900" indent="-342900" eaLnBrk="0" fontAlgn="base" hangingPunct="0">
              <a:lnSpc>
                <a:spcPct val="93000"/>
              </a:lnSpc>
              <a:spcBef>
                <a:spcPts val="180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2800" dirty="0" smtClean="0"/>
              <a:t>We've been treating relationships in purely structural terms - is one thing connected to another - but we can refine that into two perspectives:</a:t>
            </a:r>
          </a:p>
          <a:p>
            <a:pPr marL="342900" lvl="1" indent="-342900" eaLnBrk="0" fontAlgn="base" hangingPunct="0">
              <a:lnSpc>
                <a:spcPct val="93000"/>
              </a:lnSpc>
              <a:spcBef>
                <a:spcPts val="180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2800" dirty="0" smtClean="0"/>
              <a:t>RELATIONAL analysis treats links as indicators of the </a:t>
            </a:r>
            <a:r>
              <a:rPr lang="en-US" sz="2800" dirty="0" smtClean="0">
                <a:solidFill>
                  <a:srgbClr val="FF0000"/>
                </a:solidFill>
              </a:rPr>
              <a:t>amount of connectedness or the direction of flow </a:t>
            </a:r>
            <a:r>
              <a:rPr lang="en-US" sz="2800" dirty="0" smtClean="0"/>
              <a:t>between documents, people, groups, journals, disciplines, domains, organizations, or nations</a:t>
            </a:r>
          </a:p>
          <a:p>
            <a:pPr marL="342900" lvl="1" indent="-342900" eaLnBrk="0" fontAlgn="base" hangingPunct="0">
              <a:lnSpc>
                <a:spcPct val="93000"/>
              </a:lnSpc>
              <a:spcBef>
                <a:spcPts val="180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2800" dirty="0" smtClean="0"/>
              <a:t>EVALUATIVE analysis treats links as indicators of the </a:t>
            </a:r>
            <a:r>
              <a:rPr lang="en-US" sz="2800" dirty="0" smtClean="0">
                <a:solidFill>
                  <a:srgbClr val="FF0000"/>
                </a:solidFill>
              </a:rPr>
              <a:t>level of quality, importance, influence or performance</a:t>
            </a:r>
            <a:r>
              <a:rPr lang="en-US" sz="2800" dirty="0" smtClean="0"/>
              <a:t> of documents, people, groups</a:t>
            </a:r>
            <a:endParaRPr lang="en-US" sz="2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"/>
          <p:cNvSpPr>
            <a:spLocks noGrp="1" noChangeArrowheads="1"/>
          </p:cNvSpPr>
          <p:nvPr>
            <p:ph type="title"/>
          </p:nvPr>
        </p:nvSpPr>
        <p:spPr>
          <a:xfrm>
            <a:off x="479909" y="322110"/>
            <a:ext cx="8228707" cy="1190997"/>
          </a:xfrm>
        </p:spPr>
        <p:txBody>
          <a:bodyPr/>
          <a:lstStyle/>
          <a:p>
            <a:pPr>
              <a:lnSpc>
                <a:spcPct val="92000"/>
              </a:lnSpc>
              <a:tabLst>
                <a:tab pos="660773" algn="l"/>
                <a:tab pos="1312617" algn="l"/>
                <a:tab pos="1973391" algn="l"/>
                <a:tab pos="2625235" algn="l"/>
                <a:tab pos="3286008" algn="l"/>
                <a:tab pos="3946782" algn="l"/>
                <a:tab pos="4598626" algn="l"/>
                <a:tab pos="5241540" algn="l"/>
                <a:tab pos="5911243" algn="l"/>
                <a:tab pos="6563087" algn="l"/>
                <a:tab pos="7232790" algn="l"/>
                <a:tab pos="7875704" algn="l"/>
              </a:tabLst>
            </a:pPr>
            <a:r>
              <a:rPr lang="en-US" sz="3600" b="1" dirty="0" smtClean="0"/>
              <a:t>Analysis of Large-Scale Social &amp; Information </a:t>
            </a:r>
            <a:r>
              <a:rPr lang="en-US" sz="3600" b="1" dirty="0" smtClean="0"/>
              <a:t>Networks</a:t>
            </a:r>
            <a:endParaRPr lang="en-US" sz="3400" dirty="0" smtClean="0">
              <a:sym typeface="UC Berkeley OS Sign"/>
            </a:endParaRPr>
          </a:p>
        </p:txBody>
      </p:sp>
      <p:sp>
        <p:nvSpPr>
          <p:cNvPr id="29699" name="Text Box 6"/>
          <p:cNvSpPr txBox="1">
            <a:spLocks noChangeArrowheads="1"/>
          </p:cNvSpPr>
          <p:nvPr/>
        </p:nvSpPr>
        <p:spPr bwMode="auto">
          <a:xfrm>
            <a:off x="8772303" y="6594574"/>
            <a:ext cx="87064" cy="22324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64291" tIns="32146" rIns="64291" bIns="32146"/>
          <a:lstStyle/>
          <a:p>
            <a:pPr algn="ctr"/>
            <a:fld id="{3B9DB3E3-68DC-4616-921E-9097AE825FF2}" type="slidenum">
              <a:rPr lang="en-US" sz="1500">
                <a:solidFill>
                  <a:srgbClr val="002955"/>
                </a:solidFill>
                <a:latin typeface="UC Berkeley OS Sign"/>
                <a:ea typeface="MS PGothic" pitchFamily="34" charset="-128"/>
                <a:sym typeface="UC Berkeley OS Sign"/>
              </a:rPr>
              <a:pPr algn="ctr"/>
              <a:t>21</a:t>
            </a:fld>
            <a:endParaRPr lang="en-US" sz="1500" dirty="0">
              <a:solidFill>
                <a:srgbClr val="002955"/>
              </a:solidFill>
              <a:latin typeface="UC Berkeley OS Sign"/>
              <a:ea typeface="MS PGothic" pitchFamily="34" charset="-128"/>
              <a:sym typeface="UC Berkeley OS Sign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79909" y="1513107"/>
            <a:ext cx="8305800" cy="5193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eaLnBrk="0" fontAlgn="base" hangingPunct="0">
              <a:lnSpc>
                <a:spcPct val="93000"/>
              </a:lnSpc>
              <a:spcBef>
                <a:spcPts val="180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FF0000"/>
                </a:solidFill>
              </a:rPr>
              <a:t>Many social networks are directed graphs because of asymmetries in status, power, or </a:t>
            </a:r>
            <a:r>
              <a:rPr lang="en-US" sz="2800" dirty="0" smtClean="0">
                <a:solidFill>
                  <a:srgbClr val="FF0000"/>
                </a:solidFill>
              </a:rPr>
              <a:t>values</a:t>
            </a:r>
          </a:p>
          <a:p>
            <a:pPr marL="342900" indent="-342900" eaLnBrk="0" fontAlgn="base" hangingPunct="0">
              <a:lnSpc>
                <a:spcPct val="93000"/>
              </a:lnSpc>
              <a:spcBef>
                <a:spcPts val="180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2800" dirty="0"/>
              <a:t>Social network firms exploit “triadic closure” – the increased tendency for two people to form a relationship when they people in common </a:t>
            </a:r>
            <a:endParaRPr lang="en-US" sz="2800" dirty="0" smtClean="0"/>
          </a:p>
          <a:p>
            <a:pPr marL="342900" indent="-342900" eaLnBrk="0" fontAlgn="base" hangingPunct="0">
              <a:lnSpc>
                <a:spcPct val="93000"/>
              </a:lnSpc>
              <a:spcBef>
                <a:spcPts val="180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2800" dirty="0" smtClean="0"/>
              <a:t>Identifying “influencers” and predicting their influence is the billion dollar question for web-based social </a:t>
            </a:r>
            <a:r>
              <a:rPr lang="en-US" sz="2800" dirty="0" smtClean="0"/>
              <a:t>networks</a:t>
            </a:r>
          </a:p>
          <a:p>
            <a:pPr marL="342900" indent="-342900" eaLnBrk="0" fontAlgn="base" hangingPunct="0">
              <a:lnSpc>
                <a:spcPct val="93000"/>
              </a:lnSpc>
              <a:spcBef>
                <a:spcPts val="180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2800" dirty="0"/>
              <a:t>People who are the boundaries of one’s social networks – “weak ties” – can be crucial sources of </a:t>
            </a:r>
            <a:r>
              <a:rPr lang="en-US" sz="2800" dirty="0" smtClean="0"/>
              <a:t>information</a:t>
            </a:r>
            <a:endParaRPr lang="en-US" sz="24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"/>
          <p:cNvSpPr>
            <a:spLocks noGrp="1" noChangeArrowheads="1"/>
          </p:cNvSpPr>
          <p:nvPr>
            <p:ph type="title"/>
          </p:nvPr>
        </p:nvSpPr>
        <p:spPr>
          <a:xfrm>
            <a:off x="455414" y="804788"/>
            <a:ext cx="8228707" cy="1190997"/>
          </a:xfrm>
        </p:spPr>
        <p:txBody>
          <a:bodyPr/>
          <a:lstStyle/>
          <a:p>
            <a:pPr>
              <a:lnSpc>
                <a:spcPct val="92000"/>
              </a:lnSpc>
              <a:tabLst>
                <a:tab pos="660773" algn="l"/>
                <a:tab pos="1312617" algn="l"/>
                <a:tab pos="1973391" algn="l"/>
                <a:tab pos="2625235" algn="l"/>
                <a:tab pos="3286008" algn="l"/>
                <a:tab pos="3946782" algn="l"/>
                <a:tab pos="4598626" algn="l"/>
                <a:tab pos="5241540" algn="l"/>
                <a:tab pos="5911243" algn="l"/>
                <a:tab pos="6563087" algn="l"/>
                <a:tab pos="7232790" algn="l"/>
                <a:tab pos="7875704" algn="l"/>
              </a:tabLst>
            </a:pPr>
            <a:r>
              <a:rPr lang="en-US" sz="3600" b="1" dirty="0" smtClean="0"/>
              <a:t>Measures of Centrality</a:t>
            </a:r>
            <a:endParaRPr lang="en-US" sz="3400" dirty="0" smtClean="0">
              <a:sym typeface="UC Berkeley OS Sign"/>
            </a:endParaRPr>
          </a:p>
        </p:txBody>
      </p:sp>
      <p:sp>
        <p:nvSpPr>
          <p:cNvPr id="29699" name="Text Box 6"/>
          <p:cNvSpPr txBox="1">
            <a:spLocks noChangeArrowheads="1"/>
          </p:cNvSpPr>
          <p:nvPr/>
        </p:nvSpPr>
        <p:spPr bwMode="auto">
          <a:xfrm>
            <a:off x="8772303" y="6594574"/>
            <a:ext cx="87064" cy="22324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64291" tIns="32146" rIns="64291" bIns="32146"/>
          <a:lstStyle/>
          <a:p>
            <a:pPr algn="ctr"/>
            <a:fld id="{3B9DB3E3-68DC-4616-921E-9097AE825FF2}" type="slidenum">
              <a:rPr lang="en-US" sz="1500">
                <a:solidFill>
                  <a:srgbClr val="002955"/>
                </a:solidFill>
                <a:latin typeface="UC Berkeley OS Sign"/>
                <a:ea typeface="MS PGothic" pitchFamily="34" charset="-128"/>
                <a:sym typeface="UC Berkeley OS Sign"/>
              </a:rPr>
              <a:pPr algn="ctr"/>
              <a:t>22</a:t>
            </a:fld>
            <a:endParaRPr lang="en-US" sz="1500" dirty="0">
              <a:solidFill>
                <a:srgbClr val="002955"/>
              </a:solidFill>
              <a:latin typeface="UC Berkeley OS Sign"/>
              <a:ea typeface="MS PGothic" pitchFamily="34" charset="-128"/>
              <a:sym typeface="UC Berkeley OS Sign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57200" y="2063931"/>
            <a:ext cx="8305800" cy="21570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eaLnBrk="0" fontAlgn="base" hangingPunct="0">
              <a:lnSpc>
                <a:spcPct val="93000"/>
              </a:lnSpc>
              <a:spcBef>
                <a:spcPts val="180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2800" dirty="0" smtClean="0"/>
              <a:t>Degree Centrality – number of direct connections</a:t>
            </a:r>
          </a:p>
          <a:p>
            <a:pPr marL="342900" indent="-342900" eaLnBrk="0" fontAlgn="base" hangingPunct="0">
              <a:lnSpc>
                <a:spcPct val="93000"/>
              </a:lnSpc>
              <a:spcBef>
                <a:spcPts val="180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2800" dirty="0" smtClean="0"/>
              <a:t>Betweenness – a location in the network that interconnects different clusters</a:t>
            </a:r>
          </a:p>
          <a:p>
            <a:pPr marL="342900" indent="-342900" eaLnBrk="0" fontAlgn="base" hangingPunct="0">
              <a:lnSpc>
                <a:spcPct val="93000"/>
              </a:lnSpc>
              <a:spcBef>
                <a:spcPts val="180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2800" dirty="0" smtClean="0"/>
              <a:t>Closeness – low average path length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"/>
          <p:cNvSpPr>
            <a:spLocks noGrp="1" noChangeArrowheads="1"/>
          </p:cNvSpPr>
          <p:nvPr>
            <p:ph type="title"/>
          </p:nvPr>
        </p:nvSpPr>
        <p:spPr>
          <a:xfrm>
            <a:off x="1219200" y="0"/>
            <a:ext cx="6400800" cy="1190997"/>
          </a:xfrm>
        </p:spPr>
        <p:txBody>
          <a:bodyPr>
            <a:normAutofit fontScale="90000"/>
          </a:bodyPr>
          <a:lstStyle/>
          <a:p>
            <a:pPr>
              <a:lnSpc>
                <a:spcPct val="92000"/>
              </a:lnSpc>
              <a:tabLst>
                <a:tab pos="660773" algn="l"/>
                <a:tab pos="1312617" algn="l"/>
                <a:tab pos="1973391" algn="l"/>
                <a:tab pos="2625235" algn="l"/>
                <a:tab pos="3286008" algn="l"/>
                <a:tab pos="3946782" algn="l"/>
                <a:tab pos="4598626" algn="l"/>
                <a:tab pos="5241540" algn="l"/>
                <a:tab pos="5911243" algn="l"/>
                <a:tab pos="6563087" algn="l"/>
                <a:tab pos="7232790" algn="l"/>
                <a:tab pos="7875704" algn="l"/>
              </a:tabLst>
            </a:pPr>
            <a:r>
              <a:rPr lang="en-US" sz="3600" b="1" dirty="0" smtClean="0"/>
              <a:t>“Kite Network” Example from http://www.orgnet.com/sna.html</a:t>
            </a:r>
            <a:endParaRPr lang="en-US" sz="3400" dirty="0" smtClean="0">
              <a:sym typeface="UC Berkeley OS Sign"/>
            </a:endParaRPr>
          </a:p>
        </p:txBody>
      </p:sp>
      <p:sp>
        <p:nvSpPr>
          <p:cNvPr id="29699" name="Text Box 6"/>
          <p:cNvSpPr txBox="1">
            <a:spLocks noChangeArrowheads="1"/>
          </p:cNvSpPr>
          <p:nvPr/>
        </p:nvSpPr>
        <p:spPr bwMode="auto">
          <a:xfrm>
            <a:off x="8772303" y="6594574"/>
            <a:ext cx="87064" cy="22324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64291" tIns="32146" rIns="64291" bIns="32146"/>
          <a:lstStyle/>
          <a:p>
            <a:pPr algn="ctr"/>
            <a:fld id="{3B9DB3E3-68DC-4616-921E-9097AE825FF2}" type="slidenum">
              <a:rPr lang="en-US" sz="1500">
                <a:solidFill>
                  <a:srgbClr val="002955"/>
                </a:solidFill>
                <a:latin typeface="UC Berkeley OS Sign"/>
                <a:ea typeface="MS PGothic" pitchFamily="34" charset="-128"/>
                <a:sym typeface="UC Berkeley OS Sign"/>
              </a:rPr>
              <a:pPr algn="ctr"/>
              <a:t>23</a:t>
            </a:fld>
            <a:endParaRPr lang="en-US" sz="1500" dirty="0">
              <a:solidFill>
                <a:srgbClr val="002955"/>
              </a:solidFill>
              <a:latin typeface="UC Berkeley OS Sign"/>
              <a:ea typeface="MS PGothic" pitchFamily="34" charset="-128"/>
              <a:sym typeface="UC Berkeley OS Sign"/>
            </a:endParaRPr>
          </a:p>
        </p:txBody>
      </p:sp>
      <p:pic>
        <p:nvPicPr>
          <p:cNvPr id="117762" name="Picture 2" descr="http://www.orgnet.com/kite_flo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1066800"/>
            <a:ext cx="7315200" cy="54864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"/>
          <p:cNvSpPr>
            <a:spLocks noGrp="1" noChangeArrowheads="1"/>
          </p:cNvSpPr>
          <p:nvPr>
            <p:ph type="title"/>
          </p:nvPr>
        </p:nvSpPr>
        <p:spPr>
          <a:xfrm>
            <a:off x="1219200" y="0"/>
            <a:ext cx="6400800" cy="1190997"/>
          </a:xfrm>
        </p:spPr>
        <p:txBody>
          <a:bodyPr/>
          <a:lstStyle/>
          <a:p>
            <a:pPr>
              <a:lnSpc>
                <a:spcPct val="92000"/>
              </a:lnSpc>
              <a:tabLst>
                <a:tab pos="660773" algn="l"/>
                <a:tab pos="1312617" algn="l"/>
                <a:tab pos="1973391" algn="l"/>
                <a:tab pos="2625235" algn="l"/>
                <a:tab pos="3286008" algn="l"/>
                <a:tab pos="3946782" algn="l"/>
                <a:tab pos="4598626" algn="l"/>
                <a:tab pos="5241540" algn="l"/>
                <a:tab pos="5911243" algn="l"/>
                <a:tab pos="6563087" algn="l"/>
                <a:tab pos="7232790" algn="l"/>
                <a:tab pos="7875704" algn="l"/>
              </a:tabLst>
            </a:pPr>
            <a:r>
              <a:rPr lang="en-US" sz="3600" b="1" dirty="0" err="1" smtClean="0"/>
              <a:t>Subgraphs</a:t>
            </a:r>
            <a:endParaRPr lang="en-US" sz="3400" dirty="0" smtClean="0">
              <a:sym typeface="UC Berkeley OS Sign"/>
            </a:endParaRPr>
          </a:p>
        </p:txBody>
      </p:sp>
      <p:sp>
        <p:nvSpPr>
          <p:cNvPr id="29699" name="Text Box 6"/>
          <p:cNvSpPr txBox="1">
            <a:spLocks noChangeArrowheads="1"/>
          </p:cNvSpPr>
          <p:nvPr/>
        </p:nvSpPr>
        <p:spPr bwMode="auto">
          <a:xfrm>
            <a:off x="8772303" y="6594574"/>
            <a:ext cx="87064" cy="22324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64291" tIns="32146" rIns="64291" bIns="32146"/>
          <a:lstStyle/>
          <a:p>
            <a:pPr algn="ctr"/>
            <a:fld id="{3B9DB3E3-68DC-4616-921E-9097AE825FF2}" type="slidenum">
              <a:rPr lang="en-US" sz="1500">
                <a:solidFill>
                  <a:srgbClr val="002955"/>
                </a:solidFill>
                <a:latin typeface="UC Berkeley OS Sign"/>
                <a:ea typeface="MS PGothic" pitchFamily="34" charset="-128"/>
                <a:sym typeface="UC Berkeley OS Sign"/>
              </a:rPr>
              <a:pPr algn="ctr"/>
              <a:t>24</a:t>
            </a:fld>
            <a:endParaRPr lang="en-US" sz="1500" dirty="0">
              <a:solidFill>
                <a:srgbClr val="002955"/>
              </a:solidFill>
              <a:latin typeface="UC Berkeley OS Sign"/>
              <a:ea typeface="MS PGothic" pitchFamily="34" charset="-128"/>
              <a:sym typeface="UC Berkeley OS Sign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1066800"/>
            <a:ext cx="7747117" cy="3643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8"/>
          <p:cNvSpPr/>
          <p:nvPr/>
        </p:nvSpPr>
        <p:spPr>
          <a:xfrm>
            <a:off x="685800" y="5029200"/>
            <a:ext cx="79248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In a social network setting, connection subgraphs can identify the few most likely paths of transmission for a disease (or rumor, or information-leak, or joke)  or spot whether an individual has unexpected ties to any members of a list of individuals. 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85800" y="6019800"/>
            <a:ext cx="762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Faloutsos</a:t>
            </a:r>
            <a:r>
              <a:rPr lang="en-US" dirty="0" smtClean="0"/>
              <a:t>, Christos, Kevin S. </a:t>
            </a:r>
            <a:r>
              <a:rPr lang="en-US" dirty="0" err="1" smtClean="0"/>
              <a:t>McCurley</a:t>
            </a:r>
            <a:r>
              <a:rPr lang="en-US" dirty="0" smtClean="0"/>
              <a:t>, and Andrew Tomkins. "Connection </a:t>
            </a:r>
            <a:r>
              <a:rPr lang="en-US" dirty="0" err="1" smtClean="0"/>
              <a:t>subgraphs</a:t>
            </a:r>
            <a:r>
              <a:rPr lang="en-US" dirty="0" smtClean="0"/>
              <a:t> in social networks” 2004.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"/>
          <p:cNvSpPr>
            <a:spLocks noGrp="1" noChangeArrowheads="1"/>
          </p:cNvSpPr>
          <p:nvPr>
            <p:ph type="title"/>
          </p:nvPr>
        </p:nvSpPr>
        <p:spPr>
          <a:xfrm>
            <a:off x="381000" y="108842"/>
            <a:ext cx="8228707" cy="1190997"/>
          </a:xfrm>
        </p:spPr>
        <p:txBody>
          <a:bodyPr/>
          <a:lstStyle/>
          <a:p>
            <a:pPr>
              <a:lnSpc>
                <a:spcPct val="92000"/>
              </a:lnSpc>
              <a:tabLst>
                <a:tab pos="660773" algn="l"/>
                <a:tab pos="1312617" algn="l"/>
                <a:tab pos="1973391" algn="l"/>
                <a:tab pos="2625235" algn="l"/>
                <a:tab pos="3286008" algn="l"/>
                <a:tab pos="3946782" algn="l"/>
                <a:tab pos="4598626" algn="l"/>
                <a:tab pos="5241540" algn="l"/>
                <a:tab pos="5911243" algn="l"/>
                <a:tab pos="6563087" algn="l"/>
                <a:tab pos="7232790" algn="l"/>
                <a:tab pos="7875704" algn="l"/>
              </a:tabLst>
            </a:pPr>
            <a:r>
              <a:rPr lang="en-US" sz="3600" b="1" dirty="0" smtClean="0">
                <a:sym typeface="UC Berkeley OS Sign"/>
              </a:rPr>
              <a:t>Graph Analysis in the Twittersphere</a:t>
            </a:r>
            <a:endParaRPr lang="en-US" sz="3400" b="1" dirty="0" smtClean="0">
              <a:sym typeface="UC Berkeley OS Sign"/>
            </a:endParaRPr>
          </a:p>
        </p:txBody>
      </p:sp>
      <p:sp>
        <p:nvSpPr>
          <p:cNvPr id="29699" name="Text Box 6"/>
          <p:cNvSpPr txBox="1">
            <a:spLocks noChangeArrowheads="1"/>
          </p:cNvSpPr>
          <p:nvPr/>
        </p:nvSpPr>
        <p:spPr bwMode="auto">
          <a:xfrm>
            <a:off x="8772303" y="6594574"/>
            <a:ext cx="87064" cy="22324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64291" tIns="32146" rIns="64291" bIns="32146"/>
          <a:lstStyle/>
          <a:p>
            <a:pPr algn="ctr"/>
            <a:fld id="{3B9DB3E3-68DC-4616-921E-9097AE825FF2}" type="slidenum">
              <a:rPr lang="en-US" sz="1500">
                <a:solidFill>
                  <a:srgbClr val="002955"/>
                </a:solidFill>
                <a:latin typeface="UC Berkeley OS Sign"/>
                <a:ea typeface="MS PGothic" pitchFamily="34" charset="-128"/>
                <a:sym typeface="UC Berkeley OS Sign"/>
              </a:rPr>
              <a:pPr algn="ctr"/>
              <a:t>25</a:t>
            </a:fld>
            <a:endParaRPr lang="en-US" sz="1500" dirty="0">
              <a:solidFill>
                <a:srgbClr val="002955"/>
              </a:solidFill>
              <a:latin typeface="UC Berkeley OS Sign"/>
              <a:ea typeface="MS PGothic" pitchFamily="34" charset="-128"/>
              <a:sym typeface="UC Berkeley OS Sign"/>
            </a:endParaRPr>
          </a:p>
        </p:txBody>
      </p:sp>
      <p:sp>
        <p:nvSpPr>
          <p:cNvPr id="29703" name="Rectangle 7"/>
          <p:cNvSpPr>
            <a:spLocks noChangeArrowheads="1"/>
          </p:cNvSpPr>
          <p:nvPr/>
        </p:nvSpPr>
        <p:spPr bwMode="auto">
          <a:xfrm>
            <a:off x="381000" y="1143000"/>
            <a:ext cx="8036719" cy="41333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4291" tIns="32146" rIns="64291" bIns="32146">
            <a:spAutoFit/>
          </a:bodyPr>
          <a:lstStyle/>
          <a:p>
            <a:pPr marL="342900" indent="-342900" eaLnBrk="0" fontAlgn="base" hangingPunct="0">
              <a:lnSpc>
                <a:spcPct val="93000"/>
              </a:lnSpc>
              <a:spcBef>
                <a:spcPts val="180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2800" dirty="0" smtClean="0">
                <a:latin typeface="UC Berkeley OS Sign"/>
                <a:cs typeface="Arial" pitchFamily="34" charset="0"/>
                <a:sym typeface="Arial" pitchFamily="34" charset="0"/>
              </a:rPr>
              <a:t>Analysis of “following” and “retweeting” relationships on Twitter can identify controversy in a collection of tweets</a:t>
            </a:r>
          </a:p>
          <a:p>
            <a:pPr marL="342900" indent="-342900" eaLnBrk="0" fontAlgn="base" hangingPunct="0">
              <a:lnSpc>
                <a:spcPct val="93000"/>
              </a:lnSpc>
              <a:spcBef>
                <a:spcPts val="180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2800" dirty="0" smtClean="0">
                <a:latin typeface="UC Berkeley OS Sign"/>
                <a:cs typeface="Arial" pitchFamily="34" charset="0"/>
                <a:sym typeface="Arial" pitchFamily="34" charset="0"/>
              </a:rPr>
              <a:t>A hashtag-identified topic is represented as a graph with people as the vertices and their twitter activity as the edges</a:t>
            </a:r>
          </a:p>
          <a:p>
            <a:pPr marL="342900" indent="-342900" eaLnBrk="0" fontAlgn="base" hangingPunct="0">
              <a:lnSpc>
                <a:spcPct val="93000"/>
              </a:lnSpc>
              <a:spcBef>
                <a:spcPts val="180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2800" dirty="0" smtClean="0">
                <a:latin typeface="UC Berkeley OS Sign"/>
                <a:cs typeface="Arial" pitchFamily="34" charset="0"/>
                <a:sym typeface="Arial" pitchFamily="34" charset="0"/>
              </a:rPr>
              <a:t>Clusters form around each side of the controversy because people tend to follow and retweet people they agree with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09600" y="5715000"/>
            <a:ext cx="7848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Garimella</a:t>
            </a:r>
            <a:r>
              <a:rPr lang="en-US" dirty="0" smtClean="0"/>
              <a:t>, </a:t>
            </a:r>
            <a:r>
              <a:rPr lang="en-US" dirty="0" err="1" smtClean="0"/>
              <a:t>Kiran</a:t>
            </a:r>
            <a:r>
              <a:rPr lang="en-US" dirty="0" smtClean="0"/>
              <a:t>, </a:t>
            </a:r>
            <a:r>
              <a:rPr lang="en-US" dirty="0" err="1" smtClean="0"/>
              <a:t>Gianmarco</a:t>
            </a:r>
            <a:r>
              <a:rPr lang="en-US" dirty="0" smtClean="0"/>
              <a:t> De </a:t>
            </a:r>
            <a:r>
              <a:rPr lang="en-US" dirty="0" err="1" smtClean="0"/>
              <a:t>Francisci</a:t>
            </a:r>
            <a:r>
              <a:rPr lang="en-US" dirty="0" smtClean="0"/>
              <a:t> Morales, Aristides </a:t>
            </a:r>
            <a:r>
              <a:rPr lang="en-US" dirty="0" err="1" smtClean="0"/>
              <a:t>Gionis</a:t>
            </a:r>
            <a:r>
              <a:rPr lang="en-US" dirty="0" smtClean="0"/>
              <a:t>, and Michael </a:t>
            </a:r>
            <a:r>
              <a:rPr lang="en-US" dirty="0" err="1" smtClean="0"/>
              <a:t>Mathioudakis</a:t>
            </a:r>
            <a:r>
              <a:rPr lang="en-US" dirty="0" smtClean="0"/>
              <a:t>. "Quantifying Controversy in Social Media”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8707" cy="1190997"/>
          </a:xfrm>
        </p:spPr>
        <p:txBody>
          <a:bodyPr/>
          <a:lstStyle/>
          <a:p>
            <a:pPr>
              <a:lnSpc>
                <a:spcPct val="92000"/>
              </a:lnSpc>
              <a:tabLst>
                <a:tab pos="660773" algn="l"/>
                <a:tab pos="1312617" algn="l"/>
                <a:tab pos="1973391" algn="l"/>
                <a:tab pos="2625235" algn="l"/>
                <a:tab pos="3286008" algn="l"/>
                <a:tab pos="3946782" algn="l"/>
                <a:tab pos="4598626" algn="l"/>
                <a:tab pos="5241540" algn="l"/>
                <a:tab pos="5911243" algn="l"/>
                <a:tab pos="6563087" algn="l"/>
                <a:tab pos="7232790" algn="l"/>
                <a:tab pos="7875704" algn="l"/>
              </a:tabLst>
            </a:pPr>
            <a:r>
              <a:rPr lang="en-US" sz="3600" b="1" dirty="0" smtClean="0">
                <a:sym typeface="UC Berkeley OS Sign"/>
              </a:rPr>
              <a:t>Graph Analysis in the Twittersphere</a:t>
            </a:r>
            <a:endParaRPr lang="en-US" sz="3400" b="1" dirty="0" smtClean="0">
              <a:sym typeface="UC Berkeley OS Sign"/>
            </a:endParaRPr>
          </a:p>
        </p:txBody>
      </p:sp>
      <p:sp>
        <p:nvSpPr>
          <p:cNvPr id="29699" name="Text Box 6"/>
          <p:cNvSpPr txBox="1">
            <a:spLocks noChangeArrowheads="1"/>
          </p:cNvSpPr>
          <p:nvPr/>
        </p:nvSpPr>
        <p:spPr bwMode="auto">
          <a:xfrm>
            <a:off x="8772303" y="6594574"/>
            <a:ext cx="87064" cy="22324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64291" tIns="32146" rIns="64291" bIns="32146"/>
          <a:lstStyle/>
          <a:p>
            <a:pPr algn="ctr"/>
            <a:fld id="{3B9DB3E3-68DC-4616-921E-9097AE825FF2}" type="slidenum">
              <a:rPr lang="en-US" sz="1500">
                <a:solidFill>
                  <a:srgbClr val="002955"/>
                </a:solidFill>
                <a:latin typeface="UC Berkeley OS Sign"/>
                <a:ea typeface="MS PGothic" pitchFamily="34" charset="-128"/>
                <a:sym typeface="UC Berkeley OS Sign"/>
              </a:rPr>
              <a:pPr algn="ctr"/>
              <a:t>26</a:t>
            </a:fld>
            <a:endParaRPr lang="en-US" sz="1500" dirty="0">
              <a:solidFill>
                <a:srgbClr val="002955"/>
              </a:solidFill>
              <a:latin typeface="UC Berkeley OS Sign"/>
              <a:ea typeface="MS PGothic" pitchFamily="34" charset="-128"/>
              <a:sym typeface="UC Berkeley OS Sign"/>
            </a:endParaRPr>
          </a:p>
        </p:txBody>
      </p:sp>
      <p:sp>
        <p:nvSpPr>
          <p:cNvPr id="29703" name="Rectangle 7"/>
          <p:cNvSpPr>
            <a:spLocks noChangeArrowheads="1"/>
          </p:cNvSpPr>
          <p:nvPr/>
        </p:nvSpPr>
        <p:spPr bwMode="auto">
          <a:xfrm>
            <a:off x="452651" y="1429833"/>
            <a:ext cx="8036719" cy="43641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4291" tIns="32146" rIns="64291" bIns="32146">
            <a:spAutoFit/>
          </a:bodyPr>
          <a:lstStyle/>
          <a:p>
            <a:pPr marL="342900" indent="-342900" eaLnBrk="0" fontAlgn="base" hangingPunct="0">
              <a:lnSpc>
                <a:spcPct val="93000"/>
              </a:lnSpc>
              <a:spcBef>
                <a:spcPts val="180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2800" dirty="0" smtClean="0">
                <a:latin typeface="UC Berkeley OS Sign"/>
                <a:cs typeface="Arial" pitchFamily="34" charset="0"/>
                <a:sym typeface="Arial" pitchFamily="34" charset="0"/>
              </a:rPr>
              <a:t>The person endorsed the most by comments and retweets is considered the most authoritative and become the center of an opinion cluster</a:t>
            </a:r>
          </a:p>
          <a:p>
            <a:pPr marL="342900" indent="-342900" eaLnBrk="0" fontAlgn="base" hangingPunct="0">
              <a:lnSpc>
                <a:spcPct val="93000"/>
              </a:lnSpc>
              <a:spcBef>
                <a:spcPts val="180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2800" dirty="0" smtClean="0">
                <a:latin typeface="UC Berkeley OS Sign"/>
                <a:cs typeface="Arial" pitchFamily="34" charset="0"/>
                <a:sym typeface="Arial" pitchFamily="34" charset="0"/>
              </a:rPr>
              <a:t>Various measures of centrality are used to create an overall controversy measure </a:t>
            </a:r>
          </a:p>
          <a:p>
            <a:pPr marL="342900" indent="-342900" eaLnBrk="0" fontAlgn="base" hangingPunct="0">
              <a:lnSpc>
                <a:spcPct val="93000"/>
              </a:lnSpc>
              <a:spcBef>
                <a:spcPts val="180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2800" dirty="0" smtClean="0">
                <a:latin typeface="UC Berkeley OS Sign"/>
                <a:cs typeface="Arial" pitchFamily="34" charset="0"/>
                <a:sym typeface="Arial" pitchFamily="34" charset="0"/>
              </a:rPr>
              <a:t>Clusters are most clearly separated for the most controversial topics </a:t>
            </a:r>
          </a:p>
          <a:p>
            <a:pPr marL="342900" indent="-342900" eaLnBrk="0" fontAlgn="base" hangingPunct="0">
              <a:lnSpc>
                <a:spcPct val="93000"/>
              </a:lnSpc>
              <a:spcBef>
                <a:spcPts val="1800"/>
              </a:spcBef>
              <a:spcAft>
                <a:spcPct val="0"/>
              </a:spcAft>
              <a:buFont typeface="Arial" pitchFamily="34" charset="0"/>
              <a:buChar char="•"/>
            </a:pPr>
            <a:endParaRPr lang="en-US" sz="2800" dirty="0" smtClean="0">
              <a:latin typeface="UC Berkeley OS Sign"/>
              <a:cs typeface="Arial" pitchFamily="34" charset="0"/>
              <a:sym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TwitterControvers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29000" y="457201"/>
            <a:ext cx="4345046" cy="603407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33400" y="2209800"/>
            <a:ext cx="2667000" cy="16214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2000"/>
              </a:lnSpc>
              <a:spcBef>
                <a:spcPct val="0"/>
              </a:spcBef>
              <a:tabLst>
                <a:tab pos="660773" algn="l"/>
                <a:tab pos="1312617" algn="l"/>
                <a:tab pos="1973391" algn="l"/>
                <a:tab pos="2625235" algn="l"/>
                <a:tab pos="3286008" algn="l"/>
                <a:tab pos="3946782" algn="l"/>
                <a:tab pos="4598626" algn="l"/>
                <a:tab pos="5241540" algn="l"/>
                <a:tab pos="5911243" algn="l"/>
                <a:tab pos="6563087" algn="l"/>
                <a:tab pos="7232790" algn="l"/>
                <a:tab pos="7875704" algn="l"/>
              </a:tabLst>
            </a:pPr>
            <a:r>
              <a:rPr lang="en-US" sz="3600" b="1" dirty="0" smtClean="0">
                <a:latin typeface="+mj-lt"/>
                <a:ea typeface="+mj-ea"/>
                <a:cs typeface="+mj-cs"/>
                <a:sym typeface="UC Berkeley OS Sign"/>
              </a:rPr>
              <a:t>Low</a:t>
            </a:r>
            <a:br>
              <a:rPr lang="en-US" sz="3600" b="1" dirty="0" smtClean="0">
                <a:latin typeface="+mj-lt"/>
                <a:ea typeface="+mj-ea"/>
                <a:cs typeface="+mj-cs"/>
                <a:sym typeface="UC Berkeley OS Sign"/>
              </a:rPr>
            </a:br>
            <a:r>
              <a:rPr lang="en-US" sz="3600" b="1" dirty="0" smtClean="0">
                <a:latin typeface="+mj-lt"/>
                <a:ea typeface="+mj-ea"/>
                <a:cs typeface="+mj-cs"/>
                <a:sym typeface="UC Berkeley OS Sign"/>
              </a:rPr>
              <a:t>Controversy</a:t>
            </a:r>
            <a:br>
              <a:rPr lang="en-US" sz="3600" b="1" dirty="0" smtClean="0">
                <a:latin typeface="+mj-lt"/>
                <a:ea typeface="+mj-ea"/>
                <a:cs typeface="+mj-cs"/>
                <a:sym typeface="UC Berkeley OS Sign"/>
              </a:rPr>
            </a:br>
            <a:r>
              <a:rPr lang="en-US" sz="3600" b="1" dirty="0" smtClean="0">
                <a:latin typeface="+mj-lt"/>
                <a:ea typeface="+mj-ea"/>
                <a:cs typeface="+mj-cs"/>
                <a:sym typeface="UC Berkeley OS Sign"/>
              </a:rPr>
              <a:t>Topics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TwitterControvers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71800" y="457200"/>
            <a:ext cx="5253038" cy="6042969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33400" y="2209800"/>
            <a:ext cx="2667000" cy="16214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2000"/>
              </a:lnSpc>
              <a:spcBef>
                <a:spcPct val="0"/>
              </a:spcBef>
              <a:tabLst>
                <a:tab pos="660773" algn="l"/>
                <a:tab pos="1312617" algn="l"/>
                <a:tab pos="1973391" algn="l"/>
                <a:tab pos="2625235" algn="l"/>
                <a:tab pos="3286008" algn="l"/>
                <a:tab pos="3946782" algn="l"/>
                <a:tab pos="4598626" algn="l"/>
                <a:tab pos="5241540" algn="l"/>
                <a:tab pos="5911243" algn="l"/>
                <a:tab pos="6563087" algn="l"/>
                <a:tab pos="7232790" algn="l"/>
                <a:tab pos="7875704" algn="l"/>
              </a:tabLst>
            </a:pPr>
            <a:r>
              <a:rPr lang="en-US" sz="3600" b="1" dirty="0" smtClean="0">
                <a:latin typeface="+mj-lt"/>
                <a:ea typeface="+mj-ea"/>
                <a:cs typeface="+mj-cs"/>
                <a:sym typeface="UC Berkeley OS Sign"/>
              </a:rPr>
              <a:t>High</a:t>
            </a:r>
            <a:br>
              <a:rPr lang="en-US" sz="3600" b="1" dirty="0" smtClean="0">
                <a:latin typeface="+mj-lt"/>
                <a:ea typeface="+mj-ea"/>
                <a:cs typeface="+mj-cs"/>
                <a:sym typeface="UC Berkeley OS Sign"/>
              </a:rPr>
            </a:br>
            <a:r>
              <a:rPr lang="en-US" sz="3600" b="1" dirty="0" smtClean="0">
                <a:latin typeface="+mj-lt"/>
                <a:ea typeface="+mj-ea"/>
                <a:cs typeface="+mj-cs"/>
                <a:sym typeface="UC Berkeley OS Sign"/>
              </a:rPr>
              <a:t>Controversy</a:t>
            </a:r>
            <a:br>
              <a:rPr lang="en-US" sz="3600" b="1" dirty="0" smtClean="0">
                <a:latin typeface="+mj-lt"/>
                <a:ea typeface="+mj-ea"/>
                <a:cs typeface="+mj-cs"/>
                <a:sym typeface="UC Berkeley OS Sign"/>
              </a:rPr>
            </a:br>
            <a:r>
              <a:rPr lang="en-US" sz="3600" b="1" dirty="0" smtClean="0">
                <a:latin typeface="+mj-lt"/>
                <a:ea typeface="+mj-ea"/>
                <a:cs typeface="+mj-cs"/>
                <a:sym typeface="UC Berkeley OS Sign"/>
              </a:rPr>
              <a:t>Topics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447800" y="6400800"/>
            <a:ext cx="601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Decoding Our Chatter  Wall Street Journal 1 October 2011 </a:t>
            </a:r>
            <a:endParaRPr lang="en-US" dirty="0"/>
          </a:p>
        </p:txBody>
      </p:sp>
      <p:pic>
        <p:nvPicPr>
          <p:cNvPr id="8" name="Picture 7" descr="TwitterPolitic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4800" y="304800"/>
            <a:ext cx="8093992" cy="618779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228707" cy="1190997"/>
          </a:xfrm>
        </p:spPr>
        <p:txBody>
          <a:bodyPr/>
          <a:lstStyle/>
          <a:p>
            <a:pPr>
              <a:lnSpc>
                <a:spcPct val="92000"/>
              </a:lnSpc>
              <a:tabLst>
                <a:tab pos="660773" algn="l"/>
                <a:tab pos="1312617" algn="l"/>
                <a:tab pos="1973391" algn="l"/>
                <a:tab pos="2625235" algn="l"/>
                <a:tab pos="3286008" algn="l"/>
                <a:tab pos="3946782" algn="l"/>
                <a:tab pos="4598626" algn="l"/>
                <a:tab pos="5241540" algn="l"/>
                <a:tab pos="5911243" algn="l"/>
                <a:tab pos="6563087" algn="l"/>
                <a:tab pos="7232790" algn="l"/>
                <a:tab pos="7875704" algn="l"/>
              </a:tabLst>
            </a:pPr>
            <a:r>
              <a:rPr lang="en-US" sz="3600" b="1" dirty="0" smtClean="0"/>
              <a:t>The Architectural Perspective {and, or, vs.} the Structural Perspective</a:t>
            </a:r>
            <a:endParaRPr lang="en-US" sz="3400" b="1" dirty="0" smtClean="0">
              <a:sym typeface="UC Berkeley OS Sign"/>
            </a:endParaRPr>
          </a:p>
        </p:txBody>
      </p:sp>
      <p:sp>
        <p:nvSpPr>
          <p:cNvPr id="29699" name="Text Box 6"/>
          <p:cNvSpPr txBox="1">
            <a:spLocks noChangeArrowheads="1"/>
          </p:cNvSpPr>
          <p:nvPr/>
        </p:nvSpPr>
        <p:spPr bwMode="auto">
          <a:xfrm>
            <a:off x="8772303" y="6594574"/>
            <a:ext cx="87064" cy="22324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64291" tIns="32146" rIns="64291" bIns="32146"/>
          <a:lstStyle/>
          <a:p>
            <a:pPr algn="ctr"/>
            <a:fld id="{3B9DB3E3-68DC-4616-921E-9097AE825FF2}" type="slidenum">
              <a:rPr lang="en-US" sz="1500">
                <a:solidFill>
                  <a:srgbClr val="002955"/>
                </a:solidFill>
                <a:latin typeface="UC Berkeley OS Sign"/>
                <a:ea typeface="MS PGothic" pitchFamily="34" charset="-128"/>
                <a:sym typeface="UC Berkeley OS Sign"/>
              </a:rPr>
              <a:pPr algn="ctr"/>
              <a:t>3</a:t>
            </a:fld>
            <a:endParaRPr lang="en-US" sz="1500" dirty="0">
              <a:solidFill>
                <a:srgbClr val="002955"/>
              </a:solidFill>
              <a:latin typeface="UC Berkeley OS Sign"/>
              <a:ea typeface="MS PGothic" pitchFamily="34" charset="-128"/>
              <a:sym typeface="UC Berkeley OS Sign"/>
            </a:endParaRPr>
          </a:p>
        </p:txBody>
      </p:sp>
      <p:sp>
        <p:nvSpPr>
          <p:cNvPr id="29703" name="Rectangle 7"/>
          <p:cNvSpPr>
            <a:spLocks noChangeArrowheads="1"/>
          </p:cNvSpPr>
          <p:nvPr/>
        </p:nvSpPr>
        <p:spPr bwMode="auto">
          <a:xfrm>
            <a:off x="304800" y="1524000"/>
            <a:ext cx="8610600" cy="57972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4291" tIns="32146" rIns="64291" bIns="32146">
            <a:spAutoFit/>
          </a:bodyPr>
          <a:lstStyle/>
          <a:p>
            <a:pPr marL="342900" indent="-342900" eaLnBrk="0" fontAlgn="base" hangingPunct="0">
              <a:lnSpc>
                <a:spcPct val="93000"/>
              </a:lnSpc>
              <a:spcBef>
                <a:spcPts val="180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2800" dirty="0" smtClean="0">
                <a:latin typeface="UC Berkeley OS Sign"/>
                <a:cs typeface="Arial" pitchFamily="34" charset="0"/>
                <a:sym typeface="Arial" pitchFamily="34" charset="0"/>
              </a:rPr>
              <a:t>The architectural perspective is </a:t>
            </a:r>
            <a:r>
              <a:rPr lang="en-US" sz="2800" dirty="0" smtClean="0">
                <a:solidFill>
                  <a:srgbClr val="FF0000"/>
                </a:solidFill>
                <a:latin typeface="UC Berkeley OS Sign"/>
                <a:cs typeface="Arial" pitchFamily="34" charset="0"/>
                <a:sym typeface="Arial" pitchFamily="34" charset="0"/>
              </a:rPr>
              <a:t>abstract and prescriptive</a:t>
            </a:r>
          </a:p>
          <a:p>
            <a:pPr marL="800100" lvl="2" indent="-342900" eaLnBrk="0" fontAlgn="base" hangingPunct="0">
              <a:lnSpc>
                <a:spcPct val="93000"/>
              </a:lnSpc>
              <a:spcBef>
                <a:spcPts val="180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2800" dirty="0" smtClean="0">
                <a:latin typeface="UC Berkeley OS Sign"/>
                <a:cs typeface="Arial" pitchFamily="34" charset="0"/>
                <a:sym typeface="Arial" pitchFamily="34" charset="0"/>
              </a:rPr>
              <a:t>It defines what kinds of relationships can be created given the design of an organizing system</a:t>
            </a:r>
          </a:p>
          <a:p>
            <a:pPr marL="342900" indent="-342900" eaLnBrk="0" fontAlgn="base" hangingPunct="0">
              <a:lnSpc>
                <a:spcPct val="93000"/>
              </a:lnSpc>
              <a:spcBef>
                <a:spcPts val="180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2800" dirty="0" smtClean="0">
                <a:latin typeface="UC Berkeley OS Sign"/>
                <a:cs typeface="Arial" pitchFamily="34" charset="0"/>
                <a:sym typeface="Arial" pitchFamily="34" charset="0"/>
              </a:rPr>
              <a:t>The structural perspective is </a:t>
            </a:r>
            <a:r>
              <a:rPr lang="en-US" sz="2800" dirty="0" smtClean="0">
                <a:solidFill>
                  <a:srgbClr val="FF0000"/>
                </a:solidFill>
                <a:latin typeface="UC Berkeley OS Sign"/>
                <a:cs typeface="Arial" pitchFamily="34" charset="0"/>
                <a:sym typeface="Arial" pitchFamily="34" charset="0"/>
              </a:rPr>
              <a:t>concrete and descriptive</a:t>
            </a:r>
          </a:p>
          <a:p>
            <a:pPr marL="800100" lvl="2" indent="-342900" eaLnBrk="0" fontAlgn="base" hangingPunct="0">
              <a:lnSpc>
                <a:spcPct val="93000"/>
              </a:lnSpc>
              <a:spcBef>
                <a:spcPts val="180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2800" dirty="0" smtClean="0">
                <a:latin typeface="UC Berkeley OS Sign"/>
                <a:cs typeface="Arial" pitchFamily="34" charset="0"/>
                <a:sym typeface="Arial" pitchFamily="34" charset="0"/>
              </a:rPr>
              <a:t>It says "this is what exists" and describes the actual patterns of association, arrangements, proximity, or connection between resources in a particular context</a:t>
            </a:r>
          </a:p>
          <a:p>
            <a:pPr marL="342900" indent="-342900" eaLnBrk="0" fontAlgn="base" hangingPunct="0">
              <a:lnSpc>
                <a:spcPct val="93000"/>
              </a:lnSpc>
              <a:spcBef>
                <a:spcPts val="1800"/>
              </a:spcBef>
              <a:spcAft>
                <a:spcPct val="0"/>
              </a:spcAft>
              <a:buFont typeface="Arial" pitchFamily="34" charset="0"/>
              <a:buChar char="•"/>
            </a:pPr>
            <a:endParaRPr lang="en-US" sz="2800" dirty="0" smtClean="0">
              <a:latin typeface="UC Berkeley OS Sign"/>
              <a:cs typeface="Arial" pitchFamily="34" charset="0"/>
              <a:sym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"/>
          <p:cNvSpPr>
            <a:spLocks noGrp="1" noChangeArrowheads="1"/>
          </p:cNvSpPr>
          <p:nvPr>
            <p:ph type="title"/>
          </p:nvPr>
        </p:nvSpPr>
        <p:spPr>
          <a:xfrm>
            <a:off x="507242" y="456970"/>
            <a:ext cx="8228707" cy="1190997"/>
          </a:xfrm>
        </p:spPr>
        <p:txBody>
          <a:bodyPr/>
          <a:lstStyle/>
          <a:p>
            <a:pPr>
              <a:lnSpc>
                <a:spcPct val="92000"/>
              </a:lnSpc>
              <a:tabLst>
                <a:tab pos="660773" algn="l"/>
                <a:tab pos="1312617" algn="l"/>
                <a:tab pos="1973391" algn="l"/>
                <a:tab pos="2625235" algn="l"/>
                <a:tab pos="3286008" algn="l"/>
                <a:tab pos="3946782" algn="l"/>
                <a:tab pos="4598626" algn="l"/>
                <a:tab pos="5241540" algn="l"/>
                <a:tab pos="5911243" algn="l"/>
                <a:tab pos="6563087" algn="l"/>
                <a:tab pos="7232790" algn="l"/>
                <a:tab pos="7875704" algn="l"/>
              </a:tabLst>
            </a:pPr>
            <a:r>
              <a:rPr lang="en-US" sz="3600" b="1" dirty="0" smtClean="0"/>
              <a:t>NSA’s Social Network Analysis</a:t>
            </a:r>
            <a:endParaRPr lang="en-US" sz="3400" dirty="0" smtClean="0">
              <a:sym typeface="UC Berkeley OS Sign"/>
            </a:endParaRPr>
          </a:p>
        </p:txBody>
      </p:sp>
      <p:sp>
        <p:nvSpPr>
          <p:cNvPr id="29699" name="Text Box 6"/>
          <p:cNvSpPr txBox="1">
            <a:spLocks noChangeArrowheads="1"/>
          </p:cNvSpPr>
          <p:nvPr/>
        </p:nvSpPr>
        <p:spPr bwMode="auto">
          <a:xfrm>
            <a:off x="8772303" y="6594574"/>
            <a:ext cx="87064" cy="22324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64291" tIns="32146" rIns="64291" bIns="32146"/>
          <a:lstStyle/>
          <a:p>
            <a:pPr algn="ctr"/>
            <a:fld id="{3B9DB3E3-68DC-4616-921E-9097AE825FF2}" type="slidenum">
              <a:rPr lang="en-US" sz="1500">
                <a:solidFill>
                  <a:srgbClr val="002955"/>
                </a:solidFill>
                <a:latin typeface="UC Berkeley OS Sign"/>
                <a:ea typeface="MS PGothic" pitchFamily="34" charset="-128"/>
                <a:sym typeface="UC Berkeley OS Sign"/>
              </a:rPr>
              <a:pPr algn="ctr"/>
              <a:t>30</a:t>
            </a:fld>
            <a:endParaRPr lang="en-US" sz="1500" dirty="0">
              <a:solidFill>
                <a:srgbClr val="002955"/>
              </a:solidFill>
              <a:latin typeface="UC Berkeley OS Sign"/>
              <a:ea typeface="MS PGothic" pitchFamily="34" charset="-128"/>
              <a:sym typeface="UC Berkeley OS Sign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81000" y="1687773"/>
            <a:ext cx="4495800" cy="318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eaLnBrk="0" fontAlgn="base" hangingPunct="0">
              <a:lnSpc>
                <a:spcPct val="93000"/>
              </a:lnSpc>
              <a:spcBef>
                <a:spcPts val="180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2400" dirty="0" smtClean="0"/>
              <a:t>The agency was authorized to conduct “</a:t>
            </a:r>
            <a:r>
              <a:rPr lang="en-US" sz="2400" dirty="0" smtClean="0">
                <a:solidFill>
                  <a:srgbClr val="FF0000"/>
                </a:solidFill>
              </a:rPr>
              <a:t>large-scale graph analysis on very large sets of communications metadata </a:t>
            </a:r>
            <a:r>
              <a:rPr lang="en-US" sz="2400" dirty="0" smtClean="0"/>
              <a:t>without having to check foreignness” of every e-mail address, phone number or other identifier, the document said.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57200" y="5562600"/>
            <a:ext cx="7620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hlinkClick r:id="rId3"/>
              </a:rPr>
              <a:t>NSA Gathers Data on Social Connections of US Citizens.</a:t>
            </a:r>
          </a:p>
          <a:p>
            <a:r>
              <a:rPr lang="en-US" sz="2400" dirty="0" smtClean="0">
                <a:hlinkClick r:id="rId3"/>
              </a:rPr>
              <a:t>  NY Times 28 Sept 2013 </a:t>
            </a:r>
            <a:endParaRPr lang="en-US" sz="24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45024" y="1676400"/>
            <a:ext cx="3590925" cy="344805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ChangeArrowheads="1"/>
          </p:cNvSpPr>
          <p:nvPr>
            <p:ph type="title"/>
          </p:nvPr>
        </p:nvSpPr>
        <p:spPr>
          <a:xfrm>
            <a:off x="553641" y="1071562"/>
            <a:ext cx="8197453" cy="2089547"/>
          </a:xfrm>
        </p:spPr>
        <p:txBody>
          <a:bodyPr>
            <a:normAutofit fontScale="90000"/>
          </a:bodyPr>
          <a:lstStyle/>
          <a:p>
            <a:pPr>
              <a:lnSpc>
                <a:spcPct val="92000"/>
              </a:lnSpc>
              <a:tabLst>
                <a:tab pos="660773" algn="l"/>
                <a:tab pos="1312617" algn="l"/>
                <a:tab pos="1973391" algn="l"/>
                <a:tab pos="2625235" algn="l"/>
                <a:tab pos="3286008" algn="l"/>
                <a:tab pos="3946782" algn="l"/>
                <a:tab pos="4598626" algn="l"/>
                <a:tab pos="5241540" algn="l"/>
                <a:tab pos="5911243" algn="l"/>
                <a:tab pos="6563087" algn="l"/>
                <a:tab pos="7232790" algn="l"/>
                <a:tab pos="7875704" algn="l"/>
              </a:tabLst>
            </a:pPr>
            <a:r>
              <a:rPr lang="en-US" sz="3800" b="1" dirty="0" smtClean="0">
                <a:sym typeface="UC Berkeley OS Sign"/>
              </a:rPr>
              <a:t>INFO 202</a:t>
            </a:r>
            <a:br>
              <a:rPr lang="en-US" sz="3800" b="1" dirty="0" smtClean="0">
                <a:sym typeface="UC Berkeley OS Sign"/>
              </a:rPr>
            </a:br>
            <a:r>
              <a:rPr lang="en-US" sz="3800" b="1" dirty="0" smtClean="0">
                <a:sym typeface="UC Berkeley OS Sign"/>
              </a:rPr>
              <a:t>“Information Organization &amp; Retrieval”</a:t>
            </a:r>
            <a:br>
              <a:rPr lang="en-US" sz="3800" b="1" dirty="0" smtClean="0">
                <a:sym typeface="UC Berkeley OS Sign"/>
              </a:rPr>
            </a:br>
            <a:r>
              <a:rPr lang="en-US" sz="3800" b="1" dirty="0" smtClean="0">
                <a:sym typeface="UC Berkeley OS Sign"/>
              </a:rPr>
              <a:t>Fall 2015</a:t>
            </a:r>
            <a:r>
              <a:rPr lang="en-US" sz="3400" b="1" dirty="0" smtClean="0"/>
              <a:t/>
            </a:r>
            <a:br>
              <a:rPr lang="en-US" sz="3400" b="1" dirty="0" smtClean="0"/>
            </a:br>
            <a:endParaRPr lang="en-US" sz="3400" dirty="0" smtClean="0">
              <a:sym typeface="UC Berkeley OS Sign"/>
            </a:endParaRP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92906" y="2464594"/>
            <a:ext cx="8228707" cy="3589734"/>
          </a:xfrm>
        </p:spPr>
        <p:txBody>
          <a:bodyPr anchor="ctr">
            <a:normAutofit fontScale="92500" lnSpcReduction="10000"/>
          </a:bodyPr>
          <a:lstStyle/>
          <a:p>
            <a:pPr marL="0" indent="0" algn="ctr">
              <a:lnSpc>
                <a:spcPct val="92000"/>
              </a:lnSpc>
              <a:tabLst>
                <a:tab pos="660773" algn="l"/>
                <a:tab pos="1312617" algn="l"/>
                <a:tab pos="1973391" algn="l"/>
                <a:tab pos="2625235" algn="l"/>
                <a:tab pos="3286008" algn="l"/>
                <a:tab pos="3946782" algn="l"/>
                <a:tab pos="4598626" algn="l"/>
                <a:tab pos="5241540" algn="l"/>
                <a:tab pos="5911243" algn="l"/>
                <a:tab pos="6563087" algn="l"/>
                <a:tab pos="7232790" algn="l"/>
                <a:tab pos="7875704" algn="l"/>
              </a:tabLst>
            </a:pPr>
            <a:endParaRPr lang="en-US" sz="3000" dirty="0" smtClean="0">
              <a:sym typeface="UC Berkeley OS Sign"/>
            </a:endParaRPr>
          </a:p>
          <a:p>
            <a:pPr marL="0" indent="0" algn="ctr">
              <a:lnSpc>
                <a:spcPct val="92000"/>
              </a:lnSpc>
              <a:tabLst>
                <a:tab pos="660773" algn="l"/>
                <a:tab pos="1312617" algn="l"/>
                <a:tab pos="1973391" algn="l"/>
                <a:tab pos="2625235" algn="l"/>
                <a:tab pos="3286008" algn="l"/>
                <a:tab pos="3946782" algn="l"/>
                <a:tab pos="4598626" algn="l"/>
                <a:tab pos="5241540" algn="l"/>
                <a:tab pos="5911243" algn="l"/>
                <a:tab pos="6563087" algn="l"/>
                <a:tab pos="7232790" algn="l"/>
                <a:tab pos="7875704" algn="l"/>
              </a:tabLst>
            </a:pPr>
            <a:endParaRPr lang="en-US" sz="3000" dirty="0" smtClean="0">
              <a:sym typeface="UC Berkeley OS Sign"/>
            </a:endParaRPr>
          </a:p>
          <a:p>
            <a:pPr marL="0" indent="0" algn="ctr">
              <a:lnSpc>
                <a:spcPct val="92000"/>
              </a:lnSpc>
              <a:buNone/>
              <a:tabLst>
                <a:tab pos="660773" algn="l"/>
                <a:tab pos="1312617" algn="l"/>
                <a:tab pos="1973391" algn="l"/>
                <a:tab pos="2625235" algn="l"/>
                <a:tab pos="3286008" algn="l"/>
                <a:tab pos="3946782" algn="l"/>
                <a:tab pos="4598626" algn="l"/>
                <a:tab pos="5241540" algn="l"/>
                <a:tab pos="5911243" algn="l"/>
                <a:tab pos="6563087" algn="l"/>
                <a:tab pos="7232790" algn="l"/>
                <a:tab pos="7875704" algn="l"/>
              </a:tabLst>
            </a:pPr>
            <a:r>
              <a:rPr lang="en-US" sz="3000" dirty="0" smtClean="0">
                <a:sym typeface="UC Berkeley OS Sign"/>
              </a:rPr>
              <a:t>Robert J. Glushko</a:t>
            </a:r>
            <a:br>
              <a:rPr lang="en-US" sz="3000" dirty="0" smtClean="0">
                <a:sym typeface="UC Berkeley OS Sign"/>
              </a:rPr>
            </a:br>
            <a:r>
              <a:rPr lang="en-US" sz="3000" dirty="0" smtClean="0">
                <a:sym typeface="UC Berkeley OS Sign"/>
                <a:hlinkClick r:id="rId3"/>
              </a:rPr>
              <a:t>glushko@berkeley.edu</a:t>
            </a:r>
            <a:endParaRPr lang="en-US" sz="3000" dirty="0" smtClean="0">
              <a:sym typeface="UC Berkeley OS Sign"/>
            </a:endParaRPr>
          </a:p>
          <a:p>
            <a:pPr marL="0" indent="0" algn="ctr">
              <a:lnSpc>
                <a:spcPct val="92000"/>
              </a:lnSpc>
              <a:buNone/>
              <a:tabLst>
                <a:tab pos="660773" algn="l"/>
                <a:tab pos="1312617" algn="l"/>
                <a:tab pos="1973391" algn="l"/>
                <a:tab pos="2625235" algn="l"/>
                <a:tab pos="3286008" algn="l"/>
                <a:tab pos="3946782" algn="l"/>
                <a:tab pos="4598626" algn="l"/>
                <a:tab pos="5241540" algn="l"/>
                <a:tab pos="5911243" algn="l"/>
                <a:tab pos="6563087" algn="l"/>
                <a:tab pos="7232790" algn="l"/>
                <a:tab pos="7875704" algn="l"/>
              </a:tabLst>
            </a:pPr>
            <a:r>
              <a:rPr lang="en-US" sz="3000" dirty="0" smtClean="0">
                <a:sym typeface="UC Berkeley OS Sign"/>
              </a:rPr>
              <a:t>@rjglushko</a:t>
            </a:r>
          </a:p>
          <a:p>
            <a:pPr marL="0" indent="0" algn="ctr">
              <a:lnSpc>
                <a:spcPct val="92000"/>
              </a:lnSpc>
              <a:buNone/>
              <a:tabLst>
                <a:tab pos="660773" algn="l"/>
                <a:tab pos="1312617" algn="l"/>
                <a:tab pos="1973391" algn="l"/>
                <a:tab pos="2625235" algn="l"/>
                <a:tab pos="3286008" algn="l"/>
                <a:tab pos="3946782" algn="l"/>
                <a:tab pos="4598626" algn="l"/>
                <a:tab pos="5241540" algn="l"/>
                <a:tab pos="5911243" algn="l"/>
                <a:tab pos="6563087" algn="l"/>
                <a:tab pos="7232790" algn="l"/>
                <a:tab pos="7875704" algn="l"/>
              </a:tabLst>
            </a:pPr>
            <a:endParaRPr lang="en-US" sz="3000" dirty="0" smtClean="0">
              <a:sym typeface="UC Berkeley OS Sign"/>
            </a:endParaRPr>
          </a:p>
          <a:p>
            <a:pPr marL="0" indent="0" algn="ctr">
              <a:lnSpc>
                <a:spcPct val="92000"/>
              </a:lnSpc>
              <a:buNone/>
              <a:tabLst>
                <a:tab pos="660773" algn="l"/>
                <a:tab pos="1312617" algn="l"/>
                <a:tab pos="1973391" algn="l"/>
                <a:tab pos="2625235" algn="l"/>
                <a:tab pos="3286008" algn="l"/>
                <a:tab pos="3946782" algn="l"/>
                <a:tab pos="4598626" algn="l"/>
                <a:tab pos="5241540" algn="l"/>
                <a:tab pos="5911243" algn="l"/>
                <a:tab pos="6563087" algn="l"/>
                <a:tab pos="7232790" algn="l"/>
                <a:tab pos="7875704" algn="l"/>
              </a:tabLst>
            </a:pPr>
            <a:r>
              <a:rPr lang="en-US" sz="3000" dirty="0" smtClean="0">
                <a:sym typeface="UC Berkeley OS Sign"/>
              </a:rPr>
              <a:t>14 October 2015</a:t>
            </a:r>
            <a:br>
              <a:rPr lang="en-US" sz="3000" dirty="0" smtClean="0">
                <a:sym typeface="UC Berkeley OS Sign"/>
              </a:rPr>
            </a:br>
            <a:r>
              <a:rPr lang="en-US" sz="3000" dirty="0" smtClean="0">
                <a:sym typeface="UC Berkeley OS Sign"/>
              </a:rPr>
              <a:t>Lecture 14.3 – Bibliometrics and Altmetrics</a:t>
            </a:r>
          </a:p>
          <a:p>
            <a:pPr marL="0" indent="0" algn="ctr">
              <a:lnSpc>
                <a:spcPct val="92000"/>
              </a:lnSpc>
              <a:tabLst>
                <a:tab pos="660773" algn="l"/>
                <a:tab pos="1312617" algn="l"/>
                <a:tab pos="1973391" algn="l"/>
                <a:tab pos="2625235" algn="l"/>
                <a:tab pos="3286008" algn="l"/>
                <a:tab pos="3946782" algn="l"/>
                <a:tab pos="4598626" algn="l"/>
                <a:tab pos="5241540" algn="l"/>
                <a:tab pos="5911243" algn="l"/>
                <a:tab pos="6563087" algn="l"/>
                <a:tab pos="7232790" algn="l"/>
                <a:tab pos="7875704" algn="l"/>
              </a:tabLst>
            </a:pPr>
            <a:endParaRPr lang="en-US" sz="3000" dirty="0" smtClean="0">
              <a:solidFill>
                <a:srgbClr val="002955"/>
              </a:solidFill>
              <a:sym typeface="UC Berkeley OS Sign"/>
            </a:endParaRPr>
          </a:p>
        </p:txBody>
      </p:sp>
      <p:sp>
        <p:nvSpPr>
          <p:cNvPr id="2" name="Rectangle 3"/>
          <p:cNvSpPr>
            <a:spLocks/>
          </p:cNvSpPr>
          <p:nvPr/>
        </p:nvSpPr>
        <p:spPr bwMode="auto">
          <a:xfrm>
            <a:off x="2416597" y="642938"/>
            <a:ext cx="4675767" cy="212366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35560" bIns="0">
            <a:spAutoFit/>
          </a:bodyPr>
          <a:lstStyle/>
          <a:p>
            <a:pPr marL="34602">
              <a:lnSpc>
                <a:spcPct val="92000"/>
              </a:lnSpc>
              <a:tabLst>
                <a:tab pos="696491" algn="l"/>
                <a:tab pos="1339406" algn="l"/>
                <a:tab pos="2009108" algn="l"/>
                <a:tab pos="2660952" algn="l"/>
                <a:tab pos="3330655" algn="l"/>
                <a:tab pos="3973570" algn="l"/>
                <a:tab pos="4625414" algn="l"/>
                <a:tab pos="5286187" algn="l"/>
                <a:tab pos="5946960" algn="l"/>
                <a:tab pos="6598804" algn="l"/>
                <a:tab pos="6670239" algn="l"/>
              </a:tabLst>
              <a:defRPr/>
            </a:pPr>
            <a:r>
              <a:rPr lang="en-US" sz="1500" spc="773" dirty="0">
                <a:solidFill>
                  <a:srgbClr val="BC9B6B"/>
                </a:solidFill>
                <a:latin typeface="UC Berkeley OS Sign" charset="0"/>
                <a:ea typeface="ＭＳ Ｐゴシック" charset="0"/>
                <a:cs typeface="UC Berkeley OS Sign" charset="0"/>
                <a:sym typeface="UC Berkeley OS Sign" charset="0"/>
              </a:rPr>
              <a:t>SCHOOL OF INFORMATION</a:t>
            </a:r>
          </a:p>
        </p:txBody>
      </p:sp>
      <p:sp>
        <p:nvSpPr>
          <p:cNvPr id="2052" name="Rectangle 4"/>
          <p:cNvSpPr>
            <a:spLocks/>
          </p:cNvSpPr>
          <p:nvPr/>
        </p:nvSpPr>
        <p:spPr bwMode="auto">
          <a:xfrm>
            <a:off x="1253506" y="375047"/>
            <a:ext cx="7255191" cy="212366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35560" bIns="0">
            <a:spAutoFit/>
          </a:bodyPr>
          <a:lstStyle/>
          <a:p>
            <a:pPr marL="34602">
              <a:lnSpc>
                <a:spcPct val="92000"/>
              </a:lnSpc>
              <a:tabLst>
                <a:tab pos="696491" algn="l"/>
                <a:tab pos="1339406" algn="l"/>
                <a:tab pos="2009108" algn="l"/>
                <a:tab pos="2660952" algn="l"/>
                <a:tab pos="3330655" algn="l"/>
                <a:tab pos="3973570" algn="l"/>
                <a:tab pos="4625414" algn="l"/>
                <a:tab pos="5286187" algn="l"/>
                <a:tab pos="5946960" algn="l"/>
                <a:tab pos="6598804" algn="l"/>
                <a:tab pos="6670239" algn="l"/>
              </a:tabLst>
              <a:defRPr/>
            </a:pPr>
            <a:r>
              <a:rPr lang="en-US" sz="1500" spc="773" dirty="0">
                <a:solidFill>
                  <a:srgbClr val="BC9B6B"/>
                </a:solidFill>
                <a:latin typeface="UC Berkeley OS Sign" charset="0"/>
                <a:ea typeface="ＭＳ Ｐゴシック" charset="0"/>
                <a:cs typeface="UC Berkeley OS Sign" charset="0"/>
                <a:sym typeface="UC Berkeley OS Sign" charset="0"/>
              </a:rPr>
              <a:t>UNIVERSITY OF CALIFORNIA, BERKELEY</a:t>
            </a:r>
          </a:p>
        </p:txBody>
      </p:sp>
      <p:pic>
        <p:nvPicPr>
          <p:cNvPr id="2054" name="Picture 5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4221" y="223242"/>
            <a:ext cx="892969" cy="892969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"/>
          <p:cNvSpPr>
            <a:spLocks noGrp="1" noChangeArrowheads="1"/>
          </p:cNvSpPr>
          <p:nvPr>
            <p:ph type="title"/>
          </p:nvPr>
        </p:nvSpPr>
        <p:spPr>
          <a:xfrm>
            <a:off x="455414" y="804788"/>
            <a:ext cx="8228707" cy="1190997"/>
          </a:xfrm>
        </p:spPr>
        <p:txBody>
          <a:bodyPr/>
          <a:lstStyle/>
          <a:p>
            <a:pPr>
              <a:lnSpc>
                <a:spcPct val="92000"/>
              </a:lnSpc>
              <a:tabLst>
                <a:tab pos="660773" algn="l"/>
                <a:tab pos="1312617" algn="l"/>
                <a:tab pos="1973391" algn="l"/>
                <a:tab pos="2625235" algn="l"/>
                <a:tab pos="3286008" algn="l"/>
                <a:tab pos="3946782" algn="l"/>
                <a:tab pos="4598626" algn="l"/>
                <a:tab pos="5241540" algn="l"/>
                <a:tab pos="5911243" algn="l"/>
                <a:tab pos="6563087" algn="l"/>
                <a:tab pos="7232790" algn="l"/>
                <a:tab pos="7875704" algn="l"/>
              </a:tabLst>
            </a:pPr>
            <a:r>
              <a:rPr lang="en-US" sz="3600" b="1" dirty="0" smtClean="0"/>
              <a:t>Bibilometrics (or "Scientometrics"): Structure of Scientific Citation</a:t>
            </a:r>
            <a:endParaRPr lang="en-US" sz="3400" b="1" dirty="0" smtClean="0">
              <a:sym typeface="UC Berkeley OS Sign"/>
            </a:endParaRPr>
          </a:p>
        </p:txBody>
      </p:sp>
      <p:sp>
        <p:nvSpPr>
          <p:cNvPr id="29699" name="Text Box 6"/>
          <p:cNvSpPr txBox="1">
            <a:spLocks noChangeArrowheads="1"/>
          </p:cNvSpPr>
          <p:nvPr/>
        </p:nvSpPr>
        <p:spPr bwMode="auto">
          <a:xfrm>
            <a:off x="8772303" y="6594574"/>
            <a:ext cx="87064" cy="22324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64291" tIns="32146" rIns="64291" bIns="32146"/>
          <a:lstStyle/>
          <a:p>
            <a:pPr algn="ctr"/>
            <a:fld id="{3B9DB3E3-68DC-4616-921E-9097AE825FF2}" type="slidenum">
              <a:rPr lang="en-US" sz="1500">
                <a:solidFill>
                  <a:srgbClr val="002955"/>
                </a:solidFill>
                <a:latin typeface="UC Berkeley OS Sign"/>
                <a:ea typeface="MS PGothic" pitchFamily="34" charset="-128"/>
                <a:sym typeface="UC Berkeley OS Sign"/>
              </a:rPr>
              <a:pPr algn="ctr"/>
              <a:t>32</a:t>
            </a:fld>
            <a:endParaRPr lang="en-US" sz="1500" dirty="0">
              <a:solidFill>
                <a:srgbClr val="002955"/>
              </a:solidFill>
              <a:latin typeface="UC Berkeley OS Sign"/>
              <a:ea typeface="MS PGothic" pitchFamily="34" charset="-128"/>
              <a:sym typeface="UC Berkeley OS Sign"/>
            </a:endParaRPr>
          </a:p>
        </p:txBody>
      </p:sp>
      <p:sp>
        <p:nvSpPr>
          <p:cNvPr id="29703" name="Rectangle 7"/>
          <p:cNvSpPr>
            <a:spLocks noChangeArrowheads="1"/>
          </p:cNvSpPr>
          <p:nvPr/>
        </p:nvSpPr>
        <p:spPr bwMode="auto">
          <a:xfrm>
            <a:off x="228600" y="2209800"/>
            <a:ext cx="8610600" cy="49957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4291" tIns="32146" rIns="64291" bIns="32146">
            <a:spAutoFit/>
          </a:bodyPr>
          <a:lstStyle/>
          <a:p>
            <a:pPr marL="342900" indent="-342900" eaLnBrk="0" fontAlgn="base" hangingPunct="0">
              <a:lnSpc>
                <a:spcPct val="93000"/>
              </a:lnSpc>
              <a:spcBef>
                <a:spcPts val="180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2800" dirty="0" smtClean="0"/>
              <a:t>Analysis of scientific citation began in the 1920s as a way to quantify the influence of specific documents or authors in terms of their "impact factor"</a:t>
            </a:r>
          </a:p>
          <a:p>
            <a:pPr marL="342900" indent="-342900" eaLnBrk="0" fontAlgn="base" hangingPunct="0">
              <a:lnSpc>
                <a:spcPct val="93000"/>
              </a:lnSpc>
              <a:spcBef>
                <a:spcPts val="180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2800" dirty="0" smtClean="0"/>
              <a:t>It can also identify "invisible colleges" of scientists whose citations are largely self-referential </a:t>
            </a:r>
          </a:p>
          <a:p>
            <a:pPr marL="342900" indent="-342900" eaLnBrk="0" fontAlgn="base" hangingPunct="0">
              <a:lnSpc>
                <a:spcPct val="93000"/>
              </a:lnSpc>
              <a:spcBef>
                <a:spcPts val="180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2800" dirty="0" smtClean="0"/>
              <a:t>It can recognize the emergence of new scientific disciplines</a:t>
            </a:r>
          </a:p>
          <a:p>
            <a:pPr marL="342900" indent="-342900" eaLnBrk="0" fontAlgn="base" hangingPunct="0">
              <a:lnSpc>
                <a:spcPct val="93000"/>
              </a:lnSpc>
              <a:spcBef>
                <a:spcPts val="180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2800" dirty="0" smtClean="0"/>
              <a:t>(Eugene Garfield and Derek J. de </a:t>
            </a:r>
            <a:r>
              <a:rPr lang="en-US" sz="2800" dirty="0" err="1" smtClean="0"/>
              <a:t>Solla</a:t>
            </a:r>
            <a:r>
              <a:rPr lang="en-US" sz="2800" dirty="0" smtClean="0"/>
              <a:t> Price are two of the "founding fathers" of </a:t>
            </a:r>
            <a:r>
              <a:rPr lang="en-US" sz="2800" dirty="0" err="1" smtClean="0"/>
              <a:t>bibliometrics</a:t>
            </a:r>
            <a:r>
              <a:rPr lang="en-US" sz="2800" dirty="0" smtClean="0"/>
              <a:t>) </a:t>
            </a:r>
          </a:p>
          <a:p>
            <a:pPr marL="342900" indent="-342900" eaLnBrk="0" fontAlgn="base" hangingPunct="0">
              <a:lnSpc>
                <a:spcPct val="93000"/>
              </a:lnSpc>
              <a:spcBef>
                <a:spcPts val="1800"/>
              </a:spcBef>
              <a:spcAft>
                <a:spcPct val="0"/>
              </a:spcAft>
              <a:buFont typeface="Arial" pitchFamily="34" charset="0"/>
              <a:buChar char="•"/>
            </a:pPr>
            <a:endParaRPr lang="en-US" sz="2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ct val="92000"/>
              </a:lnSpc>
              <a:tabLst>
                <a:tab pos="660773" algn="l"/>
                <a:tab pos="1312617" algn="l"/>
                <a:tab pos="1973391" algn="l"/>
                <a:tab pos="2625235" algn="l"/>
                <a:tab pos="3286008" algn="l"/>
                <a:tab pos="3946782" algn="l"/>
                <a:tab pos="4598626" algn="l"/>
                <a:tab pos="5241540" algn="l"/>
                <a:tab pos="5911243" algn="l"/>
                <a:tab pos="6563087" algn="l"/>
                <a:tab pos="7232790" algn="l"/>
                <a:tab pos="7875704" algn="l"/>
              </a:tabLst>
            </a:pPr>
            <a:r>
              <a:rPr lang="en-US" sz="3600" b="1" dirty="0" smtClean="0"/>
              <a:t>Citation Analysis and Impact Ranking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1" indent="-342900" eaLnBrk="0" fontAlgn="base" hangingPunct="0">
              <a:lnSpc>
                <a:spcPct val="93000"/>
              </a:lnSpc>
              <a:spcBef>
                <a:spcPts val="180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dirty="0" smtClean="0"/>
              <a:t>Most articles and most journals are rarely cited</a:t>
            </a:r>
          </a:p>
          <a:p>
            <a:pPr marL="342900" lvl="1" indent="-342900" eaLnBrk="0" fontAlgn="base" hangingPunct="0">
              <a:lnSpc>
                <a:spcPct val="93000"/>
              </a:lnSpc>
              <a:spcBef>
                <a:spcPts val="1800"/>
              </a:spcBef>
              <a:spcAft>
                <a:spcPct val="0"/>
              </a:spcAft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sz="3200" i="1" dirty="0" smtClean="0"/>
              <a:t>a very large fraction … must be reckoned as merely a distant background noise, and as very far from central or strategic in any of the knitted strips from which the cloth of science is woven  </a:t>
            </a:r>
            <a:r>
              <a:rPr lang="en-US" dirty="0" smtClean="0"/>
              <a:t>(de </a:t>
            </a:r>
            <a:r>
              <a:rPr lang="en-US" dirty="0" err="1" smtClean="0"/>
              <a:t>Solla</a:t>
            </a:r>
            <a:r>
              <a:rPr lang="en-US" dirty="0" smtClean="0"/>
              <a:t> Price) 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"/>
          <p:cNvSpPr>
            <a:spLocks noGrp="1" noChangeArrowheads="1"/>
          </p:cNvSpPr>
          <p:nvPr>
            <p:ph type="title"/>
          </p:nvPr>
        </p:nvSpPr>
        <p:spPr>
          <a:xfrm>
            <a:off x="455414" y="804788"/>
            <a:ext cx="8228707" cy="1190997"/>
          </a:xfrm>
        </p:spPr>
        <p:txBody>
          <a:bodyPr/>
          <a:lstStyle/>
          <a:p>
            <a:pPr>
              <a:lnSpc>
                <a:spcPct val="92000"/>
              </a:lnSpc>
              <a:tabLst>
                <a:tab pos="660773" algn="l"/>
                <a:tab pos="1312617" algn="l"/>
                <a:tab pos="1973391" algn="l"/>
                <a:tab pos="2625235" algn="l"/>
                <a:tab pos="3286008" algn="l"/>
                <a:tab pos="3946782" algn="l"/>
                <a:tab pos="4598626" algn="l"/>
                <a:tab pos="5241540" algn="l"/>
                <a:tab pos="5911243" algn="l"/>
                <a:tab pos="6563087" algn="l"/>
                <a:tab pos="7232790" algn="l"/>
                <a:tab pos="7875704" algn="l"/>
              </a:tabLst>
            </a:pPr>
            <a:r>
              <a:rPr lang="en-US" sz="3400" b="1" dirty="0" smtClean="0">
                <a:sym typeface="UC Berkeley OS Sign"/>
              </a:rPr>
              <a:t>Citation Signals and Polarity (1)</a:t>
            </a:r>
          </a:p>
        </p:txBody>
      </p:sp>
      <p:sp>
        <p:nvSpPr>
          <p:cNvPr id="29699" name="Text Box 6"/>
          <p:cNvSpPr txBox="1">
            <a:spLocks noChangeArrowheads="1"/>
          </p:cNvSpPr>
          <p:nvPr/>
        </p:nvSpPr>
        <p:spPr bwMode="auto">
          <a:xfrm>
            <a:off x="8772303" y="6594574"/>
            <a:ext cx="87064" cy="22324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64291" tIns="32146" rIns="64291" bIns="32146"/>
          <a:lstStyle/>
          <a:p>
            <a:pPr algn="ctr"/>
            <a:fld id="{3B9DB3E3-68DC-4616-921E-9097AE825FF2}" type="slidenum">
              <a:rPr lang="en-US" sz="1500">
                <a:solidFill>
                  <a:srgbClr val="002955"/>
                </a:solidFill>
                <a:latin typeface="UC Berkeley OS Sign"/>
                <a:ea typeface="MS PGothic" pitchFamily="34" charset="-128"/>
                <a:sym typeface="UC Berkeley OS Sign"/>
              </a:rPr>
              <a:pPr algn="ctr"/>
              <a:t>34</a:t>
            </a:fld>
            <a:endParaRPr lang="en-US" sz="1500" dirty="0">
              <a:solidFill>
                <a:srgbClr val="002955"/>
              </a:solidFill>
              <a:latin typeface="UC Berkeley OS Sign"/>
              <a:ea typeface="MS PGothic" pitchFamily="34" charset="-128"/>
              <a:sym typeface="UC Berkeley OS Sign"/>
            </a:endParaRPr>
          </a:p>
        </p:txBody>
      </p:sp>
      <p:sp>
        <p:nvSpPr>
          <p:cNvPr id="29703" name="Rectangle 7"/>
          <p:cNvSpPr>
            <a:spLocks noChangeArrowheads="1"/>
          </p:cNvSpPr>
          <p:nvPr/>
        </p:nvSpPr>
        <p:spPr bwMode="auto">
          <a:xfrm>
            <a:off x="304800" y="2057400"/>
            <a:ext cx="8458200" cy="47649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4291" tIns="32146" rIns="64291" bIns="32146">
            <a:spAutoFit/>
          </a:bodyPr>
          <a:lstStyle/>
          <a:p>
            <a:pPr marL="342900" indent="-342900" eaLnBrk="0" fontAlgn="base" hangingPunct="0">
              <a:lnSpc>
                <a:spcPct val="93000"/>
              </a:lnSpc>
              <a:spcBef>
                <a:spcPts val="180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2800" dirty="0" smtClean="0"/>
              <a:t>When one resource cites another there is often a lexical signal that indicates how a writer views the relationship of a citation to the text from which the citation is made </a:t>
            </a:r>
          </a:p>
          <a:p>
            <a:pPr marL="342900" indent="-342900" eaLnBrk="0" fontAlgn="base" hangingPunct="0">
              <a:lnSpc>
                <a:spcPct val="93000"/>
              </a:lnSpc>
              <a:spcBef>
                <a:spcPts val="180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2800" dirty="0" smtClean="0"/>
              <a:t>This concept comes from rhetoric and critical theory but is relevant to document engineering and TDO</a:t>
            </a:r>
          </a:p>
          <a:p>
            <a:pPr marL="342900" indent="-342900" eaLnBrk="0" fontAlgn="base" hangingPunct="0">
              <a:lnSpc>
                <a:spcPct val="93000"/>
              </a:lnSpc>
              <a:spcBef>
                <a:spcPts val="180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2800" dirty="0" smtClean="0"/>
              <a:t>Pedantic folks call this "genre of invocation" -- distinguishing things like "cite, mention, acknowledged” </a:t>
            </a:r>
          </a:p>
          <a:p>
            <a:pPr marL="342900" indent="-342900" eaLnBrk="0" fontAlgn="base" hangingPunct="0">
              <a:lnSpc>
                <a:spcPct val="93000"/>
              </a:lnSpc>
              <a:spcBef>
                <a:spcPts val="1800"/>
              </a:spcBef>
              <a:spcAft>
                <a:spcPct val="0"/>
              </a:spcAft>
              <a:buFont typeface="Arial" pitchFamily="34" charset="0"/>
              <a:buChar char="•"/>
            </a:pPr>
            <a:endParaRPr lang="en-US" sz="28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"/>
          <p:cNvSpPr>
            <a:spLocks noGrp="1" noChangeArrowheads="1"/>
          </p:cNvSpPr>
          <p:nvPr>
            <p:ph type="title"/>
          </p:nvPr>
        </p:nvSpPr>
        <p:spPr>
          <a:xfrm>
            <a:off x="455414" y="804788"/>
            <a:ext cx="8228707" cy="1190997"/>
          </a:xfrm>
        </p:spPr>
        <p:txBody>
          <a:bodyPr/>
          <a:lstStyle/>
          <a:p>
            <a:pPr>
              <a:lnSpc>
                <a:spcPct val="92000"/>
              </a:lnSpc>
              <a:tabLst>
                <a:tab pos="660773" algn="l"/>
                <a:tab pos="1312617" algn="l"/>
                <a:tab pos="1973391" algn="l"/>
                <a:tab pos="2625235" algn="l"/>
                <a:tab pos="3286008" algn="l"/>
                <a:tab pos="3946782" algn="l"/>
                <a:tab pos="4598626" algn="l"/>
                <a:tab pos="5241540" algn="l"/>
                <a:tab pos="5911243" algn="l"/>
                <a:tab pos="6563087" algn="l"/>
                <a:tab pos="7232790" algn="l"/>
                <a:tab pos="7875704" algn="l"/>
              </a:tabLst>
            </a:pPr>
            <a:r>
              <a:rPr lang="en-US" sz="3400" b="1" dirty="0" smtClean="0">
                <a:sym typeface="UC Berkeley OS Sign"/>
              </a:rPr>
              <a:t>Citation Signals and Polarity (2)</a:t>
            </a:r>
          </a:p>
        </p:txBody>
      </p:sp>
      <p:sp>
        <p:nvSpPr>
          <p:cNvPr id="29699" name="Text Box 6"/>
          <p:cNvSpPr txBox="1">
            <a:spLocks noChangeArrowheads="1"/>
          </p:cNvSpPr>
          <p:nvPr/>
        </p:nvSpPr>
        <p:spPr bwMode="auto">
          <a:xfrm>
            <a:off x="8772303" y="6594574"/>
            <a:ext cx="87064" cy="22324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64291" tIns="32146" rIns="64291" bIns="32146"/>
          <a:lstStyle/>
          <a:p>
            <a:pPr algn="ctr"/>
            <a:fld id="{3B9DB3E3-68DC-4616-921E-9097AE825FF2}" type="slidenum">
              <a:rPr lang="en-US" sz="1500">
                <a:solidFill>
                  <a:srgbClr val="002955"/>
                </a:solidFill>
                <a:latin typeface="UC Berkeley OS Sign"/>
                <a:ea typeface="MS PGothic" pitchFamily="34" charset="-128"/>
                <a:sym typeface="UC Berkeley OS Sign"/>
              </a:rPr>
              <a:pPr algn="ctr"/>
              <a:t>35</a:t>
            </a:fld>
            <a:endParaRPr lang="en-US" sz="1500" dirty="0">
              <a:solidFill>
                <a:srgbClr val="002955"/>
              </a:solidFill>
              <a:latin typeface="UC Berkeley OS Sign"/>
              <a:ea typeface="MS PGothic" pitchFamily="34" charset="-128"/>
              <a:sym typeface="UC Berkeley OS Sign"/>
            </a:endParaRPr>
          </a:p>
        </p:txBody>
      </p:sp>
      <p:sp>
        <p:nvSpPr>
          <p:cNvPr id="29703" name="Rectangle 7"/>
          <p:cNvSpPr>
            <a:spLocks noChangeArrowheads="1"/>
          </p:cNvSpPr>
          <p:nvPr/>
        </p:nvSpPr>
        <p:spPr bwMode="auto">
          <a:xfrm>
            <a:off x="228600" y="2438400"/>
            <a:ext cx="8458200" cy="4136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4291" tIns="32146" rIns="64291" bIns="32146">
            <a:spAutoFit/>
          </a:bodyPr>
          <a:lstStyle/>
          <a:p>
            <a:pPr marL="342900" indent="-342900" eaLnBrk="0" fontAlgn="base" hangingPunct="0">
              <a:lnSpc>
                <a:spcPct val="93000"/>
              </a:lnSpc>
              <a:spcBef>
                <a:spcPts val="180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2800" dirty="0" smtClean="0"/>
              <a:t>A citation or link without a signal suggests by default that the citation supports the current text</a:t>
            </a:r>
          </a:p>
          <a:p>
            <a:pPr marL="342900" indent="-342900" eaLnBrk="0" fontAlgn="base" hangingPunct="0">
              <a:lnSpc>
                <a:spcPct val="93000"/>
              </a:lnSpc>
              <a:spcBef>
                <a:spcPts val="180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2800" dirty="0" smtClean="0"/>
              <a:t>Explicit signals that indicate positive polarity include "See," "See also," "See generally," and "Cf."</a:t>
            </a:r>
          </a:p>
          <a:p>
            <a:pPr marL="342900" indent="-342900" eaLnBrk="0" fontAlgn="base" hangingPunct="0">
              <a:lnSpc>
                <a:spcPct val="93000"/>
              </a:lnSpc>
              <a:spcBef>
                <a:spcPts val="180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2800" dirty="0" smtClean="0"/>
              <a:t>Signals that indicate negative polarity include "But see" and "Contra"</a:t>
            </a:r>
          </a:p>
          <a:p>
            <a:pPr marL="342900" indent="-342900" eaLnBrk="0" fontAlgn="base" hangingPunct="0">
              <a:lnSpc>
                <a:spcPct val="93000"/>
              </a:lnSpc>
              <a:spcBef>
                <a:spcPts val="1800"/>
              </a:spcBef>
              <a:spcAft>
                <a:spcPct val="0"/>
              </a:spcAft>
            </a:pPr>
            <a:endParaRPr lang="en-US" sz="2800" dirty="0" smtClean="0"/>
          </a:p>
          <a:p>
            <a:pPr marL="342900" indent="-342900" eaLnBrk="0" fontAlgn="base" hangingPunct="0">
              <a:lnSpc>
                <a:spcPct val="93000"/>
              </a:lnSpc>
              <a:spcBef>
                <a:spcPts val="1800"/>
              </a:spcBef>
              <a:spcAft>
                <a:spcPct val="0"/>
              </a:spcAft>
              <a:buFont typeface="Arial" pitchFamily="34" charset="0"/>
              <a:buChar char="•"/>
            </a:pPr>
            <a:endParaRPr lang="en-US" sz="24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>
            <a:normAutofit/>
          </a:bodyPr>
          <a:lstStyle/>
          <a:p>
            <a:pPr>
              <a:lnSpc>
                <a:spcPct val="92000"/>
              </a:lnSpc>
              <a:tabLst>
                <a:tab pos="660773" algn="l"/>
                <a:tab pos="1312617" algn="l"/>
                <a:tab pos="1973391" algn="l"/>
                <a:tab pos="2625235" algn="l"/>
                <a:tab pos="3286008" algn="l"/>
                <a:tab pos="3946782" algn="l"/>
                <a:tab pos="4598626" algn="l"/>
                <a:tab pos="5241540" algn="l"/>
                <a:tab pos="5911243" algn="l"/>
                <a:tab pos="6563087" algn="l"/>
                <a:tab pos="7232790" algn="l"/>
                <a:tab pos="7875704" algn="l"/>
              </a:tabLst>
            </a:pPr>
            <a:r>
              <a:rPr lang="en-US" sz="3400" b="1" dirty="0" smtClean="0">
                <a:sym typeface="UC Berkeley OS Sign"/>
              </a:rPr>
              <a:t>Shepardizing</a:t>
            </a:r>
            <a:endParaRPr lang="en-US" sz="3400" b="1" dirty="0">
              <a:sym typeface="UC Berkeley OS Sign"/>
            </a:endParaRPr>
          </a:p>
        </p:txBody>
      </p:sp>
      <p:pic>
        <p:nvPicPr>
          <p:cNvPr id="4" name="Content Placeholder 3" descr="CitationDiachronic.gif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914400" y="2667000"/>
            <a:ext cx="7068931" cy="3840600"/>
          </a:xfrm>
        </p:spPr>
      </p:pic>
      <p:sp>
        <p:nvSpPr>
          <p:cNvPr id="5" name="Rectangle 4"/>
          <p:cNvSpPr/>
          <p:nvPr/>
        </p:nvSpPr>
        <p:spPr>
          <a:xfrm>
            <a:off x="762000" y="914400"/>
            <a:ext cx="75438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Because of the use of legal cases as precedents, an entire industry in legal publishing exists to interpret any citations to cases; Shepard's is the oldest and checking a prior legal ruling to make sure it is still "good" is called "Shepardizing" a case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"/>
          <p:cNvSpPr>
            <a:spLocks noGrp="1" noChangeArrowheads="1"/>
          </p:cNvSpPr>
          <p:nvPr>
            <p:ph type="title"/>
          </p:nvPr>
        </p:nvSpPr>
        <p:spPr>
          <a:xfrm>
            <a:off x="455414" y="804788"/>
            <a:ext cx="8228707" cy="1190997"/>
          </a:xfrm>
        </p:spPr>
        <p:txBody>
          <a:bodyPr/>
          <a:lstStyle/>
          <a:p>
            <a:pPr>
              <a:lnSpc>
                <a:spcPct val="92000"/>
              </a:lnSpc>
              <a:tabLst>
                <a:tab pos="660773" algn="l"/>
                <a:tab pos="1312617" algn="l"/>
                <a:tab pos="1973391" algn="l"/>
                <a:tab pos="2625235" algn="l"/>
                <a:tab pos="3286008" algn="l"/>
                <a:tab pos="3946782" algn="l"/>
                <a:tab pos="4598626" algn="l"/>
                <a:tab pos="5241540" algn="l"/>
                <a:tab pos="5911243" algn="l"/>
                <a:tab pos="6563087" algn="l"/>
                <a:tab pos="7232790" algn="l"/>
                <a:tab pos="7875704" algn="l"/>
              </a:tabLst>
            </a:pPr>
            <a:r>
              <a:rPr lang="en-US" sz="3400" b="1" dirty="0" smtClean="0">
                <a:sym typeface="UC Berkeley OS Sign"/>
              </a:rPr>
              <a:t>Some Problems for Citation Analysis</a:t>
            </a:r>
          </a:p>
        </p:txBody>
      </p:sp>
      <p:sp>
        <p:nvSpPr>
          <p:cNvPr id="29699" name="Text Box 6"/>
          <p:cNvSpPr txBox="1">
            <a:spLocks noChangeArrowheads="1"/>
          </p:cNvSpPr>
          <p:nvPr/>
        </p:nvSpPr>
        <p:spPr bwMode="auto">
          <a:xfrm>
            <a:off x="8772303" y="6594574"/>
            <a:ext cx="87064" cy="22324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64291" tIns="32146" rIns="64291" bIns="32146"/>
          <a:lstStyle/>
          <a:p>
            <a:pPr algn="ctr"/>
            <a:fld id="{3B9DB3E3-68DC-4616-921E-9097AE825FF2}" type="slidenum">
              <a:rPr lang="en-US" sz="1500">
                <a:solidFill>
                  <a:srgbClr val="002955"/>
                </a:solidFill>
                <a:latin typeface="UC Berkeley OS Sign"/>
                <a:ea typeface="MS PGothic" pitchFamily="34" charset="-128"/>
                <a:sym typeface="UC Berkeley OS Sign"/>
              </a:rPr>
              <a:pPr algn="ctr"/>
              <a:t>37</a:t>
            </a:fld>
            <a:endParaRPr lang="en-US" sz="1500" dirty="0">
              <a:solidFill>
                <a:srgbClr val="002955"/>
              </a:solidFill>
              <a:latin typeface="UC Berkeley OS Sign"/>
              <a:ea typeface="MS PGothic" pitchFamily="34" charset="-128"/>
              <a:sym typeface="UC Berkeley OS Sign"/>
            </a:endParaRPr>
          </a:p>
        </p:txBody>
      </p:sp>
      <p:sp>
        <p:nvSpPr>
          <p:cNvPr id="29703" name="Rectangle 7"/>
          <p:cNvSpPr>
            <a:spLocks noChangeArrowheads="1"/>
          </p:cNvSpPr>
          <p:nvPr/>
        </p:nvSpPr>
        <p:spPr bwMode="auto">
          <a:xfrm>
            <a:off x="609600" y="2057400"/>
            <a:ext cx="8036719" cy="39634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4291" tIns="32146" rIns="64291" bIns="32146">
            <a:spAutoFit/>
          </a:bodyPr>
          <a:lstStyle/>
          <a:p>
            <a:pPr marL="342900" indent="-342900" eaLnBrk="0" fontAlgn="base" hangingPunct="0">
              <a:lnSpc>
                <a:spcPct val="93000"/>
              </a:lnSpc>
              <a:spcBef>
                <a:spcPts val="180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2800" dirty="0" smtClean="0"/>
              <a:t>People lie, are lazy, stupid, biased...</a:t>
            </a:r>
          </a:p>
          <a:p>
            <a:pPr marL="342900" indent="-342900" eaLnBrk="0" fontAlgn="base" hangingPunct="0">
              <a:lnSpc>
                <a:spcPct val="93000"/>
              </a:lnSpc>
              <a:spcBef>
                <a:spcPts val="180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2800" dirty="0" smtClean="0"/>
              <a:t>Most papers cite only a small proportion of the sources that influenced them </a:t>
            </a:r>
          </a:p>
          <a:p>
            <a:pPr marL="342900" indent="-342900" eaLnBrk="0" fontAlgn="base" hangingPunct="0">
              <a:lnSpc>
                <a:spcPct val="93000"/>
              </a:lnSpc>
              <a:spcBef>
                <a:spcPts val="180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2800" dirty="0" smtClean="0"/>
              <a:t>Secondary sources are cited more than primary ones, because people don't know the literature, and informal ones aren't cited</a:t>
            </a:r>
          </a:p>
          <a:p>
            <a:pPr marL="342900" indent="-342900" eaLnBrk="0" fontAlgn="base" hangingPunct="0">
              <a:lnSpc>
                <a:spcPct val="93000"/>
              </a:lnSpc>
              <a:spcBef>
                <a:spcPts val="180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2800" dirty="0" smtClean="0"/>
              <a:t>People cite their friends and themselves more than is justified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8228707" cy="1190997"/>
          </a:xfrm>
        </p:spPr>
        <p:txBody>
          <a:bodyPr/>
          <a:lstStyle/>
          <a:p>
            <a:pPr>
              <a:lnSpc>
                <a:spcPct val="92000"/>
              </a:lnSpc>
              <a:tabLst>
                <a:tab pos="660773" algn="l"/>
                <a:tab pos="1312617" algn="l"/>
                <a:tab pos="1973391" algn="l"/>
                <a:tab pos="2625235" algn="l"/>
                <a:tab pos="3286008" algn="l"/>
                <a:tab pos="3946782" algn="l"/>
                <a:tab pos="4598626" algn="l"/>
                <a:tab pos="5241540" algn="l"/>
                <a:tab pos="5911243" algn="l"/>
                <a:tab pos="6563087" algn="l"/>
                <a:tab pos="7232790" algn="l"/>
                <a:tab pos="7875704" algn="l"/>
              </a:tabLst>
            </a:pPr>
            <a:r>
              <a:rPr lang="en-US" sz="3400" b="1" dirty="0" err="1" smtClean="0">
                <a:sym typeface="UC Berkeley OS Sign"/>
              </a:rPr>
              <a:t>Altmetrics</a:t>
            </a:r>
            <a:endParaRPr lang="en-US" sz="3400" b="1" dirty="0" smtClean="0">
              <a:sym typeface="UC Berkeley OS Sign"/>
            </a:endParaRPr>
          </a:p>
        </p:txBody>
      </p:sp>
      <p:sp>
        <p:nvSpPr>
          <p:cNvPr id="29699" name="Text Box 6"/>
          <p:cNvSpPr txBox="1">
            <a:spLocks noChangeArrowheads="1"/>
          </p:cNvSpPr>
          <p:nvPr/>
        </p:nvSpPr>
        <p:spPr bwMode="auto">
          <a:xfrm>
            <a:off x="8772303" y="6594574"/>
            <a:ext cx="87064" cy="22324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64291" tIns="32146" rIns="64291" bIns="32146"/>
          <a:lstStyle/>
          <a:p>
            <a:pPr algn="ctr"/>
            <a:fld id="{3B9DB3E3-68DC-4616-921E-9097AE825FF2}" type="slidenum">
              <a:rPr lang="en-US" sz="1500">
                <a:solidFill>
                  <a:srgbClr val="002955"/>
                </a:solidFill>
                <a:latin typeface="UC Berkeley OS Sign"/>
                <a:ea typeface="MS PGothic" pitchFamily="34" charset="-128"/>
                <a:sym typeface="UC Berkeley OS Sign"/>
              </a:rPr>
              <a:pPr algn="ctr"/>
              <a:t>38</a:t>
            </a:fld>
            <a:endParaRPr lang="en-US" sz="1500" dirty="0">
              <a:solidFill>
                <a:srgbClr val="002955"/>
              </a:solidFill>
              <a:latin typeface="UC Berkeley OS Sign"/>
              <a:ea typeface="MS PGothic" pitchFamily="34" charset="-128"/>
              <a:sym typeface="UC Berkeley OS Sign"/>
            </a:endParaRPr>
          </a:p>
        </p:txBody>
      </p:sp>
      <p:sp>
        <p:nvSpPr>
          <p:cNvPr id="29703" name="Rectangle 7"/>
          <p:cNvSpPr>
            <a:spLocks noChangeArrowheads="1"/>
          </p:cNvSpPr>
          <p:nvPr/>
        </p:nvSpPr>
        <p:spPr bwMode="auto">
          <a:xfrm>
            <a:off x="304800" y="762000"/>
            <a:ext cx="8839200" cy="64035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4291" tIns="32146" rIns="64291" bIns="32146">
            <a:spAutoFit/>
          </a:bodyPr>
          <a:lstStyle/>
          <a:p>
            <a:r>
              <a:rPr lang="en-US" sz="2800" dirty="0" smtClean="0"/>
              <a:t> </a:t>
            </a:r>
          </a:p>
          <a:p>
            <a:pPr marL="342900" indent="-342900" eaLnBrk="0" fontAlgn="base" hangingPunct="0">
              <a:lnSpc>
                <a:spcPct val="93000"/>
              </a:lnSpc>
              <a:spcBef>
                <a:spcPts val="180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2800" dirty="0" smtClean="0"/>
              <a:t>Influence measures based on total output are biased against young scholars; one of them proposed the </a:t>
            </a:r>
            <a:r>
              <a:rPr lang="en-US" sz="2800" dirty="0" smtClean="0">
                <a:hlinkClick r:id="rId3"/>
              </a:rPr>
              <a:t>H-Index</a:t>
            </a:r>
            <a:r>
              <a:rPr lang="en-US" sz="2800" dirty="0" smtClean="0"/>
              <a:t> as a better predictor of scientific impact   (check both kinds of measures at </a:t>
            </a:r>
            <a:r>
              <a:rPr lang="en-US" sz="2800" dirty="0" smtClean="0">
                <a:hlinkClick r:id="rId4"/>
              </a:rPr>
              <a:t>Google Scholar</a:t>
            </a:r>
            <a:r>
              <a:rPr lang="en-US" sz="2800" dirty="0" smtClean="0"/>
              <a:t>)</a:t>
            </a:r>
          </a:p>
          <a:p>
            <a:pPr marL="342900" indent="-342900" eaLnBrk="0" fontAlgn="base" hangingPunct="0">
              <a:lnSpc>
                <a:spcPct val="93000"/>
              </a:lnSpc>
              <a:spcBef>
                <a:spcPts val="180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2800" dirty="0" smtClean="0"/>
              <a:t>The “</a:t>
            </a:r>
            <a:r>
              <a:rPr lang="en-US" sz="2800" dirty="0" err="1" smtClean="0">
                <a:hlinkClick r:id="rId5"/>
              </a:rPr>
              <a:t>Altmetrics</a:t>
            </a:r>
            <a:r>
              <a:rPr lang="en-US" sz="2800" dirty="0" smtClean="0"/>
              <a:t>” movement is trying to make non-traditional contributions count for academic evaluations</a:t>
            </a:r>
          </a:p>
          <a:p>
            <a:pPr marL="800100" lvl="2" indent="-342900" eaLnBrk="0" fontAlgn="base" hangingPunct="0">
              <a:lnSpc>
                <a:spcPct val="93000"/>
              </a:lnSpc>
              <a:spcBef>
                <a:spcPts val="180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2400" dirty="0" smtClean="0"/>
              <a:t>Publishing in “open publications” – measuring downloading</a:t>
            </a:r>
          </a:p>
          <a:p>
            <a:pPr marL="800100" lvl="2" indent="-342900" eaLnBrk="0" fontAlgn="base" hangingPunct="0">
              <a:lnSpc>
                <a:spcPct val="93000"/>
              </a:lnSpc>
              <a:spcBef>
                <a:spcPts val="180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2400" dirty="0" smtClean="0"/>
              <a:t>Sharing “raw science” like datasets, code, and experimental designs</a:t>
            </a:r>
          </a:p>
          <a:p>
            <a:pPr marL="800100" lvl="2" indent="-342900" eaLnBrk="0" fontAlgn="base" hangingPunct="0">
              <a:lnSpc>
                <a:spcPct val="93000"/>
              </a:lnSpc>
              <a:spcBef>
                <a:spcPts val="180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2400" dirty="0" smtClean="0"/>
              <a:t>Blogging, microblogging, and comments or annotations on existing work</a:t>
            </a:r>
          </a:p>
          <a:p>
            <a:pPr marL="342900" indent="-342900" eaLnBrk="0" fontAlgn="base" hangingPunct="0">
              <a:lnSpc>
                <a:spcPct val="93000"/>
              </a:lnSpc>
              <a:spcBef>
                <a:spcPts val="1800"/>
              </a:spcBef>
              <a:spcAft>
                <a:spcPct val="0"/>
              </a:spcAft>
              <a:buFont typeface="Arial" pitchFamily="34" charset="0"/>
              <a:buChar char="•"/>
            </a:pPr>
            <a:endParaRPr lang="en-US" sz="28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ChangeArrowheads="1"/>
          </p:cNvSpPr>
          <p:nvPr>
            <p:ph type="title"/>
          </p:nvPr>
        </p:nvSpPr>
        <p:spPr>
          <a:xfrm>
            <a:off x="553641" y="1071562"/>
            <a:ext cx="8197453" cy="2089547"/>
          </a:xfrm>
        </p:spPr>
        <p:txBody>
          <a:bodyPr>
            <a:normAutofit fontScale="90000"/>
          </a:bodyPr>
          <a:lstStyle/>
          <a:p>
            <a:pPr>
              <a:lnSpc>
                <a:spcPct val="92000"/>
              </a:lnSpc>
              <a:tabLst>
                <a:tab pos="660773" algn="l"/>
                <a:tab pos="1312617" algn="l"/>
                <a:tab pos="1973391" algn="l"/>
                <a:tab pos="2625235" algn="l"/>
                <a:tab pos="3286008" algn="l"/>
                <a:tab pos="3946782" algn="l"/>
                <a:tab pos="4598626" algn="l"/>
                <a:tab pos="5241540" algn="l"/>
                <a:tab pos="5911243" algn="l"/>
                <a:tab pos="6563087" algn="l"/>
                <a:tab pos="7232790" algn="l"/>
                <a:tab pos="7875704" algn="l"/>
              </a:tabLst>
            </a:pPr>
            <a:r>
              <a:rPr lang="en-US" sz="3800" b="1" dirty="0" smtClean="0">
                <a:sym typeface="UC Berkeley OS Sign"/>
              </a:rPr>
              <a:t>INFO 202</a:t>
            </a:r>
            <a:br>
              <a:rPr lang="en-US" sz="3800" b="1" dirty="0" smtClean="0">
                <a:sym typeface="UC Berkeley OS Sign"/>
              </a:rPr>
            </a:br>
            <a:r>
              <a:rPr lang="en-US" sz="3800" b="1" dirty="0" smtClean="0">
                <a:sym typeface="UC Berkeley OS Sign"/>
              </a:rPr>
              <a:t>“Information Organization &amp; Retrieval”</a:t>
            </a:r>
            <a:br>
              <a:rPr lang="en-US" sz="3800" b="1" dirty="0" smtClean="0">
                <a:sym typeface="UC Berkeley OS Sign"/>
              </a:rPr>
            </a:br>
            <a:r>
              <a:rPr lang="en-US" sz="3800" b="1" dirty="0" smtClean="0">
                <a:sym typeface="UC Berkeley OS Sign"/>
              </a:rPr>
              <a:t>Fall 2015</a:t>
            </a:r>
            <a:r>
              <a:rPr lang="en-US" sz="3400" b="1" dirty="0" smtClean="0"/>
              <a:t/>
            </a:r>
            <a:br>
              <a:rPr lang="en-US" sz="3400" b="1" dirty="0" smtClean="0"/>
            </a:br>
            <a:endParaRPr lang="en-US" sz="3400" dirty="0" smtClean="0">
              <a:sym typeface="UC Berkeley OS Sign"/>
            </a:endParaRP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92906" y="2464594"/>
            <a:ext cx="8228707" cy="3589734"/>
          </a:xfrm>
        </p:spPr>
        <p:txBody>
          <a:bodyPr anchor="ctr">
            <a:normAutofit fontScale="92500" lnSpcReduction="10000"/>
          </a:bodyPr>
          <a:lstStyle/>
          <a:p>
            <a:pPr marL="0" indent="0" algn="ctr">
              <a:lnSpc>
                <a:spcPct val="92000"/>
              </a:lnSpc>
              <a:tabLst>
                <a:tab pos="660773" algn="l"/>
                <a:tab pos="1312617" algn="l"/>
                <a:tab pos="1973391" algn="l"/>
                <a:tab pos="2625235" algn="l"/>
                <a:tab pos="3286008" algn="l"/>
                <a:tab pos="3946782" algn="l"/>
                <a:tab pos="4598626" algn="l"/>
                <a:tab pos="5241540" algn="l"/>
                <a:tab pos="5911243" algn="l"/>
                <a:tab pos="6563087" algn="l"/>
                <a:tab pos="7232790" algn="l"/>
                <a:tab pos="7875704" algn="l"/>
              </a:tabLst>
            </a:pPr>
            <a:endParaRPr lang="en-US" sz="3000" dirty="0" smtClean="0">
              <a:sym typeface="UC Berkeley OS Sign"/>
            </a:endParaRPr>
          </a:p>
          <a:p>
            <a:pPr marL="0" indent="0" algn="ctr">
              <a:lnSpc>
                <a:spcPct val="92000"/>
              </a:lnSpc>
              <a:tabLst>
                <a:tab pos="660773" algn="l"/>
                <a:tab pos="1312617" algn="l"/>
                <a:tab pos="1973391" algn="l"/>
                <a:tab pos="2625235" algn="l"/>
                <a:tab pos="3286008" algn="l"/>
                <a:tab pos="3946782" algn="l"/>
                <a:tab pos="4598626" algn="l"/>
                <a:tab pos="5241540" algn="l"/>
                <a:tab pos="5911243" algn="l"/>
                <a:tab pos="6563087" algn="l"/>
                <a:tab pos="7232790" algn="l"/>
                <a:tab pos="7875704" algn="l"/>
              </a:tabLst>
            </a:pPr>
            <a:endParaRPr lang="en-US" sz="3000" dirty="0" smtClean="0">
              <a:sym typeface="UC Berkeley OS Sign"/>
            </a:endParaRPr>
          </a:p>
          <a:p>
            <a:pPr marL="0" indent="0" algn="ctr">
              <a:lnSpc>
                <a:spcPct val="92000"/>
              </a:lnSpc>
              <a:buNone/>
              <a:tabLst>
                <a:tab pos="660773" algn="l"/>
                <a:tab pos="1312617" algn="l"/>
                <a:tab pos="1973391" algn="l"/>
                <a:tab pos="2625235" algn="l"/>
                <a:tab pos="3286008" algn="l"/>
                <a:tab pos="3946782" algn="l"/>
                <a:tab pos="4598626" algn="l"/>
                <a:tab pos="5241540" algn="l"/>
                <a:tab pos="5911243" algn="l"/>
                <a:tab pos="6563087" algn="l"/>
                <a:tab pos="7232790" algn="l"/>
                <a:tab pos="7875704" algn="l"/>
              </a:tabLst>
            </a:pPr>
            <a:r>
              <a:rPr lang="en-US" sz="3000" dirty="0" smtClean="0">
                <a:sym typeface="UC Berkeley OS Sign"/>
              </a:rPr>
              <a:t>Robert J. Glushko</a:t>
            </a:r>
            <a:br>
              <a:rPr lang="en-US" sz="3000" dirty="0" smtClean="0">
                <a:sym typeface="UC Berkeley OS Sign"/>
              </a:rPr>
            </a:br>
            <a:r>
              <a:rPr lang="en-US" sz="3000" dirty="0" smtClean="0">
                <a:sym typeface="UC Berkeley OS Sign"/>
                <a:hlinkClick r:id="rId3"/>
              </a:rPr>
              <a:t>glushko@berkeley.edu</a:t>
            </a:r>
            <a:endParaRPr lang="en-US" sz="3000" dirty="0" smtClean="0">
              <a:sym typeface="UC Berkeley OS Sign"/>
            </a:endParaRPr>
          </a:p>
          <a:p>
            <a:pPr marL="0" indent="0" algn="ctr">
              <a:lnSpc>
                <a:spcPct val="92000"/>
              </a:lnSpc>
              <a:buNone/>
              <a:tabLst>
                <a:tab pos="660773" algn="l"/>
                <a:tab pos="1312617" algn="l"/>
                <a:tab pos="1973391" algn="l"/>
                <a:tab pos="2625235" algn="l"/>
                <a:tab pos="3286008" algn="l"/>
                <a:tab pos="3946782" algn="l"/>
                <a:tab pos="4598626" algn="l"/>
                <a:tab pos="5241540" algn="l"/>
                <a:tab pos="5911243" algn="l"/>
                <a:tab pos="6563087" algn="l"/>
                <a:tab pos="7232790" algn="l"/>
                <a:tab pos="7875704" algn="l"/>
              </a:tabLst>
            </a:pPr>
            <a:r>
              <a:rPr lang="en-US" sz="3000" dirty="0" smtClean="0">
                <a:sym typeface="UC Berkeley OS Sign"/>
              </a:rPr>
              <a:t>@rjglushko</a:t>
            </a:r>
          </a:p>
          <a:p>
            <a:pPr marL="0" indent="0" algn="ctr">
              <a:lnSpc>
                <a:spcPct val="92000"/>
              </a:lnSpc>
              <a:buNone/>
              <a:tabLst>
                <a:tab pos="660773" algn="l"/>
                <a:tab pos="1312617" algn="l"/>
                <a:tab pos="1973391" algn="l"/>
                <a:tab pos="2625235" algn="l"/>
                <a:tab pos="3286008" algn="l"/>
                <a:tab pos="3946782" algn="l"/>
                <a:tab pos="4598626" algn="l"/>
                <a:tab pos="5241540" algn="l"/>
                <a:tab pos="5911243" algn="l"/>
                <a:tab pos="6563087" algn="l"/>
                <a:tab pos="7232790" algn="l"/>
                <a:tab pos="7875704" algn="l"/>
              </a:tabLst>
            </a:pPr>
            <a:endParaRPr lang="en-US" sz="3000" dirty="0" smtClean="0">
              <a:sym typeface="UC Berkeley OS Sign"/>
            </a:endParaRPr>
          </a:p>
          <a:p>
            <a:pPr marL="0" indent="0" algn="ctr">
              <a:lnSpc>
                <a:spcPct val="92000"/>
              </a:lnSpc>
              <a:buNone/>
              <a:tabLst>
                <a:tab pos="660773" algn="l"/>
                <a:tab pos="1312617" algn="l"/>
                <a:tab pos="1973391" algn="l"/>
                <a:tab pos="2625235" algn="l"/>
                <a:tab pos="3286008" algn="l"/>
                <a:tab pos="3946782" algn="l"/>
                <a:tab pos="4598626" algn="l"/>
                <a:tab pos="5241540" algn="l"/>
                <a:tab pos="5911243" algn="l"/>
                <a:tab pos="6563087" algn="l"/>
                <a:tab pos="7232790" algn="l"/>
                <a:tab pos="7875704" algn="l"/>
              </a:tabLst>
            </a:pPr>
            <a:r>
              <a:rPr lang="en-US" sz="3000" dirty="0" smtClean="0">
                <a:sym typeface="UC Berkeley OS Sign"/>
              </a:rPr>
              <a:t>14 October 2015</a:t>
            </a:r>
            <a:br>
              <a:rPr lang="en-US" sz="3000" dirty="0" smtClean="0">
                <a:sym typeface="UC Berkeley OS Sign"/>
              </a:rPr>
            </a:br>
            <a:r>
              <a:rPr lang="en-US" sz="3000" dirty="0" smtClean="0">
                <a:sym typeface="UC Berkeley OS Sign"/>
              </a:rPr>
              <a:t>Lecture 14.4 – Page Rank</a:t>
            </a:r>
          </a:p>
          <a:p>
            <a:pPr marL="0" indent="0" algn="ctr">
              <a:lnSpc>
                <a:spcPct val="92000"/>
              </a:lnSpc>
              <a:tabLst>
                <a:tab pos="660773" algn="l"/>
                <a:tab pos="1312617" algn="l"/>
                <a:tab pos="1973391" algn="l"/>
                <a:tab pos="2625235" algn="l"/>
                <a:tab pos="3286008" algn="l"/>
                <a:tab pos="3946782" algn="l"/>
                <a:tab pos="4598626" algn="l"/>
                <a:tab pos="5241540" algn="l"/>
                <a:tab pos="5911243" algn="l"/>
                <a:tab pos="6563087" algn="l"/>
                <a:tab pos="7232790" algn="l"/>
                <a:tab pos="7875704" algn="l"/>
              </a:tabLst>
            </a:pPr>
            <a:endParaRPr lang="en-US" sz="3000" dirty="0" smtClean="0">
              <a:solidFill>
                <a:srgbClr val="002955"/>
              </a:solidFill>
              <a:sym typeface="UC Berkeley OS Sign"/>
            </a:endParaRPr>
          </a:p>
        </p:txBody>
      </p:sp>
      <p:sp>
        <p:nvSpPr>
          <p:cNvPr id="2" name="Rectangle 3"/>
          <p:cNvSpPr>
            <a:spLocks/>
          </p:cNvSpPr>
          <p:nvPr/>
        </p:nvSpPr>
        <p:spPr bwMode="auto">
          <a:xfrm>
            <a:off x="2416597" y="642938"/>
            <a:ext cx="4675767" cy="212366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35560" bIns="0">
            <a:spAutoFit/>
          </a:bodyPr>
          <a:lstStyle/>
          <a:p>
            <a:pPr marL="34602">
              <a:lnSpc>
                <a:spcPct val="92000"/>
              </a:lnSpc>
              <a:tabLst>
                <a:tab pos="696491" algn="l"/>
                <a:tab pos="1339406" algn="l"/>
                <a:tab pos="2009108" algn="l"/>
                <a:tab pos="2660952" algn="l"/>
                <a:tab pos="3330655" algn="l"/>
                <a:tab pos="3973570" algn="l"/>
                <a:tab pos="4625414" algn="l"/>
                <a:tab pos="5286187" algn="l"/>
                <a:tab pos="5946960" algn="l"/>
                <a:tab pos="6598804" algn="l"/>
                <a:tab pos="6670239" algn="l"/>
              </a:tabLst>
              <a:defRPr/>
            </a:pPr>
            <a:r>
              <a:rPr lang="en-US" sz="1500" spc="773" dirty="0">
                <a:solidFill>
                  <a:srgbClr val="BC9B6B"/>
                </a:solidFill>
                <a:latin typeface="UC Berkeley OS Sign" charset="0"/>
                <a:ea typeface="ＭＳ Ｐゴシック" charset="0"/>
                <a:cs typeface="UC Berkeley OS Sign" charset="0"/>
                <a:sym typeface="UC Berkeley OS Sign" charset="0"/>
              </a:rPr>
              <a:t>SCHOOL OF INFORMATION</a:t>
            </a:r>
          </a:p>
        </p:txBody>
      </p:sp>
      <p:sp>
        <p:nvSpPr>
          <p:cNvPr id="2052" name="Rectangle 4"/>
          <p:cNvSpPr>
            <a:spLocks/>
          </p:cNvSpPr>
          <p:nvPr/>
        </p:nvSpPr>
        <p:spPr bwMode="auto">
          <a:xfrm>
            <a:off x="1253506" y="375047"/>
            <a:ext cx="7255191" cy="212366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35560" bIns="0">
            <a:spAutoFit/>
          </a:bodyPr>
          <a:lstStyle/>
          <a:p>
            <a:pPr marL="34602">
              <a:lnSpc>
                <a:spcPct val="92000"/>
              </a:lnSpc>
              <a:tabLst>
                <a:tab pos="696491" algn="l"/>
                <a:tab pos="1339406" algn="l"/>
                <a:tab pos="2009108" algn="l"/>
                <a:tab pos="2660952" algn="l"/>
                <a:tab pos="3330655" algn="l"/>
                <a:tab pos="3973570" algn="l"/>
                <a:tab pos="4625414" algn="l"/>
                <a:tab pos="5286187" algn="l"/>
                <a:tab pos="5946960" algn="l"/>
                <a:tab pos="6598804" algn="l"/>
                <a:tab pos="6670239" algn="l"/>
              </a:tabLst>
              <a:defRPr/>
            </a:pPr>
            <a:r>
              <a:rPr lang="en-US" sz="1500" spc="773" dirty="0">
                <a:solidFill>
                  <a:srgbClr val="BC9B6B"/>
                </a:solidFill>
                <a:latin typeface="UC Berkeley OS Sign" charset="0"/>
                <a:ea typeface="ＭＳ Ｐゴシック" charset="0"/>
                <a:cs typeface="UC Berkeley OS Sign" charset="0"/>
                <a:sym typeface="UC Berkeley OS Sign" charset="0"/>
              </a:rPr>
              <a:t>UNIVERSITY OF CALIFORNIA, BERKELEY</a:t>
            </a:r>
          </a:p>
        </p:txBody>
      </p:sp>
      <p:pic>
        <p:nvPicPr>
          <p:cNvPr id="2054" name="Picture 5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4221" y="223242"/>
            <a:ext cx="892969" cy="892969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8707" cy="1190997"/>
          </a:xfrm>
        </p:spPr>
        <p:txBody>
          <a:bodyPr/>
          <a:lstStyle/>
          <a:p>
            <a:pPr>
              <a:lnSpc>
                <a:spcPct val="92000"/>
              </a:lnSpc>
              <a:tabLst>
                <a:tab pos="660773" algn="l"/>
                <a:tab pos="1312617" algn="l"/>
                <a:tab pos="1973391" algn="l"/>
                <a:tab pos="2625235" algn="l"/>
                <a:tab pos="3286008" algn="l"/>
                <a:tab pos="3946782" algn="l"/>
                <a:tab pos="4598626" algn="l"/>
                <a:tab pos="5241540" algn="l"/>
                <a:tab pos="5911243" algn="l"/>
                <a:tab pos="6563087" algn="l"/>
                <a:tab pos="7232790" algn="l"/>
                <a:tab pos="7875704" algn="l"/>
              </a:tabLst>
            </a:pPr>
            <a:r>
              <a:rPr lang="en-US" sz="3600" b="1" dirty="0" smtClean="0"/>
              <a:t>The Architectural Perspective:</a:t>
            </a:r>
            <a:br>
              <a:rPr lang="en-US" sz="3600" b="1" dirty="0" smtClean="0"/>
            </a:br>
            <a:r>
              <a:rPr lang="en-US" sz="3600" b="1" dirty="0" smtClean="0"/>
              <a:t>  Degree or </a:t>
            </a:r>
            <a:r>
              <a:rPr lang="en-US" sz="3600" b="1" dirty="0" err="1" smtClean="0"/>
              <a:t>Arity</a:t>
            </a:r>
            <a:r>
              <a:rPr lang="en-US" sz="3600" b="1" dirty="0" smtClean="0"/>
              <a:t> </a:t>
            </a:r>
            <a:endParaRPr lang="en-US" sz="3400" b="1" dirty="0" smtClean="0">
              <a:sym typeface="UC Berkeley OS Sign"/>
            </a:endParaRPr>
          </a:p>
        </p:txBody>
      </p:sp>
      <p:sp>
        <p:nvSpPr>
          <p:cNvPr id="29699" name="Text Box 6"/>
          <p:cNvSpPr txBox="1">
            <a:spLocks noChangeArrowheads="1"/>
          </p:cNvSpPr>
          <p:nvPr/>
        </p:nvSpPr>
        <p:spPr bwMode="auto">
          <a:xfrm>
            <a:off x="8772303" y="6594574"/>
            <a:ext cx="87064" cy="22324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64291" tIns="32146" rIns="64291" bIns="32146"/>
          <a:lstStyle/>
          <a:p>
            <a:pPr algn="ctr"/>
            <a:fld id="{3B9DB3E3-68DC-4616-921E-9097AE825FF2}" type="slidenum">
              <a:rPr lang="en-US" sz="1500">
                <a:solidFill>
                  <a:srgbClr val="002955"/>
                </a:solidFill>
                <a:latin typeface="UC Berkeley OS Sign"/>
                <a:ea typeface="MS PGothic" pitchFamily="34" charset="-128"/>
                <a:sym typeface="UC Berkeley OS Sign"/>
              </a:rPr>
              <a:pPr algn="ctr"/>
              <a:t>4</a:t>
            </a:fld>
            <a:endParaRPr lang="en-US" sz="1500" dirty="0">
              <a:solidFill>
                <a:srgbClr val="002955"/>
              </a:solidFill>
              <a:latin typeface="UC Berkeley OS Sign"/>
              <a:ea typeface="MS PGothic" pitchFamily="34" charset="-128"/>
              <a:sym typeface="UC Berkeley OS Sign"/>
            </a:endParaRPr>
          </a:p>
        </p:txBody>
      </p:sp>
      <p:sp>
        <p:nvSpPr>
          <p:cNvPr id="29703" name="Rectangle 7"/>
          <p:cNvSpPr>
            <a:spLocks noChangeArrowheads="1"/>
          </p:cNvSpPr>
          <p:nvPr/>
        </p:nvSpPr>
        <p:spPr bwMode="auto">
          <a:xfrm>
            <a:off x="609600" y="1862243"/>
            <a:ext cx="8036719" cy="49957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4291" tIns="32146" rIns="64291" bIns="32146">
            <a:spAutoFit/>
          </a:bodyPr>
          <a:lstStyle/>
          <a:p>
            <a:pPr marL="342900" indent="-342900" eaLnBrk="0" fontAlgn="base" hangingPunct="0">
              <a:lnSpc>
                <a:spcPct val="93000"/>
              </a:lnSpc>
              <a:spcBef>
                <a:spcPts val="180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2800" dirty="0" smtClean="0">
                <a:latin typeface="UC Berkeley OS Sign"/>
                <a:cs typeface="Arial" pitchFamily="34" charset="0"/>
                <a:sym typeface="Arial" pitchFamily="34" charset="0"/>
              </a:rPr>
              <a:t>The architectural perspective embodies Kent’s definition of “relation” as “</a:t>
            </a:r>
            <a:r>
              <a:rPr lang="en-US" sz="2800" dirty="0" smtClean="0">
                <a:solidFill>
                  <a:srgbClr val="FF0000"/>
                </a:solidFill>
                <a:latin typeface="UC Berkeley OS Sign"/>
                <a:cs typeface="Arial" pitchFamily="34" charset="0"/>
                <a:sym typeface="Arial" pitchFamily="34" charset="0"/>
              </a:rPr>
              <a:t>A sequence of categories, that includes one thing from each category</a:t>
            </a:r>
            <a:r>
              <a:rPr lang="en-US" sz="2800" dirty="0" smtClean="0">
                <a:latin typeface="UC Berkeley OS Sign"/>
                <a:cs typeface="Arial" pitchFamily="34" charset="0"/>
                <a:sym typeface="Arial" pitchFamily="34" charset="0"/>
              </a:rPr>
              <a:t>” </a:t>
            </a:r>
          </a:p>
          <a:p>
            <a:pPr marL="342900" indent="-342900" eaLnBrk="0" fontAlgn="base" hangingPunct="0">
              <a:lnSpc>
                <a:spcPct val="93000"/>
              </a:lnSpc>
              <a:spcBef>
                <a:spcPts val="180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2800" dirty="0" smtClean="0">
                <a:latin typeface="UC Berkeley OS Sign"/>
                <a:cs typeface="Arial" pitchFamily="34" charset="0"/>
                <a:sym typeface="Arial" pitchFamily="34" charset="0"/>
              </a:rPr>
              <a:t>The DEGREE or ARITY of a relationship is the number of different "entity types" or "resource categories" in the relationship</a:t>
            </a:r>
          </a:p>
          <a:p>
            <a:pPr marL="800100" lvl="3" indent="-342900" eaLnBrk="0" fontAlgn="base" hangingPunct="0">
              <a:lnSpc>
                <a:spcPct val="93000"/>
              </a:lnSpc>
              <a:spcBef>
                <a:spcPts val="180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2800" dirty="0" smtClean="0">
                <a:latin typeface="UC Berkeley OS Sign"/>
                <a:cs typeface="Arial" pitchFamily="34" charset="0"/>
                <a:sym typeface="Arial" pitchFamily="34" charset="0"/>
              </a:rPr>
              <a:t>Husband is-married-to Wife is BINARY</a:t>
            </a:r>
          </a:p>
          <a:p>
            <a:pPr marL="800100" lvl="3" indent="-342900" eaLnBrk="0" fontAlgn="base" hangingPunct="0">
              <a:lnSpc>
                <a:spcPct val="93000"/>
              </a:lnSpc>
              <a:spcBef>
                <a:spcPts val="180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2800" dirty="0" smtClean="0">
                <a:latin typeface="UC Berkeley OS Sign"/>
                <a:cs typeface="Arial" pitchFamily="34" charset="0"/>
                <a:sym typeface="Arial" pitchFamily="34" charset="0"/>
              </a:rPr>
              <a:t>Person is-married-to Person is UNARY</a:t>
            </a:r>
          </a:p>
          <a:p>
            <a:pPr indent="-342900" eaLnBrk="0" fontAlgn="base" hangingPunct="0">
              <a:lnSpc>
                <a:spcPct val="93000"/>
              </a:lnSpc>
              <a:spcBef>
                <a:spcPts val="1800"/>
              </a:spcBef>
              <a:spcAft>
                <a:spcPct val="0"/>
              </a:spcAft>
              <a:buFont typeface="Arial" pitchFamily="34" charset="0"/>
              <a:buChar char="•"/>
            </a:pPr>
            <a:endParaRPr lang="en-US" sz="2800" dirty="0" smtClean="0">
              <a:latin typeface="UC Berkeley OS Sign"/>
              <a:cs typeface="Arial" pitchFamily="34" charset="0"/>
              <a:sym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"/>
          <p:cNvSpPr>
            <a:spLocks noGrp="1" noChangeArrowheads="1"/>
          </p:cNvSpPr>
          <p:nvPr>
            <p:ph type="title"/>
          </p:nvPr>
        </p:nvSpPr>
        <p:spPr>
          <a:xfrm>
            <a:off x="455414" y="804788"/>
            <a:ext cx="8228707" cy="1190997"/>
          </a:xfrm>
        </p:spPr>
        <p:txBody>
          <a:bodyPr/>
          <a:lstStyle/>
          <a:p>
            <a:pPr>
              <a:lnSpc>
                <a:spcPct val="92000"/>
              </a:lnSpc>
              <a:tabLst>
                <a:tab pos="660773" algn="l"/>
                <a:tab pos="1312617" algn="l"/>
                <a:tab pos="1973391" algn="l"/>
                <a:tab pos="2625235" algn="l"/>
                <a:tab pos="3286008" algn="l"/>
                <a:tab pos="3946782" algn="l"/>
                <a:tab pos="4598626" algn="l"/>
                <a:tab pos="5241540" algn="l"/>
                <a:tab pos="5911243" algn="l"/>
                <a:tab pos="6563087" algn="l"/>
                <a:tab pos="7232790" algn="l"/>
                <a:tab pos="7875704" algn="l"/>
              </a:tabLst>
            </a:pPr>
            <a:r>
              <a:rPr lang="en-US" sz="3400" b="1" dirty="0" smtClean="0">
                <a:sym typeface="UC Berkeley OS Sign"/>
              </a:rPr>
              <a:t>Adapting Citation Analysis to the Web</a:t>
            </a:r>
          </a:p>
        </p:txBody>
      </p:sp>
      <p:sp>
        <p:nvSpPr>
          <p:cNvPr id="29699" name="Text Box 6"/>
          <p:cNvSpPr txBox="1">
            <a:spLocks noChangeArrowheads="1"/>
          </p:cNvSpPr>
          <p:nvPr/>
        </p:nvSpPr>
        <p:spPr bwMode="auto">
          <a:xfrm>
            <a:off x="8772303" y="6594574"/>
            <a:ext cx="87064" cy="22324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64291" tIns="32146" rIns="64291" bIns="32146"/>
          <a:lstStyle/>
          <a:p>
            <a:pPr algn="ctr"/>
            <a:fld id="{3B9DB3E3-68DC-4616-921E-9097AE825FF2}" type="slidenum">
              <a:rPr lang="en-US" sz="1500">
                <a:solidFill>
                  <a:srgbClr val="002955"/>
                </a:solidFill>
                <a:latin typeface="UC Berkeley OS Sign"/>
                <a:ea typeface="MS PGothic" pitchFamily="34" charset="-128"/>
                <a:sym typeface="UC Berkeley OS Sign"/>
              </a:rPr>
              <a:pPr algn="ctr"/>
              <a:t>40</a:t>
            </a:fld>
            <a:endParaRPr lang="en-US" sz="1500" dirty="0">
              <a:solidFill>
                <a:srgbClr val="002955"/>
              </a:solidFill>
              <a:latin typeface="UC Berkeley OS Sign"/>
              <a:ea typeface="MS PGothic" pitchFamily="34" charset="-128"/>
              <a:sym typeface="UC Berkeley OS Sign"/>
            </a:endParaRPr>
          </a:p>
        </p:txBody>
      </p:sp>
      <p:sp>
        <p:nvSpPr>
          <p:cNvPr id="29703" name="Rectangle 7"/>
          <p:cNvSpPr>
            <a:spLocks noChangeArrowheads="1"/>
          </p:cNvSpPr>
          <p:nvPr/>
        </p:nvSpPr>
        <p:spPr bwMode="auto">
          <a:xfrm>
            <a:off x="609600" y="2286000"/>
            <a:ext cx="7543800" cy="22995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4291" tIns="32146" rIns="64291" bIns="32146">
            <a:spAutoFit/>
          </a:bodyPr>
          <a:lstStyle/>
          <a:p>
            <a:pPr marL="342900" indent="-342900" eaLnBrk="0" fontAlgn="base" hangingPunct="0">
              <a:lnSpc>
                <a:spcPct val="93000"/>
              </a:lnSpc>
              <a:spcBef>
                <a:spcPts val="180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2800" dirty="0" smtClean="0"/>
              <a:t>The concepts and techniques of citation analysis seem applicable to the web since we can view it as a network of interlinked articles</a:t>
            </a:r>
          </a:p>
          <a:p>
            <a:pPr marL="342900" indent="-342900" eaLnBrk="0" fontAlgn="base" hangingPunct="0">
              <a:lnSpc>
                <a:spcPct val="93000"/>
              </a:lnSpc>
              <a:spcBef>
                <a:spcPts val="180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2800" dirty="0" smtClean="0"/>
              <a:t>But not everything applies because the web is different in numerous ways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"/>
          <p:cNvSpPr>
            <a:spLocks noGrp="1" noChangeArrowheads="1"/>
          </p:cNvSpPr>
          <p:nvPr>
            <p:ph type="title"/>
          </p:nvPr>
        </p:nvSpPr>
        <p:spPr>
          <a:xfrm>
            <a:off x="609600" y="533400"/>
            <a:ext cx="8228707" cy="1190997"/>
          </a:xfrm>
        </p:spPr>
        <p:txBody>
          <a:bodyPr/>
          <a:lstStyle/>
          <a:p>
            <a:pPr>
              <a:lnSpc>
                <a:spcPct val="92000"/>
              </a:lnSpc>
              <a:tabLst>
                <a:tab pos="660773" algn="l"/>
                <a:tab pos="1312617" algn="l"/>
                <a:tab pos="1973391" algn="l"/>
                <a:tab pos="2625235" algn="l"/>
                <a:tab pos="3286008" algn="l"/>
                <a:tab pos="3946782" algn="l"/>
                <a:tab pos="4598626" algn="l"/>
                <a:tab pos="5241540" algn="l"/>
                <a:tab pos="5911243" algn="l"/>
                <a:tab pos="6563087" algn="l"/>
                <a:tab pos="7232790" algn="l"/>
                <a:tab pos="7875704" algn="l"/>
              </a:tabLst>
            </a:pPr>
            <a:r>
              <a:rPr lang="en-US" sz="3400" b="1" dirty="0" smtClean="0">
                <a:sym typeface="UC Berkeley OS Sign"/>
              </a:rPr>
              <a:t>The Need for Web Citation Analysis</a:t>
            </a:r>
          </a:p>
        </p:txBody>
      </p:sp>
      <p:sp>
        <p:nvSpPr>
          <p:cNvPr id="29699" name="Text Box 6"/>
          <p:cNvSpPr txBox="1">
            <a:spLocks noChangeArrowheads="1"/>
          </p:cNvSpPr>
          <p:nvPr/>
        </p:nvSpPr>
        <p:spPr bwMode="auto">
          <a:xfrm>
            <a:off x="8772303" y="6594574"/>
            <a:ext cx="87064" cy="22324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64291" tIns="32146" rIns="64291" bIns="32146"/>
          <a:lstStyle/>
          <a:p>
            <a:pPr algn="ctr"/>
            <a:fld id="{3B9DB3E3-68DC-4616-921E-9097AE825FF2}" type="slidenum">
              <a:rPr lang="en-US" sz="1500">
                <a:solidFill>
                  <a:srgbClr val="002955"/>
                </a:solidFill>
                <a:latin typeface="UC Berkeley OS Sign"/>
                <a:ea typeface="MS PGothic" pitchFamily="34" charset="-128"/>
                <a:sym typeface="UC Berkeley OS Sign"/>
              </a:rPr>
              <a:pPr algn="ctr"/>
              <a:t>41</a:t>
            </a:fld>
            <a:endParaRPr lang="en-US" sz="1500" dirty="0">
              <a:solidFill>
                <a:srgbClr val="002955"/>
              </a:solidFill>
              <a:latin typeface="UC Berkeley OS Sign"/>
              <a:ea typeface="MS PGothic" pitchFamily="34" charset="-128"/>
              <a:sym typeface="UC Berkeley OS Sign"/>
            </a:endParaRPr>
          </a:p>
        </p:txBody>
      </p:sp>
      <p:sp>
        <p:nvSpPr>
          <p:cNvPr id="29703" name="Rectangle 7"/>
          <p:cNvSpPr>
            <a:spLocks noChangeArrowheads="1"/>
          </p:cNvSpPr>
          <p:nvPr/>
        </p:nvSpPr>
        <p:spPr bwMode="auto">
          <a:xfrm>
            <a:off x="762000" y="1600200"/>
            <a:ext cx="7543800" cy="4534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4291" tIns="32146" rIns="64291" bIns="32146">
            <a:spAutoFit/>
          </a:bodyPr>
          <a:lstStyle/>
          <a:p>
            <a:pPr marL="342900" indent="-342900" eaLnBrk="0" fontAlgn="base" hangingPunct="0">
              <a:lnSpc>
                <a:spcPct val="93000"/>
              </a:lnSpc>
              <a:spcBef>
                <a:spcPts val="180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2800" dirty="0" smtClean="0"/>
              <a:t>Google revolutionized web search by using the pattern of links between web pages</a:t>
            </a:r>
          </a:p>
          <a:p>
            <a:pPr marL="342900" indent="-342900" eaLnBrk="0" fontAlgn="base" hangingPunct="0">
              <a:lnSpc>
                <a:spcPct val="93000"/>
              </a:lnSpc>
              <a:spcBef>
                <a:spcPts val="180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2800" dirty="0" smtClean="0"/>
              <a:t>Earlier search engines relied on content matching (traditional indexing) but typical short queries (1 or 2 words) would bias toward the retrieval of short documents that were often not the most relevant</a:t>
            </a:r>
          </a:p>
          <a:p>
            <a:pPr marL="342900" indent="-342900" eaLnBrk="0" fontAlgn="base" hangingPunct="0">
              <a:lnSpc>
                <a:spcPct val="93000"/>
              </a:lnSpc>
              <a:spcBef>
                <a:spcPts val="180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2800" dirty="0" smtClean="0"/>
              <a:t>And unlike documents in controlled collections, the resource descriptions associated with web pages was often missing or misleading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"/>
          <p:cNvSpPr>
            <a:spLocks noGrp="1" noChangeArrowheads="1"/>
          </p:cNvSpPr>
          <p:nvPr>
            <p:ph type="title"/>
          </p:nvPr>
        </p:nvSpPr>
        <p:spPr>
          <a:xfrm>
            <a:off x="381000" y="609600"/>
            <a:ext cx="8228707" cy="1190997"/>
          </a:xfrm>
        </p:spPr>
        <p:txBody>
          <a:bodyPr/>
          <a:lstStyle/>
          <a:p>
            <a:pPr>
              <a:lnSpc>
                <a:spcPct val="92000"/>
              </a:lnSpc>
              <a:tabLst>
                <a:tab pos="660773" algn="l"/>
                <a:tab pos="1312617" algn="l"/>
                <a:tab pos="1973391" algn="l"/>
                <a:tab pos="2625235" algn="l"/>
                <a:tab pos="3286008" algn="l"/>
                <a:tab pos="3946782" algn="l"/>
                <a:tab pos="4598626" algn="l"/>
                <a:tab pos="5241540" algn="l"/>
                <a:tab pos="5911243" algn="l"/>
                <a:tab pos="6563087" algn="l"/>
                <a:tab pos="7232790" algn="l"/>
                <a:tab pos="7875704" algn="l"/>
              </a:tabLst>
            </a:pPr>
            <a:r>
              <a:rPr lang="en-US" sz="3400" b="1" dirty="0" smtClean="0">
                <a:sym typeface="UC Berkeley OS Sign"/>
              </a:rPr>
              <a:t>Using Links to Assess Relevance</a:t>
            </a:r>
          </a:p>
        </p:txBody>
      </p:sp>
      <p:sp>
        <p:nvSpPr>
          <p:cNvPr id="29699" name="Text Box 6"/>
          <p:cNvSpPr txBox="1">
            <a:spLocks noChangeArrowheads="1"/>
          </p:cNvSpPr>
          <p:nvPr/>
        </p:nvSpPr>
        <p:spPr bwMode="auto">
          <a:xfrm>
            <a:off x="8772303" y="6594574"/>
            <a:ext cx="87064" cy="22324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64291" tIns="32146" rIns="64291" bIns="32146"/>
          <a:lstStyle/>
          <a:p>
            <a:pPr algn="ctr"/>
            <a:fld id="{3B9DB3E3-68DC-4616-921E-9097AE825FF2}" type="slidenum">
              <a:rPr lang="en-US" sz="1500">
                <a:solidFill>
                  <a:srgbClr val="002955"/>
                </a:solidFill>
                <a:latin typeface="UC Berkeley OS Sign"/>
                <a:ea typeface="MS PGothic" pitchFamily="34" charset="-128"/>
                <a:sym typeface="UC Berkeley OS Sign"/>
              </a:rPr>
              <a:pPr algn="ctr"/>
              <a:t>42</a:t>
            </a:fld>
            <a:endParaRPr lang="en-US" sz="1500" dirty="0">
              <a:solidFill>
                <a:srgbClr val="002955"/>
              </a:solidFill>
              <a:latin typeface="UC Berkeley OS Sign"/>
              <a:ea typeface="MS PGothic" pitchFamily="34" charset="-128"/>
              <a:sym typeface="UC Berkeley OS Sign"/>
            </a:endParaRPr>
          </a:p>
        </p:txBody>
      </p:sp>
      <p:sp>
        <p:nvSpPr>
          <p:cNvPr id="29703" name="Rectangle 7"/>
          <p:cNvSpPr>
            <a:spLocks noChangeArrowheads="1"/>
          </p:cNvSpPr>
          <p:nvPr/>
        </p:nvSpPr>
        <p:spPr bwMode="auto">
          <a:xfrm>
            <a:off x="381000" y="1752600"/>
            <a:ext cx="7543800" cy="4534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4291" tIns="32146" rIns="64291" bIns="32146">
            <a:spAutoFit/>
          </a:bodyPr>
          <a:lstStyle/>
          <a:p>
            <a:pPr marL="342900" indent="-342900" eaLnBrk="0" fontAlgn="base" hangingPunct="0">
              <a:lnSpc>
                <a:spcPct val="93000"/>
              </a:lnSpc>
              <a:spcBef>
                <a:spcPts val="180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2800" dirty="0" smtClean="0"/>
              <a:t>Using links to assess the relevance of a web site seems intuitively sensible</a:t>
            </a:r>
          </a:p>
          <a:p>
            <a:pPr marL="342900" indent="-342900" eaLnBrk="0" fontAlgn="base" hangingPunct="0">
              <a:lnSpc>
                <a:spcPct val="93000"/>
              </a:lnSpc>
              <a:spcBef>
                <a:spcPts val="180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2800" dirty="0" smtClean="0"/>
              <a:t>Sites that are the "official" or "authoritative" or "gateway" site for an enterprise or organization will attract links from the Es &amp; Os that have relationships with them -&gt; we should value incoming links</a:t>
            </a:r>
          </a:p>
          <a:p>
            <a:pPr marL="342900" indent="-342900" eaLnBrk="0" fontAlgn="base" hangingPunct="0">
              <a:lnSpc>
                <a:spcPct val="93000"/>
              </a:lnSpc>
              <a:spcBef>
                <a:spcPts val="180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2800" dirty="0" smtClean="0"/>
              <a:t>Sites that these sites then link to are being endorsed by them -&gt; we should value outgoing links from high relevance sites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"/>
          <p:cNvSpPr>
            <a:spLocks noGrp="1" noChangeArrowheads="1"/>
          </p:cNvSpPr>
          <p:nvPr>
            <p:ph type="title"/>
          </p:nvPr>
        </p:nvSpPr>
        <p:spPr>
          <a:xfrm>
            <a:off x="455414" y="804788"/>
            <a:ext cx="8228707" cy="1190997"/>
          </a:xfrm>
        </p:spPr>
        <p:txBody>
          <a:bodyPr/>
          <a:lstStyle/>
          <a:p>
            <a:pPr>
              <a:lnSpc>
                <a:spcPct val="92000"/>
              </a:lnSpc>
              <a:tabLst>
                <a:tab pos="660773" algn="l"/>
                <a:tab pos="1312617" algn="l"/>
                <a:tab pos="1973391" algn="l"/>
                <a:tab pos="2625235" algn="l"/>
                <a:tab pos="3286008" algn="l"/>
                <a:tab pos="3946782" algn="l"/>
                <a:tab pos="4598626" algn="l"/>
                <a:tab pos="5241540" algn="l"/>
                <a:tab pos="5911243" algn="l"/>
                <a:tab pos="6563087" algn="l"/>
                <a:tab pos="7232790" algn="l"/>
                <a:tab pos="7875704" algn="l"/>
              </a:tabLst>
            </a:pPr>
            <a:r>
              <a:rPr lang="en-US" sz="3400" b="1" dirty="0" smtClean="0">
                <a:sym typeface="UC Berkeley OS Sign"/>
              </a:rPr>
              <a:t>Some Questions Remain</a:t>
            </a:r>
          </a:p>
        </p:txBody>
      </p:sp>
      <p:sp>
        <p:nvSpPr>
          <p:cNvPr id="29699" name="Text Box 6"/>
          <p:cNvSpPr txBox="1">
            <a:spLocks noChangeArrowheads="1"/>
          </p:cNvSpPr>
          <p:nvPr/>
        </p:nvSpPr>
        <p:spPr bwMode="auto">
          <a:xfrm>
            <a:off x="8772303" y="6594574"/>
            <a:ext cx="87064" cy="22324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64291" tIns="32146" rIns="64291" bIns="32146"/>
          <a:lstStyle/>
          <a:p>
            <a:pPr algn="ctr"/>
            <a:fld id="{3B9DB3E3-68DC-4616-921E-9097AE825FF2}" type="slidenum">
              <a:rPr lang="en-US" sz="1500">
                <a:solidFill>
                  <a:srgbClr val="002955"/>
                </a:solidFill>
                <a:latin typeface="UC Berkeley OS Sign"/>
                <a:ea typeface="MS PGothic" pitchFamily="34" charset="-128"/>
                <a:sym typeface="UC Berkeley OS Sign"/>
              </a:rPr>
              <a:pPr algn="ctr"/>
              <a:t>43</a:t>
            </a:fld>
            <a:endParaRPr lang="en-US" sz="1500" dirty="0">
              <a:solidFill>
                <a:srgbClr val="002955"/>
              </a:solidFill>
              <a:latin typeface="UC Berkeley OS Sign"/>
              <a:ea typeface="MS PGothic" pitchFamily="34" charset="-128"/>
              <a:sym typeface="UC Berkeley OS Sign"/>
            </a:endParaRPr>
          </a:p>
        </p:txBody>
      </p:sp>
      <p:sp>
        <p:nvSpPr>
          <p:cNvPr id="29703" name="Rectangle 7"/>
          <p:cNvSpPr>
            <a:spLocks noChangeArrowheads="1"/>
          </p:cNvSpPr>
          <p:nvPr/>
        </p:nvSpPr>
        <p:spPr bwMode="auto">
          <a:xfrm>
            <a:off x="609600" y="2286000"/>
            <a:ext cx="7543800" cy="29310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4291" tIns="32146" rIns="64291" bIns="32146">
            <a:spAutoFit/>
          </a:bodyPr>
          <a:lstStyle/>
          <a:p>
            <a:pPr marL="342900" indent="-342900" eaLnBrk="0" fontAlgn="base" hangingPunct="0">
              <a:lnSpc>
                <a:spcPct val="93000"/>
              </a:lnSpc>
              <a:spcBef>
                <a:spcPts val="180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2800" dirty="0" smtClean="0"/>
              <a:t>What value should we place on links from low importance or low relevance sites?</a:t>
            </a:r>
          </a:p>
          <a:p>
            <a:pPr marL="342900" indent="-342900" eaLnBrk="0" fontAlgn="base" hangingPunct="0">
              <a:lnSpc>
                <a:spcPct val="93000"/>
              </a:lnSpc>
              <a:spcBef>
                <a:spcPts val="180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2800" dirty="0" smtClean="0"/>
              <a:t>What value should we place on links to low importance or low relevance sites?</a:t>
            </a:r>
          </a:p>
          <a:p>
            <a:pPr marL="342900" indent="-342900" eaLnBrk="0" fontAlgn="base" hangingPunct="0">
              <a:lnSpc>
                <a:spcPct val="93000"/>
              </a:lnSpc>
              <a:spcBef>
                <a:spcPts val="180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2800" dirty="0" smtClean="0"/>
              <a:t>Should the number of outgoing links a site has influence how we value each link?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685800"/>
            <a:ext cx="8228707" cy="1190997"/>
          </a:xfrm>
        </p:spPr>
        <p:txBody>
          <a:bodyPr/>
          <a:lstStyle/>
          <a:p>
            <a:pPr>
              <a:lnSpc>
                <a:spcPct val="92000"/>
              </a:lnSpc>
              <a:tabLst>
                <a:tab pos="660773" algn="l"/>
                <a:tab pos="1312617" algn="l"/>
                <a:tab pos="1973391" algn="l"/>
                <a:tab pos="2625235" algn="l"/>
                <a:tab pos="3286008" algn="l"/>
                <a:tab pos="3946782" algn="l"/>
                <a:tab pos="4598626" algn="l"/>
                <a:tab pos="5241540" algn="l"/>
                <a:tab pos="5911243" algn="l"/>
                <a:tab pos="6563087" algn="l"/>
                <a:tab pos="7232790" algn="l"/>
                <a:tab pos="7875704" algn="l"/>
              </a:tabLst>
            </a:pPr>
            <a:r>
              <a:rPr lang="en-US" sz="3400" b="1" dirty="0" smtClean="0">
                <a:sym typeface="UC Berkeley OS Sign"/>
              </a:rPr>
              <a:t>A Very Conceptual Description of Page Rank</a:t>
            </a:r>
          </a:p>
        </p:txBody>
      </p:sp>
      <p:sp>
        <p:nvSpPr>
          <p:cNvPr id="29699" name="Text Box 6"/>
          <p:cNvSpPr txBox="1">
            <a:spLocks noChangeArrowheads="1"/>
          </p:cNvSpPr>
          <p:nvPr/>
        </p:nvSpPr>
        <p:spPr bwMode="auto">
          <a:xfrm>
            <a:off x="8772303" y="6594574"/>
            <a:ext cx="87064" cy="22324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64291" tIns="32146" rIns="64291" bIns="32146"/>
          <a:lstStyle/>
          <a:p>
            <a:pPr algn="ctr"/>
            <a:fld id="{3B9DB3E3-68DC-4616-921E-9097AE825FF2}" type="slidenum">
              <a:rPr lang="en-US" sz="1500">
                <a:solidFill>
                  <a:srgbClr val="002955"/>
                </a:solidFill>
                <a:latin typeface="UC Berkeley OS Sign"/>
                <a:ea typeface="MS PGothic" pitchFamily="34" charset="-128"/>
                <a:sym typeface="UC Berkeley OS Sign"/>
              </a:rPr>
              <a:pPr algn="ctr"/>
              <a:t>44</a:t>
            </a:fld>
            <a:endParaRPr lang="en-US" sz="1500" dirty="0">
              <a:solidFill>
                <a:srgbClr val="002955"/>
              </a:solidFill>
              <a:latin typeface="UC Berkeley OS Sign"/>
              <a:ea typeface="MS PGothic" pitchFamily="34" charset="-128"/>
              <a:sym typeface="UC Berkeley OS Sign"/>
            </a:endParaRPr>
          </a:p>
        </p:txBody>
      </p:sp>
      <p:sp>
        <p:nvSpPr>
          <p:cNvPr id="29703" name="Rectangle 7"/>
          <p:cNvSpPr>
            <a:spLocks noChangeArrowheads="1"/>
          </p:cNvSpPr>
          <p:nvPr/>
        </p:nvSpPr>
        <p:spPr bwMode="auto">
          <a:xfrm>
            <a:off x="533400" y="1828800"/>
            <a:ext cx="7543800" cy="41333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4291" tIns="32146" rIns="64291" bIns="32146">
            <a:spAutoFit/>
          </a:bodyPr>
          <a:lstStyle/>
          <a:p>
            <a:pPr marL="342900" indent="-342900" eaLnBrk="0" fontAlgn="base" hangingPunct="0">
              <a:lnSpc>
                <a:spcPct val="93000"/>
              </a:lnSpc>
              <a:spcBef>
                <a:spcPts val="180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2800" dirty="0" smtClean="0">
                <a:hlinkClick r:id="rId3"/>
              </a:rPr>
              <a:t>Google’s algorithms for search continually evolve and use much more than Page Rank</a:t>
            </a:r>
            <a:r>
              <a:rPr lang="en-US" sz="2800" dirty="0" smtClean="0"/>
              <a:t>, so there’s no need to go into technical detail</a:t>
            </a:r>
          </a:p>
          <a:p>
            <a:pPr marL="342900" indent="-342900" eaLnBrk="0" fontAlgn="base" hangingPunct="0">
              <a:lnSpc>
                <a:spcPct val="93000"/>
              </a:lnSpc>
              <a:spcBef>
                <a:spcPts val="180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2800" dirty="0" smtClean="0"/>
              <a:t>The Page Rank algorithm recursively computes the importance of a web page by combining its own rank with that of the pages that link to it</a:t>
            </a:r>
          </a:p>
          <a:p>
            <a:pPr marL="342900" indent="-342900" eaLnBrk="0" fontAlgn="base" hangingPunct="0">
              <a:lnSpc>
                <a:spcPct val="93000"/>
              </a:lnSpc>
              <a:spcBef>
                <a:spcPts val="180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2800" dirty="0" smtClean="0"/>
              <a:t>It weights the contribution of the incoming links by dividing it by the number of their outgoing links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"/>
          <p:cNvSpPr>
            <a:spLocks noGrp="1" noChangeArrowheads="1"/>
          </p:cNvSpPr>
          <p:nvPr>
            <p:ph type="title"/>
          </p:nvPr>
        </p:nvSpPr>
        <p:spPr>
          <a:xfrm>
            <a:off x="455414" y="804788"/>
            <a:ext cx="8228707" cy="1190997"/>
          </a:xfrm>
        </p:spPr>
        <p:txBody>
          <a:bodyPr/>
          <a:lstStyle/>
          <a:p>
            <a:pPr>
              <a:lnSpc>
                <a:spcPct val="92000"/>
              </a:lnSpc>
              <a:tabLst>
                <a:tab pos="660773" algn="l"/>
                <a:tab pos="1312617" algn="l"/>
                <a:tab pos="1973391" algn="l"/>
                <a:tab pos="2625235" algn="l"/>
                <a:tab pos="3286008" algn="l"/>
                <a:tab pos="3946782" algn="l"/>
                <a:tab pos="4598626" algn="l"/>
                <a:tab pos="5241540" algn="l"/>
                <a:tab pos="5911243" algn="l"/>
                <a:tab pos="6563087" algn="l"/>
                <a:tab pos="7232790" algn="l"/>
                <a:tab pos="7875704" algn="l"/>
              </a:tabLst>
            </a:pPr>
            <a:r>
              <a:rPr lang="en-US" sz="3600" b="1" dirty="0" smtClean="0"/>
              <a:t>The Page Rank "Voting" Calculation</a:t>
            </a:r>
            <a:endParaRPr lang="en-US" sz="3400" b="1" dirty="0" smtClean="0">
              <a:sym typeface="UC Berkeley OS Sign"/>
            </a:endParaRPr>
          </a:p>
        </p:txBody>
      </p:sp>
      <p:sp>
        <p:nvSpPr>
          <p:cNvPr id="29699" name="Text Box 6"/>
          <p:cNvSpPr txBox="1">
            <a:spLocks noChangeArrowheads="1"/>
          </p:cNvSpPr>
          <p:nvPr/>
        </p:nvSpPr>
        <p:spPr bwMode="auto">
          <a:xfrm>
            <a:off x="8772303" y="6594574"/>
            <a:ext cx="87064" cy="22324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64291" tIns="32146" rIns="64291" bIns="32146"/>
          <a:lstStyle/>
          <a:p>
            <a:pPr algn="ctr"/>
            <a:fld id="{3B9DB3E3-68DC-4616-921E-9097AE825FF2}" type="slidenum">
              <a:rPr lang="en-US" sz="1500">
                <a:solidFill>
                  <a:srgbClr val="002955"/>
                </a:solidFill>
                <a:latin typeface="UC Berkeley OS Sign"/>
                <a:ea typeface="MS PGothic" pitchFamily="34" charset="-128"/>
                <a:sym typeface="UC Berkeley OS Sign"/>
              </a:rPr>
              <a:pPr algn="ctr"/>
              <a:t>45</a:t>
            </a:fld>
            <a:endParaRPr lang="en-US" sz="1500" dirty="0">
              <a:solidFill>
                <a:srgbClr val="002955"/>
              </a:solidFill>
              <a:latin typeface="UC Berkeley OS Sign"/>
              <a:ea typeface="MS PGothic" pitchFamily="34" charset="-128"/>
              <a:sym typeface="UC Berkeley OS Sign"/>
            </a:endParaRPr>
          </a:p>
        </p:txBody>
      </p:sp>
      <p:sp>
        <p:nvSpPr>
          <p:cNvPr id="29703" name="Rectangle 7"/>
          <p:cNvSpPr>
            <a:spLocks noChangeArrowheads="1"/>
          </p:cNvSpPr>
          <p:nvPr/>
        </p:nvSpPr>
        <p:spPr bwMode="auto">
          <a:xfrm>
            <a:off x="609600" y="2286000"/>
            <a:ext cx="7543800" cy="39025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4291" tIns="32146" rIns="64291" bIns="32146">
            <a:spAutoFit/>
          </a:bodyPr>
          <a:lstStyle/>
          <a:p>
            <a:pPr marL="342900" indent="-342900" eaLnBrk="0" fontAlgn="base" hangingPunct="0">
              <a:lnSpc>
                <a:spcPct val="93000"/>
              </a:lnSpc>
              <a:spcBef>
                <a:spcPts val="180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2800" dirty="0" smtClean="0"/>
              <a:t>A site doesn't lose any of its own Page Rank by linking - it is just voting, as in a company shareholders meeting where you get as many votes as you have shares of stock. You don't give away your stock when you vote.</a:t>
            </a:r>
          </a:p>
          <a:p>
            <a:pPr marL="342900" indent="-342900" eaLnBrk="0" fontAlgn="base" hangingPunct="0">
              <a:lnSpc>
                <a:spcPct val="93000"/>
              </a:lnSpc>
              <a:spcBef>
                <a:spcPts val="180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2800" dirty="0" smtClean="0"/>
              <a:t>But  the vote for the "linked to" site is divided by the number of outgoing links from the "voting" site to prevent ballot box stuffing with too many votes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8707" cy="1190997"/>
          </a:xfrm>
        </p:spPr>
        <p:txBody>
          <a:bodyPr/>
          <a:lstStyle/>
          <a:p>
            <a:pPr>
              <a:lnSpc>
                <a:spcPct val="92000"/>
              </a:lnSpc>
              <a:tabLst>
                <a:tab pos="660773" algn="l"/>
                <a:tab pos="1312617" algn="l"/>
                <a:tab pos="1973391" algn="l"/>
                <a:tab pos="2625235" algn="l"/>
                <a:tab pos="3286008" algn="l"/>
                <a:tab pos="3946782" algn="l"/>
                <a:tab pos="4598626" algn="l"/>
                <a:tab pos="5241540" algn="l"/>
                <a:tab pos="5911243" algn="l"/>
                <a:tab pos="6563087" algn="l"/>
                <a:tab pos="7232790" algn="l"/>
                <a:tab pos="7875704" algn="l"/>
              </a:tabLst>
            </a:pPr>
            <a:r>
              <a:rPr lang="en-US" sz="3600" b="1" dirty="0" smtClean="0"/>
              <a:t>Manipulating Page Rank</a:t>
            </a:r>
            <a:endParaRPr lang="en-US" sz="3400" b="1" dirty="0" smtClean="0">
              <a:sym typeface="UC Berkeley OS Sign"/>
            </a:endParaRPr>
          </a:p>
        </p:txBody>
      </p:sp>
      <p:sp>
        <p:nvSpPr>
          <p:cNvPr id="29699" name="Text Box 6"/>
          <p:cNvSpPr txBox="1">
            <a:spLocks noChangeArrowheads="1"/>
          </p:cNvSpPr>
          <p:nvPr/>
        </p:nvSpPr>
        <p:spPr bwMode="auto">
          <a:xfrm>
            <a:off x="8772303" y="6594574"/>
            <a:ext cx="87064" cy="22324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64291" tIns="32146" rIns="64291" bIns="32146"/>
          <a:lstStyle/>
          <a:p>
            <a:pPr algn="ctr"/>
            <a:fld id="{3B9DB3E3-68DC-4616-921E-9097AE825FF2}" type="slidenum">
              <a:rPr lang="en-US" sz="1500">
                <a:solidFill>
                  <a:srgbClr val="002955"/>
                </a:solidFill>
                <a:latin typeface="UC Berkeley OS Sign"/>
                <a:ea typeface="MS PGothic" pitchFamily="34" charset="-128"/>
                <a:sym typeface="UC Berkeley OS Sign"/>
              </a:rPr>
              <a:pPr algn="ctr"/>
              <a:t>46</a:t>
            </a:fld>
            <a:endParaRPr lang="en-US" sz="1500" dirty="0">
              <a:solidFill>
                <a:srgbClr val="002955"/>
              </a:solidFill>
              <a:latin typeface="UC Berkeley OS Sign"/>
              <a:ea typeface="MS PGothic" pitchFamily="34" charset="-128"/>
              <a:sym typeface="UC Berkeley OS Sign"/>
            </a:endParaRPr>
          </a:p>
        </p:txBody>
      </p:sp>
      <p:sp>
        <p:nvSpPr>
          <p:cNvPr id="29703" name="Rectangle 7"/>
          <p:cNvSpPr>
            <a:spLocks noChangeArrowheads="1"/>
          </p:cNvSpPr>
          <p:nvPr/>
        </p:nvSpPr>
        <p:spPr bwMode="auto">
          <a:xfrm>
            <a:off x="762000" y="1522407"/>
            <a:ext cx="7543800" cy="31010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4291" tIns="32146" rIns="64291" bIns="32146">
            <a:spAutoFit/>
          </a:bodyPr>
          <a:lstStyle/>
          <a:p>
            <a:pPr marL="342900" indent="-342900" eaLnBrk="0" fontAlgn="base" hangingPunct="0">
              <a:lnSpc>
                <a:spcPct val="93000"/>
              </a:lnSpc>
              <a:spcBef>
                <a:spcPts val="180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2800" dirty="0" smtClean="0"/>
              <a:t>There are issues with web links that are analogous to concerns in scientific citation that self-citation and citations to classics distort the "true" link structure and relevance measures</a:t>
            </a:r>
          </a:p>
          <a:p>
            <a:pPr marL="342900" indent="-342900" eaLnBrk="0" fontAlgn="base" hangingPunct="0">
              <a:lnSpc>
                <a:spcPct val="93000"/>
              </a:lnSpc>
              <a:spcBef>
                <a:spcPts val="180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2800" dirty="0" smtClean="0"/>
              <a:t>"Search engine optimization" techniques claim to increase a page or site's page </a:t>
            </a:r>
            <a:r>
              <a:rPr lang="en-US" sz="2800" dirty="0" smtClean="0"/>
              <a:t>rank, sometimes by creating links to it (“link farms”)</a:t>
            </a:r>
            <a:endParaRPr lang="en-US" sz="28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8707" cy="1190997"/>
          </a:xfrm>
        </p:spPr>
        <p:txBody>
          <a:bodyPr/>
          <a:lstStyle/>
          <a:p>
            <a:r>
              <a:rPr lang="en-US" sz="3600" b="1" dirty="0" smtClean="0"/>
              <a:t>Sociopolitical Criticism of Page Rank and</a:t>
            </a:r>
            <a:br>
              <a:rPr lang="en-US" sz="3600" b="1" dirty="0" smtClean="0"/>
            </a:br>
            <a:r>
              <a:rPr lang="en-US" sz="3600" b="1" dirty="0" smtClean="0"/>
              <a:t>Google Relevance Heuristics [1]</a:t>
            </a:r>
            <a:endParaRPr lang="en-US" sz="3400" b="1" dirty="0" smtClean="0">
              <a:sym typeface="UC Berkeley OS Sign"/>
            </a:endParaRPr>
          </a:p>
        </p:txBody>
      </p:sp>
      <p:sp>
        <p:nvSpPr>
          <p:cNvPr id="29699" name="Text Box 6"/>
          <p:cNvSpPr txBox="1">
            <a:spLocks noChangeArrowheads="1"/>
          </p:cNvSpPr>
          <p:nvPr/>
        </p:nvSpPr>
        <p:spPr bwMode="auto">
          <a:xfrm>
            <a:off x="8772303" y="6594574"/>
            <a:ext cx="87064" cy="22324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64291" tIns="32146" rIns="64291" bIns="32146"/>
          <a:lstStyle/>
          <a:p>
            <a:pPr algn="ctr"/>
            <a:fld id="{3B9DB3E3-68DC-4616-921E-9097AE825FF2}" type="slidenum">
              <a:rPr lang="en-US" sz="1500">
                <a:solidFill>
                  <a:srgbClr val="002955"/>
                </a:solidFill>
                <a:latin typeface="UC Berkeley OS Sign"/>
                <a:ea typeface="MS PGothic" pitchFamily="34" charset="-128"/>
                <a:sym typeface="UC Berkeley OS Sign"/>
              </a:rPr>
              <a:pPr algn="ctr"/>
              <a:t>47</a:t>
            </a:fld>
            <a:endParaRPr lang="en-US" sz="1500" dirty="0">
              <a:solidFill>
                <a:srgbClr val="002955"/>
              </a:solidFill>
              <a:latin typeface="UC Berkeley OS Sign"/>
              <a:ea typeface="MS PGothic" pitchFamily="34" charset="-128"/>
              <a:sym typeface="UC Berkeley OS Sign"/>
            </a:endParaRPr>
          </a:p>
        </p:txBody>
      </p:sp>
      <p:sp>
        <p:nvSpPr>
          <p:cNvPr id="29703" name="Rectangle 7"/>
          <p:cNvSpPr>
            <a:spLocks noChangeArrowheads="1"/>
          </p:cNvSpPr>
          <p:nvPr/>
        </p:nvSpPr>
        <p:spPr bwMode="auto">
          <a:xfrm>
            <a:off x="609600" y="1752600"/>
            <a:ext cx="7543800" cy="3501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4291" tIns="32146" rIns="64291" bIns="32146">
            <a:spAutoFit/>
          </a:bodyPr>
          <a:lstStyle/>
          <a:p>
            <a:pPr marL="342900" indent="-342900" eaLnBrk="0" fontAlgn="base" hangingPunct="0">
              <a:lnSpc>
                <a:spcPct val="93000"/>
              </a:lnSpc>
              <a:spcBef>
                <a:spcPts val="180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2800" dirty="0" smtClean="0"/>
              <a:t>Google says Page Rank relies on the uniquely democratic nature of the web by using its vast link structure... and interprets a link from page A to page B as a vote. But votes cast by pages that are themselves "important" weigh more heavily</a:t>
            </a:r>
          </a:p>
          <a:p>
            <a:pPr marL="342900" indent="-342900" eaLnBrk="0" fontAlgn="base" hangingPunct="0">
              <a:lnSpc>
                <a:spcPct val="93000"/>
              </a:lnSpc>
              <a:spcBef>
                <a:spcPts val="180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2800" dirty="0" smtClean="0"/>
              <a:t>So the Page Rank algorithm favors older pages because a new page, regardless of its quality or relevance, will not have many incoming links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8707" cy="1190997"/>
          </a:xfrm>
        </p:spPr>
        <p:txBody>
          <a:bodyPr/>
          <a:lstStyle/>
          <a:p>
            <a:r>
              <a:rPr lang="en-US" sz="3600" b="1" dirty="0" smtClean="0"/>
              <a:t>Sociopolitical Criticism of Page Rank and</a:t>
            </a:r>
            <a:br>
              <a:rPr lang="en-US" sz="3600" b="1" dirty="0" smtClean="0"/>
            </a:br>
            <a:r>
              <a:rPr lang="en-US" sz="3600" b="1" dirty="0" smtClean="0"/>
              <a:t>Google Relevance Heuristics [2]</a:t>
            </a:r>
            <a:endParaRPr lang="en-US" sz="3400" b="1" dirty="0" smtClean="0">
              <a:sym typeface="UC Berkeley OS Sign"/>
            </a:endParaRPr>
          </a:p>
        </p:txBody>
      </p:sp>
      <p:sp>
        <p:nvSpPr>
          <p:cNvPr id="29699" name="Text Box 6"/>
          <p:cNvSpPr txBox="1">
            <a:spLocks noChangeArrowheads="1"/>
          </p:cNvSpPr>
          <p:nvPr/>
        </p:nvSpPr>
        <p:spPr bwMode="auto">
          <a:xfrm>
            <a:off x="8772303" y="6594574"/>
            <a:ext cx="87064" cy="22324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64291" tIns="32146" rIns="64291" bIns="32146"/>
          <a:lstStyle/>
          <a:p>
            <a:pPr algn="ctr"/>
            <a:fld id="{3B9DB3E3-68DC-4616-921E-9097AE825FF2}" type="slidenum">
              <a:rPr lang="en-US" sz="1500">
                <a:solidFill>
                  <a:srgbClr val="002955"/>
                </a:solidFill>
                <a:latin typeface="UC Berkeley OS Sign"/>
                <a:ea typeface="MS PGothic" pitchFamily="34" charset="-128"/>
                <a:sym typeface="UC Berkeley OS Sign"/>
              </a:rPr>
              <a:pPr algn="ctr"/>
              <a:t>48</a:t>
            </a:fld>
            <a:endParaRPr lang="en-US" sz="1500" dirty="0">
              <a:solidFill>
                <a:srgbClr val="002955"/>
              </a:solidFill>
              <a:latin typeface="UC Berkeley OS Sign"/>
              <a:ea typeface="MS PGothic" pitchFamily="34" charset="-128"/>
              <a:sym typeface="UC Berkeley OS Sign"/>
            </a:endParaRPr>
          </a:p>
        </p:txBody>
      </p:sp>
      <p:sp>
        <p:nvSpPr>
          <p:cNvPr id="29703" name="Rectangle 7"/>
          <p:cNvSpPr>
            <a:spLocks noChangeArrowheads="1"/>
          </p:cNvSpPr>
          <p:nvPr/>
        </p:nvSpPr>
        <p:spPr bwMode="auto">
          <a:xfrm>
            <a:off x="609600" y="1752600"/>
            <a:ext cx="7543800" cy="3618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4291" tIns="32146" rIns="64291" bIns="32146">
            <a:spAutoFit/>
          </a:bodyPr>
          <a:lstStyle/>
          <a:p>
            <a:pPr marL="342900" indent="-342900" eaLnBrk="0" fontAlgn="base" hangingPunct="0">
              <a:lnSpc>
                <a:spcPct val="93000"/>
              </a:lnSpc>
              <a:spcBef>
                <a:spcPts val="180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2400" dirty="0" smtClean="0"/>
              <a:t>Does Page Rank systematically disfavor or suppress new, underrepresented, or other voices that are critical of the "mainstream” point of view?</a:t>
            </a:r>
          </a:p>
          <a:p>
            <a:pPr marL="342900" indent="-342900" eaLnBrk="0" fontAlgn="base" hangingPunct="0">
              <a:lnSpc>
                <a:spcPct val="93000"/>
              </a:lnSpc>
              <a:spcBef>
                <a:spcPts val="180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2400" dirty="0" smtClean="0"/>
              <a:t>Is it "democratic" for the rich to have more votes and for their votes to count more? Or is this just  "shareholder democracy" with "one dollar, one vote"</a:t>
            </a:r>
          </a:p>
          <a:p>
            <a:pPr marL="342900" indent="-342900" eaLnBrk="0" fontAlgn="base" hangingPunct="0">
              <a:lnSpc>
                <a:spcPct val="93000"/>
              </a:lnSpc>
              <a:spcBef>
                <a:spcPts val="180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2400" dirty="0" smtClean="0"/>
              <a:t>It may be democratic for the aggregated preferences of the majority to be put into practice, but is it democratic to allow only the majority‘s views to be heard?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5414" y="1995785"/>
            <a:ext cx="7867055" cy="4491633"/>
          </a:xfrm>
        </p:spPr>
        <p:txBody>
          <a:bodyPr>
            <a:normAutofit fontScale="92500" lnSpcReduction="20000"/>
          </a:bodyPr>
          <a:lstStyle/>
          <a:p>
            <a:r>
              <a:rPr lang="en-US" sz="2800" dirty="0" smtClean="0"/>
              <a:t>TDO </a:t>
            </a:r>
            <a:r>
              <a:rPr lang="en-US" sz="2800" dirty="0" smtClean="0"/>
              <a:t>5.8</a:t>
            </a:r>
          </a:p>
          <a:p>
            <a:r>
              <a:rPr lang="en-US" sz="2800" dirty="0" smtClean="0"/>
              <a:t>Berners-Lee</a:t>
            </a:r>
            <a:r>
              <a:rPr lang="en-US" sz="2800" dirty="0" smtClean="0"/>
              <a:t>, Tim, James </a:t>
            </a:r>
            <a:r>
              <a:rPr lang="en-US" sz="2800" dirty="0" err="1" smtClean="0"/>
              <a:t>Hendler</a:t>
            </a:r>
            <a:r>
              <a:rPr lang="en-US" sz="2800" dirty="0" smtClean="0"/>
              <a:t>, and Ora </a:t>
            </a:r>
            <a:r>
              <a:rPr lang="en-US" sz="2800" dirty="0" err="1" smtClean="0"/>
              <a:t>Lassila</a:t>
            </a:r>
            <a:r>
              <a:rPr lang="en-US" sz="2800" dirty="0" smtClean="0"/>
              <a:t>. “The semantic web.” Scientific American 284, no. 5 (2001): 28-37.</a:t>
            </a:r>
          </a:p>
          <a:p>
            <a:r>
              <a:rPr lang="en-US" sz="2800" dirty="0" smtClean="0"/>
              <a:t>Heath, Tom, and Christian </a:t>
            </a:r>
            <a:r>
              <a:rPr lang="en-US" sz="2800" dirty="0" err="1" smtClean="0"/>
              <a:t>Bizer</a:t>
            </a:r>
            <a:r>
              <a:rPr lang="en-US" sz="2800" dirty="0" smtClean="0"/>
              <a:t>. “Linked data: Evolving the web into a global data space.” Synthesis lectures on the semantic web: theory and technology 1, no. 1 (2011). Chapters 1 and 2, pages 1-29. </a:t>
            </a:r>
          </a:p>
          <a:p>
            <a:pPr>
              <a:buNone/>
            </a:pPr>
            <a:endParaRPr lang="en-US" sz="2800" dirty="0" smtClean="0"/>
          </a:p>
          <a:p>
            <a:r>
              <a:rPr lang="en-US" sz="2800" dirty="0" smtClean="0"/>
              <a:t>Byrne, Gillian, and Lisa Goddard. “The Strongest Link: Libraries and Linked Data.” D-Lib Magazine 16, no. 11/12 (2010).</a:t>
            </a:r>
          </a:p>
          <a:p>
            <a:pPr marL="160729" indent="-160729">
              <a:lnSpc>
                <a:spcPct val="92000"/>
              </a:lnSpc>
              <a:buClr>
                <a:srgbClr val="002955"/>
              </a:buClr>
              <a:buSzPct val="44000"/>
              <a:buFont typeface="Wingdings" pitchFamily="2" charset="2"/>
              <a:buChar char="l"/>
              <a:tabLst>
                <a:tab pos="660773" algn="l"/>
                <a:tab pos="1312617" algn="l"/>
                <a:tab pos="1973391" algn="l"/>
                <a:tab pos="2625235" algn="l"/>
                <a:tab pos="3286008" algn="l"/>
                <a:tab pos="3946782" algn="l"/>
                <a:tab pos="4598626" algn="l"/>
                <a:tab pos="5241540" algn="l"/>
                <a:tab pos="5911243" algn="l"/>
                <a:tab pos="6563087" algn="l"/>
                <a:tab pos="7232790" algn="l"/>
                <a:tab pos="7875704" algn="l"/>
              </a:tabLst>
              <a:defRPr/>
            </a:pPr>
            <a:endParaRPr lang="en-US" sz="2800" dirty="0" smtClean="0"/>
          </a:p>
        </p:txBody>
      </p:sp>
      <p:sp>
        <p:nvSpPr>
          <p:cNvPr id="7171" name="Rectangle 1"/>
          <p:cNvSpPr>
            <a:spLocks noGrp="1" noChangeArrowheads="1"/>
          </p:cNvSpPr>
          <p:nvPr>
            <p:ph type="title"/>
          </p:nvPr>
        </p:nvSpPr>
        <p:spPr>
          <a:xfrm>
            <a:off x="455414" y="804788"/>
            <a:ext cx="8228707" cy="1190997"/>
          </a:xfrm>
        </p:spPr>
        <p:txBody>
          <a:bodyPr>
            <a:normAutofit/>
          </a:bodyPr>
          <a:lstStyle/>
          <a:p>
            <a:pPr>
              <a:lnSpc>
                <a:spcPct val="92000"/>
              </a:lnSpc>
              <a:tabLst>
                <a:tab pos="660773" algn="l"/>
                <a:tab pos="1312617" algn="l"/>
                <a:tab pos="1973391" algn="l"/>
                <a:tab pos="2625235" algn="l"/>
                <a:tab pos="3286008" algn="l"/>
                <a:tab pos="3946782" algn="l"/>
                <a:tab pos="4598626" algn="l"/>
                <a:tab pos="5241540" algn="l"/>
                <a:tab pos="5911243" algn="l"/>
                <a:tab pos="6563087" algn="l"/>
                <a:tab pos="7232790" algn="l"/>
                <a:tab pos="7875704" algn="l"/>
              </a:tabLst>
            </a:pPr>
            <a:r>
              <a:rPr lang="en-US" sz="3400" b="1" dirty="0" smtClean="0">
                <a:sym typeface="UC Berkeley OS Sign"/>
              </a:rPr>
              <a:t>Readings for Next Lecture</a:t>
            </a:r>
          </a:p>
        </p:txBody>
      </p:sp>
      <p:sp>
        <p:nvSpPr>
          <p:cNvPr id="7172" name="Text Box 6"/>
          <p:cNvSpPr txBox="1">
            <a:spLocks noChangeArrowheads="1"/>
          </p:cNvSpPr>
          <p:nvPr/>
        </p:nvSpPr>
        <p:spPr bwMode="auto">
          <a:xfrm>
            <a:off x="8772303" y="6594574"/>
            <a:ext cx="87064" cy="22324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64291" tIns="32146" rIns="64291" bIns="32146"/>
          <a:lstStyle/>
          <a:p>
            <a:pPr algn="ctr"/>
            <a:fld id="{25E6FFFD-38D9-4C0C-960C-8E08C295169A}" type="slidenum">
              <a:rPr lang="en-US" sz="1500">
                <a:solidFill>
                  <a:srgbClr val="002955"/>
                </a:solidFill>
                <a:latin typeface="UC Berkeley OS Sign"/>
                <a:ea typeface="MS PGothic" pitchFamily="34" charset="-128"/>
                <a:sym typeface="UC Berkeley OS Sign"/>
              </a:rPr>
              <a:pPr algn="ctr"/>
              <a:t>49</a:t>
            </a:fld>
            <a:endParaRPr lang="en-US" sz="1500" dirty="0">
              <a:solidFill>
                <a:srgbClr val="002955"/>
              </a:solidFill>
              <a:latin typeface="UC Berkeley OS Sign"/>
              <a:ea typeface="MS PGothic" pitchFamily="34" charset="-128"/>
              <a:sym typeface="UC Berkeley OS Sign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8707" cy="1190997"/>
          </a:xfrm>
        </p:spPr>
        <p:txBody>
          <a:bodyPr/>
          <a:lstStyle/>
          <a:p>
            <a:pPr>
              <a:lnSpc>
                <a:spcPct val="92000"/>
              </a:lnSpc>
              <a:tabLst>
                <a:tab pos="660773" algn="l"/>
                <a:tab pos="1312617" algn="l"/>
                <a:tab pos="1973391" algn="l"/>
                <a:tab pos="2625235" algn="l"/>
                <a:tab pos="3286008" algn="l"/>
                <a:tab pos="3946782" algn="l"/>
                <a:tab pos="4598626" algn="l"/>
                <a:tab pos="5241540" algn="l"/>
                <a:tab pos="5911243" algn="l"/>
                <a:tab pos="6563087" algn="l"/>
                <a:tab pos="7232790" algn="l"/>
                <a:tab pos="7875704" algn="l"/>
              </a:tabLst>
            </a:pPr>
            <a:r>
              <a:rPr lang="en-US" sz="3600" b="1" dirty="0" smtClean="0"/>
              <a:t>The Architectural Perspective:</a:t>
            </a:r>
            <a:br>
              <a:rPr lang="en-US" sz="3600" b="1" dirty="0" smtClean="0"/>
            </a:br>
            <a:r>
              <a:rPr lang="en-US" sz="3600" b="1" dirty="0" smtClean="0"/>
              <a:t> Cardinality</a:t>
            </a:r>
            <a:endParaRPr lang="en-US" sz="3400" b="1" dirty="0" smtClean="0">
              <a:sym typeface="UC Berkeley OS Sign"/>
            </a:endParaRPr>
          </a:p>
        </p:txBody>
      </p:sp>
      <p:sp>
        <p:nvSpPr>
          <p:cNvPr id="29699" name="Text Box 6"/>
          <p:cNvSpPr txBox="1">
            <a:spLocks noChangeArrowheads="1"/>
          </p:cNvSpPr>
          <p:nvPr/>
        </p:nvSpPr>
        <p:spPr bwMode="auto">
          <a:xfrm>
            <a:off x="8772303" y="6594574"/>
            <a:ext cx="87064" cy="22324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64291" tIns="32146" rIns="64291" bIns="32146"/>
          <a:lstStyle/>
          <a:p>
            <a:pPr algn="ctr"/>
            <a:fld id="{3B9DB3E3-68DC-4616-921E-9097AE825FF2}" type="slidenum">
              <a:rPr lang="en-US" sz="1500">
                <a:solidFill>
                  <a:srgbClr val="002955"/>
                </a:solidFill>
                <a:latin typeface="UC Berkeley OS Sign"/>
                <a:ea typeface="MS PGothic" pitchFamily="34" charset="-128"/>
                <a:sym typeface="UC Berkeley OS Sign"/>
              </a:rPr>
              <a:pPr algn="ctr"/>
              <a:t>5</a:t>
            </a:fld>
            <a:endParaRPr lang="en-US" sz="1500" dirty="0">
              <a:solidFill>
                <a:srgbClr val="002955"/>
              </a:solidFill>
              <a:latin typeface="UC Berkeley OS Sign"/>
              <a:ea typeface="MS PGothic" pitchFamily="34" charset="-128"/>
              <a:sym typeface="UC Berkeley OS Sign"/>
            </a:endParaRPr>
          </a:p>
        </p:txBody>
      </p:sp>
      <p:sp>
        <p:nvSpPr>
          <p:cNvPr id="29703" name="Rectangle 7"/>
          <p:cNvSpPr>
            <a:spLocks noChangeArrowheads="1"/>
          </p:cNvSpPr>
          <p:nvPr/>
        </p:nvSpPr>
        <p:spPr bwMode="auto">
          <a:xfrm>
            <a:off x="609600" y="2057400"/>
            <a:ext cx="8036719" cy="39634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4291" tIns="32146" rIns="64291" bIns="32146">
            <a:spAutoFit/>
          </a:bodyPr>
          <a:lstStyle/>
          <a:p>
            <a:pPr marL="342900" indent="-342900" eaLnBrk="0" fontAlgn="base" hangingPunct="0">
              <a:lnSpc>
                <a:spcPct val="93000"/>
              </a:lnSpc>
              <a:spcBef>
                <a:spcPts val="180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2800" dirty="0" smtClean="0">
                <a:latin typeface="UC Berkeley OS Sign"/>
                <a:cs typeface="Arial" pitchFamily="34" charset="0"/>
                <a:sym typeface="Arial" pitchFamily="34" charset="0"/>
              </a:rPr>
              <a:t>The CARDINALITY is the number of instances that can be associated with each entity type</a:t>
            </a:r>
          </a:p>
          <a:p>
            <a:pPr marL="800100" lvl="3" indent="-342900" eaLnBrk="0" fontAlgn="base" hangingPunct="0">
              <a:lnSpc>
                <a:spcPct val="93000"/>
              </a:lnSpc>
              <a:spcBef>
                <a:spcPts val="180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2800" dirty="0" smtClean="0">
                <a:latin typeface="UC Berkeley OS Sign"/>
                <a:cs typeface="Arial" pitchFamily="34" charset="0"/>
                <a:sym typeface="Arial" pitchFamily="34" charset="0"/>
              </a:rPr>
              <a:t>Husband is-married-to Wife is ONE-TO-ONE, because husbands have only one wife and vice versa (in monogamous societies)</a:t>
            </a:r>
          </a:p>
          <a:p>
            <a:pPr marL="800100" lvl="3" indent="-342900" eaLnBrk="0" fontAlgn="base" hangingPunct="0">
              <a:lnSpc>
                <a:spcPct val="93000"/>
              </a:lnSpc>
              <a:spcBef>
                <a:spcPts val="180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2800" dirty="0" smtClean="0">
                <a:latin typeface="UC Berkeley OS Sign"/>
                <a:cs typeface="Arial" pitchFamily="34" charset="0"/>
                <a:sym typeface="Arial" pitchFamily="34" charset="0"/>
              </a:rPr>
              <a:t>Father is-parent-of Child is ONE-TO-MANY</a:t>
            </a:r>
          </a:p>
          <a:p>
            <a:pPr marL="800100" lvl="3" indent="-342900" eaLnBrk="0" fontAlgn="base" hangingPunct="0">
              <a:lnSpc>
                <a:spcPct val="93000"/>
              </a:lnSpc>
              <a:spcBef>
                <a:spcPts val="180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2800" dirty="0" smtClean="0">
                <a:latin typeface="UC Berkeley OS Sign"/>
                <a:cs typeface="Arial" pitchFamily="34" charset="0"/>
                <a:sym typeface="Arial" pitchFamily="34" charset="0"/>
              </a:rPr>
              <a:t>Homer is-parent-of Bart AND Lisa AND Maggie is one-to-three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990600"/>
            <a:ext cx="8228707" cy="3995812"/>
          </a:xfrm>
        </p:spPr>
        <p:txBody>
          <a:bodyPr>
            <a:normAutofit/>
          </a:bodyPr>
          <a:lstStyle/>
          <a:p>
            <a:pPr>
              <a:lnSpc>
                <a:spcPct val="92000"/>
              </a:lnSpc>
              <a:tabLst>
                <a:tab pos="660773" algn="l"/>
                <a:tab pos="1312617" algn="l"/>
                <a:tab pos="1973391" algn="l"/>
                <a:tab pos="2625235" algn="l"/>
                <a:tab pos="3286008" algn="l"/>
                <a:tab pos="3946782" algn="l"/>
                <a:tab pos="4598626" algn="l"/>
                <a:tab pos="5241540" algn="l"/>
                <a:tab pos="5911243" algn="l"/>
                <a:tab pos="6563087" algn="l"/>
                <a:tab pos="7232790" algn="l"/>
                <a:tab pos="7875704" algn="l"/>
              </a:tabLst>
            </a:pPr>
            <a:r>
              <a:rPr lang="en-US" b="1" dirty="0" smtClean="0">
                <a:sym typeface="UC Berkeley OS Sign"/>
              </a:rPr>
              <a:t>TODAY’S</a:t>
            </a:r>
            <a:br>
              <a:rPr lang="en-US" b="1" dirty="0" smtClean="0">
                <a:sym typeface="UC Berkeley OS Sign"/>
              </a:rPr>
            </a:br>
            <a:r>
              <a:rPr lang="en-US" b="1" dirty="0" smtClean="0">
                <a:sym typeface="UC Berkeley OS Sign"/>
              </a:rPr>
              <a:t> MOST</a:t>
            </a:r>
            <a:br>
              <a:rPr lang="en-US" b="1" dirty="0" smtClean="0">
                <a:sym typeface="UC Berkeley OS Sign"/>
              </a:rPr>
            </a:br>
            <a:r>
              <a:rPr lang="en-US" b="1" dirty="0" smtClean="0">
                <a:sym typeface="UC Berkeley OS Sign"/>
              </a:rPr>
              <a:t> IMPORTANT</a:t>
            </a:r>
            <a:br>
              <a:rPr lang="en-US" b="1" dirty="0" smtClean="0">
                <a:sym typeface="UC Berkeley OS Sign"/>
              </a:rPr>
            </a:br>
            <a:r>
              <a:rPr lang="en-US" b="1" dirty="0" smtClean="0">
                <a:sym typeface="UC Berkeley OS Sign"/>
              </a:rPr>
              <a:t> SLIDES</a:t>
            </a:r>
          </a:p>
        </p:txBody>
      </p:sp>
      <p:sp>
        <p:nvSpPr>
          <p:cNvPr id="29699" name="Text Box 6"/>
          <p:cNvSpPr txBox="1">
            <a:spLocks noChangeArrowheads="1"/>
          </p:cNvSpPr>
          <p:nvPr/>
        </p:nvSpPr>
        <p:spPr bwMode="auto">
          <a:xfrm>
            <a:off x="8772303" y="6594574"/>
            <a:ext cx="87064" cy="22324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64291" tIns="32146" rIns="64291" bIns="32146"/>
          <a:lstStyle/>
          <a:p>
            <a:pPr algn="ctr"/>
            <a:fld id="{3B9DB3E3-68DC-4616-921E-9097AE825FF2}" type="slidenum">
              <a:rPr lang="en-US" sz="1500">
                <a:solidFill>
                  <a:srgbClr val="002955"/>
                </a:solidFill>
                <a:latin typeface="UC Berkeley OS Sign"/>
                <a:ea typeface="MS PGothic" pitchFamily="34" charset="-128"/>
                <a:sym typeface="UC Berkeley OS Sign"/>
              </a:rPr>
              <a:pPr algn="ctr"/>
              <a:t>50</a:t>
            </a:fld>
            <a:endParaRPr lang="en-US" sz="1500" dirty="0">
              <a:solidFill>
                <a:srgbClr val="002955"/>
              </a:solidFill>
              <a:latin typeface="UC Berkeley OS Sign"/>
              <a:ea typeface="MS PGothic" pitchFamily="34" charset="-128"/>
              <a:sym typeface="UC Berkeley OS Sign"/>
            </a:endParaRPr>
          </a:p>
        </p:txBody>
      </p:sp>
    </p:spTree>
    <p:extLst>
      <p:ext uri="{BB962C8B-B14F-4D97-AF65-F5344CB8AC3E}">
        <p14:creationId xmlns:p14="http://schemas.microsoft.com/office/powerpoint/2010/main" val="17668441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"/>
          <p:cNvSpPr>
            <a:spLocks noGrp="1" noChangeArrowheads="1"/>
          </p:cNvSpPr>
          <p:nvPr>
            <p:ph type="title"/>
          </p:nvPr>
        </p:nvSpPr>
        <p:spPr>
          <a:xfrm>
            <a:off x="381000" y="381000"/>
            <a:ext cx="8228707" cy="1190997"/>
          </a:xfrm>
        </p:spPr>
        <p:txBody>
          <a:bodyPr/>
          <a:lstStyle/>
          <a:p>
            <a:pPr>
              <a:lnSpc>
                <a:spcPct val="92000"/>
              </a:lnSpc>
              <a:tabLst>
                <a:tab pos="660773" algn="l"/>
                <a:tab pos="1312617" algn="l"/>
                <a:tab pos="1973391" algn="l"/>
                <a:tab pos="2625235" algn="l"/>
                <a:tab pos="3286008" algn="l"/>
                <a:tab pos="3946782" algn="l"/>
                <a:tab pos="4598626" algn="l"/>
                <a:tab pos="5241540" algn="l"/>
                <a:tab pos="5911243" algn="l"/>
                <a:tab pos="6563087" algn="l"/>
                <a:tab pos="7232790" algn="l"/>
                <a:tab pos="7875704" algn="l"/>
              </a:tabLst>
            </a:pPr>
            <a:r>
              <a:rPr lang="en-US" sz="3600" b="1" dirty="0" smtClean="0"/>
              <a:t>Modeling Relationships as Binary Ones</a:t>
            </a:r>
            <a:endParaRPr lang="en-US" sz="3400" b="1" dirty="0" smtClean="0">
              <a:sym typeface="UC Berkeley OS Sign"/>
            </a:endParaRPr>
          </a:p>
        </p:txBody>
      </p:sp>
      <p:sp>
        <p:nvSpPr>
          <p:cNvPr id="29699" name="Text Box 6"/>
          <p:cNvSpPr txBox="1">
            <a:spLocks noChangeArrowheads="1"/>
          </p:cNvSpPr>
          <p:nvPr/>
        </p:nvSpPr>
        <p:spPr bwMode="auto">
          <a:xfrm>
            <a:off x="8772303" y="6594574"/>
            <a:ext cx="87064" cy="22324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64291" tIns="32146" rIns="64291" bIns="32146"/>
          <a:lstStyle/>
          <a:p>
            <a:pPr algn="ctr"/>
            <a:fld id="{3B9DB3E3-68DC-4616-921E-9097AE825FF2}" type="slidenum">
              <a:rPr lang="en-US" sz="1500">
                <a:solidFill>
                  <a:srgbClr val="002955"/>
                </a:solidFill>
                <a:latin typeface="UC Berkeley OS Sign"/>
                <a:ea typeface="MS PGothic" pitchFamily="34" charset="-128"/>
                <a:sym typeface="UC Berkeley OS Sign"/>
              </a:rPr>
              <a:pPr algn="ctr"/>
              <a:t>51</a:t>
            </a:fld>
            <a:endParaRPr lang="en-US" sz="1500" dirty="0">
              <a:solidFill>
                <a:srgbClr val="002955"/>
              </a:solidFill>
              <a:latin typeface="UC Berkeley OS Sign"/>
              <a:ea typeface="MS PGothic" pitchFamily="34" charset="-128"/>
              <a:sym typeface="UC Berkeley OS Sign"/>
            </a:endParaRPr>
          </a:p>
        </p:txBody>
      </p:sp>
      <p:sp>
        <p:nvSpPr>
          <p:cNvPr id="29703" name="Rectangle 7"/>
          <p:cNvSpPr>
            <a:spLocks noChangeArrowheads="1"/>
          </p:cNvSpPr>
          <p:nvPr/>
        </p:nvSpPr>
        <p:spPr bwMode="auto">
          <a:xfrm>
            <a:off x="609600" y="1447800"/>
            <a:ext cx="8036719" cy="516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4291" tIns="32146" rIns="64291" bIns="32146">
            <a:spAutoFit/>
          </a:bodyPr>
          <a:lstStyle/>
          <a:p>
            <a:pPr marL="342900" indent="-342900" eaLnBrk="0" fontAlgn="base" hangingPunct="0">
              <a:lnSpc>
                <a:spcPct val="93000"/>
              </a:lnSpc>
              <a:spcBef>
                <a:spcPts val="180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2800" dirty="0" smtClean="0">
                <a:latin typeface="UC Berkeley OS Sign"/>
                <a:cs typeface="Arial" pitchFamily="34" charset="0"/>
                <a:sym typeface="Arial" pitchFamily="34" charset="0"/>
              </a:rPr>
              <a:t>Relationships can always be modeled as binary ones, but this makes some relationships implicit that were explicit</a:t>
            </a:r>
          </a:p>
          <a:p>
            <a:pPr marL="342900" indent="-342900" eaLnBrk="0" fontAlgn="base" hangingPunct="0">
              <a:lnSpc>
                <a:spcPct val="93000"/>
              </a:lnSpc>
              <a:spcBef>
                <a:spcPts val="180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2800" dirty="0" smtClean="0">
                <a:latin typeface="UC Berkeley OS Sign"/>
                <a:cs typeface="Arial" pitchFamily="34" charset="0"/>
                <a:sym typeface="Arial" pitchFamily="34" charset="0"/>
              </a:rPr>
              <a:t>Binary relationships are relationship "triples" with a "subject", "predicate," and "object"</a:t>
            </a:r>
          </a:p>
          <a:p>
            <a:pPr marL="342900" indent="-342900" eaLnBrk="0" fontAlgn="base" hangingPunct="0">
              <a:lnSpc>
                <a:spcPct val="93000"/>
              </a:lnSpc>
              <a:spcBef>
                <a:spcPts val="180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2800" dirty="0" smtClean="0">
                <a:latin typeface="UC Berkeley OS Sign"/>
                <a:cs typeface="Arial" pitchFamily="34" charset="0"/>
                <a:sym typeface="Arial" pitchFamily="34" charset="0"/>
              </a:rPr>
              <a:t>With binary relationships the reason for the relationship can often be interpreted in both directions (one is the inverse of the other)</a:t>
            </a:r>
          </a:p>
          <a:p>
            <a:pPr marL="342900" indent="-342900" eaLnBrk="0" fontAlgn="base" hangingPunct="0">
              <a:lnSpc>
                <a:spcPct val="93000"/>
              </a:lnSpc>
              <a:spcBef>
                <a:spcPts val="180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FF0000"/>
                </a:solidFill>
                <a:latin typeface="UC Berkeley OS Sign"/>
                <a:cs typeface="Arial" pitchFamily="34" charset="0"/>
                <a:sym typeface="Arial" pitchFamily="34" charset="0"/>
              </a:rPr>
              <a:t>With triples we can combine relationships into a graph </a:t>
            </a:r>
            <a:r>
              <a:rPr lang="en-US" sz="2800" dirty="0" smtClean="0">
                <a:latin typeface="UC Berkeley OS Sign"/>
                <a:cs typeface="Arial" pitchFamily="34" charset="0"/>
                <a:sym typeface="Arial" pitchFamily="34" charset="0"/>
              </a:rPr>
              <a:t>and "reason" over the set of relationships when they have common components</a:t>
            </a:r>
          </a:p>
        </p:txBody>
      </p:sp>
    </p:spTree>
    <p:extLst>
      <p:ext uri="{BB962C8B-B14F-4D97-AF65-F5344CB8AC3E}">
        <p14:creationId xmlns:p14="http://schemas.microsoft.com/office/powerpoint/2010/main" val="389248725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"/>
          <p:cNvSpPr>
            <a:spLocks noGrp="1" noChangeArrowheads="1"/>
          </p:cNvSpPr>
          <p:nvPr>
            <p:ph type="title"/>
          </p:nvPr>
        </p:nvSpPr>
        <p:spPr>
          <a:xfrm>
            <a:off x="533400" y="533400"/>
            <a:ext cx="8228707" cy="1190997"/>
          </a:xfrm>
        </p:spPr>
        <p:txBody>
          <a:bodyPr/>
          <a:lstStyle/>
          <a:p>
            <a:pPr>
              <a:lnSpc>
                <a:spcPct val="92000"/>
              </a:lnSpc>
              <a:tabLst>
                <a:tab pos="660773" algn="l"/>
                <a:tab pos="1312617" algn="l"/>
                <a:tab pos="1973391" algn="l"/>
                <a:tab pos="2625235" algn="l"/>
                <a:tab pos="3286008" algn="l"/>
                <a:tab pos="3946782" algn="l"/>
                <a:tab pos="4598626" algn="l"/>
                <a:tab pos="5241540" algn="l"/>
                <a:tab pos="5911243" algn="l"/>
                <a:tab pos="6563087" algn="l"/>
                <a:tab pos="7232790" algn="l"/>
                <a:tab pos="7875704" algn="l"/>
              </a:tabLst>
            </a:pPr>
            <a:r>
              <a:rPr lang="en-US" sz="3600" b="1" dirty="0" smtClean="0"/>
              <a:t>Computing the Properties of Graphs</a:t>
            </a:r>
            <a:endParaRPr lang="en-US" sz="3400" dirty="0" smtClean="0">
              <a:sym typeface="UC Berkeley OS Sign"/>
            </a:endParaRPr>
          </a:p>
        </p:txBody>
      </p:sp>
      <p:sp>
        <p:nvSpPr>
          <p:cNvPr id="29699" name="Text Box 6"/>
          <p:cNvSpPr txBox="1">
            <a:spLocks noChangeArrowheads="1"/>
          </p:cNvSpPr>
          <p:nvPr/>
        </p:nvSpPr>
        <p:spPr bwMode="auto">
          <a:xfrm>
            <a:off x="8772303" y="6594574"/>
            <a:ext cx="87064" cy="22324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64291" tIns="32146" rIns="64291" bIns="32146"/>
          <a:lstStyle/>
          <a:p>
            <a:pPr algn="ctr"/>
            <a:fld id="{3B9DB3E3-68DC-4616-921E-9097AE825FF2}" type="slidenum">
              <a:rPr lang="en-US" sz="1500">
                <a:solidFill>
                  <a:srgbClr val="002955"/>
                </a:solidFill>
                <a:latin typeface="UC Berkeley OS Sign"/>
                <a:ea typeface="MS PGothic" pitchFamily="34" charset="-128"/>
                <a:sym typeface="UC Berkeley OS Sign"/>
              </a:rPr>
              <a:pPr algn="ctr"/>
              <a:t>52</a:t>
            </a:fld>
            <a:endParaRPr lang="en-US" sz="1500" dirty="0">
              <a:solidFill>
                <a:srgbClr val="002955"/>
              </a:solidFill>
              <a:latin typeface="UC Berkeley OS Sign"/>
              <a:ea typeface="MS PGothic" pitchFamily="34" charset="-128"/>
              <a:sym typeface="UC Berkeley OS Sign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57200" y="1828800"/>
            <a:ext cx="8305800" cy="39908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eaLnBrk="0" fontAlgn="base" hangingPunct="0">
              <a:lnSpc>
                <a:spcPct val="93000"/>
              </a:lnSpc>
              <a:spcBef>
                <a:spcPts val="180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2800" dirty="0" smtClean="0"/>
              <a:t>Reachability – is there a path between any two nodes in the graph?</a:t>
            </a:r>
          </a:p>
          <a:p>
            <a:pPr marL="342900" indent="-342900" eaLnBrk="0" fontAlgn="base" hangingPunct="0">
              <a:lnSpc>
                <a:spcPct val="93000"/>
              </a:lnSpc>
              <a:spcBef>
                <a:spcPts val="180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2800" dirty="0" smtClean="0"/>
              <a:t>Shortest path – if there are multiple paths between two nodes, which is the shortest?</a:t>
            </a:r>
          </a:p>
          <a:p>
            <a:pPr marL="342900" indent="-342900" eaLnBrk="0" fontAlgn="base" hangingPunct="0">
              <a:lnSpc>
                <a:spcPct val="93000"/>
              </a:lnSpc>
              <a:spcBef>
                <a:spcPts val="180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2800" dirty="0" smtClean="0"/>
              <a:t>Centrality – which nodes are the most connected or have the average shortest paths to the other nodes?</a:t>
            </a:r>
          </a:p>
          <a:p>
            <a:pPr marL="342900" indent="-342900" eaLnBrk="0" fontAlgn="base" hangingPunct="0">
              <a:lnSpc>
                <a:spcPct val="93000"/>
              </a:lnSpc>
              <a:spcBef>
                <a:spcPts val="180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2800" dirty="0" smtClean="0"/>
              <a:t>Subgraph discovery  – are there sub-graphs that are completely contained in a larger graph?  </a:t>
            </a:r>
          </a:p>
        </p:txBody>
      </p:sp>
    </p:spTree>
    <p:extLst>
      <p:ext uri="{BB962C8B-B14F-4D97-AF65-F5344CB8AC3E}">
        <p14:creationId xmlns:p14="http://schemas.microsoft.com/office/powerpoint/2010/main" val="106938530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8228707" cy="1190997"/>
          </a:xfrm>
        </p:spPr>
        <p:txBody>
          <a:bodyPr/>
          <a:lstStyle/>
          <a:p>
            <a:pPr>
              <a:lnSpc>
                <a:spcPct val="92000"/>
              </a:lnSpc>
              <a:tabLst>
                <a:tab pos="660773" algn="l"/>
                <a:tab pos="1312617" algn="l"/>
                <a:tab pos="1973391" algn="l"/>
                <a:tab pos="2625235" algn="l"/>
                <a:tab pos="3286008" algn="l"/>
                <a:tab pos="3946782" algn="l"/>
                <a:tab pos="4598626" algn="l"/>
                <a:tab pos="5241540" algn="l"/>
                <a:tab pos="5911243" algn="l"/>
                <a:tab pos="6563087" algn="l"/>
                <a:tab pos="7232790" algn="l"/>
                <a:tab pos="7875704" algn="l"/>
              </a:tabLst>
            </a:pPr>
            <a:r>
              <a:rPr lang="en-US" sz="3600" b="1" dirty="0" smtClean="0"/>
              <a:t>Moving Beyond “Reachability”</a:t>
            </a:r>
            <a:endParaRPr lang="en-US" sz="3400" dirty="0" smtClean="0">
              <a:sym typeface="UC Berkeley OS Sign"/>
            </a:endParaRPr>
          </a:p>
        </p:txBody>
      </p:sp>
      <p:sp>
        <p:nvSpPr>
          <p:cNvPr id="29699" name="Text Box 6"/>
          <p:cNvSpPr txBox="1">
            <a:spLocks noChangeArrowheads="1"/>
          </p:cNvSpPr>
          <p:nvPr/>
        </p:nvSpPr>
        <p:spPr bwMode="auto">
          <a:xfrm>
            <a:off x="8772303" y="6594574"/>
            <a:ext cx="87064" cy="22324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64291" tIns="32146" rIns="64291" bIns="32146"/>
          <a:lstStyle/>
          <a:p>
            <a:pPr algn="ctr"/>
            <a:fld id="{3B9DB3E3-68DC-4616-921E-9097AE825FF2}" type="slidenum">
              <a:rPr lang="en-US" sz="1500">
                <a:solidFill>
                  <a:srgbClr val="002955"/>
                </a:solidFill>
                <a:latin typeface="UC Berkeley OS Sign"/>
                <a:ea typeface="MS PGothic" pitchFamily="34" charset="-128"/>
                <a:sym typeface="UC Berkeley OS Sign"/>
              </a:rPr>
              <a:pPr algn="ctr"/>
              <a:t>53</a:t>
            </a:fld>
            <a:endParaRPr lang="en-US" sz="1500" dirty="0">
              <a:solidFill>
                <a:srgbClr val="002955"/>
              </a:solidFill>
              <a:latin typeface="UC Berkeley OS Sign"/>
              <a:ea typeface="MS PGothic" pitchFamily="34" charset="-128"/>
              <a:sym typeface="UC Berkeley OS Sign"/>
            </a:endParaRPr>
          </a:p>
        </p:txBody>
      </p:sp>
      <p:sp>
        <p:nvSpPr>
          <p:cNvPr id="29703" name="Rectangle 7"/>
          <p:cNvSpPr>
            <a:spLocks noChangeArrowheads="1"/>
          </p:cNvSpPr>
          <p:nvPr/>
        </p:nvSpPr>
        <p:spPr bwMode="auto">
          <a:xfrm>
            <a:off x="685800" y="1600200"/>
            <a:ext cx="8229600" cy="4534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4291" tIns="32146" rIns="64291" bIns="32146">
            <a:spAutoFit/>
          </a:bodyPr>
          <a:lstStyle/>
          <a:p>
            <a:pPr marL="342900" indent="-342900" eaLnBrk="0" fontAlgn="base" hangingPunct="0">
              <a:lnSpc>
                <a:spcPct val="93000"/>
              </a:lnSpc>
              <a:spcBef>
                <a:spcPts val="180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2800" dirty="0" smtClean="0"/>
              <a:t>We've been treating relationships in purely structural terms - is one thing connected to another - but we can refine that into two perspectives:</a:t>
            </a:r>
          </a:p>
          <a:p>
            <a:pPr marL="342900" lvl="1" indent="-342900" eaLnBrk="0" fontAlgn="base" hangingPunct="0">
              <a:lnSpc>
                <a:spcPct val="93000"/>
              </a:lnSpc>
              <a:spcBef>
                <a:spcPts val="180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2800" dirty="0" smtClean="0"/>
              <a:t>RELATIONAL analysis treats links as indicators of the </a:t>
            </a:r>
            <a:r>
              <a:rPr lang="en-US" sz="2800" dirty="0" smtClean="0">
                <a:solidFill>
                  <a:srgbClr val="FF0000"/>
                </a:solidFill>
              </a:rPr>
              <a:t>amount of connectedness or the direction of flow </a:t>
            </a:r>
            <a:r>
              <a:rPr lang="en-US" sz="2800" dirty="0" smtClean="0"/>
              <a:t>between documents, people, groups, journals, disciplines, domains, organizations, or nations</a:t>
            </a:r>
          </a:p>
          <a:p>
            <a:pPr marL="342900" lvl="1" indent="-342900" eaLnBrk="0" fontAlgn="base" hangingPunct="0">
              <a:lnSpc>
                <a:spcPct val="93000"/>
              </a:lnSpc>
              <a:spcBef>
                <a:spcPts val="180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2800" dirty="0" smtClean="0"/>
              <a:t>EVALUATIVE analysis treats links as indicators of the </a:t>
            </a:r>
            <a:r>
              <a:rPr lang="en-US" sz="2800" dirty="0" smtClean="0">
                <a:solidFill>
                  <a:srgbClr val="FF0000"/>
                </a:solidFill>
              </a:rPr>
              <a:t>level of quality, importance, influence or performance</a:t>
            </a:r>
            <a:r>
              <a:rPr lang="en-US" sz="2800" dirty="0" smtClean="0"/>
              <a:t> of documents, people, groups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07592896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"/>
          <p:cNvSpPr>
            <a:spLocks noGrp="1" noChangeArrowheads="1"/>
          </p:cNvSpPr>
          <p:nvPr>
            <p:ph type="title"/>
          </p:nvPr>
        </p:nvSpPr>
        <p:spPr>
          <a:xfrm>
            <a:off x="442415" y="533400"/>
            <a:ext cx="8228707" cy="1190997"/>
          </a:xfrm>
        </p:spPr>
        <p:txBody>
          <a:bodyPr/>
          <a:lstStyle/>
          <a:p>
            <a:pPr>
              <a:lnSpc>
                <a:spcPct val="92000"/>
              </a:lnSpc>
              <a:tabLst>
                <a:tab pos="660773" algn="l"/>
                <a:tab pos="1312617" algn="l"/>
                <a:tab pos="1973391" algn="l"/>
                <a:tab pos="2625235" algn="l"/>
                <a:tab pos="3286008" algn="l"/>
                <a:tab pos="3946782" algn="l"/>
                <a:tab pos="4598626" algn="l"/>
                <a:tab pos="5241540" algn="l"/>
                <a:tab pos="5911243" algn="l"/>
                <a:tab pos="6563087" algn="l"/>
                <a:tab pos="7232790" algn="l"/>
                <a:tab pos="7875704" algn="l"/>
              </a:tabLst>
            </a:pPr>
            <a:r>
              <a:rPr lang="en-US" sz="3600" b="1" dirty="0" smtClean="0"/>
              <a:t>Analysis of Large-Scale Social &amp; Information </a:t>
            </a:r>
            <a:r>
              <a:rPr lang="en-US" sz="3600" b="1" dirty="0" smtClean="0"/>
              <a:t>Networks</a:t>
            </a:r>
            <a:endParaRPr lang="en-US" sz="3400" dirty="0" smtClean="0">
              <a:sym typeface="UC Berkeley OS Sign"/>
            </a:endParaRPr>
          </a:p>
        </p:txBody>
      </p:sp>
      <p:sp>
        <p:nvSpPr>
          <p:cNvPr id="29699" name="Text Box 6"/>
          <p:cNvSpPr txBox="1">
            <a:spLocks noChangeArrowheads="1"/>
          </p:cNvSpPr>
          <p:nvPr/>
        </p:nvSpPr>
        <p:spPr bwMode="auto">
          <a:xfrm>
            <a:off x="8772303" y="6594574"/>
            <a:ext cx="87064" cy="22324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64291" tIns="32146" rIns="64291" bIns="32146"/>
          <a:lstStyle/>
          <a:p>
            <a:pPr algn="ctr"/>
            <a:fld id="{3B9DB3E3-68DC-4616-921E-9097AE825FF2}" type="slidenum">
              <a:rPr lang="en-US" sz="1500">
                <a:solidFill>
                  <a:srgbClr val="002955"/>
                </a:solidFill>
                <a:latin typeface="UC Berkeley OS Sign"/>
                <a:ea typeface="MS PGothic" pitchFamily="34" charset="-128"/>
                <a:sym typeface="UC Berkeley OS Sign"/>
              </a:rPr>
              <a:pPr algn="ctr"/>
              <a:t>54</a:t>
            </a:fld>
            <a:endParaRPr lang="en-US" sz="1500" dirty="0">
              <a:solidFill>
                <a:srgbClr val="002955"/>
              </a:solidFill>
              <a:latin typeface="UC Berkeley OS Sign"/>
              <a:ea typeface="MS PGothic" pitchFamily="34" charset="-128"/>
              <a:sym typeface="UC Berkeley OS Sign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92975" y="1748281"/>
            <a:ext cx="8305800" cy="5193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eaLnBrk="0" fontAlgn="base" hangingPunct="0">
              <a:lnSpc>
                <a:spcPct val="93000"/>
              </a:lnSpc>
              <a:spcBef>
                <a:spcPts val="180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2800" dirty="0" smtClean="0"/>
              <a:t>Many social networks are directed graphs because of asymmetries in status, power, or </a:t>
            </a:r>
            <a:r>
              <a:rPr lang="en-US" sz="2800" dirty="0" smtClean="0"/>
              <a:t>values</a:t>
            </a:r>
          </a:p>
          <a:p>
            <a:pPr marL="342900" indent="-342900" eaLnBrk="0" fontAlgn="base" hangingPunct="0">
              <a:lnSpc>
                <a:spcPct val="93000"/>
              </a:lnSpc>
              <a:spcBef>
                <a:spcPts val="180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2800" dirty="0"/>
              <a:t>Social network firms exploit “triadic closure” – the increased tendency for two people to form a relationship when they people in common </a:t>
            </a:r>
            <a:endParaRPr lang="en-US" sz="2800" dirty="0" smtClean="0"/>
          </a:p>
          <a:p>
            <a:pPr marL="342900" indent="-342900" eaLnBrk="0" fontAlgn="base" hangingPunct="0">
              <a:lnSpc>
                <a:spcPct val="93000"/>
              </a:lnSpc>
              <a:spcBef>
                <a:spcPts val="180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2800" dirty="0" smtClean="0"/>
              <a:t>Identifying “influencers” and predicting their influence is the billion dollar question for web-based social </a:t>
            </a:r>
            <a:r>
              <a:rPr lang="en-US" sz="2800" dirty="0" smtClean="0"/>
              <a:t>networks</a:t>
            </a:r>
          </a:p>
          <a:p>
            <a:pPr marL="342900" indent="-342900" eaLnBrk="0" fontAlgn="base" hangingPunct="0">
              <a:lnSpc>
                <a:spcPct val="93000"/>
              </a:lnSpc>
              <a:spcBef>
                <a:spcPts val="180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2800" dirty="0"/>
              <a:t>People who are the boundaries of one’s social networks – “weak ties” – can be crucial sources of </a:t>
            </a:r>
            <a:r>
              <a:rPr lang="en-US" sz="2800" dirty="0" smtClean="0"/>
              <a:t>information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93409416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"/>
          <p:cNvSpPr>
            <a:spLocks noGrp="1" noChangeArrowheads="1"/>
          </p:cNvSpPr>
          <p:nvPr>
            <p:ph type="title"/>
          </p:nvPr>
        </p:nvSpPr>
        <p:spPr>
          <a:xfrm>
            <a:off x="455414" y="804788"/>
            <a:ext cx="8228707" cy="1190997"/>
          </a:xfrm>
        </p:spPr>
        <p:txBody>
          <a:bodyPr/>
          <a:lstStyle/>
          <a:p>
            <a:pPr>
              <a:lnSpc>
                <a:spcPct val="92000"/>
              </a:lnSpc>
              <a:tabLst>
                <a:tab pos="660773" algn="l"/>
                <a:tab pos="1312617" algn="l"/>
                <a:tab pos="1973391" algn="l"/>
                <a:tab pos="2625235" algn="l"/>
                <a:tab pos="3286008" algn="l"/>
                <a:tab pos="3946782" algn="l"/>
                <a:tab pos="4598626" algn="l"/>
                <a:tab pos="5241540" algn="l"/>
                <a:tab pos="5911243" algn="l"/>
                <a:tab pos="6563087" algn="l"/>
                <a:tab pos="7232790" algn="l"/>
                <a:tab pos="7875704" algn="l"/>
              </a:tabLst>
            </a:pPr>
            <a:r>
              <a:rPr lang="en-US" sz="3400" b="1" dirty="0" smtClean="0">
                <a:sym typeface="UC Berkeley OS Sign"/>
              </a:rPr>
              <a:t>Adapting Citation Analysis to the Web</a:t>
            </a:r>
          </a:p>
        </p:txBody>
      </p:sp>
      <p:sp>
        <p:nvSpPr>
          <p:cNvPr id="29699" name="Text Box 6"/>
          <p:cNvSpPr txBox="1">
            <a:spLocks noChangeArrowheads="1"/>
          </p:cNvSpPr>
          <p:nvPr/>
        </p:nvSpPr>
        <p:spPr bwMode="auto">
          <a:xfrm>
            <a:off x="8772303" y="6594574"/>
            <a:ext cx="87064" cy="22324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64291" tIns="32146" rIns="64291" bIns="32146"/>
          <a:lstStyle/>
          <a:p>
            <a:pPr algn="ctr"/>
            <a:fld id="{3B9DB3E3-68DC-4616-921E-9097AE825FF2}" type="slidenum">
              <a:rPr lang="en-US" sz="1500">
                <a:solidFill>
                  <a:srgbClr val="002955"/>
                </a:solidFill>
                <a:latin typeface="UC Berkeley OS Sign"/>
                <a:ea typeface="MS PGothic" pitchFamily="34" charset="-128"/>
                <a:sym typeface="UC Berkeley OS Sign"/>
              </a:rPr>
              <a:pPr algn="ctr"/>
              <a:t>55</a:t>
            </a:fld>
            <a:endParaRPr lang="en-US" sz="1500" dirty="0">
              <a:solidFill>
                <a:srgbClr val="002955"/>
              </a:solidFill>
              <a:latin typeface="UC Berkeley OS Sign"/>
              <a:ea typeface="MS PGothic" pitchFamily="34" charset="-128"/>
              <a:sym typeface="UC Berkeley OS Sign"/>
            </a:endParaRPr>
          </a:p>
        </p:txBody>
      </p:sp>
      <p:sp>
        <p:nvSpPr>
          <p:cNvPr id="29703" name="Rectangle 7"/>
          <p:cNvSpPr>
            <a:spLocks noChangeArrowheads="1"/>
          </p:cNvSpPr>
          <p:nvPr/>
        </p:nvSpPr>
        <p:spPr bwMode="auto">
          <a:xfrm>
            <a:off x="609600" y="2286000"/>
            <a:ext cx="7543800" cy="22995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4291" tIns="32146" rIns="64291" bIns="32146">
            <a:spAutoFit/>
          </a:bodyPr>
          <a:lstStyle/>
          <a:p>
            <a:pPr marL="342900" indent="-342900" eaLnBrk="0" fontAlgn="base" hangingPunct="0">
              <a:lnSpc>
                <a:spcPct val="93000"/>
              </a:lnSpc>
              <a:spcBef>
                <a:spcPts val="180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2800" dirty="0" smtClean="0"/>
              <a:t>The concepts and techniques of citation analysis seem applicable to the web since we can view it as a network of interlinked articles</a:t>
            </a:r>
          </a:p>
          <a:p>
            <a:pPr marL="342900" indent="-342900" eaLnBrk="0" fontAlgn="base" hangingPunct="0">
              <a:lnSpc>
                <a:spcPct val="93000"/>
              </a:lnSpc>
              <a:spcBef>
                <a:spcPts val="180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2800" dirty="0" smtClean="0"/>
              <a:t>But not everything applies because the web is different in numerous ways</a:t>
            </a:r>
          </a:p>
        </p:txBody>
      </p:sp>
    </p:spTree>
    <p:extLst>
      <p:ext uri="{BB962C8B-B14F-4D97-AF65-F5344CB8AC3E}">
        <p14:creationId xmlns:p14="http://schemas.microsoft.com/office/powerpoint/2010/main" val="31190551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"/>
          <p:cNvSpPr>
            <a:spLocks noGrp="1" noChangeArrowheads="1"/>
          </p:cNvSpPr>
          <p:nvPr>
            <p:ph type="title"/>
          </p:nvPr>
        </p:nvSpPr>
        <p:spPr>
          <a:xfrm>
            <a:off x="507242" y="456970"/>
            <a:ext cx="8228707" cy="1190997"/>
          </a:xfrm>
        </p:spPr>
        <p:txBody>
          <a:bodyPr/>
          <a:lstStyle/>
          <a:p>
            <a:pPr>
              <a:lnSpc>
                <a:spcPct val="92000"/>
              </a:lnSpc>
              <a:tabLst>
                <a:tab pos="660773" algn="l"/>
                <a:tab pos="1312617" algn="l"/>
                <a:tab pos="1973391" algn="l"/>
                <a:tab pos="2625235" algn="l"/>
                <a:tab pos="3286008" algn="l"/>
                <a:tab pos="3946782" algn="l"/>
                <a:tab pos="4598626" algn="l"/>
                <a:tab pos="5241540" algn="l"/>
                <a:tab pos="5911243" algn="l"/>
                <a:tab pos="6563087" algn="l"/>
                <a:tab pos="7232790" algn="l"/>
                <a:tab pos="7875704" algn="l"/>
              </a:tabLst>
            </a:pPr>
            <a:r>
              <a:rPr lang="en-US" sz="3600" b="1" dirty="0" smtClean="0"/>
              <a:t>NSA’s Social Network Analysis</a:t>
            </a:r>
            <a:endParaRPr lang="en-US" sz="3400" dirty="0" smtClean="0">
              <a:sym typeface="UC Berkeley OS Sign"/>
            </a:endParaRPr>
          </a:p>
        </p:txBody>
      </p:sp>
      <p:sp>
        <p:nvSpPr>
          <p:cNvPr id="29699" name="Text Box 6"/>
          <p:cNvSpPr txBox="1">
            <a:spLocks noChangeArrowheads="1"/>
          </p:cNvSpPr>
          <p:nvPr/>
        </p:nvSpPr>
        <p:spPr bwMode="auto">
          <a:xfrm>
            <a:off x="8772303" y="6594574"/>
            <a:ext cx="87064" cy="22324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64291" tIns="32146" rIns="64291" bIns="32146"/>
          <a:lstStyle/>
          <a:p>
            <a:pPr algn="ctr"/>
            <a:fld id="{3B9DB3E3-68DC-4616-921E-9097AE825FF2}" type="slidenum">
              <a:rPr lang="en-US" sz="1500">
                <a:solidFill>
                  <a:srgbClr val="002955"/>
                </a:solidFill>
                <a:latin typeface="UC Berkeley OS Sign"/>
                <a:ea typeface="MS PGothic" pitchFamily="34" charset="-128"/>
                <a:sym typeface="UC Berkeley OS Sign"/>
              </a:rPr>
              <a:pPr algn="ctr"/>
              <a:t>56</a:t>
            </a:fld>
            <a:endParaRPr lang="en-US" sz="1500" dirty="0">
              <a:solidFill>
                <a:srgbClr val="002955"/>
              </a:solidFill>
              <a:latin typeface="UC Berkeley OS Sign"/>
              <a:ea typeface="MS PGothic" pitchFamily="34" charset="-128"/>
              <a:sym typeface="UC Berkeley OS Sign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81000" y="1687773"/>
            <a:ext cx="4495800" cy="318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eaLnBrk="0" fontAlgn="base" hangingPunct="0">
              <a:lnSpc>
                <a:spcPct val="93000"/>
              </a:lnSpc>
              <a:spcBef>
                <a:spcPts val="180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2400" dirty="0" smtClean="0"/>
              <a:t>The agency was authorized to conduct “</a:t>
            </a:r>
            <a:r>
              <a:rPr lang="en-US" sz="2400" dirty="0" smtClean="0">
                <a:solidFill>
                  <a:srgbClr val="FF0000"/>
                </a:solidFill>
              </a:rPr>
              <a:t>large-scale graph analysis on very large sets of communications metadata </a:t>
            </a:r>
            <a:r>
              <a:rPr lang="en-US" sz="2400" dirty="0" smtClean="0"/>
              <a:t>without having to check foreignness” of every e-mail address, phone number or other identifier, the document said.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57200" y="5562600"/>
            <a:ext cx="7620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hlinkClick r:id="rId3"/>
              </a:rPr>
              <a:t>NSA Gathers Data on Social Connections of US Citizens.</a:t>
            </a:r>
          </a:p>
          <a:p>
            <a:r>
              <a:rPr lang="en-US" sz="2400" dirty="0" smtClean="0">
                <a:hlinkClick r:id="rId3"/>
              </a:rPr>
              <a:t>  NY Times 28 Sept 2013 </a:t>
            </a:r>
            <a:endParaRPr lang="en-US" sz="24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45024" y="1676400"/>
            <a:ext cx="3590925" cy="3448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018585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"/>
          <p:cNvSpPr>
            <a:spLocks noGrp="1" noChangeArrowheads="1"/>
          </p:cNvSpPr>
          <p:nvPr>
            <p:ph type="title"/>
          </p:nvPr>
        </p:nvSpPr>
        <p:spPr>
          <a:xfrm>
            <a:off x="381000" y="381000"/>
            <a:ext cx="8228707" cy="1190997"/>
          </a:xfrm>
        </p:spPr>
        <p:txBody>
          <a:bodyPr/>
          <a:lstStyle/>
          <a:p>
            <a:pPr>
              <a:lnSpc>
                <a:spcPct val="92000"/>
              </a:lnSpc>
              <a:tabLst>
                <a:tab pos="660773" algn="l"/>
                <a:tab pos="1312617" algn="l"/>
                <a:tab pos="1973391" algn="l"/>
                <a:tab pos="2625235" algn="l"/>
                <a:tab pos="3286008" algn="l"/>
                <a:tab pos="3946782" algn="l"/>
                <a:tab pos="4598626" algn="l"/>
                <a:tab pos="5241540" algn="l"/>
                <a:tab pos="5911243" algn="l"/>
                <a:tab pos="6563087" algn="l"/>
                <a:tab pos="7232790" algn="l"/>
                <a:tab pos="7875704" algn="l"/>
              </a:tabLst>
            </a:pPr>
            <a:r>
              <a:rPr lang="en-US" sz="3600" b="1" dirty="0" smtClean="0"/>
              <a:t>Modeling Relationships as Binary Ones</a:t>
            </a:r>
            <a:endParaRPr lang="en-US" sz="3400" b="1" dirty="0" smtClean="0">
              <a:sym typeface="UC Berkeley OS Sign"/>
            </a:endParaRPr>
          </a:p>
        </p:txBody>
      </p:sp>
      <p:sp>
        <p:nvSpPr>
          <p:cNvPr id="29699" name="Text Box 6"/>
          <p:cNvSpPr txBox="1">
            <a:spLocks noChangeArrowheads="1"/>
          </p:cNvSpPr>
          <p:nvPr/>
        </p:nvSpPr>
        <p:spPr bwMode="auto">
          <a:xfrm>
            <a:off x="8772303" y="6594574"/>
            <a:ext cx="87064" cy="22324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64291" tIns="32146" rIns="64291" bIns="32146"/>
          <a:lstStyle/>
          <a:p>
            <a:pPr algn="ctr"/>
            <a:fld id="{3B9DB3E3-68DC-4616-921E-9097AE825FF2}" type="slidenum">
              <a:rPr lang="en-US" sz="1500">
                <a:solidFill>
                  <a:srgbClr val="002955"/>
                </a:solidFill>
                <a:latin typeface="UC Berkeley OS Sign"/>
                <a:ea typeface="MS PGothic" pitchFamily="34" charset="-128"/>
                <a:sym typeface="UC Berkeley OS Sign"/>
              </a:rPr>
              <a:pPr algn="ctr"/>
              <a:t>6</a:t>
            </a:fld>
            <a:endParaRPr lang="en-US" sz="1500" dirty="0">
              <a:solidFill>
                <a:srgbClr val="002955"/>
              </a:solidFill>
              <a:latin typeface="UC Berkeley OS Sign"/>
              <a:ea typeface="MS PGothic" pitchFamily="34" charset="-128"/>
              <a:sym typeface="UC Berkeley OS Sign"/>
            </a:endParaRPr>
          </a:p>
        </p:txBody>
      </p:sp>
      <p:sp>
        <p:nvSpPr>
          <p:cNvPr id="29703" name="Rectangle 7"/>
          <p:cNvSpPr>
            <a:spLocks noChangeArrowheads="1"/>
          </p:cNvSpPr>
          <p:nvPr/>
        </p:nvSpPr>
        <p:spPr bwMode="auto">
          <a:xfrm>
            <a:off x="609600" y="1447800"/>
            <a:ext cx="8036719" cy="516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4291" tIns="32146" rIns="64291" bIns="32146">
            <a:spAutoFit/>
          </a:bodyPr>
          <a:lstStyle/>
          <a:p>
            <a:pPr marL="342900" indent="-342900" eaLnBrk="0" fontAlgn="base" hangingPunct="0">
              <a:lnSpc>
                <a:spcPct val="93000"/>
              </a:lnSpc>
              <a:spcBef>
                <a:spcPts val="180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2800" dirty="0" smtClean="0">
                <a:latin typeface="UC Berkeley OS Sign"/>
                <a:cs typeface="Arial" pitchFamily="34" charset="0"/>
                <a:sym typeface="Arial" pitchFamily="34" charset="0"/>
              </a:rPr>
              <a:t>Relationships can always be modeled as binary ones, but this makes some relationships implicit that were explicit</a:t>
            </a:r>
          </a:p>
          <a:p>
            <a:pPr marL="342900" indent="-342900" eaLnBrk="0" fontAlgn="base" hangingPunct="0">
              <a:lnSpc>
                <a:spcPct val="93000"/>
              </a:lnSpc>
              <a:spcBef>
                <a:spcPts val="180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2800" dirty="0" smtClean="0">
                <a:latin typeface="UC Berkeley OS Sign"/>
                <a:cs typeface="Arial" pitchFamily="34" charset="0"/>
                <a:sym typeface="Arial" pitchFamily="34" charset="0"/>
              </a:rPr>
              <a:t>Binary relationships are relationship "triples" with a "subject", "predicate," and "object"</a:t>
            </a:r>
          </a:p>
          <a:p>
            <a:pPr marL="342900" indent="-342900" eaLnBrk="0" fontAlgn="base" hangingPunct="0">
              <a:lnSpc>
                <a:spcPct val="93000"/>
              </a:lnSpc>
              <a:spcBef>
                <a:spcPts val="180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2800" dirty="0" smtClean="0">
                <a:latin typeface="UC Berkeley OS Sign"/>
                <a:cs typeface="Arial" pitchFamily="34" charset="0"/>
                <a:sym typeface="Arial" pitchFamily="34" charset="0"/>
              </a:rPr>
              <a:t>With binary relationships the reason for the relationship can often be interpreted in both directions (one is the inverse of the other)</a:t>
            </a:r>
          </a:p>
          <a:p>
            <a:pPr marL="342900" indent="-342900" eaLnBrk="0" fontAlgn="base" hangingPunct="0">
              <a:lnSpc>
                <a:spcPct val="93000"/>
              </a:lnSpc>
              <a:spcBef>
                <a:spcPts val="180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FF0000"/>
                </a:solidFill>
                <a:latin typeface="UC Berkeley OS Sign"/>
                <a:cs typeface="Arial" pitchFamily="34" charset="0"/>
                <a:sym typeface="Arial" pitchFamily="34" charset="0"/>
              </a:rPr>
              <a:t>With triples we can combine relationships into a graph </a:t>
            </a:r>
            <a:r>
              <a:rPr lang="en-US" sz="2800" dirty="0" smtClean="0">
                <a:latin typeface="UC Berkeley OS Sign"/>
                <a:cs typeface="Arial" pitchFamily="34" charset="0"/>
                <a:sym typeface="Arial" pitchFamily="34" charset="0"/>
              </a:rPr>
              <a:t>and "reason" over the set of relationships when they have common components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"/>
          <p:cNvSpPr>
            <a:spLocks noGrp="1" noChangeArrowheads="1"/>
          </p:cNvSpPr>
          <p:nvPr>
            <p:ph type="title"/>
          </p:nvPr>
        </p:nvSpPr>
        <p:spPr>
          <a:xfrm>
            <a:off x="381000" y="457200"/>
            <a:ext cx="8228707" cy="1190997"/>
          </a:xfrm>
        </p:spPr>
        <p:txBody>
          <a:bodyPr/>
          <a:lstStyle/>
          <a:p>
            <a:pPr>
              <a:lnSpc>
                <a:spcPct val="92000"/>
              </a:lnSpc>
              <a:tabLst>
                <a:tab pos="660773" algn="l"/>
                <a:tab pos="1312617" algn="l"/>
                <a:tab pos="1973391" algn="l"/>
                <a:tab pos="2625235" algn="l"/>
                <a:tab pos="3286008" algn="l"/>
                <a:tab pos="3946782" algn="l"/>
                <a:tab pos="4598626" algn="l"/>
                <a:tab pos="5241540" algn="l"/>
                <a:tab pos="5911243" algn="l"/>
                <a:tab pos="6563087" algn="l"/>
                <a:tab pos="7232790" algn="l"/>
                <a:tab pos="7875704" algn="l"/>
              </a:tabLst>
            </a:pPr>
            <a:r>
              <a:rPr lang="en-US" sz="3600" b="1" dirty="0" smtClean="0"/>
              <a:t>The Architectural Perspective:</a:t>
            </a:r>
            <a:br>
              <a:rPr lang="en-US" sz="3600" b="1" dirty="0" smtClean="0"/>
            </a:br>
            <a:r>
              <a:rPr lang="en-US" sz="3600" b="1" dirty="0" smtClean="0"/>
              <a:t> Directionality</a:t>
            </a:r>
            <a:endParaRPr lang="en-US" sz="3400" b="1" dirty="0" smtClean="0">
              <a:sym typeface="UC Berkeley OS Sign"/>
            </a:endParaRPr>
          </a:p>
        </p:txBody>
      </p:sp>
      <p:sp>
        <p:nvSpPr>
          <p:cNvPr id="29699" name="Text Box 6"/>
          <p:cNvSpPr txBox="1">
            <a:spLocks noChangeArrowheads="1"/>
          </p:cNvSpPr>
          <p:nvPr/>
        </p:nvSpPr>
        <p:spPr bwMode="auto">
          <a:xfrm>
            <a:off x="8772303" y="6594574"/>
            <a:ext cx="87064" cy="22324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64291" tIns="32146" rIns="64291" bIns="32146"/>
          <a:lstStyle/>
          <a:p>
            <a:pPr algn="ctr"/>
            <a:fld id="{3B9DB3E3-68DC-4616-921E-9097AE825FF2}" type="slidenum">
              <a:rPr lang="en-US" sz="1500">
                <a:solidFill>
                  <a:srgbClr val="002955"/>
                </a:solidFill>
                <a:latin typeface="UC Berkeley OS Sign"/>
                <a:ea typeface="MS PGothic" pitchFamily="34" charset="-128"/>
                <a:sym typeface="UC Berkeley OS Sign"/>
              </a:rPr>
              <a:pPr algn="ctr"/>
              <a:t>7</a:t>
            </a:fld>
            <a:endParaRPr lang="en-US" sz="1500" dirty="0">
              <a:solidFill>
                <a:srgbClr val="002955"/>
              </a:solidFill>
              <a:latin typeface="UC Berkeley OS Sign"/>
              <a:ea typeface="MS PGothic" pitchFamily="34" charset="-128"/>
              <a:sym typeface="UC Berkeley OS Sign"/>
            </a:endParaRPr>
          </a:p>
        </p:txBody>
      </p:sp>
      <p:sp>
        <p:nvSpPr>
          <p:cNvPr id="29703" name="Rectangle 7"/>
          <p:cNvSpPr>
            <a:spLocks noChangeArrowheads="1"/>
          </p:cNvSpPr>
          <p:nvPr/>
        </p:nvSpPr>
        <p:spPr bwMode="auto">
          <a:xfrm>
            <a:off x="533400" y="1828800"/>
            <a:ext cx="8036719" cy="47649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4291" tIns="32146" rIns="64291" bIns="32146">
            <a:spAutoFit/>
          </a:bodyPr>
          <a:lstStyle/>
          <a:p>
            <a:pPr marL="342900" indent="-342900" eaLnBrk="0" fontAlgn="base" hangingPunct="0">
              <a:lnSpc>
                <a:spcPct val="93000"/>
              </a:lnSpc>
              <a:spcBef>
                <a:spcPts val="180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2800" dirty="0" smtClean="0">
                <a:latin typeface="UC Berkeley OS Sign"/>
                <a:cs typeface="Arial" pitchFamily="34" charset="0"/>
                <a:sym typeface="Arial" pitchFamily="34" charset="0"/>
              </a:rPr>
              <a:t>The DIRECTIONALITY of a relationship defines the order in which the arguments of the relationship are connected</a:t>
            </a:r>
          </a:p>
          <a:p>
            <a:pPr marL="342900" indent="-342900" eaLnBrk="0" fontAlgn="base" hangingPunct="0">
              <a:lnSpc>
                <a:spcPct val="93000"/>
              </a:lnSpc>
              <a:spcBef>
                <a:spcPts val="180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2800" dirty="0" smtClean="0">
                <a:latin typeface="UC Berkeley OS Sign"/>
                <a:cs typeface="Arial" pitchFamily="34" charset="0"/>
                <a:sym typeface="Arial" pitchFamily="34" charset="0"/>
              </a:rPr>
              <a:t>A ONE-WAY or UNI-DIRECTIONAL relationship can be followed in only one direction</a:t>
            </a:r>
          </a:p>
          <a:p>
            <a:pPr marL="342900" indent="-342900" eaLnBrk="0" fontAlgn="base" hangingPunct="0">
              <a:lnSpc>
                <a:spcPct val="93000"/>
              </a:lnSpc>
              <a:spcBef>
                <a:spcPts val="180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2800" dirty="0" smtClean="0">
                <a:latin typeface="UC Berkeley OS Sign"/>
                <a:cs typeface="Arial" pitchFamily="34" charset="0"/>
                <a:sym typeface="Arial" pitchFamily="34" charset="0"/>
              </a:rPr>
              <a:t>A BI-DIRECTIONAL one can be followed in both directions</a:t>
            </a:r>
          </a:p>
          <a:p>
            <a:pPr marL="342900" indent="-342900" eaLnBrk="0" fontAlgn="base" hangingPunct="0">
              <a:lnSpc>
                <a:spcPct val="93000"/>
              </a:lnSpc>
              <a:spcBef>
                <a:spcPts val="180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2800" dirty="0" smtClean="0">
                <a:latin typeface="UC Berkeley OS Sign"/>
                <a:cs typeface="Arial" pitchFamily="34" charset="0"/>
                <a:sym typeface="Arial" pitchFamily="34" charset="0"/>
              </a:rPr>
              <a:t>All symmetric relationships are bi-directional, but not all bi-directional relationships are symmetric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ChangeArrowheads="1"/>
          </p:cNvSpPr>
          <p:nvPr>
            <p:ph type="title"/>
          </p:nvPr>
        </p:nvSpPr>
        <p:spPr>
          <a:xfrm>
            <a:off x="553641" y="1071562"/>
            <a:ext cx="8197453" cy="2089547"/>
          </a:xfrm>
        </p:spPr>
        <p:txBody>
          <a:bodyPr>
            <a:normAutofit fontScale="90000"/>
          </a:bodyPr>
          <a:lstStyle/>
          <a:p>
            <a:pPr>
              <a:lnSpc>
                <a:spcPct val="92000"/>
              </a:lnSpc>
              <a:tabLst>
                <a:tab pos="660773" algn="l"/>
                <a:tab pos="1312617" algn="l"/>
                <a:tab pos="1973391" algn="l"/>
                <a:tab pos="2625235" algn="l"/>
                <a:tab pos="3286008" algn="l"/>
                <a:tab pos="3946782" algn="l"/>
                <a:tab pos="4598626" algn="l"/>
                <a:tab pos="5241540" algn="l"/>
                <a:tab pos="5911243" algn="l"/>
                <a:tab pos="6563087" algn="l"/>
                <a:tab pos="7232790" algn="l"/>
                <a:tab pos="7875704" algn="l"/>
              </a:tabLst>
            </a:pPr>
            <a:r>
              <a:rPr lang="en-US" sz="3800" b="1" dirty="0" smtClean="0">
                <a:sym typeface="UC Berkeley OS Sign"/>
              </a:rPr>
              <a:t>INFO 202</a:t>
            </a:r>
            <a:br>
              <a:rPr lang="en-US" sz="3800" b="1" dirty="0" smtClean="0">
                <a:sym typeface="UC Berkeley OS Sign"/>
              </a:rPr>
            </a:br>
            <a:r>
              <a:rPr lang="en-US" sz="3800" b="1" dirty="0" smtClean="0">
                <a:sym typeface="UC Berkeley OS Sign"/>
              </a:rPr>
              <a:t>“Information Organization &amp; Retrieval”</a:t>
            </a:r>
            <a:br>
              <a:rPr lang="en-US" sz="3800" b="1" dirty="0" smtClean="0">
                <a:sym typeface="UC Berkeley OS Sign"/>
              </a:rPr>
            </a:br>
            <a:r>
              <a:rPr lang="en-US" sz="3800" b="1" dirty="0" smtClean="0">
                <a:sym typeface="UC Berkeley OS Sign"/>
              </a:rPr>
              <a:t>Fall 2015</a:t>
            </a:r>
            <a:r>
              <a:rPr lang="en-US" sz="3400" b="1" dirty="0" smtClean="0"/>
              <a:t/>
            </a:r>
            <a:br>
              <a:rPr lang="en-US" sz="3400" b="1" dirty="0" smtClean="0"/>
            </a:br>
            <a:endParaRPr lang="en-US" sz="3400" dirty="0" smtClean="0">
              <a:sym typeface="UC Berkeley OS Sign"/>
            </a:endParaRP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92906" y="2464594"/>
            <a:ext cx="8228707" cy="3589734"/>
          </a:xfrm>
        </p:spPr>
        <p:txBody>
          <a:bodyPr anchor="ctr">
            <a:normAutofit fontScale="92500" lnSpcReduction="10000"/>
          </a:bodyPr>
          <a:lstStyle/>
          <a:p>
            <a:pPr marL="0" indent="0" algn="ctr">
              <a:lnSpc>
                <a:spcPct val="92000"/>
              </a:lnSpc>
              <a:tabLst>
                <a:tab pos="660773" algn="l"/>
                <a:tab pos="1312617" algn="l"/>
                <a:tab pos="1973391" algn="l"/>
                <a:tab pos="2625235" algn="l"/>
                <a:tab pos="3286008" algn="l"/>
                <a:tab pos="3946782" algn="l"/>
                <a:tab pos="4598626" algn="l"/>
                <a:tab pos="5241540" algn="l"/>
                <a:tab pos="5911243" algn="l"/>
                <a:tab pos="6563087" algn="l"/>
                <a:tab pos="7232790" algn="l"/>
                <a:tab pos="7875704" algn="l"/>
              </a:tabLst>
            </a:pPr>
            <a:endParaRPr lang="en-US" sz="3000" dirty="0" smtClean="0">
              <a:sym typeface="UC Berkeley OS Sign"/>
            </a:endParaRPr>
          </a:p>
          <a:p>
            <a:pPr marL="0" indent="0" algn="ctr">
              <a:lnSpc>
                <a:spcPct val="92000"/>
              </a:lnSpc>
              <a:tabLst>
                <a:tab pos="660773" algn="l"/>
                <a:tab pos="1312617" algn="l"/>
                <a:tab pos="1973391" algn="l"/>
                <a:tab pos="2625235" algn="l"/>
                <a:tab pos="3286008" algn="l"/>
                <a:tab pos="3946782" algn="l"/>
                <a:tab pos="4598626" algn="l"/>
                <a:tab pos="5241540" algn="l"/>
                <a:tab pos="5911243" algn="l"/>
                <a:tab pos="6563087" algn="l"/>
                <a:tab pos="7232790" algn="l"/>
                <a:tab pos="7875704" algn="l"/>
              </a:tabLst>
            </a:pPr>
            <a:endParaRPr lang="en-US" sz="3000" dirty="0" smtClean="0">
              <a:sym typeface="UC Berkeley OS Sign"/>
            </a:endParaRPr>
          </a:p>
          <a:p>
            <a:pPr marL="0" indent="0" algn="ctr">
              <a:lnSpc>
                <a:spcPct val="92000"/>
              </a:lnSpc>
              <a:buNone/>
              <a:tabLst>
                <a:tab pos="660773" algn="l"/>
                <a:tab pos="1312617" algn="l"/>
                <a:tab pos="1973391" algn="l"/>
                <a:tab pos="2625235" algn="l"/>
                <a:tab pos="3286008" algn="l"/>
                <a:tab pos="3946782" algn="l"/>
                <a:tab pos="4598626" algn="l"/>
                <a:tab pos="5241540" algn="l"/>
                <a:tab pos="5911243" algn="l"/>
                <a:tab pos="6563087" algn="l"/>
                <a:tab pos="7232790" algn="l"/>
                <a:tab pos="7875704" algn="l"/>
              </a:tabLst>
            </a:pPr>
            <a:r>
              <a:rPr lang="en-US" sz="3000" dirty="0" smtClean="0">
                <a:sym typeface="UC Berkeley OS Sign"/>
              </a:rPr>
              <a:t>Robert J. Glushko</a:t>
            </a:r>
            <a:br>
              <a:rPr lang="en-US" sz="3000" dirty="0" smtClean="0">
                <a:sym typeface="UC Berkeley OS Sign"/>
              </a:rPr>
            </a:br>
            <a:r>
              <a:rPr lang="en-US" sz="3000" dirty="0" smtClean="0">
                <a:sym typeface="UC Berkeley OS Sign"/>
                <a:hlinkClick r:id="rId3"/>
              </a:rPr>
              <a:t>glushko@berkeley.edu</a:t>
            </a:r>
            <a:endParaRPr lang="en-US" sz="3000" dirty="0" smtClean="0">
              <a:sym typeface="UC Berkeley OS Sign"/>
            </a:endParaRPr>
          </a:p>
          <a:p>
            <a:pPr marL="0" indent="0" algn="ctr">
              <a:lnSpc>
                <a:spcPct val="92000"/>
              </a:lnSpc>
              <a:buNone/>
              <a:tabLst>
                <a:tab pos="660773" algn="l"/>
                <a:tab pos="1312617" algn="l"/>
                <a:tab pos="1973391" algn="l"/>
                <a:tab pos="2625235" algn="l"/>
                <a:tab pos="3286008" algn="l"/>
                <a:tab pos="3946782" algn="l"/>
                <a:tab pos="4598626" algn="l"/>
                <a:tab pos="5241540" algn="l"/>
                <a:tab pos="5911243" algn="l"/>
                <a:tab pos="6563087" algn="l"/>
                <a:tab pos="7232790" algn="l"/>
                <a:tab pos="7875704" algn="l"/>
              </a:tabLst>
            </a:pPr>
            <a:r>
              <a:rPr lang="en-US" sz="3000" dirty="0" smtClean="0">
                <a:sym typeface="UC Berkeley OS Sign"/>
              </a:rPr>
              <a:t>@rjglushko</a:t>
            </a:r>
          </a:p>
          <a:p>
            <a:pPr marL="0" indent="0" algn="ctr">
              <a:lnSpc>
                <a:spcPct val="92000"/>
              </a:lnSpc>
              <a:buNone/>
              <a:tabLst>
                <a:tab pos="660773" algn="l"/>
                <a:tab pos="1312617" algn="l"/>
                <a:tab pos="1973391" algn="l"/>
                <a:tab pos="2625235" algn="l"/>
                <a:tab pos="3286008" algn="l"/>
                <a:tab pos="3946782" algn="l"/>
                <a:tab pos="4598626" algn="l"/>
                <a:tab pos="5241540" algn="l"/>
                <a:tab pos="5911243" algn="l"/>
                <a:tab pos="6563087" algn="l"/>
                <a:tab pos="7232790" algn="l"/>
                <a:tab pos="7875704" algn="l"/>
              </a:tabLst>
            </a:pPr>
            <a:endParaRPr lang="en-US" sz="3000" dirty="0" smtClean="0">
              <a:sym typeface="UC Berkeley OS Sign"/>
            </a:endParaRPr>
          </a:p>
          <a:p>
            <a:pPr marL="0" indent="0" algn="ctr">
              <a:lnSpc>
                <a:spcPct val="92000"/>
              </a:lnSpc>
              <a:buNone/>
              <a:tabLst>
                <a:tab pos="660773" algn="l"/>
                <a:tab pos="1312617" algn="l"/>
                <a:tab pos="1973391" algn="l"/>
                <a:tab pos="2625235" algn="l"/>
                <a:tab pos="3286008" algn="l"/>
                <a:tab pos="3946782" algn="l"/>
                <a:tab pos="4598626" algn="l"/>
                <a:tab pos="5241540" algn="l"/>
                <a:tab pos="5911243" algn="l"/>
                <a:tab pos="6563087" algn="l"/>
                <a:tab pos="7232790" algn="l"/>
                <a:tab pos="7875704" algn="l"/>
              </a:tabLst>
            </a:pPr>
            <a:r>
              <a:rPr lang="en-US" sz="3000" dirty="0" smtClean="0">
                <a:sym typeface="UC Berkeley OS Sign"/>
              </a:rPr>
              <a:t>14 October 2015</a:t>
            </a:r>
            <a:br>
              <a:rPr lang="en-US" sz="3000" dirty="0" smtClean="0">
                <a:sym typeface="UC Berkeley OS Sign"/>
              </a:rPr>
            </a:br>
            <a:r>
              <a:rPr lang="en-US" sz="3000" dirty="0" smtClean="0">
                <a:sym typeface="UC Berkeley OS Sign"/>
              </a:rPr>
              <a:t>Lecture 14.2 – Analyzing Links; A Little Graph Theory</a:t>
            </a:r>
          </a:p>
          <a:p>
            <a:pPr marL="0" indent="0" algn="ctr">
              <a:lnSpc>
                <a:spcPct val="92000"/>
              </a:lnSpc>
              <a:tabLst>
                <a:tab pos="660773" algn="l"/>
                <a:tab pos="1312617" algn="l"/>
                <a:tab pos="1973391" algn="l"/>
                <a:tab pos="2625235" algn="l"/>
                <a:tab pos="3286008" algn="l"/>
                <a:tab pos="3946782" algn="l"/>
                <a:tab pos="4598626" algn="l"/>
                <a:tab pos="5241540" algn="l"/>
                <a:tab pos="5911243" algn="l"/>
                <a:tab pos="6563087" algn="l"/>
                <a:tab pos="7232790" algn="l"/>
                <a:tab pos="7875704" algn="l"/>
              </a:tabLst>
            </a:pPr>
            <a:endParaRPr lang="en-US" sz="3000" dirty="0" smtClean="0">
              <a:solidFill>
                <a:srgbClr val="002955"/>
              </a:solidFill>
              <a:sym typeface="UC Berkeley OS Sign"/>
            </a:endParaRPr>
          </a:p>
        </p:txBody>
      </p:sp>
      <p:sp>
        <p:nvSpPr>
          <p:cNvPr id="2" name="Rectangle 3"/>
          <p:cNvSpPr>
            <a:spLocks/>
          </p:cNvSpPr>
          <p:nvPr/>
        </p:nvSpPr>
        <p:spPr bwMode="auto">
          <a:xfrm>
            <a:off x="2416597" y="642938"/>
            <a:ext cx="4675767" cy="212366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35560" bIns="0">
            <a:spAutoFit/>
          </a:bodyPr>
          <a:lstStyle/>
          <a:p>
            <a:pPr marL="34602">
              <a:lnSpc>
                <a:spcPct val="92000"/>
              </a:lnSpc>
              <a:tabLst>
                <a:tab pos="696491" algn="l"/>
                <a:tab pos="1339406" algn="l"/>
                <a:tab pos="2009108" algn="l"/>
                <a:tab pos="2660952" algn="l"/>
                <a:tab pos="3330655" algn="l"/>
                <a:tab pos="3973570" algn="l"/>
                <a:tab pos="4625414" algn="l"/>
                <a:tab pos="5286187" algn="l"/>
                <a:tab pos="5946960" algn="l"/>
                <a:tab pos="6598804" algn="l"/>
                <a:tab pos="6670239" algn="l"/>
              </a:tabLst>
              <a:defRPr/>
            </a:pPr>
            <a:r>
              <a:rPr lang="en-US" sz="1500" spc="773" dirty="0">
                <a:solidFill>
                  <a:srgbClr val="BC9B6B"/>
                </a:solidFill>
                <a:latin typeface="UC Berkeley OS Sign" charset="0"/>
                <a:ea typeface="ＭＳ Ｐゴシック" charset="0"/>
                <a:cs typeface="UC Berkeley OS Sign" charset="0"/>
                <a:sym typeface="UC Berkeley OS Sign" charset="0"/>
              </a:rPr>
              <a:t>SCHOOL OF INFORMATION</a:t>
            </a:r>
          </a:p>
        </p:txBody>
      </p:sp>
      <p:sp>
        <p:nvSpPr>
          <p:cNvPr id="2052" name="Rectangle 4"/>
          <p:cNvSpPr>
            <a:spLocks/>
          </p:cNvSpPr>
          <p:nvPr/>
        </p:nvSpPr>
        <p:spPr bwMode="auto">
          <a:xfrm>
            <a:off x="1253506" y="375047"/>
            <a:ext cx="7255191" cy="212366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35560" bIns="0">
            <a:spAutoFit/>
          </a:bodyPr>
          <a:lstStyle/>
          <a:p>
            <a:pPr marL="34602">
              <a:lnSpc>
                <a:spcPct val="92000"/>
              </a:lnSpc>
              <a:tabLst>
                <a:tab pos="696491" algn="l"/>
                <a:tab pos="1339406" algn="l"/>
                <a:tab pos="2009108" algn="l"/>
                <a:tab pos="2660952" algn="l"/>
                <a:tab pos="3330655" algn="l"/>
                <a:tab pos="3973570" algn="l"/>
                <a:tab pos="4625414" algn="l"/>
                <a:tab pos="5286187" algn="l"/>
                <a:tab pos="5946960" algn="l"/>
                <a:tab pos="6598804" algn="l"/>
                <a:tab pos="6670239" algn="l"/>
              </a:tabLst>
              <a:defRPr/>
            </a:pPr>
            <a:r>
              <a:rPr lang="en-US" sz="1500" spc="773" dirty="0">
                <a:solidFill>
                  <a:srgbClr val="BC9B6B"/>
                </a:solidFill>
                <a:latin typeface="UC Berkeley OS Sign" charset="0"/>
                <a:ea typeface="ＭＳ Ｐゴシック" charset="0"/>
                <a:cs typeface="UC Berkeley OS Sign" charset="0"/>
                <a:sym typeface="UC Berkeley OS Sign" charset="0"/>
              </a:rPr>
              <a:t>UNIVERSITY OF CALIFORNIA, BERKELEY</a:t>
            </a:r>
          </a:p>
        </p:txBody>
      </p:sp>
      <p:pic>
        <p:nvPicPr>
          <p:cNvPr id="2054" name="Picture 5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4221" y="223242"/>
            <a:ext cx="892969" cy="892969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"/>
          <p:cNvSpPr>
            <a:spLocks noGrp="1" noChangeArrowheads="1"/>
          </p:cNvSpPr>
          <p:nvPr>
            <p:ph type="title"/>
          </p:nvPr>
        </p:nvSpPr>
        <p:spPr>
          <a:xfrm>
            <a:off x="533400" y="152400"/>
            <a:ext cx="8228707" cy="1190997"/>
          </a:xfrm>
        </p:spPr>
        <p:txBody>
          <a:bodyPr/>
          <a:lstStyle/>
          <a:p>
            <a:pPr>
              <a:lnSpc>
                <a:spcPct val="92000"/>
              </a:lnSpc>
              <a:tabLst>
                <a:tab pos="660773" algn="l"/>
                <a:tab pos="1312617" algn="l"/>
                <a:tab pos="1973391" algn="l"/>
                <a:tab pos="2625235" algn="l"/>
                <a:tab pos="3286008" algn="l"/>
                <a:tab pos="3946782" algn="l"/>
                <a:tab pos="4598626" algn="l"/>
                <a:tab pos="5241540" algn="l"/>
                <a:tab pos="5911243" algn="l"/>
                <a:tab pos="6563087" algn="l"/>
                <a:tab pos="7232790" algn="l"/>
                <a:tab pos="7875704" algn="l"/>
              </a:tabLst>
            </a:pPr>
            <a:r>
              <a:rPr lang="en-US" sz="3600" b="1" dirty="0" smtClean="0"/>
              <a:t>Analyzing Patterns of Links</a:t>
            </a:r>
            <a:endParaRPr lang="en-US" sz="3400" dirty="0" smtClean="0">
              <a:sym typeface="UC Berkeley OS Sign"/>
            </a:endParaRPr>
          </a:p>
        </p:txBody>
      </p:sp>
      <p:sp>
        <p:nvSpPr>
          <p:cNvPr id="29699" name="Text Box 6"/>
          <p:cNvSpPr txBox="1">
            <a:spLocks noChangeArrowheads="1"/>
          </p:cNvSpPr>
          <p:nvPr/>
        </p:nvSpPr>
        <p:spPr bwMode="auto">
          <a:xfrm>
            <a:off x="8772303" y="6594574"/>
            <a:ext cx="87064" cy="22324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64291" tIns="32146" rIns="64291" bIns="32146"/>
          <a:lstStyle/>
          <a:p>
            <a:pPr algn="ctr"/>
            <a:fld id="{3B9DB3E3-68DC-4616-921E-9097AE825FF2}" type="slidenum">
              <a:rPr lang="en-US" sz="1500">
                <a:solidFill>
                  <a:srgbClr val="002955"/>
                </a:solidFill>
                <a:latin typeface="UC Berkeley OS Sign"/>
                <a:ea typeface="MS PGothic" pitchFamily="34" charset="-128"/>
                <a:sym typeface="UC Berkeley OS Sign"/>
              </a:rPr>
              <a:pPr algn="ctr"/>
              <a:t>9</a:t>
            </a:fld>
            <a:endParaRPr lang="en-US" sz="1500" dirty="0">
              <a:solidFill>
                <a:srgbClr val="002955"/>
              </a:solidFill>
              <a:latin typeface="UC Berkeley OS Sign"/>
              <a:ea typeface="MS PGothic" pitchFamily="34" charset="-128"/>
              <a:sym typeface="UC Berkeley OS Sign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28600" y="1143000"/>
            <a:ext cx="8153400" cy="65152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eaLnBrk="0" fontAlgn="base" hangingPunct="0">
              <a:lnSpc>
                <a:spcPct val="93000"/>
              </a:lnSpc>
              <a:spcBef>
                <a:spcPts val="180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2800" dirty="0" smtClean="0"/>
              <a:t>Analyzing the patterns of links within a large collection of documents can be necessary when:</a:t>
            </a:r>
          </a:p>
          <a:p>
            <a:pPr marL="800100" lvl="1" indent="-342900" eaLnBrk="0" fontAlgn="base" hangingPunct="0">
              <a:lnSpc>
                <a:spcPct val="93000"/>
              </a:lnSpc>
              <a:spcBef>
                <a:spcPts val="180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2400" dirty="0" smtClean="0"/>
              <a:t>The authors or editors are not around to explain structural decisions</a:t>
            </a:r>
          </a:p>
          <a:p>
            <a:pPr marL="800100" lvl="1" indent="-342900" eaLnBrk="0" fontAlgn="base" hangingPunct="0">
              <a:lnSpc>
                <a:spcPct val="93000"/>
              </a:lnSpc>
              <a:spcBef>
                <a:spcPts val="180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2400" dirty="0" smtClean="0"/>
              <a:t>The actual structure differs from the ideal or intended structure because of production or implementation decisions</a:t>
            </a:r>
          </a:p>
          <a:p>
            <a:pPr marL="342900" lvl="1" indent="-342900" eaLnBrk="0" fontAlgn="base" hangingPunct="0">
              <a:lnSpc>
                <a:spcPct val="93000"/>
              </a:lnSpc>
              <a:spcBef>
                <a:spcPts val="180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2400" dirty="0" smtClean="0"/>
              <a:t>Raymond, Darrell, and Frank </a:t>
            </a:r>
            <a:r>
              <a:rPr lang="en-US" sz="2400" dirty="0" err="1" smtClean="0"/>
              <a:t>Tompa</a:t>
            </a:r>
            <a:r>
              <a:rPr lang="en-US" sz="2400" dirty="0" smtClean="0"/>
              <a:t>. "Hypertext and the Oxford English dictionary." Communications of the ACM 31, no. 7 (1988): 871-879. </a:t>
            </a:r>
          </a:p>
          <a:p>
            <a:pPr marL="800100" lvl="1" indent="-342900" eaLnBrk="0" fontAlgn="base" hangingPunct="0">
              <a:lnSpc>
                <a:spcPct val="93000"/>
              </a:lnSpc>
              <a:spcBef>
                <a:spcPts val="180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2400" dirty="0" smtClean="0"/>
              <a:t>OED in 1980 had 569K cross references, avg. of 2.26 per entry, but very interesting distribution </a:t>
            </a:r>
          </a:p>
          <a:p>
            <a:pPr marL="342900" lvl="1" indent="-342900" eaLnBrk="0" fontAlgn="base" hangingPunct="0">
              <a:lnSpc>
                <a:spcPct val="93000"/>
              </a:lnSpc>
              <a:spcBef>
                <a:spcPts val="1800"/>
              </a:spcBef>
              <a:spcAft>
                <a:spcPct val="0"/>
              </a:spcAft>
              <a:buFont typeface="Arial" pitchFamily="34" charset="0"/>
              <a:buChar char="•"/>
            </a:pPr>
            <a:endParaRPr lang="en-US" sz="2400" dirty="0" smtClean="0"/>
          </a:p>
          <a:p>
            <a:pPr marL="800100" lvl="1" indent="-342900" eaLnBrk="0" fontAlgn="base" hangingPunct="0">
              <a:lnSpc>
                <a:spcPct val="93000"/>
              </a:lnSpc>
              <a:spcBef>
                <a:spcPts val="1800"/>
              </a:spcBef>
              <a:spcAft>
                <a:spcPct val="0"/>
              </a:spcAft>
              <a:buFont typeface="Arial" pitchFamily="34" charset="0"/>
              <a:buChar char="•"/>
            </a:pPr>
            <a:endParaRPr lang="en-US" sz="24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3081</Words>
  <Application>Microsoft Office PowerPoint</Application>
  <PresentationFormat>On-screen Show (4:3)</PresentationFormat>
  <Paragraphs>329</Paragraphs>
  <Slides>56</Slides>
  <Notes>53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56</vt:i4>
      </vt:variant>
    </vt:vector>
  </HeadingPairs>
  <TitlesOfParts>
    <vt:vector size="63" baseType="lpstr">
      <vt:lpstr>ＭＳ Ｐゴシック</vt:lpstr>
      <vt:lpstr>ＭＳ Ｐゴシック</vt:lpstr>
      <vt:lpstr>Arial</vt:lpstr>
      <vt:lpstr>Calibri</vt:lpstr>
      <vt:lpstr>UC Berkeley OS Sign</vt:lpstr>
      <vt:lpstr>Wingdings</vt:lpstr>
      <vt:lpstr>Office Theme</vt:lpstr>
      <vt:lpstr>Plan for Today’s Lecture(s)</vt:lpstr>
      <vt:lpstr>INFO 202 “Information Organization &amp; Retrieval” Fall 2015 </vt:lpstr>
      <vt:lpstr>The Architectural Perspective {and, or, vs.} the Structural Perspective</vt:lpstr>
      <vt:lpstr>The Architectural Perspective:   Degree or Arity </vt:lpstr>
      <vt:lpstr>The Architectural Perspective:  Cardinality</vt:lpstr>
      <vt:lpstr>Modeling Relationships as Binary Ones</vt:lpstr>
      <vt:lpstr>The Architectural Perspective:  Directionality</vt:lpstr>
      <vt:lpstr>INFO 202 “Information Organization &amp; Retrieval” Fall 2015 </vt:lpstr>
      <vt:lpstr>Analyzing Patterns of Links</vt:lpstr>
      <vt:lpstr>PowerPoint Presentation</vt:lpstr>
      <vt:lpstr>PowerPoint Presentation</vt:lpstr>
      <vt:lpstr>PowerPoint Presentation</vt:lpstr>
      <vt:lpstr>Graph Theory</vt:lpstr>
      <vt:lpstr>The Origins of Graph Theory (Euler 1735)</vt:lpstr>
      <vt:lpstr>Computing the Properties of Graphs</vt:lpstr>
      <vt:lpstr>Reachability and Transitive Closure</vt:lpstr>
      <vt:lpstr>PowerPoint Presentation</vt:lpstr>
      <vt:lpstr>Shortest Path</vt:lpstr>
      <vt:lpstr>Minimum Spanning Tree</vt:lpstr>
      <vt:lpstr>Moving Beyond “Reachability”</vt:lpstr>
      <vt:lpstr>Analysis of Large-Scale Social &amp; Information Networks</vt:lpstr>
      <vt:lpstr>Measures of Centrality</vt:lpstr>
      <vt:lpstr>“Kite Network” Example from http://www.orgnet.com/sna.html</vt:lpstr>
      <vt:lpstr>Subgraphs</vt:lpstr>
      <vt:lpstr>Graph Analysis in the Twittersphere</vt:lpstr>
      <vt:lpstr>Graph Analysis in the Twittersphere</vt:lpstr>
      <vt:lpstr>PowerPoint Presentation</vt:lpstr>
      <vt:lpstr>PowerPoint Presentation</vt:lpstr>
      <vt:lpstr>PowerPoint Presentation</vt:lpstr>
      <vt:lpstr>NSA’s Social Network Analysis</vt:lpstr>
      <vt:lpstr>INFO 202 “Information Organization &amp; Retrieval” Fall 2015 </vt:lpstr>
      <vt:lpstr>Bibilometrics (or "Scientometrics"): Structure of Scientific Citation</vt:lpstr>
      <vt:lpstr>Citation Analysis and Impact Ranking</vt:lpstr>
      <vt:lpstr>Citation Signals and Polarity (1)</vt:lpstr>
      <vt:lpstr>Citation Signals and Polarity (2)</vt:lpstr>
      <vt:lpstr>Shepardizing</vt:lpstr>
      <vt:lpstr>Some Problems for Citation Analysis</vt:lpstr>
      <vt:lpstr>Altmetrics</vt:lpstr>
      <vt:lpstr>INFO 202 “Information Organization &amp; Retrieval” Fall 2015 </vt:lpstr>
      <vt:lpstr>Adapting Citation Analysis to the Web</vt:lpstr>
      <vt:lpstr>The Need for Web Citation Analysis</vt:lpstr>
      <vt:lpstr>Using Links to Assess Relevance</vt:lpstr>
      <vt:lpstr>Some Questions Remain</vt:lpstr>
      <vt:lpstr>A Very Conceptual Description of Page Rank</vt:lpstr>
      <vt:lpstr>The Page Rank "Voting" Calculation</vt:lpstr>
      <vt:lpstr>Manipulating Page Rank</vt:lpstr>
      <vt:lpstr>Sociopolitical Criticism of Page Rank and Google Relevance Heuristics [1]</vt:lpstr>
      <vt:lpstr>Sociopolitical Criticism of Page Rank and Google Relevance Heuristics [2]</vt:lpstr>
      <vt:lpstr>Readings for Next Lecture</vt:lpstr>
      <vt:lpstr>TODAY’S  MOST  IMPORTANT  SLIDES</vt:lpstr>
      <vt:lpstr>Modeling Relationships as Binary Ones</vt:lpstr>
      <vt:lpstr>Computing the Properties of Graphs</vt:lpstr>
      <vt:lpstr>Moving Beyond “Reachability”</vt:lpstr>
      <vt:lpstr>Analysis of Large-Scale Social &amp; Information Networks</vt:lpstr>
      <vt:lpstr>Adapting Citation Analysis to the Web</vt:lpstr>
      <vt:lpstr>NSA’s Social Network Analysis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2015-10-13T16:28:09Z</dcterms:created>
  <dcterms:modified xsi:type="dcterms:W3CDTF">2015-10-13T16:28:27Z</dcterms:modified>
</cp:coreProperties>
</file>