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7"/>
  </p:notesMasterIdLst>
  <p:handoutMasterIdLst>
    <p:handoutMasterId r:id="rId58"/>
  </p:handoutMasterIdLst>
  <p:sldIdLst>
    <p:sldId id="256" r:id="rId2"/>
    <p:sldId id="351" r:id="rId3"/>
    <p:sldId id="336" r:id="rId4"/>
    <p:sldId id="486" r:id="rId5"/>
    <p:sldId id="443" r:id="rId6"/>
    <p:sldId id="396" r:id="rId7"/>
    <p:sldId id="341" r:id="rId8"/>
    <p:sldId id="500" r:id="rId9"/>
    <p:sldId id="444" r:id="rId10"/>
    <p:sldId id="342" r:id="rId11"/>
    <p:sldId id="501" r:id="rId12"/>
    <p:sldId id="434" r:id="rId13"/>
    <p:sldId id="436" r:id="rId14"/>
    <p:sldId id="435" r:id="rId15"/>
    <p:sldId id="447" r:id="rId16"/>
    <p:sldId id="438" r:id="rId17"/>
    <p:sldId id="437" r:id="rId18"/>
    <p:sldId id="504" r:id="rId19"/>
    <p:sldId id="484" r:id="rId20"/>
    <p:sldId id="505" r:id="rId21"/>
    <p:sldId id="503" r:id="rId22"/>
    <p:sldId id="403" r:id="rId23"/>
    <p:sldId id="449" r:id="rId24"/>
    <p:sldId id="450" r:id="rId25"/>
    <p:sldId id="451" r:id="rId26"/>
    <p:sldId id="441" r:id="rId27"/>
    <p:sldId id="452" r:id="rId28"/>
    <p:sldId id="453" r:id="rId29"/>
    <p:sldId id="506" r:id="rId30"/>
    <p:sldId id="454" r:id="rId31"/>
    <p:sldId id="487" r:id="rId32"/>
    <p:sldId id="456" r:id="rId33"/>
    <p:sldId id="455" r:id="rId34"/>
    <p:sldId id="458" r:id="rId35"/>
    <p:sldId id="459" r:id="rId36"/>
    <p:sldId id="460" r:id="rId37"/>
    <p:sldId id="507" r:id="rId38"/>
    <p:sldId id="494" r:id="rId39"/>
    <p:sldId id="491" r:id="rId40"/>
    <p:sldId id="466" r:id="rId41"/>
    <p:sldId id="463" r:id="rId42"/>
    <p:sldId id="461" r:id="rId43"/>
    <p:sldId id="495" r:id="rId44"/>
    <p:sldId id="508" r:id="rId45"/>
    <p:sldId id="509" r:id="rId46"/>
    <p:sldId id="493" r:id="rId47"/>
    <p:sldId id="510" r:id="rId48"/>
    <p:sldId id="511" r:id="rId49"/>
    <p:sldId id="512" r:id="rId50"/>
    <p:sldId id="513" r:id="rId51"/>
    <p:sldId id="514" r:id="rId52"/>
    <p:sldId id="515" r:id="rId53"/>
    <p:sldId id="516" r:id="rId54"/>
    <p:sldId id="517" r:id="rId55"/>
    <p:sldId id="518" r:id="rId5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914" autoAdjust="0"/>
  </p:normalViewPr>
  <p:slideViewPr>
    <p:cSldViewPr>
      <p:cViewPr varScale="1">
        <p:scale>
          <a:sx n="63" d="100"/>
          <a:sy n="63" d="100"/>
        </p:scale>
        <p:origin x="156" y="4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p:scale>
          <a:sx n="71" d="100"/>
          <a:sy n="71" d="100"/>
        </p:scale>
        <p:origin x="816"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D185424-A03C-493E-836F-DBE882E5EDF8}" type="datetimeFigureOut">
              <a:rPr lang="en-US" smtClean="0"/>
              <a:pPr/>
              <a:t>10/15/2015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E723D477-F91C-4067-917E-BA2E45999C81}" type="slidenum">
              <a:rPr lang="en-US" smtClean="0"/>
              <a:pPr/>
              <a:t>‹#›</a:t>
            </a:fld>
            <a:endParaRPr lang="en-US"/>
          </a:p>
        </p:txBody>
      </p:sp>
    </p:spTree>
    <p:extLst>
      <p:ext uri="{BB962C8B-B14F-4D97-AF65-F5344CB8AC3E}">
        <p14:creationId xmlns:p14="http://schemas.microsoft.com/office/powerpoint/2010/main" val="1596884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90B4808-2445-4A8E-B4E1-ED80AB1FCF8F}" type="datetimeFigureOut">
              <a:rPr lang="en-US" smtClean="0"/>
              <a:pPr/>
              <a:t>10/15/2015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33CA1B0-15C9-4F2D-85FD-131A188FAB7D}" type="slidenum">
              <a:rPr lang="en-US" smtClean="0"/>
              <a:pPr/>
              <a:t>‹#›</a:t>
            </a:fld>
            <a:endParaRPr lang="en-US"/>
          </a:p>
        </p:txBody>
      </p:sp>
    </p:spTree>
    <p:extLst>
      <p:ext uri="{BB962C8B-B14F-4D97-AF65-F5344CB8AC3E}">
        <p14:creationId xmlns:p14="http://schemas.microsoft.com/office/powerpoint/2010/main" val="3155017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453488" lvl="1" indent="0">
              <a:lnSpc>
                <a:spcPct val="92000"/>
              </a:lnSpc>
              <a:spcBef>
                <a:spcPts val="1786"/>
              </a:spcBef>
              <a:buClr>
                <a:srgbClr val="002955"/>
              </a:buClr>
              <a:buSzPct val="44000"/>
              <a:buFont typeface="Wingdings" pitchFamily="2" charset="2"/>
              <a:buNone/>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a:t>
            </a:fld>
            <a:endParaRPr lang="en-US"/>
          </a:p>
        </p:txBody>
      </p:sp>
    </p:spTree>
    <p:extLst>
      <p:ext uri="{BB962C8B-B14F-4D97-AF65-F5344CB8AC3E}">
        <p14:creationId xmlns:p14="http://schemas.microsoft.com/office/powerpoint/2010/main" val="3450859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10</a:t>
            </a:fld>
            <a:endParaRPr lang="en-US"/>
          </a:p>
        </p:txBody>
      </p:sp>
    </p:spTree>
    <p:extLst>
      <p:ext uri="{BB962C8B-B14F-4D97-AF65-F5344CB8AC3E}">
        <p14:creationId xmlns:p14="http://schemas.microsoft.com/office/powerpoint/2010/main" val="2167010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3CA1B0-15C9-4F2D-85FD-131A188FAB7D}" type="slidenum">
              <a:rPr lang="en-US" smtClean="0"/>
              <a:pPr/>
              <a:t>11</a:t>
            </a:fld>
            <a:endParaRPr lang="en-US"/>
          </a:p>
        </p:txBody>
      </p:sp>
    </p:spTree>
    <p:extLst>
      <p:ext uri="{BB962C8B-B14F-4D97-AF65-F5344CB8AC3E}">
        <p14:creationId xmlns:p14="http://schemas.microsoft.com/office/powerpoint/2010/main" val="3289000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12</a:t>
            </a:fld>
            <a:endParaRPr lang="en-US"/>
          </a:p>
        </p:txBody>
      </p:sp>
    </p:spTree>
    <p:extLst>
      <p:ext uri="{BB962C8B-B14F-4D97-AF65-F5344CB8AC3E}">
        <p14:creationId xmlns:p14="http://schemas.microsoft.com/office/powerpoint/2010/main" val="3150524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13</a:t>
            </a:fld>
            <a:endParaRPr lang="en-US"/>
          </a:p>
        </p:txBody>
      </p:sp>
    </p:spTree>
    <p:extLst>
      <p:ext uri="{BB962C8B-B14F-4D97-AF65-F5344CB8AC3E}">
        <p14:creationId xmlns:p14="http://schemas.microsoft.com/office/powerpoint/2010/main" val="3686291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14</a:t>
            </a:fld>
            <a:endParaRPr lang="en-US"/>
          </a:p>
        </p:txBody>
      </p:sp>
    </p:spTree>
    <p:extLst>
      <p:ext uri="{BB962C8B-B14F-4D97-AF65-F5344CB8AC3E}">
        <p14:creationId xmlns:p14="http://schemas.microsoft.com/office/powerpoint/2010/main" val="794127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dirty="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15</a:t>
            </a:fld>
            <a:endParaRPr lang="en-US"/>
          </a:p>
        </p:txBody>
      </p:sp>
    </p:spTree>
    <p:extLst>
      <p:ext uri="{BB962C8B-B14F-4D97-AF65-F5344CB8AC3E}">
        <p14:creationId xmlns:p14="http://schemas.microsoft.com/office/powerpoint/2010/main" val="2751981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16</a:t>
            </a:fld>
            <a:endParaRPr lang="en-US"/>
          </a:p>
        </p:txBody>
      </p:sp>
    </p:spTree>
    <p:extLst>
      <p:ext uri="{BB962C8B-B14F-4D97-AF65-F5344CB8AC3E}">
        <p14:creationId xmlns:p14="http://schemas.microsoft.com/office/powerpoint/2010/main" val="5431121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17</a:t>
            </a:fld>
            <a:endParaRPr lang="en-US"/>
          </a:p>
        </p:txBody>
      </p:sp>
    </p:spTree>
    <p:extLst>
      <p:ext uri="{BB962C8B-B14F-4D97-AF65-F5344CB8AC3E}">
        <p14:creationId xmlns:p14="http://schemas.microsoft.com/office/powerpoint/2010/main" val="12978293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19</a:t>
            </a:fld>
            <a:endParaRPr lang="en-US"/>
          </a:p>
        </p:txBody>
      </p:sp>
    </p:spTree>
    <p:extLst>
      <p:ext uri="{BB962C8B-B14F-4D97-AF65-F5344CB8AC3E}">
        <p14:creationId xmlns:p14="http://schemas.microsoft.com/office/powerpoint/2010/main" val="1737454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8A3BB1-4831-483C-B557-C0FFEDB18E50}" type="slidenum">
              <a:rPr lang="en-US" smtClean="0"/>
              <a:pPr/>
              <a:t>20</a:t>
            </a:fld>
            <a:endParaRPr lang="en-US"/>
          </a:p>
        </p:txBody>
      </p:sp>
    </p:spTree>
    <p:extLst>
      <p:ext uri="{BB962C8B-B14F-4D97-AF65-F5344CB8AC3E}">
        <p14:creationId xmlns:p14="http://schemas.microsoft.com/office/powerpoint/2010/main" val="199218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2</a:t>
            </a:fld>
            <a:endParaRPr lang="en-US"/>
          </a:p>
        </p:txBody>
      </p:sp>
    </p:spTree>
    <p:extLst>
      <p:ext uri="{BB962C8B-B14F-4D97-AF65-F5344CB8AC3E}">
        <p14:creationId xmlns:p14="http://schemas.microsoft.com/office/powerpoint/2010/main" val="14958799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3CA1B0-15C9-4F2D-85FD-131A188FAB7D}" type="slidenum">
              <a:rPr lang="en-US" smtClean="0"/>
              <a:pPr/>
              <a:t>21</a:t>
            </a:fld>
            <a:endParaRPr lang="en-US"/>
          </a:p>
        </p:txBody>
      </p:sp>
    </p:spTree>
    <p:extLst>
      <p:ext uri="{BB962C8B-B14F-4D97-AF65-F5344CB8AC3E}">
        <p14:creationId xmlns:p14="http://schemas.microsoft.com/office/powerpoint/2010/main" val="1395060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22</a:t>
            </a:fld>
            <a:endParaRPr lang="en-US"/>
          </a:p>
        </p:txBody>
      </p:sp>
    </p:spTree>
    <p:extLst>
      <p:ext uri="{BB962C8B-B14F-4D97-AF65-F5344CB8AC3E}">
        <p14:creationId xmlns:p14="http://schemas.microsoft.com/office/powerpoint/2010/main" val="6925197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23</a:t>
            </a:fld>
            <a:endParaRPr lang="en-US"/>
          </a:p>
        </p:txBody>
      </p:sp>
    </p:spTree>
    <p:extLst>
      <p:ext uri="{BB962C8B-B14F-4D97-AF65-F5344CB8AC3E}">
        <p14:creationId xmlns:p14="http://schemas.microsoft.com/office/powerpoint/2010/main" val="1968839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24</a:t>
            </a:fld>
            <a:endParaRPr lang="en-US"/>
          </a:p>
        </p:txBody>
      </p:sp>
    </p:spTree>
    <p:extLst>
      <p:ext uri="{BB962C8B-B14F-4D97-AF65-F5344CB8AC3E}">
        <p14:creationId xmlns:p14="http://schemas.microsoft.com/office/powerpoint/2010/main" val="6799845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dirty="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25</a:t>
            </a:fld>
            <a:endParaRPr lang="en-US"/>
          </a:p>
        </p:txBody>
      </p:sp>
    </p:spTree>
    <p:extLst>
      <p:ext uri="{BB962C8B-B14F-4D97-AF65-F5344CB8AC3E}">
        <p14:creationId xmlns:p14="http://schemas.microsoft.com/office/powerpoint/2010/main" val="22234161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26</a:t>
            </a:fld>
            <a:endParaRPr lang="en-US"/>
          </a:p>
        </p:txBody>
      </p:sp>
    </p:spTree>
    <p:extLst>
      <p:ext uri="{BB962C8B-B14F-4D97-AF65-F5344CB8AC3E}">
        <p14:creationId xmlns:p14="http://schemas.microsoft.com/office/powerpoint/2010/main" val="39087340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27</a:t>
            </a:fld>
            <a:endParaRPr lang="en-US"/>
          </a:p>
        </p:txBody>
      </p:sp>
    </p:spTree>
    <p:extLst>
      <p:ext uri="{BB962C8B-B14F-4D97-AF65-F5344CB8AC3E}">
        <p14:creationId xmlns:p14="http://schemas.microsoft.com/office/powerpoint/2010/main" val="960050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28</a:t>
            </a:fld>
            <a:endParaRPr lang="en-US"/>
          </a:p>
        </p:txBody>
      </p:sp>
    </p:spTree>
    <p:extLst>
      <p:ext uri="{BB962C8B-B14F-4D97-AF65-F5344CB8AC3E}">
        <p14:creationId xmlns:p14="http://schemas.microsoft.com/office/powerpoint/2010/main" val="33981727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3CA1B0-15C9-4F2D-85FD-131A188FAB7D}" type="slidenum">
              <a:rPr lang="en-US" smtClean="0"/>
              <a:pPr/>
              <a:t>29</a:t>
            </a:fld>
            <a:endParaRPr lang="en-US"/>
          </a:p>
        </p:txBody>
      </p:sp>
    </p:spTree>
    <p:extLst>
      <p:ext uri="{BB962C8B-B14F-4D97-AF65-F5344CB8AC3E}">
        <p14:creationId xmlns:p14="http://schemas.microsoft.com/office/powerpoint/2010/main" val="28049181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3CA1B0-15C9-4F2D-85FD-131A188FAB7D}" type="slidenum">
              <a:rPr lang="en-US" smtClean="0"/>
              <a:pPr/>
              <a:t>30</a:t>
            </a:fld>
            <a:endParaRPr lang="en-US"/>
          </a:p>
        </p:txBody>
      </p:sp>
    </p:spTree>
    <p:extLst>
      <p:ext uri="{BB962C8B-B14F-4D97-AF65-F5344CB8AC3E}">
        <p14:creationId xmlns:p14="http://schemas.microsoft.com/office/powerpoint/2010/main" val="2257867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a:t>
            </a:fld>
            <a:endParaRPr lang="en-US"/>
          </a:p>
        </p:txBody>
      </p:sp>
    </p:spTree>
    <p:extLst>
      <p:ext uri="{BB962C8B-B14F-4D97-AF65-F5344CB8AC3E}">
        <p14:creationId xmlns:p14="http://schemas.microsoft.com/office/powerpoint/2010/main" val="5301853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3CA1B0-15C9-4F2D-85FD-131A188FAB7D}" type="slidenum">
              <a:rPr lang="en-US" smtClean="0"/>
              <a:pPr/>
              <a:t>31</a:t>
            </a:fld>
            <a:endParaRPr lang="en-US"/>
          </a:p>
        </p:txBody>
      </p:sp>
    </p:spTree>
    <p:extLst>
      <p:ext uri="{BB962C8B-B14F-4D97-AF65-F5344CB8AC3E}">
        <p14:creationId xmlns:p14="http://schemas.microsoft.com/office/powerpoint/2010/main" val="13041847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32</a:t>
            </a:fld>
            <a:endParaRPr lang="en-US"/>
          </a:p>
        </p:txBody>
      </p:sp>
    </p:spTree>
    <p:extLst>
      <p:ext uri="{BB962C8B-B14F-4D97-AF65-F5344CB8AC3E}">
        <p14:creationId xmlns:p14="http://schemas.microsoft.com/office/powerpoint/2010/main" val="34031217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3CA1B0-15C9-4F2D-85FD-131A188FAB7D}" type="slidenum">
              <a:rPr lang="en-US" smtClean="0"/>
              <a:pPr/>
              <a:t>33</a:t>
            </a:fld>
            <a:endParaRPr lang="en-US"/>
          </a:p>
        </p:txBody>
      </p:sp>
    </p:spTree>
    <p:extLst>
      <p:ext uri="{BB962C8B-B14F-4D97-AF65-F5344CB8AC3E}">
        <p14:creationId xmlns:p14="http://schemas.microsoft.com/office/powerpoint/2010/main" val="17693703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34</a:t>
            </a:fld>
            <a:endParaRPr lang="en-US"/>
          </a:p>
        </p:txBody>
      </p:sp>
    </p:spTree>
    <p:extLst>
      <p:ext uri="{BB962C8B-B14F-4D97-AF65-F5344CB8AC3E}">
        <p14:creationId xmlns:p14="http://schemas.microsoft.com/office/powerpoint/2010/main" val="30837337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35</a:t>
            </a:fld>
            <a:endParaRPr lang="en-US"/>
          </a:p>
        </p:txBody>
      </p:sp>
    </p:spTree>
    <p:extLst>
      <p:ext uri="{BB962C8B-B14F-4D97-AF65-F5344CB8AC3E}">
        <p14:creationId xmlns:p14="http://schemas.microsoft.com/office/powerpoint/2010/main" val="2273833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36</a:t>
            </a:fld>
            <a:endParaRPr lang="en-US"/>
          </a:p>
        </p:txBody>
      </p:sp>
    </p:spTree>
    <p:extLst>
      <p:ext uri="{BB962C8B-B14F-4D97-AF65-F5344CB8AC3E}">
        <p14:creationId xmlns:p14="http://schemas.microsoft.com/office/powerpoint/2010/main" val="20873898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37</a:t>
            </a:fld>
            <a:endParaRPr lang="en-US"/>
          </a:p>
        </p:txBody>
      </p:sp>
    </p:spTree>
    <p:extLst>
      <p:ext uri="{BB962C8B-B14F-4D97-AF65-F5344CB8AC3E}">
        <p14:creationId xmlns:p14="http://schemas.microsoft.com/office/powerpoint/2010/main" val="10159856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a:p>
        </p:txBody>
      </p:sp>
      <p:sp>
        <p:nvSpPr>
          <p:cNvPr id="4" name="Slide Number Placeholder 3"/>
          <p:cNvSpPr>
            <a:spLocks noGrp="1"/>
          </p:cNvSpPr>
          <p:nvPr>
            <p:ph type="sldNum" sz="quarter" idx="10"/>
          </p:nvPr>
        </p:nvSpPr>
        <p:spPr/>
        <p:txBody>
          <a:bodyPr/>
          <a:lstStyle/>
          <a:p>
            <a:fld id="{433CA1B0-15C9-4F2D-85FD-131A188FAB7D}" type="slidenum">
              <a:rPr lang="en-US" smtClean="0"/>
              <a:pPr/>
              <a:t>38</a:t>
            </a:fld>
            <a:endParaRPr lang="en-US"/>
          </a:p>
        </p:txBody>
      </p:sp>
    </p:spTree>
    <p:extLst>
      <p:ext uri="{BB962C8B-B14F-4D97-AF65-F5344CB8AC3E}">
        <p14:creationId xmlns:p14="http://schemas.microsoft.com/office/powerpoint/2010/main" val="9596019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39</a:t>
            </a:fld>
            <a:endParaRPr lang="en-US"/>
          </a:p>
        </p:txBody>
      </p:sp>
    </p:spTree>
    <p:extLst>
      <p:ext uri="{BB962C8B-B14F-4D97-AF65-F5344CB8AC3E}">
        <p14:creationId xmlns:p14="http://schemas.microsoft.com/office/powerpoint/2010/main" val="39278390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40</a:t>
            </a:fld>
            <a:endParaRPr lang="en-US"/>
          </a:p>
        </p:txBody>
      </p:sp>
    </p:spTree>
    <p:extLst>
      <p:ext uri="{BB962C8B-B14F-4D97-AF65-F5344CB8AC3E}">
        <p14:creationId xmlns:p14="http://schemas.microsoft.com/office/powerpoint/2010/main" val="1756527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a:t>
            </a:fld>
            <a:endParaRPr lang="en-US"/>
          </a:p>
        </p:txBody>
      </p:sp>
    </p:spTree>
    <p:extLst>
      <p:ext uri="{BB962C8B-B14F-4D97-AF65-F5344CB8AC3E}">
        <p14:creationId xmlns:p14="http://schemas.microsoft.com/office/powerpoint/2010/main" val="27439657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3CA1B0-15C9-4F2D-85FD-131A188FAB7D}" type="slidenum">
              <a:rPr lang="en-US" smtClean="0"/>
              <a:pPr/>
              <a:t>41</a:t>
            </a:fld>
            <a:endParaRPr lang="en-US"/>
          </a:p>
        </p:txBody>
      </p:sp>
    </p:spTree>
    <p:extLst>
      <p:ext uri="{BB962C8B-B14F-4D97-AF65-F5344CB8AC3E}">
        <p14:creationId xmlns:p14="http://schemas.microsoft.com/office/powerpoint/2010/main" val="9458815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42</a:t>
            </a:fld>
            <a:endParaRPr lang="en-US"/>
          </a:p>
        </p:txBody>
      </p:sp>
    </p:spTree>
    <p:extLst>
      <p:ext uri="{BB962C8B-B14F-4D97-AF65-F5344CB8AC3E}">
        <p14:creationId xmlns:p14="http://schemas.microsoft.com/office/powerpoint/2010/main" val="17789780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43</a:t>
            </a:fld>
            <a:endParaRPr lang="en-US"/>
          </a:p>
        </p:txBody>
      </p:sp>
    </p:spTree>
    <p:extLst>
      <p:ext uri="{BB962C8B-B14F-4D97-AF65-F5344CB8AC3E}">
        <p14:creationId xmlns:p14="http://schemas.microsoft.com/office/powerpoint/2010/main" val="39934755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44</a:t>
            </a:fld>
            <a:endParaRPr lang="en-US"/>
          </a:p>
        </p:txBody>
      </p:sp>
    </p:spTree>
    <p:extLst>
      <p:ext uri="{BB962C8B-B14F-4D97-AF65-F5344CB8AC3E}">
        <p14:creationId xmlns:p14="http://schemas.microsoft.com/office/powerpoint/2010/main" val="271970993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3CA1B0-15C9-4F2D-85FD-131A188FAB7D}" type="slidenum">
              <a:rPr lang="en-US" smtClean="0"/>
              <a:pPr/>
              <a:t>45</a:t>
            </a:fld>
            <a:endParaRPr lang="en-US"/>
          </a:p>
        </p:txBody>
      </p:sp>
    </p:spTree>
    <p:extLst>
      <p:ext uri="{BB962C8B-B14F-4D97-AF65-F5344CB8AC3E}">
        <p14:creationId xmlns:p14="http://schemas.microsoft.com/office/powerpoint/2010/main" val="8647859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46</a:t>
            </a:fld>
            <a:endParaRPr lang="en-US"/>
          </a:p>
        </p:txBody>
      </p:sp>
    </p:spTree>
    <p:extLst>
      <p:ext uri="{BB962C8B-B14F-4D97-AF65-F5344CB8AC3E}">
        <p14:creationId xmlns:p14="http://schemas.microsoft.com/office/powerpoint/2010/main" val="34357701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smtClean="0">
              <a:latin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47</a:t>
            </a:fld>
            <a:endParaRPr lang="en-US" dirty="0"/>
          </a:p>
        </p:txBody>
      </p:sp>
    </p:spTree>
    <p:extLst>
      <p:ext uri="{BB962C8B-B14F-4D97-AF65-F5344CB8AC3E}">
        <p14:creationId xmlns:p14="http://schemas.microsoft.com/office/powerpoint/2010/main" val="24499296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48</a:t>
            </a:fld>
            <a:endParaRPr lang="en-US"/>
          </a:p>
        </p:txBody>
      </p:sp>
    </p:spTree>
    <p:extLst>
      <p:ext uri="{BB962C8B-B14F-4D97-AF65-F5344CB8AC3E}">
        <p14:creationId xmlns:p14="http://schemas.microsoft.com/office/powerpoint/2010/main" val="398310767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49</a:t>
            </a:fld>
            <a:endParaRPr lang="en-US"/>
          </a:p>
        </p:txBody>
      </p:sp>
    </p:spTree>
    <p:extLst>
      <p:ext uri="{BB962C8B-B14F-4D97-AF65-F5344CB8AC3E}">
        <p14:creationId xmlns:p14="http://schemas.microsoft.com/office/powerpoint/2010/main" val="170087626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50</a:t>
            </a:fld>
            <a:endParaRPr lang="en-US"/>
          </a:p>
        </p:txBody>
      </p:sp>
    </p:spTree>
    <p:extLst>
      <p:ext uri="{BB962C8B-B14F-4D97-AF65-F5344CB8AC3E}">
        <p14:creationId xmlns:p14="http://schemas.microsoft.com/office/powerpoint/2010/main" val="2604251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a:t>
            </a:fld>
            <a:endParaRPr lang="en-US"/>
          </a:p>
        </p:txBody>
      </p:sp>
    </p:spTree>
    <p:extLst>
      <p:ext uri="{BB962C8B-B14F-4D97-AF65-F5344CB8AC3E}">
        <p14:creationId xmlns:p14="http://schemas.microsoft.com/office/powerpoint/2010/main" val="35775646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dirty="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51</a:t>
            </a:fld>
            <a:endParaRPr lang="en-US"/>
          </a:p>
        </p:txBody>
      </p:sp>
    </p:spTree>
    <p:extLst>
      <p:ext uri="{BB962C8B-B14F-4D97-AF65-F5344CB8AC3E}">
        <p14:creationId xmlns:p14="http://schemas.microsoft.com/office/powerpoint/2010/main" val="36181071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52</a:t>
            </a:fld>
            <a:endParaRPr lang="en-US"/>
          </a:p>
        </p:txBody>
      </p:sp>
    </p:spTree>
    <p:extLst>
      <p:ext uri="{BB962C8B-B14F-4D97-AF65-F5344CB8AC3E}">
        <p14:creationId xmlns:p14="http://schemas.microsoft.com/office/powerpoint/2010/main" val="20326998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53</a:t>
            </a:fld>
            <a:endParaRPr lang="en-US"/>
          </a:p>
        </p:txBody>
      </p:sp>
    </p:spTree>
    <p:extLst>
      <p:ext uri="{BB962C8B-B14F-4D97-AF65-F5344CB8AC3E}">
        <p14:creationId xmlns:p14="http://schemas.microsoft.com/office/powerpoint/2010/main" val="424692054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54</a:t>
            </a:fld>
            <a:endParaRPr lang="en-US"/>
          </a:p>
        </p:txBody>
      </p:sp>
    </p:spTree>
    <p:extLst>
      <p:ext uri="{BB962C8B-B14F-4D97-AF65-F5344CB8AC3E}">
        <p14:creationId xmlns:p14="http://schemas.microsoft.com/office/powerpoint/2010/main" val="409592942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55</a:t>
            </a:fld>
            <a:endParaRPr lang="en-US"/>
          </a:p>
        </p:txBody>
      </p:sp>
    </p:spTree>
    <p:extLst>
      <p:ext uri="{BB962C8B-B14F-4D97-AF65-F5344CB8AC3E}">
        <p14:creationId xmlns:p14="http://schemas.microsoft.com/office/powerpoint/2010/main" val="3015410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a:t>
            </a:fld>
            <a:endParaRPr lang="en-US"/>
          </a:p>
        </p:txBody>
      </p:sp>
    </p:spTree>
    <p:extLst>
      <p:ext uri="{BB962C8B-B14F-4D97-AF65-F5344CB8AC3E}">
        <p14:creationId xmlns:p14="http://schemas.microsoft.com/office/powerpoint/2010/main" val="1052173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smtClean="0">
              <a:latin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7</a:t>
            </a:fld>
            <a:endParaRPr lang="en-US"/>
          </a:p>
        </p:txBody>
      </p:sp>
    </p:spTree>
    <p:extLst>
      <p:ext uri="{BB962C8B-B14F-4D97-AF65-F5344CB8AC3E}">
        <p14:creationId xmlns:p14="http://schemas.microsoft.com/office/powerpoint/2010/main" val="1413068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8</a:t>
            </a:fld>
            <a:endParaRPr lang="en-US"/>
          </a:p>
        </p:txBody>
      </p:sp>
    </p:spTree>
    <p:extLst>
      <p:ext uri="{BB962C8B-B14F-4D97-AF65-F5344CB8AC3E}">
        <p14:creationId xmlns:p14="http://schemas.microsoft.com/office/powerpoint/2010/main" val="3106233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9</a:t>
            </a:fld>
            <a:endParaRPr lang="en-US"/>
          </a:p>
        </p:txBody>
      </p:sp>
    </p:spTree>
    <p:extLst>
      <p:ext uri="{BB962C8B-B14F-4D97-AF65-F5344CB8AC3E}">
        <p14:creationId xmlns:p14="http://schemas.microsoft.com/office/powerpoint/2010/main" val="160532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B7C68-48CA-4F7E-A595-FD5BDC7FD61F}"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B7C68-48CA-4F7E-A595-FD5BDC7FD61F}"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B7C68-48CA-4F7E-A595-FD5BDC7FD61F}"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B7C68-48CA-4F7E-A595-FD5BDC7FD61F}"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9B7C68-48CA-4F7E-A595-FD5BDC7FD61F}"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B7C68-48CA-4F7E-A595-FD5BDC7FD61F}"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B7C68-48CA-4F7E-A595-FD5BDC7FD61F}" type="datetimeFigureOut">
              <a:rPr lang="en-US" smtClean="0"/>
              <a:pPr/>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B7C68-48CA-4F7E-A595-FD5BDC7FD61F}" type="datetimeFigureOut">
              <a:rPr lang="en-US" smtClean="0"/>
              <a:pPr/>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B7C68-48CA-4F7E-A595-FD5BDC7FD61F}" type="datetimeFigureOut">
              <a:rPr lang="en-US" smtClean="0"/>
              <a:pPr/>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B7C68-48CA-4F7E-A595-FD5BDC7FD61F}"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B7C68-48CA-4F7E-A595-FD5BDC7FD61F}"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B7C68-48CA-4F7E-A595-FD5BDC7FD61F}" type="datetimeFigureOut">
              <a:rPr lang="en-US" smtClean="0"/>
              <a:pPr/>
              <a:t>10/15/2015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2767D-72EB-46BC-8160-C972ECC5DB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nyti.ms/1F44kCR" TargetMode="External"/><Relationship Id="rId4" Type="http://schemas.openxmlformats.org/officeDocument/2006/relationships/hyperlink" Target="http://nlp.stanford.edu:8080/ner/proces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protege.stanford.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swatproject.org/publications/InferredValve.jpg" TargetMode="External"/><Relationship Id="rId4" Type="http://schemas.openxmlformats.org/officeDocument/2006/relationships/hyperlink" Target="http://www.swatproject.or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microformats.org/wiki/Main_Pag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en.wikipedia.org/wiki/Help:Infobox" TargetMode="External"/><Relationship Id="rId5" Type="http://schemas.openxmlformats.org/officeDocument/2006/relationships/hyperlink" Target="http://schema.org/Movie" TargetMode="External"/><Relationship Id="rId4" Type="http://schemas.openxmlformats.org/officeDocument/2006/relationships/hyperlink" Target="http://schema.org/"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hyperlink" Target="http://jsr.sagepub.com/content/16/1/21.short"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singenglish.com/reference/idioms/close+the+stable+door+after+the+horse+has+bolted.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w3.org/TR/owl-features/"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microformats.org/wiki/Main_Page"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hyperlink" Target="http://en.wikipedia.org/wiki/Help:Infobox" TargetMode="External"/><Relationship Id="rId5" Type="http://schemas.openxmlformats.org/officeDocument/2006/relationships/hyperlink" Target="http://schema.org/Movie" TargetMode="External"/><Relationship Id="rId4" Type="http://schemas.openxmlformats.org/officeDocument/2006/relationships/hyperlink" Target="http://schema.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w3.org/TR/owl-features/"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dirty="0" smtClean="0">
                <a:sym typeface="UC Berkeley OS Sign"/>
              </a:rPr>
              <a:t>Plan for Today’s Lecture(s)</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2057400"/>
            <a:ext cx="8036719" cy="4255170"/>
          </a:xfrm>
          <a:prstGeom prst="rect">
            <a:avLst/>
          </a:prstGeom>
          <a:noFill/>
          <a:ln w="9525">
            <a:noFill/>
            <a:miter lim="800000"/>
            <a:headEnd/>
            <a:tailEnd/>
          </a:ln>
        </p:spPr>
        <p:txBody>
          <a:bodyPr lIns="64291" tIns="32146" rIns="64291" bIns="32146">
            <a:spAutoFit/>
          </a:bodyPr>
          <a:lstStyle/>
          <a:p>
            <a:pPr marL="342900" lvl="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Semantic Web</a:t>
            </a:r>
          </a:p>
          <a:p>
            <a:pPr marL="342900" lvl="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RDF and other Semantic Web Technologies </a:t>
            </a:r>
            <a:endParaRPr lang="en-US" sz="2800" dirty="0" smtClean="0">
              <a:latin typeface="UC Berkeley OS Sign"/>
              <a:cs typeface="Arial" pitchFamily="34" charset="0"/>
              <a:sym typeface="Arial" pitchFamily="34" charset="0"/>
            </a:endParaRPr>
          </a:p>
          <a:p>
            <a:pPr marL="342900" lvl="0" indent="-342900" eaLnBrk="0" fontAlgn="base" hangingPunct="0">
              <a:lnSpc>
                <a:spcPct val="93000"/>
              </a:lnSpc>
              <a:spcBef>
                <a:spcPts val="1800"/>
              </a:spcBef>
              <a:spcAft>
                <a:spcPct val="0"/>
              </a:spcAft>
              <a:buFont typeface="Arial" pitchFamily="34" charset="0"/>
              <a:buChar char="•"/>
            </a:pPr>
            <a:endParaRPr lang="en-US" sz="2800" dirty="0">
              <a:latin typeface="UC Berkeley OS Sign"/>
              <a:cs typeface="Arial" pitchFamily="34" charset="0"/>
              <a:sym typeface="Arial" pitchFamily="34" charset="0"/>
            </a:endParaRPr>
          </a:p>
          <a:p>
            <a:pPr marL="342900" lvl="0"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sym typeface="UC Berkeley OS Sign"/>
              </a:rPr>
              <a:t>deferred to 10/21</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UC Berkeley OS Sign"/>
              </a:rPr>
              <a:t>Linked Data</a:t>
            </a:r>
            <a:endParaRPr lang="en-US" sz="2800" dirty="0" smtClean="0">
              <a:latin typeface="UC Berkeley OS Sign"/>
              <a:cs typeface="Arial" pitchFamily="34" charset="0"/>
              <a:sym typeface="UC Berkeley OS Sign"/>
            </a:endParaRPr>
          </a:p>
          <a:p>
            <a:pPr marL="800100" lvl="1" indent="-342900" eaLnBrk="0" fontAlgn="base" hangingPunct="0">
              <a:lnSpc>
                <a:spcPct val="93000"/>
              </a:lnSpc>
              <a:spcBef>
                <a:spcPts val="1800"/>
              </a:spcBef>
              <a:spcAft>
                <a:spcPct val="0"/>
              </a:spcAft>
              <a:buFont typeface="Arial" pitchFamily="34" charset="0"/>
              <a:buChar char="•"/>
            </a:pPr>
            <a:r>
              <a:rPr lang="en-US" sz="2800" dirty="0" err="1" smtClean="0">
                <a:latin typeface="UC Berkeley OS Sign"/>
                <a:cs typeface="Arial" pitchFamily="34" charset="0"/>
                <a:sym typeface="UC Berkeley OS Sign"/>
              </a:rPr>
              <a:t>SemWeb</a:t>
            </a:r>
            <a:r>
              <a:rPr lang="en-US" sz="2800" dirty="0" smtClean="0">
                <a:latin typeface="UC Berkeley OS Sign"/>
                <a:cs typeface="Arial" pitchFamily="34" charset="0"/>
                <a:sym typeface="UC Berkeley OS Sign"/>
              </a:rPr>
              <a:t> and Linked Data and </a:t>
            </a:r>
            <a:r>
              <a:rPr lang="en-US" sz="2800" dirty="0" smtClean="0">
                <a:latin typeface="UC Berkeley OS Sign"/>
                <a:cs typeface="Arial" pitchFamily="34" charset="0"/>
                <a:sym typeface="UC Berkeley OS Sign"/>
              </a:rPr>
              <a:t>Libraries</a:t>
            </a:r>
            <a:endParaRPr lang="en-US" sz="2800" dirty="0" smtClean="0">
              <a:latin typeface="UC Berkeley OS Sign"/>
              <a:cs typeface="Arial" pitchFamily="34" charset="0"/>
              <a:sym typeface="UC Berkeley OS Sign"/>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Extracting “Semantic” Markup</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1981200"/>
            <a:ext cx="8458200" cy="287017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if the content is semi-structured (e.g., a news feed that uses a "story template" for its stories, with mixed content "semantic islands" in the text), NLP and "data mining" techniques can often extract some limited semantics -- like tagging for people, place names, product names - these usually start with "named entity recognition”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nfordNER.JPG"/>
          <p:cNvPicPr>
            <a:picLocks noChangeAspect="1"/>
          </p:cNvPicPr>
          <p:nvPr/>
        </p:nvPicPr>
        <p:blipFill>
          <a:blip r:embed="rId3" cstate="print"/>
          <a:stretch>
            <a:fillRect/>
          </a:stretch>
        </p:blipFill>
        <p:spPr>
          <a:xfrm>
            <a:off x="914400" y="1066800"/>
            <a:ext cx="7200449" cy="4183216"/>
          </a:xfrm>
          <a:prstGeom prst="rect">
            <a:avLst/>
          </a:prstGeom>
        </p:spPr>
      </p:pic>
      <p:sp>
        <p:nvSpPr>
          <p:cNvPr id="3" name="Rectangle 2"/>
          <p:cNvSpPr/>
          <p:nvPr/>
        </p:nvSpPr>
        <p:spPr>
          <a:xfrm>
            <a:off x="1524000" y="0"/>
            <a:ext cx="6096000" cy="584775"/>
          </a:xfrm>
          <a:prstGeom prst="rect">
            <a:avLst/>
          </a:prstGeom>
        </p:spPr>
        <p:txBody>
          <a:bodyPr wrap="square">
            <a:spAutoFit/>
          </a:bodyPr>
          <a:lstStyle/>
          <a:p>
            <a:r>
              <a:rPr lang="en-US" sz="3200" b="1" dirty="0" smtClean="0">
                <a:sym typeface="UC Berkeley OS Sign"/>
              </a:rPr>
              <a:t>Stanford Named Entity Tagger</a:t>
            </a:r>
            <a:endParaRPr lang="en-US" sz="3200" dirty="0"/>
          </a:p>
        </p:txBody>
      </p:sp>
      <p:sp>
        <p:nvSpPr>
          <p:cNvPr id="4" name="TextBox 3"/>
          <p:cNvSpPr txBox="1"/>
          <p:nvPr/>
        </p:nvSpPr>
        <p:spPr>
          <a:xfrm>
            <a:off x="838200" y="609600"/>
            <a:ext cx="7086600" cy="707886"/>
          </a:xfrm>
          <a:prstGeom prst="rect">
            <a:avLst/>
          </a:prstGeom>
          <a:noFill/>
        </p:spPr>
        <p:txBody>
          <a:bodyPr wrap="square" rtlCol="0">
            <a:spAutoFit/>
          </a:bodyPr>
          <a:lstStyle/>
          <a:p>
            <a:r>
              <a:rPr lang="en-US" sz="2000" dirty="0" smtClean="0">
                <a:hlinkClick r:id="rId4"/>
              </a:rPr>
              <a:t>Demo</a:t>
            </a:r>
            <a:r>
              <a:rPr lang="en-US" sz="2000" dirty="0" smtClean="0"/>
              <a:t> using text from 10/16/14 </a:t>
            </a:r>
            <a:r>
              <a:rPr lang="en-US" sz="2000" dirty="0" smtClean="0">
                <a:hlinkClick r:id="rId5"/>
              </a:rPr>
              <a:t>NY Times story</a:t>
            </a:r>
            <a:r>
              <a:rPr lang="en-US" sz="2000" dirty="0" smtClean="0"/>
              <a:t> about Ebola</a:t>
            </a:r>
            <a:endParaRPr lang="en-US" sz="2000" b="1" dirty="0" smtClean="0"/>
          </a:p>
          <a:p>
            <a:r>
              <a:rPr lang="en-US" sz="2000" dirty="0" smtClean="0"/>
              <a:t> </a:t>
            </a:r>
            <a:endParaRPr lang="en-US" sz="2000" dirty="0"/>
          </a:p>
        </p:txBody>
      </p:sp>
      <p:pic>
        <p:nvPicPr>
          <p:cNvPr id="1026" name="Picture 2"/>
          <p:cNvPicPr>
            <a:picLocks noChangeAspect="1" noChangeArrowheads="1"/>
          </p:cNvPicPr>
          <p:nvPr/>
        </p:nvPicPr>
        <p:blipFill>
          <a:blip r:embed="rId6" cstate="print"/>
          <a:srcRect/>
          <a:stretch>
            <a:fillRect/>
          </a:stretch>
        </p:blipFill>
        <p:spPr bwMode="auto">
          <a:xfrm>
            <a:off x="3048000" y="5562600"/>
            <a:ext cx="1247775" cy="609600"/>
          </a:xfrm>
          <a:prstGeom prst="rect">
            <a:avLst/>
          </a:prstGeom>
          <a:noFill/>
          <a:ln w="9525">
            <a:noFill/>
            <a:miter lim="800000"/>
            <a:headEnd/>
            <a:tailEnd/>
          </a:ln>
        </p:spPr>
      </p:pic>
      <p:pic>
        <p:nvPicPr>
          <p:cNvPr id="1027" name="Picture 3"/>
          <p:cNvPicPr>
            <a:picLocks noChangeAspect="1" noChangeArrowheads="1"/>
          </p:cNvPicPr>
          <p:nvPr/>
        </p:nvPicPr>
        <p:blipFill>
          <a:blip r:embed="rId7" cstate="print"/>
          <a:srcRect/>
          <a:stretch>
            <a:fillRect/>
          </a:stretch>
        </p:blipFill>
        <p:spPr bwMode="auto">
          <a:xfrm>
            <a:off x="4267200" y="5486400"/>
            <a:ext cx="1219200" cy="771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33400" y="228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Semantic Annotation</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1066800"/>
            <a:ext cx="8458200" cy="602809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Annotation" generally means "semantics applied to a document or information resource by a person" -- rather than by NLP</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Someone other than the author can sometimes figure out the author's intent and context if:</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they both belong to the same narrow organization, "community of interest" or "social network"</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there are "extraction," "summarization," and other text processing tools that can help them</a:t>
            </a:r>
          </a:p>
          <a:p>
            <a:pPr marL="3429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suppose the annotator deliberately misleads?</a:t>
            </a:r>
          </a:p>
          <a:p>
            <a:pPr marL="800100" lvl="2"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Semantic Authoring</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1905000"/>
            <a:ext cx="8458200" cy="276117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even when an author is creating his own semantically-encoded content or annotation ...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How are semantic descriptors chosen?</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What do those descriptors mean?</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Can others trust what the author does?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4572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Semantic Authoring: The 2001 Vision</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1692325"/>
            <a:ext cx="8458200" cy="430326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clinic's web page will have more than just keywords; it will have computer-</a:t>
            </a:r>
            <a:r>
              <a:rPr lang="en-US" sz="2800" dirty="0" err="1" smtClean="0">
                <a:latin typeface="UC Berkeley OS Sign"/>
                <a:cs typeface="Arial" pitchFamily="34" charset="0"/>
                <a:sym typeface="Arial" pitchFamily="34" charset="0"/>
              </a:rPr>
              <a:t>processable</a:t>
            </a:r>
            <a:r>
              <a:rPr lang="en-US" sz="2800" dirty="0" smtClean="0">
                <a:latin typeface="UC Berkeley OS Sign"/>
                <a:cs typeface="Arial" pitchFamily="34" charset="0"/>
                <a:sym typeface="Arial" pitchFamily="34" charset="0"/>
              </a:rPr>
              <a:t> information about when specific doctors take appointments"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"These semantics were encoded into the Web page when the clinic's office manager (</a:t>
            </a:r>
            <a:r>
              <a:rPr lang="en-US" sz="2800" dirty="0" smtClean="0">
                <a:solidFill>
                  <a:srgbClr val="FF0000"/>
                </a:solidFill>
                <a:latin typeface="UC Berkeley OS Sign"/>
                <a:cs typeface="Arial" pitchFamily="34" charset="0"/>
                <a:sym typeface="Arial" pitchFamily="34" charset="0"/>
              </a:rPr>
              <a:t>who never took Comp </a:t>
            </a:r>
            <a:r>
              <a:rPr lang="en-US" sz="2800" dirty="0" err="1" smtClean="0">
                <a:solidFill>
                  <a:srgbClr val="FF0000"/>
                </a:solidFill>
                <a:latin typeface="UC Berkeley OS Sign"/>
                <a:cs typeface="Arial" pitchFamily="34" charset="0"/>
                <a:sym typeface="Arial" pitchFamily="34" charset="0"/>
              </a:rPr>
              <a:t>Sci</a:t>
            </a:r>
            <a:r>
              <a:rPr lang="en-US" sz="2800" dirty="0" smtClean="0">
                <a:solidFill>
                  <a:srgbClr val="FF0000"/>
                </a:solidFill>
                <a:latin typeface="UC Berkeley OS Sign"/>
                <a:cs typeface="Arial" pitchFamily="34" charset="0"/>
                <a:sym typeface="Arial" pitchFamily="34" charset="0"/>
              </a:rPr>
              <a:t> 101</a:t>
            </a:r>
            <a:r>
              <a:rPr lang="en-US" sz="2800" dirty="0" smtClean="0">
                <a:latin typeface="UC Berkeley OS Sign"/>
                <a:cs typeface="Arial" pitchFamily="34" charset="0"/>
                <a:sym typeface="Arial" pitchFamily="34" charset="0"/>
              </a:rPr>
              <a:t>) massaged it into shape using </a:t>
            </a:r>
            <a:r>
              <a:rPr lang="en-US" sz="2800" dirty="0" smtClean="0">
                <a:solidFill>
                  <a:srgbClr val="FF0000"/>
                </a:solidFill>
                <a:latin typeface="UC Berkeley OS Sign"/>
                <a:cs typeface="Arial" pitchFamily="34" charset="0"/>
                <a:sym typeface="Arial" pitchFamily="34" charset="0"/>
              </a:rPr>
              <a:t>off-the-shelf software </a:t>
            </a:r>
            <a:r>
              <a:rPr lang="en-US" sz="2800" dirty="0" smtClean="0">
                <a:latin typeface="UC Berkeley OS Sign"/>
                <a:cs typeface="Arial" pitchFamily="34" charset="0"/>
                <a:sym typeface="Arial" pitchFamily="34" charset="0"/>
              </a:rPr>
              <a:t>for writing Semantic Web pages along with </a:t>
            </a:r>
            <a:r>
              <a:rPr lang="en-US" sz="2800" dirty="0" smtClean="0">
                <a:solidFill>
                  <a:srgbClr val="FF0000"/>
                </a:solidFill>
                <a:latin typeface="UC Berkeley OS Sign"/>
                <a:cs typeface="Arial" pitchFamily="34" charset="0"/>
                <a:sym typeface="Arial" pitchFamily="34" charset="0"/>
              </a:rPr>
              <a:t>resources</a:t>
            </a:r>
            <a:r>
              <a:rPr lang="en-US" sz="2800" dirty="0" smtClean="0">
                <a:latin typeface="UC Berkeley OS Sign"/>
                <a:cs typeface="Arial" pitchFamily="34" charset="0"/>
                <a:sym typeface="Arial" pitchFamily="34" charset="0"/>
              </a:rPr>
              <a:t> listed on the Physical Therapy Association's site”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STOP AND THINK: Semantic Authoring</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838200" y="2057400"/>
            <a:ext cx="7620000" cy="436417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What might the office manager have learned in Comp </a:t>
            </a:r>
            <a:r>
              <a:rPr lang="en-US" sz="2800" dirty="0" err="1" smtClean="0">
                <a:latin typeface="UC Berkeley OS Sign"/>
                <a:cs typeface="Arial" pitchFamily="34" charset="0"/>
                <a:sym typeface="Arial" pitchFamily="34" charset="0"/>
              </a:rPr>
              <a:t>Sci</a:t>
            </a:r>
            <a:r>
              <a:rPr lang="en-US" sz="2800" dirty="0" smtClean="0">
                <a:latin typeface="UC Berkeley OS Sign"/>
                <a:cs typeface="Arial" pitchFamily="34" charset="0"/>
                <a:sym typeface="Arial" pitchFamily="34" charset="0"/>
              </a:rPr>
              <a:t> 101 (or INFO 202) that is now somehow unnecessary?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What specifically is the "off-the-shelf" software going to do?</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What kinds of resources will be listed on the Physical Therapy Association site that can be of use here?</a:t>
            </a:r>
          </a:p>
          <a:p>
            <a:pPr marL="342900"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Semantic Authoring: Today’s Reality</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1905000"/>
            <a:ext cx="8458200" cy="436417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Many current semantic web tools still require expertise in semantic technologies and web standards (e.g., </a:t>
            </a:r>
            <a:r>
              <a:rPr lang="en-US" sz="2800" dirty="0" smtClean="0">
                <a:latin typeface="UC Berkeley OS Sign"/>
                <a:cs typeface="Arial" pitchFamily="34" charset="0"/>
                <a:sym typeface="Arial" pitchFamily="34" charset="0"/>
                <a:hlinkClick r:id="rId3"/>
              </a:rPr>
              <a:t>Protégé</a:t>
            </a:r>
            <a:r>
              <a:rPr lang="en-US" sz="2800" dirty="0" smtClean="0">
                <a:latin typeface="UC Berkeley OS Sign"/>
                <a:cs typeface="Arial" pitchFamily="34" charset="0"/>
                <a:sym typeface="Arial" pitchFamily="34" charset="0"/>
              </a:rPr>
              <a:t>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hlinkClick r:id="rId4"/>
              </a:rPr>
              <a:t>SWAT project </a:t>
            </a:r>
            <a:r>
              <a:rPr lang="en-US" sz="2800" dirty="0" smtClean="0">
                <a:latin typeface="UC Berkeley OS Sign"/>
                <a:cs typeface="Arial" pitchFamily="34" charset="0"/>
                <a:sym typeface="Arial" pitchFamily="34" charset="0"/>
              </a:rPr>
              <a:t>to put a natural language front end to semantic authoring</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hlinkClick r:id="rId5"/>
              </a:rPr>
              <a:t>Refining and inferring from a verbal description</a:t>
            </a:r>
            <a:endParaRPr lang="en-US" sz="2800" dirty="0" smtClean="0">
              <a:latin typeface="UC Berkeley OS Sign"/>
              <a:cs typeface="Arial" pitchFamily="34" charset="0"/>
              <a:sym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More likely to succeed are applications that aim lower, not trying to encode all the latent semantics in a document or web page</a:t>
            </a:r>
            <a:endParaRPr lang="en-US" sz="2800" dirty="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5334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Semantic </a:t>
            </a:r>
            <a:r>
              <a:rPr lang="en-US" sz="3600" b="1" dirty="0" err="1" smtClean="0"/>
              <a:t>Templating</a:t>
            </a:r>
            <a:r>
              <a:rPr lang="en-US" sz="3600" b="1" dirty="0" smtClean="0"/>
              <a:t> with </a:t>
            </a:r>
            <a:r>
              <a:rPr lang="en-US" sz="3600" b="1" dirty="0" err="1" smtClean="0"/>
              <a:t>Microformats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1828800"/>
            <a:ext cx="8458200" cy="487931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err="1" smtClean="0">
                <a:latin typeface="UC Berkeley OS Sign"/>
                <a:cs typeface="Arial" pitchFamily="34" charset="0"/>
                <a:sym typeface="Arial" pitchFamily="34" charset="0"/>
              </a:rPr>
              <a:t>Microformats</a:t>
            </a:r>
            <a:r>
              <a:rPr lang="en-US" sz="2400" dirty="0" smtClean="0">
                <a:latin typeface="UC Berkeley OS Sign"/>
                <a:cs typeface="Arial" pitchFamily="34" charset="0"/>
                <a:sym typeface="Arial" pitchFamily="34" charset="0"/>
              </a:rPr>
              <a:t> make the web "semantic light" by embedding content annotation into web pages</a:t>
            </a:r>
          </a:p>
          <a:p>
            <a:pPr marL="342900" lvl="1" indent="-342900" eaLnBrk="0" fontAlgn="base" hangingPunct="0">
              <a:lnSpc>
                <a:spcPct val="93000"/>
              </a:lnSpc>
              <a:spcBef>
                <a:spcPts val="1800"/>
              </a:spcBef>
              <a:spcAft>
                <a:spcPct val="0"/>
              </a:spcAft>
              <a:buFont typeface="Arial" pitchFamily="34" charset="0"/>
              <a:buChar char="•"/>
            </a:pPr>
            <a:r>
              <a:rPr lang="en-US" sz="2400" dirty="0" err="1" smtClean="0">
                <a:latin typeface="UC Berkeley OS Sign"/>
                <a:cs typeface="Arial" pitchFamily="34" charset="0"/>
                <a:sym typeface="Arial" pitchFamily="34" charset="0"/>
                <a:hlinkClick r:id="rId3"/>
              </a:rPr>
              <a:t>Microformats</a:t>
            </a:r>
            <a:r>
              <a:rPr lang="en-US" sz="2400" dirty="0" smtClean="0">
                <a:latin typeface="UC Berkeley OS Sign"/>
                <a:cs typeface="Arial" pitchFamily="34" charset="0"/>
                <a:sym typeface="Arial" pitchFamily="34" charset="0"/>
              </a:rPr>
              <a:t> currently exist for personal contact information, events, and a few other small chunks of structured data</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Wikis and blogs increasingly use </a:t>
            </a:r>
            <a:r>
              <a:rPr lang="en-US" sz="2400" dirty="0" smtClean="0">
                <a:latin typeface="UC Berkeley OS Sign"/>
                <a:cs typeface="Arial" pitchFamily="34" charset="0"/>
                <a:sym typeface="Arial" pitchFamily="34" charset="0"/>
                <a:hlinkClick r:id="rId4"/>
              </a:rPr>
              <a:t>schema.org</a:t>
            </a:r>
            <a:r>
              <a:rPr lang="en-US" sz="2400" dirty="0" smtClean="0">
                <a:latin typeface="UC Berkeley OS Sign"/>
                <a:cs typeface="Arial" pitchFamily="34" charset="0"/>
                <a:sym typeface="Arial" pitchFamily="34" charset="0"/>
              </a:rPr>
              <a:t> templates to encourage the creation of more structured and semantically-annotated content (mention a movie, get </a:t>
            </a:r>
            <a:r>
              <a:rPr lang="en-US" sz="2400" dirty="0" smtClean="0">
                <a:latin typeface="UC Berkeley OS Sign"/>
                <a:cs typeface="Arial" pitchFamily="34" charset="0"/>
                <a:sym typeface="Arial" pitchFamily="34" charset="0"/>
                <a:hlinkClick r:id="rId5"/>
              </a:rPr>
              <a:t>schema.org/movie</a:t>
            </a:r>
            <a:r>
              <a:rPr lang="en-US" sz="2400" dirty="0" smtClean="0">
                <a:latin typeface="UC Berkeley OS Sign"/>
                <a:cs typeface="Arial" pitchFamily="34" charset="0"/>
                <a:sym typeface="Arial" pitchFamily="34" charset="0"/>
              </a:rPr>
              <a:t>)</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Wikipedia has thousands of templates and "</a:t>
            </a:r>
            <a:r>
              <a:rPr lang="en-US" sz="2400" dirty="0" err="1" smtClean="0">
                <a:latin typeface="UC Berkeley OS Sign"/>
                <a:cs typeface="Arial" pitchFamily="34" charset="0"/>
                <a:sym typeface="Arial" pitchFamily="34" charset="0"/>
                <a:hlinkClick r:id="rId6"/>
              </a:rPr>
              <a:t>infoboxes</a:t>
            </a:r>
            <a:r>
              <a:rPr lang="en-US" sz="2400" dirty="0" smtClean="0">
                <a:latin typeface="UC Berkeley OS Sign"/>
                <a:cs typeface="Arial" pitchFamily="34" charset="0"/>
                <a:sym typeface="Arial" pitchFamily="34" charset="0"/>
              </a:rPr>
              <a:t>" that encourage the creation of factual information in a uniform format</a:t>
            </a:r>
            <a:endParaRPr lang="en-US" sz="24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5.8.1-Infoboxes.jpg"/>
          <p:cNvPicPr>
            <a:picLocks noChangeAspect="1"/>
          </p:cNvPicPr>
          <p:nvPr/>
        </p:nvPicPr>
        <p:blipFill>
          <a:blip r:embed="rId2" cstate="print"/>
          <a:stretch>
            <a:fillRect/>
          </a:stretch>
        </p:blipFill>
        <p:spPr>
          <a:xfrm>
            <a:off x="1524000" y="838200"/>
            <a:ext cx="6019190" cy="5111404"/>
          </a:xfrm>
          <a:prstGeom prst="rect">
            <a:avLst/>
          </a:prstGeom>
        </p:spPr>
      </p:pic>
      <p:sp>
        <p:nvSpPr>
          <p:cNvPr id="4" name="Rectangle 1"/>
          <p:cNvSpPr txBox="1">
            <a:spLocks noChangeArrowheads="1"/>
          </p:cNvSpPr>
          <p:nvPr/>
        </p:nvSpPr>
        <p:spPr>
          <a:xfrm>
            <a:off x="457200" y="228600"/>
            <a:ext cx="8228707" cy="1190997"/>
          </a:xfrm>
          <a:prstGeom prst="rect">
            <a:avLst/>
          </a:prstGeom>
        </p:spPr>
        <p:txBody>
          <a:bodyPr/>
          <a:lstStyle/>
          <a:p>
            <a:pPr marL="0" marR="0" lvl="0" indent="0" algn="ctr" defTabSz="914400" rtl="0" eaLnBrk="1" fontAlgn="auto" latinLnBrk="0" hangingPunct="1">
              <a:lnSpc>
                <a:spcPct val="92000"/>
              </a:lnSpc>
              <a:spcBef>
                <a:spcPct val="0"/>
              </a:spcBef>
              <a:spcAft>
                <a:spcPts val="0"/>
              </a:spcAft>
              <a:buClrTx/>
              <a:buSzTx/>
              <a:buFontTx/>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Wikipedia </a:t>
            </a: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Infoboxes</a:t>
            </a:r>
            <a:r>
              <a:rPr kumimoji="0" lang="en-US" sz="3600" b="1" i="0" u="none" strike="noStrike" kern="1200" cap="none" spc="0" normalizeH="0" noProof="0" dirty="0" smtClean="0">
                <a:ln>
                  <a:noFill/>
                </a:ln>
                <a:solidFill>
                  <a:schemeClr val="tx1"/>
                </a:solidFill>
                <a:effectLst/>
                <a:uLnTx/>
                <a:uFillTx/>
                <a:latin typeface="+mj-lt"/>
                <a:ea typeface="+mj-ea"/>
                <a:cs typeface="+mj-cs"/>
              </a:rPr>
              <a:t> </a:t>
            </a:r>
            <a:endParaRPr kumimoji="0" lang="en-US" sz="3400" b="1" i="0" u="none" strike="noStrike" kern="1200" cap="none" spc="0" normalizeH="0" baseline="0" noProof="0" dirty="0" smtClean="0">
              <a:ln>
                <a:noFill/>
              </a:ln>
              <a:solidFill>
                <a:schemeClr val="tx1"/>
              </a:solidFill>
              <a:effectLst/>
              <a:uLnTx/>
              <a:uFillTx/>
              <a:latin typeface="+mj-lt"/>
              <a:ea typeface="+mj-ea"/>
              <a:cs typeface="+mj-cs"/>
              <a:sym typeface="UC Berkeley OS Sign"/>
            </a:endParaRPr>
          </a:p>
        </p:txBody>
      </p:sp>
      <p:sp>
        <p:nvSpPr>
          <p:cNvPr id="5" name="TextBox 4"/>
          <p:cNvSpPr txBox="1"/>
          <p:nvPr/>
        </p:nvSpPr>
        <p:spPr>
          <a:xfrm>
            <a:off x="1600200" y="6172200"/>
            <a:ext cx="6553200" cy="369332"/>
          </a:xfrm>
          <a:prstGeom prst="rect">
            <a:avLst/>
          </a:prstGeom>
          <a:noFill/>
        </p:spPr>
        <p:txBody>
          <a:bodyPr wrap="square" rtlCol="0">
            <a:spAutoFit/>
          </a:bodyPr>
          <a:lstStyle/>
          <a:p>
            <a:r>
              <a:rPr lang="en-US" dirty="0" smtClean="0"/>
              <a:t>Figure from TDO ebook Section 5.8.1</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To Summarize…</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990600"/>
            <a:ext cx="8458200" cy="453582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The original vision of the Semantic Web emphasized the creation of </a:t>
            </a:r>
            <a:r>
              <a:rPr lang="en-US" sz="2400" dirty="0" err="1" smtClean="0">
                <a:latin typeface="UC Berkeley OS Sign"/>
                <a:cs typeface="Arial" pitchFamily="34" charset="0"/>
                <a:sym typeface="Arial" pitchFamily="34" charset="0"/>
              </a:rPr>
              <a:t>ontologies</a:t>
            </a:r>
            <a:r>
              <a:rPr lang="en-US" sz="2400" dirty="0" smtClean="0">
                <a:latin typeface="UC Berkeley OS Sign"/>
                <a:cs typeface="Arial" pitchFamily="34" charset="0"/>
                <a:sym typeface="Arial" pitchFamily="34" charset="0"/>
              </a:rPr>
              <a:t> that robustly described the semantics of particular domains or contexts</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Much research was spawned by this vision, but the high bar of formal semantics and automated agents deterred “regular” people and firms from adopting it</a:t>
            </a:r>
          </a:p>
          <a:p>
            <a:pPr marL="342900" indent="-342900" eaLnBrk="0" fontAlgn="base" hangingPunct="0">
              <a:lnSpc>
                <a:spcPct val="93000"/>
              </a:lnSpc>
              <a:spcBef>
                <a:spcPts val="1800"/>
              </a:spcBef>
              <a:spcAft>
                <a:spcPct val="0"/>
              </a:spcAft>
              <a:buFont typeface="Arial" pitchFamily="34" charset="0"/>
              <a:buChar char="•"/>
            </a:pPr>
            <a:r>
              <a:rPr lang="en-US" sz="2400" dirty="0" smtClean="0">
                <a:solidFill>
                  <a:srgbClr val="FF0000"/>
                </a:solidFill>
                <a:latin typeface="UC Berkeley OS Sign"/>
                <a:cs typeface="Arial" pitchFamily="34" charset="0"/>
                <a:sym typeface="Arial" pitchFamily="34" charset="0"/>
              </a:rPr>
              <a:t>Semantic authoring isn’t likely without tools that are simple to use as tools for designing and creating HTML pages</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Why not build an application that combines the required services with robust workflow, making it unnecessary to discover providers and constraints?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2015</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19 October 2015</a:t>
            </a:r>
            <a:br>
              <a:rPr lang="en-US" sz="3000" dirty="0" smtClean="0">
                <a:sym typeface="UC Berkeley OS Sign"/>
              </a:rPr>
            </a:br>
            <a:r>
              <a:rPr lang="en-US" sz="3000" dirty="0" smtClean="0">
                <a:sym typeface="UC Berkeley OS Sign"/>
              </a:rPr>
              <a:t>Lecture 15.1 – The Semantic Web</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362200" y="609600"/>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ile:///D:/lectures/figures/genericapp_reus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9695" y="151494"/>
            <a:ext cx="5219134" cy="521913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
          <p:cNvSpPr txBox="1">
            <a:spLocks noChangeArrowheads="1"/>
          </p:cNvSpPr>
          <p:nvPr/>
        </p:nvSpPr>
        <p:spPr>
          <a:xfrm>
            <a:off x="422105" y="1754730"/>
            <a:ext cx="2775857" cy="1190997"/>
          </a:xfrm>
          <a:prstGeom prst="rect">
            <a:avLst/>
          </a:prstGeom>
        </p:spPr>
        <p:txBody>
          <a:bodyPr lIns="64291" tIns="32146" rIns="64291" bIns="32146"/>
          <a:lstStyle/>
          <a:p>
            <a:pPr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200" kern="0" dirty="0" smtClean="0">
                <a:latin typeface="UC Berkeley OS Sign"/>
                <a:ea typeface="+mj-ea"/>
                <a:cs typeface="+mj-cs"/>
                <a:sym typeface="UC Berkeley OS Sign"/>
              </a:rPr>
              <a:t>Business Processes are “Glued Together” by Overlapping Content</a:t>
            </a:r>
            <a:endParaRPr lang="en-US" sz="3200" kern="0" dirty="0">
              <a:latin typeface="UC Berkeley OS Sign"/>
              <a:ea typeface="+mj-ea"/>
              <a:cs typeface="+mj-cs"/>
              <a:sym typeface="UC Berkeley OS Sign"/>
            </a:endParaRPr>
          </a:p>
        </p:txBody>
      </p:sp>
      <p:sp>
        <p:nvSpPr>
          <p:cNvPr id="2" name="TextBox 1"/>
          <p:cNvSpPr txBox="1"/>
          <p:nvPr/>
        </p:nvSpPr>
        <p:spPr>
          <a:xfrm>
            <a:off x="250372" y="151494"/>
            <a:ext cx="3635828" cy="1323439"/>
          </a:xfrm>
          <a:prstGeom prst="rect">
            <a:avLst/>
          </a:prstGeom>
          <a:noFill/>
        </p:spPr>
        <p:txBody>
          <a:bodyPr wrap="square" rtlCol="0">
            <a:spAutoFit/>
          </a:bodyPr>
          <a:lstStyle/>
          <a:p>
            <a:r>
              <a:rPr lang="en-US" sz="4000" b="1" i="1" dirty="0" smtClean="0">
                <a:solidFill>
                  <a:srgbClr val="FF0000"/>
                </a:solidFill>
                <a:latin typeface="Adobe Gothic Std B" panose="020B0800000000000000" pitchFamily="34" charset="-128"/>
                <a:ea typeface="Adobe Gothic Std B" panose="020B0800000000000000" pitchFamily="34" charset="-128"/>
                <a:cs typeface="Aharoni" panose="02010803020104030203" pitchFamily="2" charset="-79"/>
              </a:rPr>
              <a:t>Flashback to 10/12</a:t>
            </a:r>
            <a:endParaRPr lang="en-US" sz="4000" b="1" i="1" dirty="0">
              <a:solidFill>
                <a:srgbClr val="FF0000"/>
              </a:solidFill>
              <a:latin typeface="Adobe Gothic Std B" panose="020B0800000000000000" pitchFamily="34" charset="-128"/>
              <a:ea typeface="Adobe Gothic Std B" panose="020B0800000000000000" pitchFamily="34" charset="-128"/>
              <a:cs typeface="Aharoni" panose="02010803020104030203" pitchFamily="2" charset="-79"/>
            </a:endParaRPr>
          </a:p>
        </p:txBody>
      </p:sp>
    </p:spTree>
    <p:extLst>
      <p:ext uri="{BB962C8B-B14F-4D97-AF65-F5344CB8AC3E}">
        <p14:creationId xmlns:p14="http://schemas.microsoft.com/office/powerpoint/2010/main" val="21520732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381000" y="152400"/>
            <a:ext cx="8467165" cy="6258339"/>
          </a:xfrm>
          <a:prstGeom prst="rect">
            <a:avLst/>
          </a:prstGeom>
          <a:noFill/>
          <a:ln w="9525">
            <a:noFill/>
            <a:miter lim="800000"/>
            <a:headEnd/>
            <a:tailEnd/>
          </a:ln>
        </p:spPr>
      </p:pic>
      <p:sp>
        <p:nvSpPr>
          <p:cNvPr id="3" name="TextBox 2"/>
          <p:cNvSpPr txBox="1"/>
          <p:nvPr/>
        </p:nvSpPr>
        <p:spPr>
          <a:xfrm>
            <a:off x="5562600" y="381000"/>
            <a:ext cx="2438400" cy="830997"/>
          </a:xfrm>
          <a:prstGeom prst="rect">
            <a:avLst/>
          </a:prstGeom>
          <a:noFill/>
        </p:spPr>
        <p:txBody>
          <a:bodyPr wrap="square" rtlCol="0">
            <a:spAutoFit/>
          </a:bodyPr>
          <a:lstStyle/>
          <a:p>
            <a:r>
              <a:rPr lang="en-US" sz="2400" b="1" dirty="0" smtClean="0">
                <a:hlinkClick r:id="rId4"/>
              </a:rPr>
              <a:t>Glushko &amp; </a:t>
            </a:r>
            <a:r>
              <a:rPr lang="en-US" sz="2400" b="1" dirty="0" err="1" smtClean="0">
                <a:hlinkClick r:id="rId4"/>
              </a:rPr>
              <a:t>Nomorosa</a:t>
            </a:r>
            <a:r>
              <a:rPr lang="en-US" sz="2400" b="1" dirty="0" smtClean="0">
                <a:hlinkClick r:id="rId4"/>
              </a:rPr>
              <a:t>, 2013</a:t>
            </a:r>
            <a:endParaRPr lang="en-US" sz="24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2015</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2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19  October 2015</a:t>
            </a:r>
            <a:br>
              <a:rPr lang="en-US" sz="3000" dirty="0" smtClean="0">
                <a:sym typeface="UC Berkeley OS Sign"/>
              </a:rPr>
            </a:br>
            <a:r>
              <a:rPr lang="en-US" sz="3000" dirty="0" smtClean="0">
                <a:sym typeface="UC Berkeley OS Sign"/>
              </a:rPr>
              <a:t>Lecture 15.2 – RDF and other</a:t>
            </a:r>
            <a:br>
              <a:rPr lang="en-US" sz="3000" dirty="0" smtClean="0">
                <a:sym typeface="UC Berkeley OS Sign"/>
              </a:rPr>
            </a:br>
            <a:r>
              <a:rPr lang="en-US" sz="3000" dirty="0" smtClean="0">
                <a:sym typeface="UC Berkeley OS Sign"/>
              </a:rPr>
              <a:t> Semantic Web Technologies</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Technologies for the Semantic Web</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838200" y="2209800"/>
            <a:ext cx="7620000" cy="172883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XML</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RDF and </a:t>
            </a:r>
            <a:r>
              <a:rPr lang="en-US" sz="2800" dirty="0" err="1" smtClean="0">
                <a:latin typeface="UC Berkeley OS Sign"/>
                <a:cs typeface="Arial" pitchFamily="34" charset="0"/>
                <a:sym typeface="Arial" pitchFamily="34" charset="0"/>
              </a:rPr>
              <a:t>RDFa</a:t>
            </a:r>
            <a:endParaRPr lang="en-US" sz="2800" dirty="0" smtClean="0">
              <a:latin typeface="UC Berkeley OS Sign"/>
              <a:cs typeface="Arial" pitchFamily="34" charset="0"/>
              <a:sym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Ontology languages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3810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XML is a Good Start</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838200" y="1676400"/>
            <a:ext cx="7620000" cy="413334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You can use XML to create a content-oriented vocabulary rather than the presentation-oriented one in HTML</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XML schemas allow you to specify structural, occurrence, and </a:t>
            </a:r>
            <a:r>
              <a:rPr lang="en-US" sz="2800" dirty="0" err="1" smtClean="0">
                <a:latin typeface="UC Berkeley OS Sign"/>
                <a:cs typeface="Arial" pitchFamily="34" charset="0"/>
                <a:sym typeface="Arial" pitchFamily="34" charset="0"/>
              </a:rPr>
              <a:t>datatyping</a:t>
            </a:r>
            <a:r>
              <a:rPr lang="en-US" sz="2800" dirty="0" smtClean="0">
                <a:latin typeface="UC Berkeley OS Sign"/>
                <a:cs typeface="Arial" pitchFamily="34" charset="0"/>
                <a:sym typeface="Arial" pitchFamily="34" charset="0"/>
              </a:rPr>
              <a:t> constraints for instances that must conform to them</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You can use XML namespaces to reuse XML constructs across a set of related document types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04800" y="304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XML Alone is NOT Sufficient</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838200" y="1447800"/>
            <a:ext cx="7620000" cy="499575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the semantics associated with XML constructs are NOT explicitly represented in the instance or the schema</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Element and attribute names, container structures, etc. can </a:t>
            </a:r>
            <a:r>
              <a:rPr lang="en-US" sz="2800" dirty="0" smtClean="0">
                <a:solidFill>
                  <a:srgbClr val="FF0000"/>
                </a:solidFill>
                <a:latin typeface="UC Berkeley OS Sign"/>
                <a:cs typeface="Arial" pitchFamily="34" charset="0"/>
                <a:sym typeface="Arial" pitchFamily="34" charset="0"/>
              </a:rPr>
              <a:t>suggest semantics to people</a:t>
            </a:r>
            <a:r>
              <a:rPr lang="en-US" sz="2800" dirty="0" smtClean="0">
                <a:latin typeface="UC Berkeley OS Sign"/>
                <a:cs typeface="Arial" pitchFamily="34" charset="0"/>
                <a:sym typeface="Arial" pitchFamily="34" charset="0"/>
              </a:rPr>
              <a:t>, but not in a way that is “computable” without additional documentation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What is the meaning of?</a:t>
            </a:r>
          </a:p>
          <a:p>
            <a:pPr marL="800100" lvl="1" indent="-342900" eaLnBrk="0" fontAlgn="base" hangingPunct="0">
              <a:lnSpc>
                <a:spcPct val="93000"/>
              </a:lnSpc>
              <a:spcBef>
                <a:spcPts val="1800"/>
              </a:spcBef>
              <a:spcAft>
                <a:spcPct val="0"/>
              </a:spcAft>
            </a:pPr>
            <a:r>
              <a:rPr lang="en-US" sz="2800" dirty="0" smtClean="0">
                <a:latin typeface="UC Berkeley OS Sign"/>
                <a:cs typeface="Arial" pitchFamily="34" charset="0"/>
                <a:sym typeface="Arial" pitchFamily="34" charset="0"/>
              </a:rPr>
              <a:t>&lt;quantity&gt;5&lt;/quantity&gt;</a:t>
            </a:r>
          </a:p>
          <a:p>
            <a:pPr marL="800100" lvl="1" indent="-342900" eaLnBrk="0" fontAlgn="base" hangingPunct="0">
              <a:lnSpc>
                <a:spcPct val="93000"/>
              </a:lnSpc>
              <a:spcBef>
                <a:spcPts val="1800"/>
              </a:spcBef>
              <a:spcAft>
                <a:spcPct val="0"/>
              </a:spcAft>
            </a:pPr>
            <a:r>
              <a:rPr lang="en-US" sz="2800" dirty="0" smtClean="0">
                <a:latin typeface="UC Berkeley OS Sign"/>
                <a:cs typeface="Arial" pitchFamily="34" charset="0"/>
                <a:sym typeface="Arial" pitchFamily="34" charset="0"/>
              </a:rPr>
              <a:t>&lt;price&gt;100&lt;/price&gt;</a:t>
            </a:r>
            <a:endParaRPr lang="en-US" sz="28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Resource Description Framework (RDF)</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2263635"/>
            <a:ext cx="8458200" cy="396278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Resource Description Framework (RDF) is a graph-based model for making computer-</a:t>
            </a:r>
            <a:r>
              <a:rPr lang="en-US" sz="2800" dirty="0" err="1" smtClean="0">
                <a:latin typeface="UC Berkeley OS Sign"/>
                <a:cs typeface="Arial" pitchFamily="34" charset="0"/>
                <a:sym typeface="Arial" pitchFamily="34" charset="0"/>
              </a:rPr>
              <a:t>processable</a:t>
            </a:r>
            <a:r>
              <a:rPr lang="en-US" sz="2800" dirty="0" smtClean="0">
                <a:latin typeface="UC Berkeley OS Sign"/>
                <a:cs typeface="Arial" pitchFamily="34" charset="0"/>
                <a:sym typeface="Arial" pitchFamily="34" charset="0"/>
              </a:rPr>
              <a:t> statements about web resources and their relationships to each other</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RDF can be used to encode metadata, the usual sort of information about an information resource, like its title, author, creation date, etc.</a:t>
            </a:r>
          </a:p>
          <a:p>
            <a:endParaRPr lang="en-US" sz="2800" dirty="0" smtClean="0"/>
          </a:p>
          <a:p>
            <a:endParaRPr lang="en-US" sz="2800"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5334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Resource Description Framework (RDF)</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53409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In the context of RDF and the web, however, “resource” means something more specific: </a:t>
            </a:r>
            <a:r>
              <a:rPr lang="en-US" sz="2800" dirty="0" smtClean="0">
                <a:solidFill>
                  <a:srgbClr val="FF0000"/>
                </a:solidFill>
                <a:latin typeface="UC Berkeley OS Sign"/>
                <a:cs typeface="Arial" pitchFamily="34" charset="0"/>
                <a:sym typeface="Arial" pitchFamily="34" charset="0"/>
              </a:rPr>
              <a:t>a resource is anything that has been given a Uniform Resource Identifier (URI)</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So RDF can be used to represent information about anything that can be IDENTIFIED on the Web, not just published or retrieved on it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This broader idea about Web resource makes it a general mechanism for organizing and integrating information</a:t>
            </a:r>
            <a:endParaRPr lang="en-US" sz="2800"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4572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RDF Data Model -- The Conceptual View</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1447800"/>
            <a:ext cx="8458200" cy="482583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 general way to represent information about something is in three parts:</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thing (or resource) being described</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specific property of the thing</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value of the property</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data model is usually stated as Statement -&gt; (Subject, Predicate, Object) but there are many other ways to say it</a:t>
            </a:r>
          </a:p>
          <a:p>
            <a:pPr marL="800100" lvl="1" indent="-342900" eaLnBrk="0" fontAlgn="base" hangingPunct="0">
              <a:lnSpc>
                <a:spcPct val="93000"/>
              </a:lnSpc>
              <a:spcBef>
                <a:spcPts val="1800"/>
              </a:spcBef>
              <a:spcAft>
                <a:spcPct val="0"/>
              </a:spcAft>
            </a:pPr>
            <a:r>
              <a:rPr lang="en-US" sz="2800" dirty="0" smtClean="0">
                <a:latin typeface="UC Berkeley OS Sign"/>
                <a:cs typeface="Arial" pitchFamily="34" charset="0"/>
                <a:sym typeface="Arial" pitchFamily="34" charset="0"/>
              </a:rPr>
              <a:t>Statement (Student, attends, University)</a:t>
            </a:r>
            <a:endParaRPr lang="en-US" sz="2800" dirty="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876299" y="1371600"/>
            <a:ext cx="7238107" cy="5318374"/>
          </a:xfrm>
          <a:prstGeom prst="rect">
            <a:avLst/>
          </a:prstGeom>
        </p:spPr>
      </p:pic>
      <p:sp>
        <p:nvSpPr>
          <p:cNvPr id="3" name="Rectangle 1"/>
          <p:cNvSpPr txBox="1">
            <a:spLocks noChangeArrowheads="1"/>
          </p:cNvSpPr>
          <p:nvPr/>
        </p:nvSpPr>
        <p:spPr>
          <a:xfrm>
            <a:off x="381000" y="381000"/>
            <a:ext cx="8228707" cy="119099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Vocabulary Problem</a:t>
            </a:r>
            <a:endParaRPr lang="en-US" sz="3400" b="1" dirty="0" smtClean="0">
              <a:sym typeface="UC Berkeley OS Sign"/>
            </a:endParaRPr>
          </a:p>
        </p:txBody>
      </p:sp>
    </p:spTree>
    <p:extLst>
      <p:ext uri="{BB962C8B-B14F-4D97-AF65-F5344CB8AC3E}">
        <p14:creationId xmlns:p14="http://schemas.microsoft.com/office/powerpoint/2010/main" val="102707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304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Why the Web Wasn’t Born Semantic</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1371600"/>
            <a:ext cx="8763000" cy="522280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Around 1990, when the Web was being imagined by Tim Berners-Lee, SGML (precursor of XML) was increasingly being used to define structured document models, mostly for publishing </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TBL chose to create HTML as a specific and simple document language rather than use the generality, expressive power, and complexity that SGML would have meant (and he was criticized by the “experts” for doing so)</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This tradeoff made it vastly easier to create web pages and software for serving and processing them</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But this made the Web work “for eyes only” rather than make it work “for machines”, especially those doing business transactions</a:t>
            </a:r>
            <a:endParaRPr lang="en-US" sz="28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nfordNER.JPG"/>
          <p:cNvPicPr>
            <a:picLocks noChangeAspect="1"/>
          </p:cNvPicPr>
          <p:nvPr/>
        </p:nvPicPr>
        <p:blipFill>
          <a:blip r:embed="rId3" cstate="print"/>
          <a:stretch>
            <a:fillRect/>
          </a:stretch>
        </p:blipFill>
        <p:spPr>
          <a:xfrm>
            <a:off x="736352" y="1905000"/>
            <a:ext cx="7985372" cy="4493103"/>
          </a:xfrm>
          <a:prstGeom prst="rect">
            <a:avLst/>
          </a:prstGeom>
        </p:spPr>
      </p:pic>
      <p:sp>
        <p:nvSpPr>
          <p:cNvPr id="3" name="Rectangle 2"/>
          <p:cNvSpPr/>
          <p:nvPr/>
        </p:nvSpPr>
        <p:spPr>
          <a:xfrm>
            <a:off x="1981200" y="457200"/>
            <a:ext cx="6096000" cy="584775"/>
          </a:xfrm>
          <a:prstGeom prst="rect">
            <a:avLst/>
          </a:prstGeom>
        </p:spPr>
        <p:txBody>
          <a:bodyPr wrap="square">
            <a:spAutoFit/>
          </a:bodyPr>
          <a:lstStyle/>
          <a:p>
            <a:r>
              <a:rPr lang="en-US" sz="3200" b="1" dirty="0" smtClean="0">
                <a:sym typeface="UC Berkeley OS Sign"/>
              </a:rPr>
              <a:t>Statements About Resources</a:t>
            </a: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nfordNER.JPG"/>
          <p:cNvPicPr>
            <a:picLocks noChangeAspect="1"/>
          </p:cNvPicPr>
          <p:nvPr/>
        </p:nvPicPr>
        <p:blipFill>
          <a:blip r:embed="rId3" cstate="print"/>
          <a:stretch>
            <a:fillRect/>
          </a:stretch>
        </p:blipFill>
        <p:spPr>
          <a:xfrm>
            <a:off x="533400" y="2971800"/>
            <a:ext cx="5826124" cy="3278166"/>
          </a:xfrm>
          <a:prstGeom prst="rect">
            <a:avLst/>
          </a:prstGeom>
        </p:spPr>
      </p:pic>
      <p:sp>
        <p:nvSpPr>
          <p:cNvPr id="3" name="Rectangle 2"/>
          <p:cNvSpPr/>
          <p:nvPr/>
        </p:nvSpPr>
        <p:spPr>
          <a:xfrm>
            <a:off x="685800" y="228600"/>
            <a:ext cx="7086600" cy="1077218"/>
          </a:xfrm>
          <a:prstGeom prst="rect">
            <a:avLst/>
          </a:prstGeom>
        </p:spPr>
        <p:txBody>
          <a:bodyPr wrap="square">
            <a:spAutoFit/>
          </a:bodyPr>
          <a:lstStyle/>
          <a:p>
            <a:r>
              <a:rPr lang="en-US" sz="3200" b="1" dirty="0" smtClean="0">
                <a:sym typeface="UC Berkeley OS Sign"/>
              </a:rPr>
              <a:t>The Relationship is also a “Resource” with a Unique Identifier</a:t>
            </a:r>
            <a:endParaRPr lang="en-US" sz="3200" dirty="0"/>
          </a:p>
        </p:txBody>
      </p:sp>
      <p:sp>
        <p:nvSpPr>
          <p:cNvPr id="4" name="Oval 3"/>
          <p:cNvSpPr/>
          <p:nvPr/>
        </p:nvSpPr>
        <p:spPr>
          <a:xfrm>
            <a:off x="4572000" y="1371600"/>
            <a:ext cx="1905000" cy="1295400"/>
          </a:xfrm>
          <a:prstGeom prst="ellipse">
            <a:avLst/>
          </a:prstGeom>
          <a:solidFill>
            <a:srgbClr val="FF0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800600" y="1752600"/>
            <a:ext cx="1600200" cy="461665"/>
          </a:xfrm>
          <a:prstGeom prst="rect">
            <a:avLst/>
          </a:prstGeom>
          <a:noFill/>
        </p:spPr>
        <p:txBody>
          <a:bodyPr wrap="square" rtlCol="0">
            <a:spAutoFit/>
          </a:bodyPr>
          <a:lstStyle/>
          <a:p>
            <a:r>
              <a:rPr lang="en-US" sz="2400" b="1" dirty="0" smtClean="0"/>
              <a:t>Resource</a:t>
            </a:r>
            <a:endParaRPr lang="en-US" sz="2400" b="1" dirty="0"/>
          </a:p>
        </p:txBody>
      </p:sp>
      <p:cxnSp>
        <p:nvCxnSpPr>
          <p:cNvPr id="7" name="Straight Arrow Connector 6"/>
          <p:cNvCxnSpPr/>
          <p:nvPr/>
        </p:nvCxnSpPr>
        <p:spPr>
          <a:xfrm flipH="1">
            <a:off x="4114800" y="2514600"/>
            <a:ext cx="609600" cy="609600"/>
          </a:xfrm>
          <a:prstGeom prst="straightConnector1">
            <a:avLst/>
          </a:prstGeom>
          <a:ln w="730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743200" y="2590800"/>
            <a:ext cx="1447800" cy="2819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5334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Statements as Interconnecting</a:t>
            </a:r>
            <a:br>
              <a:rPr lang="en-US" sz="3600" b="1" dirty="0" smtClean="0"/>
            </a:br>
            <a:r>
              <a:rPr lang="en-US" sz="3600" b="1" dirty="0" smtClean="0"/>
              <a:t> Building Blocks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2209800"/>
            <a:ext cx="8458200" cy="126717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Because each resource is uniquely identified, statements that involve the same resource can be interconnected </a:t>
            </a:r>
            <a:endParaRPr lang="en-US" sz="2800" dirty="0">
              <a:latin typeface="UC Berkeley OS Sign"/>
              <a:cs typeface="Arial" pitchFamily="34" charset="0"/>
              <a:sym typeface="Arial" pitchFamily="34" charset="0"/>
            </a:endParaRPr>
          </a:p>
        </p:txBody>
      </p:sp>
      <p:pic>
        <p:nvPicPr>
          <p:cNvPr id="8" name="Picture 7" descr="RDFStatements.gif"/>
          <p:cNvPicPr>
            <a:picLocks noChangeAspect="1"/>
          </p:cNvPicPr>
          <p:nvPr/>
        </p:nvPicPr>
        <p:blipFill>
          <a:blip r:embed="rId3" cstate="print"/>
          <a:stretch>
            <a:fillRect/>
          </a:stretch>
        </p:blipFill>
        <p:spPr>
          <a:xfrm>
            <a:off x="685800" y="3657600"/>
            <a:ext cx="8021053" cy="2438400"/>
          </a:xfrm>
          <a:prstGeom prst="rect">
            <a:avLst/>
          </a:prstGeom>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nfordNER.JPG"/>
          <p:cNvPicPr>
            <a:picLocks noChangeAspect="1"/>
          </p:cNvPicPr>
          <p:nvPr/>
        </p:nvPicPr>
        <p:blipFill>
          <a:blip r:embed="rId3" cstate="print"/>
          <a:stretch>
            <a:fillRect/>
          </a:stretch>
        </p:blipFill>
        <p:spPr>
          <a:xfrm>
            <a:off x="914400" y="2590800"/>
            <a:ext cx="7241376" cy="3777585"/>
          </a:xfrm>
          <a:prstGeom prst="rect">
            <a:avLst/>
          </a:prstGeom>
        </p:spPr>
      </p:pic>
      <p:sp>
        <p:nvSpPr>
          <p:cNvPr id="3" name="Rectangle 2"/>
          <p:cNvSpPr/>
          <p:nvPr/>
        </p:nvSpPr>
        <p:spPr>
          <a:xfrm>
            <a:off x="762000" y="457200"/>
            <a:ext cx="7543800" cy="584775"/>
          </a:xfrm>
          <a:prstGeom prst="rect">
            <a:avLst/>
          </a:prstGeom>
        </p:spPr>
        <p:txBody>
          <a:bodyPr wrap="square">
            <a:spAutoFit/>
          </a:bodyPr>
          <a:lstStyle/>
          <a:p>
            <a:r>
              <a:rPr lang="en-US" sz="3200" b="1" dirty="0" smtClean="0">
                <a:sym typeface="UC Berkeley OS Sign"/>
              </a:rPr>
              <a:t>Interconnected Statements Create a Graph</a:t>
            </a:r>
            <a:endParaRPr lang="en-US" sz="3200" dirty="0"/>
          </a:p>
        </p:txBody>
      </p:sp>
      <p:sp>
        <p:nvSpPr>
          <p:cNvPr id="4" name="Rectangle 3"/>
          <p:cNvSpPr/>
          <p:nvPr/>
        </p:nvSpPr>
        <p:spPr>
          <a:xfrm>
            <a:off x="838200" y="1219200"/>
            <a:ext cx="7162800" cy="1294585"/>
          </a:xfrm>
          <a:prstGeom prst="rect">
            <a:avLst/>
          </a:prstGeom>
        </p:spPr>
        <p:txBody>
          <a:bodyPr wrap="square">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These are statements about resource types that are part of the conceptual model of a domain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Some Statements About Instances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1295400" y="2743200"/>
            <a:ext cx="7391400" cy="2992003"/>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John Doe attends UC Berkeley</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John Doe takes 202</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Jane Smith attends UC Berkeley</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Jane Smith takes 202</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Jane Smith takes 290-1</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olidFill>
                  <a:srgbClr val="FF0000"/>
                </a:solidFill>
              </a:rPr>
              <a:t>STOP AND THINK: </a:t>
            </a:r>
            <a:br>
              <a:rPr lang="en-US" sz="3600" b="1" dirty="0" smtClean="0">
                <a:solidFill>
                  <a:srgbClr val="FF0000"/>
                </a:solidFill>
              </a:rPr>
            </a:br>
            <a:r>
              <a:rPr lang="en-US" sz="3600" b="1" dirty="0" smtClean="0">
                <a:solidFill>
                  <a:srgbClr val="FF0000"/>
                </a:solidFill>
              </a:rPr>
              <a:t>Can We Make These Inferences?</a:t>
            </a:r>
            <a:endParaRPr lang="en-US" sz="3400" b="1" dirty="0" smtClean="0">
              <a:solidFill>
                <a:srgbClr val="FF0000"/>
              </a:solidFill>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2743200"/>
            <a:ext cx="8458200" cy="236042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John Doe takes classes at the ISchool</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202 is offered by UC Berkeley</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Jane Smith is a classmate of John Doe</a:t>
            </a:r>
          </a:p>
          <a:p>
            <a:pPr marL="342900"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228600" y="0"/>
            <a:ext cx="8688586"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RDF Syntax –</a:t>
            </a:r>
            <a:br>
              <a:rPr lang="en-US" sz="3600" b="1" dirty="0" smtClean="0"/>
            </a:br>
            <a:r>
              <a:rPr lang="en-US" sz="3600" b="1" dirty="0" smtClean="0"/>
              <a:t> Simplified Implementation View</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26720" y="1524000"/>
            <a:ext cx="8686800" cy="359280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RDF is a conceptual model that must be “serialized” into some specific data syntax</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&lt;Description&gt; describes a resource</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Attributes or elements contained in &lt;Description&gt; are properties of the resource</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Their content is the value of the property</a:t>
            </a:r>
            <a:endParaRPr lang="en-US" sz="2800" dirty="0" smtClean="0"/>
          </a:p>
          <a:p>
            <a:endParaRPr lang="en-US" sz="2800" dirty="0" smtClean="0"/>
          </a:p>
        </p:txBody>
      </p:sp>
      <p:sp>
        <p:nvSpPr>
          <p:cNvPr id="5" name="TextBox 4"/>
          <p:cNvSpPr txBox="1"/>
          <p:nvPr/>
        </p:nvSpPr>
        <p:spPr>
          <a:xfrm>
            <a:off x="1295400" y="4800600"/>
            <a:ext cx="7522957" cy="1569660"/>
          </a:xfrm>
          <a:prstGeom prst="rect">
            <a:avLst/>
          </a:prstGeom>
          <a:noFill/>
        </p:spPr>
        <p:txBody>
          <a:bodyPr wrap="none" rtlCol="0">
            <a:spAutoFit/>
          </a:bodyPr>
          <a:lstStyle/>
          <a:p>
            <a:r>
              <a:rPr lang="en-US" sz="2400" b="1" dirty="0" smtClean="0"/>
              <a:t>&lt;Description about=“</a:t>
            </a:r>
            <a:r>
              <a:rPr lang="en-US" sz="2400" b="1" dirty="0" err="1" smtClean="0"/>
              <a:t>some.uri</a:t>
            </a:r>
            <a:r>
              <a:rPr lang="en-US" sz="2400" b="1" dirty="0" smtClean="0"/>
              <a:t>/person/</a:t>
            </a:r>
            <a:r>
              <a:rPr lang="en-US" sz="2400" b="1" dirty="0" err="1" smtClean="0"/>
              <a:t>JohnDoe</a:t>
            </a:r>
            <a:r>
              <a:rPr lang="en-US" sz="2400" b="1" dirty="0" smtClean="0"/>
              <a:t>”&gt;</a:t>
            </a:r>
          </a:p>
          <a:p>
            <a:r>
              <a:rPr lang="en-US" sz="2400" b="1" dirty="0" smtClean="0"/>
              <a:t>     &lt;attends resource=“</a:t>
            </a:r>
            <a:r>
              <a:rPr lang="en-US" sz="2400" b="1" dirty="0" err="1" smtClean="0"/>
              <a:t>some.uri</a:t>
            </a:r>
            <a:r>
              <a:rPr lang="en-US" sz="2400" b="1" dirty="0" smtClean="0"/>
              <a:t>/institution/</a:t>
            </a:r>
            <a:r>
              <a:rPr lang="en-US" sz="2400" b="1" dirty="0" err="1" smtClean="0"/>
              <a:t>UCBerkeley</a:t>
            </a:r>
            <a:r>
              <a:rPr lang="en-US" sz="2400" b="1" dirty="0" smtClean="0"/>
              <a:t>”&gt;</a:t>
            </a:r>
          </a:p>
          <a:p>
            <a:r>
              <a:rPr lang="en-US" sz="2400" b="1" dirty="0" smtClean="0"/>
              <a:t>     &lt;/attends&gt;</a:t>
            </a:r>
          </a:p>
          <a:p>
            <a:r>
              <a:rPr lang="en-US" sz="2400" b="1" dirty="0" smtClean="0"/>
              <a:t>&lt;/Description&gt;</a:t>
            </a:r>
            <a:endParaRPr lang="en-US" sz="2400" b="1"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228600" y="0"/>
            <a:ext cx="8688586"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RDF Syntax – More Realistic View</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30386" y="1035180"/>
            <a:ext cx="8686800" cy="2730393"/>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If anyone can define or own the subjects, predicates, and objects </a:t>
            </a:r>
            <a:r>
              <a:rPr lang="en-US" sz="2800" dirty="0" smtClean="0">
                <a:solidFill>
                  <a:srgbClr val="FF0000"/>
                </a:solidFill>
                <a:latin typeface="UC Berkeley OS Sign"/>
                <a:cs typeface="Arial" pitchFamily="34" charset="0"/>
                <a:sym typeface="Arial" pitchFamily="34" charset="0"/>
              </a:rPr>
              <a:t>we need namespaces to tell them apart</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We can create standalone RDF documents into which we put statements in our own vocabulary</a:t>
            </a:r>
          </a:p>
          <a:p>
            <a:endParaRPr lang="en-US" sz="2800" dirty="0" smtClean="0"/>
          </a:p>
        </p:txBody>
      </p:sp>
      <p:sp>
        <p:nvSpPr>
          <p:cNvPr id="5" name="TextBox 4"/>
          <p:cNvSpPr txBox="1"/>
          <p:nvPr/>
        </p:nvSpPr>
        <p:spPr>
          <a:xfrm>
            <a:off x="96624" y="3356437"/>
            <a:ext cx="8831072" cy="3416320"/>
          </a:xfrm>
          <a:prstGeom prst="rect">
            <a:avLst/>
          </a:prstGeom>
          <a:noFill/>
        </p:spPr>
        <p:txBody>
          <a:bodyPr wrap="none" rtlCol="0">
            <a:spAutoFit/>
          </a:bodyPr>
          <a:lstStyle/>
          <a:p>
            <a:r>
              <a:rPr lang="en-US" sz="2400" b="1" dirty="0" smtClean="0"/>
              <a:t>&lt;</a:t>
            </a:r>
            <a:r>
              <a:rPr lang="en-US" sz="2400" b="1" dirty="0" err="1" smtClean="0"/>
              <a:t>rdf:RDF</a:t>
            </a:r>
            <a:endParaRPr lang="en-US" sz="2400" b="1" dirty="0" smtClean="0"/>
          </a:p>
          <a:p>
            <a:r>
              <a:rPr lang="en-US" sz="2400" b="1" dirty="0" smtClean="0"/>
              <a:t>     </a:t>
            </a:r>
            <a:r>
              <a:rPr lang="en-US" sz="2400" b="1" dirty="0" err="1" smtClean="0"/>
              <a:t>xmlns:rdf</a:t>
            </a:r>
            <a:r>
              <a:rPr lang="en-US" sz="2400" b="1" dirty="0" smtClean="0"/>
              <a:t>=“(the RDF namespace)”</a:t>
            </a:r>
          </a:p>
          <a:p>
            <a:r>
              <a:rPr lang="en-US" sz="2400" b="1" dirty="0" smtClean="0"/>
              <a:t>     xmlns:info202=“</a:t>
            </a:r>
            <a:r>
              <a:rPr lang="en-US" sz="2400" b="1" dirty="0" err="1" smtClean="0"/>
              <a:t>BobBerkeley</a:t>
            </a:r>
            <a:r>
              <a:rPr lang="en-US" sz="2400" b="1" dirty="0" smtClean="0"/>
              <a:t>/info202/examples”&gt;</a:t>
            </a:r>
          </a:p>
          <a:p>
            <a:endParaRPr lang="en-US" sz="2400" b="1" dirty="0"/>
          </a:p>
          <a:p>
            <a:r>
              <a:rPr lang="en-US" sz="2400" b="1" dirty="0" smtClean="0"/>
              <a:t>    &lt;</a:t>
            </a:r>
            <a:r>
              <a:rPr lang="en-US" sz="2400" b="1" dirty="0" err="1" smtClean="0"/>
              <a:t>rdf:Description</a:t>
            </a:r>
            <a:r>
              <a:rPr lang="en-US" sz="2400" b="1" dirty="0" smtClean="0"/>
              <a:t> </a:t>
            </a:r>
            <a:r>
              <a:rPr lang="en-US" sz="2400" b="1" dirty="0"/>
              <a:t>about=“</a:t>
            </a:r>
            <a:r>
              <a:rPr lang="en-US" sz="2400" b="1" dirty="0" err="1"/>
              <a:t>some.uri</a:t>
            </a:r>
            <a:r>
              <a:rPr lang="en-US" sz="2400" b="1" dirty="0"/>
              <a:t>/person/</a:t>
            </a:r>
            <a:r>
              <a:rPr lang="en-US" sz="2400" b="1" dirty="0" err="1"/>
              <a:t>JohnDoe</a:t>
            </a:r>
            <a:r>
              <a:rPr lang="en-US" sz="2400" b="1" dirty="0"/>
              <a:t>”&gt;</a:t>
            </a:r>
          </a:p>
          <a:p>
            <a:r>
              <a:rPr lang="en-US" sz="2400" b="1" dirty="0" smtClean="0"/>
              <a:t>         &lt;info202:attends resource=“</a:t>
            </a:r>
            <a:r>
              <a:rPr lang="en-US" sz="2400" b="1" dirty="0" err="1" smtClean="0"/>
              <a:t>some.uri</a:t>
            </a:r>
            <a:r>
              <a:rPr lang="en-US" sz="2400" b="1" dirty="0" smtClean="0"/>
              <a:t>/institution/</a:t>
            </a:r>
            <a:r>
              <a:rPr lang="en-US" sz="2400" b="1" dirty="0" err="1" smtClean="0"/>
              <a:t>UCBerkeley</a:t>
            </a:r>
            <a:r>
              <a:rPr lang="en-US" sz="2400" b="1" dirty="0" smtClean="0"/>
              <a:t>”&gt;</a:t>
            </a:r>
          </a:p>
          <a:p>
            <a:r>
              <a:rPr lang="en-US" sz="2400" b="1" dirty="0" smtClean="0"/>
              <a:t>         &lt;/infor202:attends&gt;</a:t>
            </a:r>
          </a:p>
          <a:p>
            <a:r>
              <a:rPr lang="en-US" sz="2400" b="1" dirty="0" smtClean="0"/>
              <a:t>&lt;/</a:t>
            </a:r>
            <a:r>
              <a:rPr lang="en-US" sz="2400" b="1" dirty="0" err="1" smtClean="0"/>
              <a:t>rdf:Description</a:t>
            </a:r>
            <a:r>
              <a:rPr lang="en-US" sz="2400" b="1" dirty="0" smtClean="0"/>
              <a:t>&gt;</a:t>
            </a:r>
          </a:p>
          <a:p>
            <a:r>
              <a:rPr lang="en-US" sz="2400" b="1" dirty="0" smtClean="0"/>
              <a:t>…</a:t>
            </a:r>
            <a:endParaRPr lang="en-US" sz="2400" b="1" dirty="0"/>
          </a:p>
        </p:txBody>
      </p:sp>
    </p:spTree>
    <p:extLst>
      <p:ext uri="{BB962C8B-B14F-4D97-AF65-F5344CB8AC3E}">
        <p14:creationId xmlns:p14="http://schemas.microsoft.com/office/powerpoint/2010/main" val="408596906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nfordNER.JPG"/>
          <p:cNvPicPr>
            <a:picLocks noChangeAspect="1"/>
          </p:cNvPicPr>
          <p:nvPr/>
        </p:nvPicPr>
        <p:blipFill>
          <a:blip r:embed="rId3" cstate="print"/>
          <a:stretch>
            <a:fillRect/>
          </a:stretch>
        </p:blipFill>
        <p:spPr>
          <a:xfrm>
            <a:off x="304799" y="1828800"/>
            <a:ext cx="8554065" cy="2209800"/>
          </a:xfrm>
          <a:prstGeom prst="rect">
            <a:avLst/>
          </a:prstGeom>
        </p:spPr>
      </p:pic>
      <p:sp>
        <p:nvSpPr>
          <p:cNvPr id="3" name="Rectangle 2"/>
          <p:cNvSpPr/>
          <p:nvPr/>
        </p:nvSpPr>
        <p:spPr>
          <a:xfrm>
            <a:off x="1295400" y="533400"/>
            <a:ext cx="7543800" cy="941796"/>
          </a:xfrm>
          <a:prstGeom prst="rect">
            <a:avLst/>
          </a:prstGeom>
        </p:spPr>
        <p:txBody>
          <a:bodyPr wrap="square">
            <a:spAutoFit/>
          </a:bodyPr>
          <a:lstStyle/>
          <a:p>
            <a:pPr algn="ctr">
              <a:lnSpc>
                <a:spcPct val="92000"/>
              </a:lnSpc>
              <a:spcBef>
                <a:spcPct val="0"/>
              </a:spcBef>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latin typeface="+mj-lt"/>
                <a:ea typeface="+mj-ea"/>
                <a:cs typeface="+mj-cs"/>
                <a:sym typeface="UC Berkeley OS Sign"/>
              </a:rPr>
              <a:t>RDF Description Example</a:t>
            </a:r>
          </a:p>
          <a:p>
            <a:pPr algn="ctr">
              <a:lnSpc>
                <a:spcPct val="92000"/>
              </a:lnSpc>
              <a:spcBef>
                <a:spcPct val="0"/>
              </a:spcBef>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2400" b="1" dirty="0" smtClean="0">
                <a:latin typeface="+mj-lt"/>
                <a:ea typeface="+mj-ea"/>
                <a:cs typeface="+mj-cs"/>
                <a:sym typeface="UC Berkeley OS Sign"/>
              </a:rPr>
              <a:t>(from Heath &amp; </a:t>
            </a:r>
            <a:r>
              <a:rPr lang="en-US" sz="2400" b="1" dirty="0" err="1" smtClean="0">
                <a:latin typeface="+mj-lt"/>
                <a:ea typeface="+mj-ea"/>
                <a:cs typeface="+mj-cs"/>
                <a:sym typeface="UC Berkeley OS Sign"/>
              </a:rPr>
              <a:t>Bizer</a:t>
            </a:r>
            <a:r>
              <a:rPr lang="en-US" sz="2400" b="1" dirty="0" smtClean="0">
                <a:latin typeface="+mj-lt"/>
                <a:ea typeface="+mj-ea"/>
                <a:cs typeface="+mj-cs"/>
                <a:sym typeface="UC Berkeley OS Sign"/>
              </a:rPr>
              <a:t> p. 18)</a:t>
            </a:r>
            <a:endParaRPr lang="en-US" sz="2400" b="1" dirty="0">
              <a:latin typeface="+mj-lt"/>
              <a:ea typeface="+mj-ea"/>
              <a:cs typeface="+mj-cs"/>
            </a:endParaRPr>
          </a:p>
        </p:txBody>
      </p:sp>
      <p:sp>
        <p:nvSpPr>
          <p:cNvPr id="5" name="TextBox 4"/>
          <p:cNvSpPr txBox="1"/>
          <p:nvPr/>
        </p:nvSpPr>
        <p:spPr>
          <a:xfrm>
            <a:off x="848031" y="4397459"/>
            <a:ext cx="7467600" cy="1756250"/>
          </a:xfrm>
          <a:prstGeom prst="rect">
            <a:avLst/>
          </a:prstGeom>
          <a:noFill/>
        </p:spPr>
        <p:txBody>
          <a:bodyPr wrap="square" rtlCol="0">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Two RDF triples in the description	</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This URI is a person</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person is named Dave Smith</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err="1" smtClean="0"/>
              <a:t>RDFa</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295400"/>
            <a:ext cx="8305800" cy="516567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is a second serialization syntax for RDF</a:t>
            </a:r>
          </a:p>
          <a:p>
            <a:pPr marL="342900" indent="-342900" eaLnBrk="0" fontAlgn="base" hangingPunct="0">
              <a:lnSpc>
                <a:spcPct val="93000"/>
              </a:lnSpc>
              <a:spcBef>
                <a:spcPts val="1800"/>
              </a:spcBef>
              <a:spcAft>
                <a:spcPct val="0"/>
              </a:spcAft>
              <a:buFont typeface="Arial" pitchFamily="34" charset="0"/>
              <a:buChar char="•"/>
            </a:pP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uses attributes (hence the "a") to embed RDF statements into XHTML elements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So instead of using RDF in standalone documents, or using the RDF namespace to embed statements in other XML documents, </a:t>
            </a: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lets you embed these statements into XHTML instances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Very useful in situations where data publishers can’t change publishing technology from HTML to XML but could change templates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304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hlinkClick r:id="rId3"/>
              </a:rPr>
              <a:t>The Vision of the Semantic Web </a:t>
            </a:r>
            <a:r>
              <a:rPr lang="en-US" sz="3400" b="1" dirty="0" smtClean="0">
                <a:sym typeface="UC Berkeley OS Sign"/>
              </a:rPr>
              <a:t>(1)</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1447800"/>
            <a:ext cx="8534400" cy="476492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In a classic 2001 paper Sir Tim Berners-Lee says: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Web can reach its full potential only if </a:t>
            </a:r>
            <a:r>
              <a:rPr lang="en-US" sz="2800" dirty="0" smtClean="0">
                <a:solidFill>
                  <a:srgbClr val="FF0000"/>
                </a:solidFill>
                <a:latin typeface="UC Berkeley OS Sign"/>
                <a:cs typeface="Arial" pitchFamily="34" charset="0"/>
                <a:sym typeface="Arial" pitchFamily="34" charset="0"/>
              </a:rPr>
              <a:t>… data can be shared and processed by automated tools as well as by people</a:t>
            </a:r>
            <a:r>
              <a:rPr lang="en-US" sz="2800" dirty="0" smtClean="0">
                <a:latin typeface="UC Berkeley OS Sign"/>
                <a:cs typeface="Arial" pitchFamily="34" charset="0"/>
                <a:sym typeface="Arial" pitchFamily="34" charset="0"/>
              </a:rPr>
              <a:t>...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Semantic Web will bring structure to the meaningful content of Web pages...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For the Web to scale, tomorrow's programs must be able to share and process data even when these programs have been designed totally independently.</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04800" y="609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err="1" smtClean="0"/>
              <a:t>RDFa</a:t>
            </a:r>
            <a:r>
              <a:rPr lang="en-US" sz="3600" b="1" dirty="0" smtClean="0"/>
              <a:t> {</a:t>
            </a:r>
            <a:r>
              <a:rPr lang="en-US" sz="3600" b="1" dirty="0" err="1" smtClean="0"/>
              <a:t>and,or,vs</a:t>
            </a:r>
            <a:r>
              <a:rPr lang="en-US" sz="3600" b="1" dirty="0" smtClean="0"/>
              <a:t>.} </a:t>
            </a:r>
            <a:r>
              <a:rPr lang="en-US" sz="3600" b="1" dirty="0" err="1" smtClean="0"/>
              <a:t>Microformats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1600200"/>
            <a:ext cx="8458200" cy="3361976"/>
          </a:xfrm>
          <a:prstGeom prst="rect">
            <a:avLst/>
          </a:prstGeom>
          <a:noFill/>
          <a:ln w="9525">
            <a:noFill/>
            <a:miter lim="800000"/>
            <a:headEnd/>
            <a:tailEnd/>
          </a:ln>
        </p:spPr>
        <p:txBody>
          <a:bodyPr wrap="square" lIns="64291" tIns="32146" rIns="64291" bIns="32146">
            <a:spAutoFit/>
          </a:bodyPr>
          <a:lstStyle/>
          <a:p>
            <a:endParaRPr lang="en-US" sz="2800" dirty="0" smtClean="0"/>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This makes </a:t>
            </a: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like </a:t>
            </a:r>
            <a:r>
              <a:rPr lang="en-US" sz="2800" dirty="0" err="1" smtClean="0">
                <a:latin typeface="UC Berkeley OS Sign"/>
                <a:cs typeface="Arial" pitchFamily="34" charset="0"/>
                <a:sym typeface="Arial" pitchFamily="34" charset="0"/>
              </a:rPr>
              <a:t>microformats</a:t>
            </a:r>
            <a:r>
              <a:rPr lang="en-US" sz="2800" dirty="0" smtClean="0">
                <a:latin typeface="UC Berkeley OS Sign"/>
                <a:cs typeface="Arial" pitchFamily="34" charset="0"/>
                <a:sym typeface="Arial" pitchFamily="34" charset="0"/>
              </a:rPr>
              <a:t> in that you can add some new attributes to an HTML document</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unlike </a:t>
            </a:r>
            <a:r>
              <a:rPr lang="en-US" sz="2800" dirty="0" err="1" smtClean="0">
                <a:latin typeface="UC Berkeley OS Sign"/>
                <a:cs typeface="Arial" pitchFamily="34" charset="0"/>
                <a:sym typeface="Arial" pitchFamily="34" charset="0"/>
              </a:rPr>
              <a:t>microformats</a:t>
            </a:r>
            <a:r>
              <a:rPr lang="en-US" sz="2800" dirty="0" smtClean="0">
                <a:latin typeface="UC Berkeley OS Sign"/>
                <a:cs typeface="Arial" pitchFamily="34" charset="0"/>
                <a:sym typeface="Arial" pitchFamily="34" charset="0"/>
              </a:rPr>
              <a:t> that are pre-defined for specific types of data, </a:t>
            </a: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can be used to say anything about anything</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0"/>
            <a:ext cx="7086600" cy="1168333"/>
          </a:xfrm>
          <a:prstGeom prst="rect">
            <a:avLst/>
          </a:prstGeom>
        </p:spPr>
        <p:txBody>
          <a:bodyPr wrap="square">
            <a:spAutoFit/>
          </a:bodyPr>
          <a:lstStyle/>
          <a:p>
            <a:pPr algn="ctr">
              <a:lnSpc>
                <a:spcPct val="92000"/>
              </a:lnSpc>
              <a:spcBef>
                <a:spcPct val="0"/>
              </a:spcBef>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400" b="1" dirty="0" err="1" smtClean="0">
                <a:sym typeface="UC Berkeley OS Sign"/>
              </a:rPr>
              <a:t>RDFa</a:t>
            </a:r>
            <a:r>
              <a:rPr lang="en-US" sz="4400" b="1" dirty="0" smtClean="0">
                <a:sym typeface="UC Berkeley OS Sign"/>
              </a:rPr>
              <a:t> Description Example</a:t>
            </a:r>
          </a:p>
          <a:p>
            <a:pPr algn="ctr">
              <a:lnSpc>
                <a:spcPct val="92000"/>
              </a:lnSpc>
              <a:spcBef>
                <a:spcPct val="0"/>
              </a:spcBef>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200" b="1" dirty="0" smtClean="0">
                <a:sym typeface="UC Berkeley OS Sign"/>
              </a:rPr>
              <a:t>(from Heath &amp; </a:t>
            </a:r>
            <a:r>
              <a:rPr lang="en-US" sz="3200" b="1" dirty="0" err="1" smtClean="0">
                <a:sym typeface="UC Berkeley OS Sign"/>
              </a:rPr>
              <a:t>Bizer</a:t>
            </a:r>
            <a:r>
              <a:rPr lang="en-US" sz="3200" b="1" dirty="0" smtClean="0">
                <a:sym typeface="UC Berkeley OS Sign"/>
              </a:rPr>
              <a:t> p. 19)</a:t>
            </a:r>
            <a:endParaRPr lang="en-US" sz="3200" dirty="0"/>
          </a:p>
        </p:txBody>
      </p:sp>
      <p:pic>
        <p:nvPicPr>
          <p:cNvPr id="5" name="Picture 4" descr="RDFa-Example.JPG"/>
          <p:cNvPicPr>
            <a:picLocks noChangeAspect="1"/>
          </p:cNvPicPr>
          <p:nvPr/>
        </p:nvPicPr>
        <p:blipFill>
          <a:blip r:embed="rId3" cstate="print"/>
          <a:stretch>
            <a:fillRect/>
          </a:stretch>
        </p:blipFill>
        <p:spPr>
          <a:xfrm>
            <a:off x="228600" y="1524000"/>
            <a:ext cx="8686800" cy="4343400"/>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85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Need for </a:t>
            </a:r>
            <a:r>
              <a:rPr lang="en-US" sz="3600" b="1" dirty="0" err="1" smtClean="0"/>
              <a:t>Ontologies</a:t>
            </a:r>
            <a:r>
              <a:rPr lang="en-US" sz="3600" b="1" dirty="0" smtClean="0"/>
              <a:t> (1)</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981200"/>
            <a:ext cx="8305800" cy="419425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Suppose we have RDF statements:</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(Bob Glushko, teaches, INFO202)</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(Information System &amp; Service Design, is-taught-by, Dr. Robert J. Glushko)</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No RDF processor can link these into a graph and make the inference that both classes are taught by the same person</a:t>
            </a:r>
          </a:p>
          <a:p>
            <a:pPr marL="342900" indent="-342900" eaLnBrk="0" fontAlgn="base" hangingPunct="0">
              <a:lnSpc>
                <a:spcPct val="93000"/>
              </a:lnSpc>
              <a:spcBef>
                <a:spcPts val="1800"/>
              </a:spcBef>
              <a:spcAft>
                <a:spcPct val="0"/>
              </a:spcAft>
              <a:buFont typeface="Arial" pitchFamily="34" charset="0"/>
              <a:buChar char="•"/>
            </a:pPr>
            <a:r>
              <a:rPr lang="en-US" sz="2800" dirty="0" smtClean="0">
                <a:solidFill>
                  <a:srgbClr val="FF0000"/>
                </a:solidFill>
                <a:latin typeface="UC Berkeley OS Sign"/>
                <a:cs typeface="Arial" pitchFamily="34" charset="0"/>
                <a:sym typeface="Arial" pitchFamily="34" charset="0"/>
              </a:rPr>
              <a:t>Why not?</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85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Need for </a:t>
            </a:r>
            <a:r>
              <a:rPr lang="en-US" sz="3600" b="1" dirty="0" err="1" smtClean="0"/>
              <a:t>Ontologies</a:t>
            </a:r>
            <a:r>
              <a:rPr lang="en-US" sz="3600" b="1" dirty="0" smtClean="0"/>
              <a:t> (2)</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981200"/>
            <a:ext cx="8305800" cy="3161922"/>
          </a:xfrm>
          <a:prstGeom prst="rect">
            <a:avLst/>
          </a:prstGeom>
          <a:noFill/>
          <a:ln w="9525">
            <a:noFill/>
            <a:miter lim="800000"/>
            <a:headEnd/>
            <a:tailEnd/>
          </a:ln>
        </p:spPr>
        <p:txBody>
          <a:bodyPr wrap="square" lIns="64291" tIns="32146" rIns="64291" bIns="32146">
            <a:spAutoFit/>
          </a:bodyPr>
          <a:lstStyle/>
          <a:p>
            <a:pPr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An ontology could define:</a:t>
            </a:r>
          </a:p>
          <a:p>
            <a:pPr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"Bob Glushko" and "Dr. Robert J. Glushko" to be the same person</a:t>
            </a:r>
          </a:p>
          <a:p>
            <a:pPr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"teaches" and "is-taught-by" to be inverse relationships</a:t>
            </a:r>
          </a:p>
          <a:p>
            <a:pPr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85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OWL</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981200"/>
            <a:ext cx="8305800" cy="4534092"/>
          </a:xfrm>
          <a:prstGeom prst="rect">
            <a:avLst/>
          </a:prstGeom>
          <a:noFill/>
          <a:ln w="9525">
            <a:noFill/>
            <a:miter lim="800000"/>
            <a:headEnd/>
            <a:tailEnd/>
          </a:ln>
        </p:spPr>
        <p:txBody>
          <a:bodyPr wrap="square" lIns="64291" tIns="32146" rIns="64291" bIns="32146">
            <a:spAutoFit/>
          </a:bodyPr>
          <a:lstStyle/>
          <a:p>
            <a:pPr lvl="1"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sym typeface="Arial" pitchFamily="34" charset="0"/>
              </a:rPr>
              <a:t>Ontology assertions on the Web are expressed using the </a:t>
            </a:r>
            <a:r>
              <a:rPr lang="en-US" sz="2800" dirty="0">
                <a:latin typeface="UC Berkeley OS Sign"/>
                <a:cs typeface="Arial" pitchFamily="34" charset="0"/>
                <a:sym typeface="Arial" pitchFamily="34" charset="0"/>
                <a:hlinkClick r:id="rId3"/>
              </a:rPr>
              <a:t>OWL language</a:t>
            </a:r>
            <a:endParaRPr lang="en-US" sz="2800" dirty="0">
              <a:latin typeface="UC Berkeley OS Sign"/>
              <a:cs typeface="Arial" pitchFamily="34" charset="0"/>
              <a:sym typeface="Arial" pitchFamily="34" charset="0"/>
            </a:endParaRPr>
          </a:p>
          <a:p>
            <a:pPr lvl="1"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OWL is an XML vocabulary for describing properties and classes </a:t>
            </a:r>
            <a:r>
              <a:rPr lang="en-US" sz="2800" dirty="0" smtClean="0">
                <a:latin typeface="UC Berkeley OS Sign"/>
                <a:cs typeface="Arial" pitchFamily="34" charset="0"/>
              </a:rPr>
              <a:t>in rigorous </a:t>
            </a:r>
            <a:r>
              <a:rPr lang="en-US" sz="2800" dirty="0">
                <a:latin typeface="UC Berkeley OS Sign"/>
                <a:cs typeface="Arial" pitchFamily="34" charset="0"/>
              </a:rPr>
              <a:t>ways that include relations between classes (e.g. </a:t>
            </a:r>
            <a:r>
              <a:rPr lang="en-US" sz="2800" dirty="0" smtClean="0">
                <a:latin typeface="UC Berkeley OS Sign"/>
                <a:cs typeface="Arial" pitchFamily="34" charset="0"/>
              </a:rPr>
              <a:t>equivalence, disjointness), cardinality </a:t>
            </a:r>
            <a:r>
              <a:rPr lang="en-US" sz="2800" dirty="0">
                <a:latin typeface="UC Berkeley OS Sign"/>
                <a:cs typeface="Arial" pitchFamily="34" charset="0"/>
              </a:rPr>
              <a:t>(e.g. "exactly one"), </a:t>
            </a:r>
            <a:r>
              <a:rPr lang="en-US" sz="2800" dirty="0" smtClean="0">
                <a:latin typeface="UC Berkeley OS Sign"/>
                <a:cs typeface="Arial" pitchFamily="34" charset="0"/>
              </a:rPr>
              <a:t>richer </a:t>
            </a:r>
            <a:r>
              <a:rPr lang="en-US" sz="2800" dirty="0">
                <a:latin typeface="UC Berkeley OS Sign"/>
                <a:cs typeface="Arial" pitchFamily="34" charset="0"/>
              </a:rPr>
              <a:t>typing of </a:t>
            </a:r>
            <a:r>
              <a:rPr lang="en-US" sz="2800" dirty="0" smtClean="0">
                <a:latin typeface="UC Berkeley OS Sign"/>
                <a:cs typeface="Arial" pitchFamily="34" charset="0"/>
              </a:rPr>
              <a:t>properties, characteristics </a:t>
            </a:r>
            <a:r>
              <a:rPr lang="en-US" sz="2800" dirty="0">
                <a:latin typeface="UC Berkeley OS Sign"/>
                <a:cs typeface="Arial" pitchFamily="34" charset="0"/>
              </a:rPr>
              <a:t>of properties (e.g. symmetry), and enumerated </a:t>
            </a:r>
            <a:r>
              <a:rPr lang="en-US" sz="2800" dirty="0" smtClean="0">
                <a:latin typeface="UC Berkeley OS Sign"/>
                <a:cs typeface="Arial" pitchFamily="34" charset="0"/>
              </a:rPr>
              <a:t>classes</a:t>
            </a:r>
            <a:endParaRPr lang="en-US" sz="2800" dirty="0">
              <a:latin typeface="UC Berkeley OS Sign"/>
              <a:cs typeface="Arial" pitchFamily="34" charset="0"/>
              <a:sym typeface="Arial" pitchFamily="34" charset="0"/>
            </a:endParaRPr>
          </a:p>
          <a:p>
            <a:pPr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p:txBody>
      </p:sp>
    </p:spTree>
    <p:extLst>
      <p:ext uri="{BB962C8B-B14F-4D97-AF65-F5344CB8AC3E}">
        <p14:creationId xmlns:p14="http://schemas.microsoft.com/office/powerpoint/2010/main" val="3800852467"/>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51368" y="1143000"/>
            <a:ext cx="8572592" cy="3400425"/>
          </a:xfrm>
          <a:prstGeom prst="rect">
            <a:avLst/>
          </a:prstGeom>
        </p:spPr>
      </p:pic>
      <p:sp>
        <p:nvSpPr>
          <p:cNvPr id="3" name="Rectangle 1"/>
          <p:cNvSpPr txBox="1">
            <a:spLocks noChangeArrowheads="1"/>
          </p:cNvSpPr>
          <p:nvPr/>
        </p:nvSpPr>
        <p:spPr>
          <a:xfrm>
            <a:off x="441960" y="206412"/>
            <a:ext cx="8228707" cy="119099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A Simplified OWL Example</a:t>
            </a:r>
            <a:endParaRPr lang="en-US" sz="3400" b="1" dirty="0" smtClean="0">
              <a:sym typeface="UC Berkeley OS Sign"/>
            </a:endParaRPr>
          </a:p>
        </p:txBody>
      </p:sp>
      <p:sp>
        <p:nvSpPr>
          <p:cNvPr id="4" name="Rectangle 3"/>
          <p:cNvSpPr/>
          <p:nvPr/>
        </p:nvSpPr>
        <p:spPr>
          <a:xfrm>
            <a:off x="288667" y="4817377"/>
            <a:ext cx="8397240" cy="1697131"/>
          </a:xfrm>
          <a:prstGeom prst="rect">
            <a:avLst/>
          </a:prstGeom>
        </p:spPr>
        <p:txBody>
          <a:bodyPr wrap="square">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Using OWL to define a “Wine” class and assign properties</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OWL is ‘wrapping around” another vocabulary called “RDF Schema” that has limited capabilities for assigning semantics to RDF</a:t>
            </a:r>
            <a:endParaRPr lang="en-US" sz="2400" dirty="0">
              <a:latin typeface="UC Berkeley OS Sign"/>
              <a:cs typeface="Arial" pitchFamily="34" charset="0"/>
              <a:sym typeface="Arial" pitchFamily="34" charset="0"/>
            </a:endParaRPr>
          </a:p>
        </p:txBody>
      </p:sp>
    </p:spTree>
    <p:extLst>
      <p:ext uri="{BB962C8B-B14F-4D97-AF65-F5344CB8AC3E}">
        <p14:creationId xmlns:p14="http://schemas.microsoft.com/office/powerpoint/2010/main" val="7930881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228600" y="228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Identity, Authority, Truthiness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1295400"/>
            <a:ext cx="8305800" cy="499575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ontology assertion that "Bob Glushko" and "Dr. Robert J. Glushko" the same person enables statements about either to be interconnected</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if anyone can make assertions, how do we know whether they are correct?  What authorities should we trust?</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(Barack Obama, has birthplace, Hawaii)</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(Barack Obama, has birthplace, Kenya)</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“Defining a new URI somewhere on the Web” isn’t the same as "defining a new concept”</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990600"/>
            <a:ext cx="8228707" cy="3995812"/>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b="1" dirty="0" smtClean="0">
                <a:sym typeface="UC Berkeley OS Sign"/>
              </a:rPr>
              <a:t>TODAY’S</a:t>
            </a:r>
            <a:br>
              <a:rPr lang="en-US" b="1" dirty="0" smtClean="0">
                <a:sym typeface="UC Berkeley OS Sign"/>
              </a:rPr>
            </a:br>
            <a:r>
              <a:rPr lang="en-US" b="1" dirty="0" smtClean="0">
                <a:sym typeface="UC Berkeley OS Sign"/>
              </a:rPr>
              <a:t> MOST</a:t>
            </a:r>
            <a:br>
              <a:rPr lang="en-US" b="1" dirty="0" smtClean="0">
                <a:sym typeface="UC Berkeley OS Sign"/>
              </a:rPr>
            </a:br>
            <a:r>
              <a:rPr lang="en-US" b="1" dirty="0" smtClean="0">
                <a:sym typeface="UC Berkeley OS Sign"/>
              </a:rPr>
              <a:t> IMPORTANT</a:t>
            </a:r>
            <a:br>
              <a:rPr lang="en-US" b="1" dirty="0" smtClean="0">
                <a:sym typeface="UC Berkeley OS Sign"/>
              </a:rPr>
            </a:br>
            <a:r>
              <a:rPr lang="en-US" b="1" dirty="0" smtClean="0">
                <a:sym typeface="UC Berkeley OS Sign"/>
              </a:rPr>
              <a:t> SLIDES</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47</a:t>
            </a:fld>
            <a:endParaRPr lang="en-US" sz="1500" dirty="0">
              <a:solidFill>
                <a:srgbClr val="002955"/>
              </a:solidFill>
              <a:latin typeface="UC Berkeley OS Sign"/>
              <a:ea typeface="MS PGothic" pitchFamily="34" charset="-128"/>
              <a:sym typeface="UC Berkeley OS Sign"/>
            </a:endParaRPr>
          </a:p>
        </p:txBody>
      </p:sp>
    </p:spTree>
    <p:extLst>
      <p:ext uri="{BB962C8B-B14F-4D97-AF65-F5344CB8AC3E}">
        <p14:creationId xmlns:p14="http://schemas.microsoft.com/office/powerpoint/2010/main" val="1137540830"/>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304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Why the Web Wasn’t Born Semantic</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1371600"/>
            <a:ext cx="8763000" cy="522280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Around 1990, when the Web was being imagined by Tim Berners-Lee, SGML (precursor of XML) was increasingly being used to define structured document models, mostly for publishing </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TBL chose to create HTML as a specific and simple document language rather than use the generality, expressive power, and complexity that SGML would have meant (and he was criticized by the “experts” for doing so)</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This tradeoff made it vastly easier to create web pages and software for serving and processing them</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But this made the Web work “for eyes only” rather than make it work “for machines”, especially those doing business transactions</a:t>
            </a:r>
            <a:endParaRPr lang="en-US" sz="2800" dirty="0" smtClean="0">
              <a:latin typeface="UC Berkeley OS Sign"/>
              <a:cs typeface="Arial" pitchFamily="34" charset="0"/>
              <a:sym typeface="Arial" pitchFamily="34" charset="0"/>
            </a:endParaRPr>
          </a:p>
        </p:txBody>
      </p:sp>
    </p:spTree>
    <p:extLst>
      <p:ext uri="{BB962C8B-B14F-4D97-AF65-F5344CB8AC3E}">
        <p14:creationId xmlns:p14="http://schemas.microsoft.com/office/powerpoint/2010/main" val="2153200885"/>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5334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Semantic </a:t>
            </a:r>
            <a:r>
              <a:rPr lang="en-US" sz="3600" b="1" dirty="0" err="1" smtClean="0"/>
              <a:t>Templating</a:t>
            </a:r>
            <a:r>
              <a:rPr lang="en-US" sz="3600" b="1" dirty="0" smtClean="0"/>
              <a:t> with </a:t>
            </a:r>
            <a:r>
              <a:rPr lang="en-US" sz="3600" b="1" dirty="0" err="1" smtClean="0"/>
              <a:t>Microformats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1828800"/>
            <a:ext cx="8458200" cy="487931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err="1" smtClean="0">
                <a:latin typeface="UC Berkeley OS Sign"/>
                <a:cs typeface="Arial" pitchFamily="34" charset="0"/>
                <a:sym typeface="Arial" pitchFamily="34" charset="0"/>
              </a:rPr>
              <a:t>Microformats</a:t>
            </a:r>
            <a:r>
              <a:rPr lang="en-US" sz="2400" dirty="0" smtClean="0">
                <a:latin typeface="UC Berkeley OS Sign"/>
                <a:cs typeface="Arial" pitchFamily="34" charset="0"/>
                <a:sym typeface="Arial" pitchFamily="34" charset="0"/>
              </a:rPr>
              <a:t> make the web "semantic light" by embedding content annotation into web pages</a:t>
            </a:r>
          </a:p>
          <a:p>
            <a:pPr marL="342900" lvl="1" indent="-342900" eaLnBrk="0" fontAlgn="base" hangingPunct="0">
              <a:lnSpc>
                <a:spcPct val="93000"/>
              </a:lnSpc>
              <a:spcBef>
                <a:spcPts val="1800"/>
              </a:spcBef>
              <a:spcAft>
                <a:spcPct val="0"/>
              </a:spcAft>
              <a:buFont typeface="Arial" pitchFamily="34" charset="0"/>
              <a:buChar char="•"/>
            </a:pPr>
            <a:r>
              <a:rPr lang="en-US" sz="2400" dirty="0" err="1" smtClean="0">
                <a:latin typeface="UC Berkeley OS Sign"/>
                <a:cs typeface="Arial" pitchFamily="34" charset="0"/>
                <a:sym typeface="Arial" pitchFamily="34" charset="0"/>
                <a:hlinkClick r:id="rId3"/>
              </a:rPr>
              <a:t>Microformats</a:t>
            </a:r>
            <a:r>
              <a:rPr lang="en-US" sz="2400" dirty="0" smtClean="0">
                <a:latin typeface="UC Berkeley OS Sign"/>
                <a:cs typeface="Arial" pitchFamily="34" charset="0"/>
                <a:sym typeface="Arial" pitchFamily="34" charset="0"/>
              </a:rPr>
              <a:t> currently exist for personal contact information, events, and a few other small chunks of structured data</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Wikis and blogs increasingly use </a:t>
            </a:r>
            <a:r>
              <a:rPr lang="en-US" sz="2400" dirty="0" smtClean="0">
                <a:latin typeface="UC Berkeley OS Sign"/>
                <a:cs typeface="Arial" pitchFamily="34" charset="0"/>
                <a:sym typeface="Arial" pitchFamily="34" charset="0"/>
                <a:hlinkClick r:id="rId4"/>
              </a:rPr>
              <a:t>schema.org</a:t>
            </a:r>
            <a:r>
              <a:rPr lang="en-US" sz="2400" dirty="0" smtClean="0">
                <a:latin typeface="UC Berkeley OS Sign"/>
                <a:cs typeface="Arial" pitchFamily="34" charset="0"/>
                <a:sym typeface="Arial" pitchFamily="34" charset="0"/>
              </a:rPr>
              <a:t> templates to encourage the creation of more structured and semantically-annotated content (mention a movie, get </a:t>
            </a:r>
            <a:r>
              <a:rPr lang="en-US" sz="2400" dirty="0" smtClean="0">
                <a:latin typeface="UC Berkeley OS Sign"/>
                <a:cs typeface="Arial" pitchFamily="34" charset="0"/>
                <a:sym typeface="Arial" pitchFamily="34" charset="0"/>
                <a:hlinkClick r:id="rId5"/>
              </a:rPr>
              <a:t>schema.org/movie</a:t>
            </a:r>
            <a:r>
              <a:rPr lang="en-US" sz="2400" dirty="0" smtClean="0">
                <a:latin typeface="UC Berkeley OS Sign"/>
                <a:cs typeface="Arial" pitchFamily="34" charset="0"/>
                <a:sym typeface="Arial" pitchFamily="34" charset="0"/>
              </a:rPr>
              <a:t>)</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Wikipedia has thousands of templates and "</a:t>
            </a:r>
            <a:r>
              <a:rPr lang="en-US" sz="2400" dirty="0" err="1" smtClean="0">
                <a:latin typeface="UC Berkeley OS Sign"/>
                <a:cs typeface="Arial" pitchFamily="34" charset="0"/>
                <a:sym typeface="Arial" pitchFamily="34" charset="0"/>
                <a:hlinkClick r:id="rId6"/>
              </a:rPr>
              <a:t>infoboxes</a:t>
            </a:r>
            <a:r>
              <a:rPr lang="en-US" sz="2400" dirty="0" smtClean="0">
                <a:latin typeface="UC Berkeley OS Sign"/>
                <a:cs typeface="Arial" pitchFamily="34" charset="0"/>
                <a:sym typeface="Arial" pitchFamily="34" charset="0"/>
              </a:rPr>
              <a:t>" that encourage the creation of factual information in a uniform format</a:t>
            </a:r>
            <a:endParaRPr lang="en-US" sz="2400" dirty="0"/>
          </a:p>
        </p:txBody>
      </p:sp>
    </p:spTree>
    <p:extLst>
      <p:ext uri="{BB962C8B-B14F-4D97-AF65-F5344CB8AC3E}">
        <p14:creationId xmlns:p14="http://schemas.microsoft.com/office/powerpoint/2010/main" val="162599305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609600" y="3810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Vision of the Semantic Web (2)</a:t>
            </a:r>
            <a:endParaRPr lang="en-US" sz="3400"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1371600"/>
            <a:ext cx="8036719" cy="4534092"/>
          </a:xfrm>
          <a:prstGeom prst="rect">
            <a:avLst/>
          </a:prstGeom>
          <a:noFill/>
          <a:ln w="9525">
            <a:noFill/>
            <a:miter lim="800000"/>
            <a:headEnd/>
            <a:tailEnd/>
          </a:ln>
        </p:spPr>
        <p:txBody>
          <a:bodyPr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Services and agents can advertise their function by registering in directories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service is described in a way that lets other agents discover the function offered and understand how to use it, terms and conditions, invocations…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Service discovery enables agents to delegate tasks to create the overall "value chain" in which subassemblies of information are passed from one agent to another</a:t>
            </a:r>
            <a:endParaRPr lang="en-US" sz="2800" dirty="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To Summarize…</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990600"/>
            <a:ext cx="8458200" cy="453582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The original vision of the Semantic Web emphasized the creation of </a:t>
            </a:r>
            <a:r>
              <a:rPr lang="en-US" sz="2400" dirty="0" err="1" smtClean="0">
                <a:latin typeface="UC Berkeley OS Sign"/>
                <a:cs typeface="Arial" pitchFamily="34" charset="0"/>
                <a:sym typeface="Arial" pitchFamily="34" charset="0"/>
              </a:rPr>
              <a:t>ontologies</a:t>
            </a:r>
            <a:r>
              <a:rPr lang="en-US" sz="2400" dirty="0" smtClean="0">
                <a:latin typeface="UC Berkeley OS Sign"/>
                <a:cs typeface="Arial" pitchFamily="34" charset="0"/>
                <a:sym typeface="Arial" pitchFamily="34" charset="0"/>
              </a:rPr>
              <a:t> that robustly described the semantics of particular domains or contexts</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Much research was spawned by this vision, but the high bar of formal semantics and automated agents deterred “regular” people and firms from adopting it</a:t>
            </a:r>
          </a:p>
          <a:p>
            <a:pPr marL="342900" indent="-342900" eaLnBrk="0" fontAlgn="base" hangingPunct="0">
              <a:lnSpc>
                <a:spcPct val="93000"/>
              </a:lnSpc>
              <a:spcBef>
                <a:spcPts val="1800"/>
              </a:spcBef>
              <a:spcAft>
                <a:spcPct val="0"/>
              </a:spcAft>
              <a:buFont typeface="Arial" pitchFamily="34" charset="0"/>
              <a:buChar char="•"/>
            </a:pPr>
            <a:r>
              <a:rPr lang="en-US" sz="2400" dirty="0" smtClean="0">
                <a:solidFill>
                  <a:srgbClr val="FF0000"/>
                </a:solidFill>
                <a:latin typeface="UC Berkeley OS Sign"/>
                <a:cs typeface="Arial" pitchFamily="34" charset="0"/>
                <a:sym typeface="Arial" pitchFamily="34" charset="0"/>
              </a:rPr>
              <a:t>Semantic authoring isn’t likely without tools that are simple to use as tools for designing and creating HTML pages</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Why not build an application that combines the required services with robust workflow, making it unnecessary to discover providers and constraints?</a:t>
            </a:r>
          </a:p>
        </p:txBody>
      </p:sp>
    </p:spTree>
    <p:extLst>
      <p:ext uri="{BB962C8B-B14F-4D97-AF65-F5344CB8AC3E}">
        <p14:creationId xmlns:p14="http://schemas.microsoft.com/office/powerpoint/2010/main" val="3560886288"/>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04800" y="304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XML Alone is NOT Sufficient</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51</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838200" y="1447800"/>
            <a:ext cx="7620000" cy="499575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the semantics associated with XML constructs are NOT explicitly represented in the instance or the schema</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Element and attribute names, container structures, etc. can </a:t>
            </a:r>
            <a:r>
              <a:rPr lang="en-US" sz="2800" dirty="0" smtClean="0">
                <a:solidFill>
                  <a:srgbClr val="FF0000"/>
                </a:solidFill>
                <a:latin typeface="UC Berkeley OS Sign"/>
                <a:cs typeface="Arial" pitchFamily="34" charset="0"/>
                <a:sym typeface="Arial" pitchFamily="34" charset="0"/>
              </a:rPr>
              <a:t>suggest semantics to people</a:t>
            </a:r>
            <a:r>
              <a:rPr lang="en-US" sz="2800" dirty="0" smtClean="0">
                <a:latin typeface="UC Berkeley OS Sign"/>
                <a:cs typeface="Arial" pitchFamily="34" charset="0"/>
                <a:sym typeface="Arial" pitchFamily="34" charset="0"/>
              </a:rPr>
              <a:t>, but not in a way that is “computable” without additional documentation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What is the meaning of?</a:t>
            </a:r>
          </a:p>
          <a:p>
            <a:pPr marL="800100" lvl="1" indent="-342900" eaLnBrk="0" fontAlgn="base" hangingPunct="0">
              <a:lnSpc>
                <a:spcPct val="93000"/>
              </a:lnSpc>
              <a:spcBef>
                <a:spcPts val="1800"/>
              </a:spcBef>
              <a:spcAft>
                <a:spcPct val="0"/>
              </a:spcAft>
            </a:pPr>
            <a:r>
              <a:rPr lang="en-US" sz="2800" dirty="0" smtClean="0">
                <a:latin typeface="UC Berkeley OS Sign"/>
                <a:cs typeface="Arial" pitchFamily="34" charset="0"/>
                <a:sym typeface="Arial" pitchFamily="34" charset="0"/>
              </a:rPr>
              <a:t>&lt;quantity&gt;5&lt;/quantity&gt;</a:t>
            </a:r>
          </a:p>
          <a:p>
            <a:pPr marL="800100" lvl="1" indent="-342900" eaLnBrk="0" fontAlgn="base" hangingPunct="0">
              <a:lnSpc>
                <a:spcPct val="93000"/>
              </a:lnSpc>
              <a:spcBef>
                <a:spcPts val="1800"/>
              </a:spcBef>
              <a:spcAft>
                <a:spcPct val="0"/>
              </a:spcAft>
            </a:pPr>
            <a:r>
              <a:rPr lang="en-US" sz="2800" dirty="0" smtClean="0">
                <a:latin typeface="UC Berkeley OS Sign"/>
                <a:cs typeface="Arial" pitchFamily="34" charset="0"/>
                <a:sym typeface="Arial" pitchFamily="34" charset="0"/>
              </a:rPr>
              <a:t>&lt;price&gt;100&lt;/price&gt;</a:t>
            </a:r>
            <a:endParaRPr lang="en-US" sz="2800" dirty="0"/>
          </a:p>
        </p:txBody>
      </p:sp>
    </p:spTree>
    <p:extLst>
      <p:ext uri="{BB962C8B-B14F-4D97-AF65-F5344CB8AC3E}">
        <p14:creationId xmlns:p14="http://schemas.microsoft.com/office/powerpoint/2010/main" val="1140191004"/>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4572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RDF Data Model -- The Conceptual View</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1447800"/>
            <a:ext cx="8458200" cy="482583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 general way to represent information about something is in three parts:</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thing (or resource) being described</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specific property of the thing</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value of the property</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data model is usually stated as Statement -&gt; (Subject, Predicate, Object) but there are many other ways to say it</a:t>
            </a:r>
          </a:p>
          <a:p>
            <a:pPr marL="800100" lvl="1" indent="-342900" eaLnBrk="0" fontAlgn="base" hangingPunct="0">
              <a:lnSpc>
                <a:spcPct val="93000"/>
              </a:lnSpc>
              <a:spcBef>
                <a:spcPts val="1800"/>
              </a:spcBef>
              <a:spcAft>
                <a:spcPct val="0"/>
              </a:spcAft>
            </a:pPr>
            <a:r>
              <a:rPr lang="en-US" sz="2800" dirty="0" smtClean="0">
                <a:latin typeface="UC Berkeley OS Sign"/>
                <a:cs typeface="Arial" pitchFamily="34" charset="0"/>
                <a:sym typeface="Arial" pitchFamily="34" charset="0"/>
              </a:rPr>
              <a:t>Statement (Student, attends, University)</a:t>
            </a:r>
            <a:endParaRPr lang="en-US" sz="2800" dirty="0">
              <a:latin typeface="UC Berkeley OS Sign"/>
              <a:cs typeface="Arial" pitchFamily="34" charset="0"/>
              <a:sym typeface="Arial" pitchFamily="34" charset="0"/>
            </a:endParaRPr>
          </a:p>
        </p:txBody>
      </p:sp>
    </p:spTree>
    <p:extLst>
      <p:ext uri="{BB962C8B-B14F-4D97-AF65-F5344CB8AC3E}">
        <p14:creationId xmlns:p14="http://schemas.microsoft.com/office/powerpoint/2010/main" val="542170636"/>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err="1" smtClean="0"/>
              <a:t>RDFa</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295400"/>
            <a:ext cx="8305800" cy="516567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is a second serialization syntax for RDF</a:t>
            </a:r>
          </a:p>
          <a:p>
            <a:pPr marL="342900" indent="-342900" eaLnBrk="0" fontAlgn="base" hangingPunct="0">
              <a:lnSpc>
                <a:spcPct val="93000"/>
              </a:lnSpc>
              <a:spcBef>
                <a:spcPts val="1800"/>
              </a:spcBef>
              <a:spcAft>
                <a:spcPct val="0"/>
              </a:spcAft>
              <a:buFont typeface="Arial" pitchFamily="34" charset="0"/>
              <a:buChar char="•"/>
            </a:pP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uses attributes (hence the "a") to embed RDF statements into XHTML elements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So instead of using RDF in standalone documents, or using the RDF namespace to embed statements in other XML documents, </a:t>
            </a: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lets you embed these statements into XHTML instances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Very useful in situations where data publishers can’t change publishing technology from HTML to XML but could change templates</a:t>
            </a:r>
          </a:p>
        </p:txBody>
      </p:sp>
    </p:spTree>
    <p:extLst>
      <p:ext uri="{BB962C8B-B14F-4D97-AF65-F5344CB8AC3E}">
        <p14:creationId xmlns:p14="http://schemas.microsoft.com/office/powerpoint/2010/main" val="4053312918"/>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85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OWL</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981200"/>
            <a:ext cx="8305800" cy="4534092"/>
          </a:xfrm>
          <a:prstGeom prst="rect">
            <a:avLst/>
          </a:prstGeom>
          <a:noFill/>
          <a:ln w="9525">
            <a:noFill/>
            <a:miter lim="800000"/>
            <a:headEnd/>
            <a:tailEnd/>
          </a:ln>
        </p:spPr>
        <p:txBody>
          <a:bodyPr wrap="square" lIns="64291" tIns="32146" rIns="64291" bIns="32146">
            <a:spAutoFit/>
          </a:bodyPr>
          <a:lstStyle/>
          <a:p>
            <a:pPr lvl="1"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sym typeface="Arial" pitchFamily="34" charset="0"/>
              </a:rPr>
              <a:t>Ontology assertions on the Web are expressed using the </a:t>
            </a:r>
            <a:r>
              <a:rPr lang="en-US" sz="2800" dirty="0">
                <a:latin typeface="UC Berkeley OS Sign"/>
                <a:cs typeface="Arial" pitchFamily="34" charset="0"/>
                <a:sym typeface="Arial" pitchFamily="34" charset="0"/>
                <a:hlinkClick r:id="rId3"/>
              </a:rPr>
              <a:t>OWL language</a:t>
            </a:r>
            <a:endParaRPr lang="en-US" sz="2800" dirty="0">
              <a:latin typeface="UC Berkeley OS Sign"/>
              <a:cs typeface="Arial" pitchFamily="34" charset="0"/>
              <a:sym typeface="Arial" pitchFamily="34" charset="0"/>
            </a:endParaRPr>
          </a:p>
          <a:p>
            <a:pPr lvl="1"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OWL is an XML vocabulary for describing properties and classes </a:t>
            </a:r>
            <a:r>
              <a:rPr lang="en-US" sz="2800" dirty="0" smtClean="0">
                <a:latin typeface="UC Berkeley OS Sign"/>
                <a:cs typeface="Arial" pitchFamily="34" charset="0"/>
              </a:rPr>
              <a:t>in rigorous </a:t>
            </a:r>
            <a:r>
              <a:rPr lang="en-US" sz="2800" dirty="0">
                <a:latin typeface="UC Berkeley OS Sign"/>
                <a:cs typeface="Arial" pitchFamily="34" charset="0"/>
              </a:rPr>
              <a:t>ways that include relations between classes (e.g. </a:t>
            </a:r>
            <a:r>
              <a:rPr lang="en-US" sz="2800" dirty="0" smtClean="0">
                <a:latin typeface="UC Berkeley OS Sign"/>
                <a:cs typeface="Arial" pitchFamily="34" charset="0"/>
              </a:rPr>
              <a:t>equivalence, disjointness), cardinality </a:t>
            </a:r>
            <a:r>
              <a:rPr lang="en-US" sz="2800" dirty="0">
                <a:latin typeface="UC Berkeley OS Sign"/>
                <a:cs typeface="Arial" pitchFamily="34" charset="0"/>
              </a:rPr>
              <a:t>(e.g. "exactly one"), </a:t>
            </a:r>
            <a:r>
              <a:rPr lang="en-US" sz="2800" dirty="0" smtClean="0">
                <a:latin typeface="UC Berkeley OS Sign"/>
                <a:cs typeface="Arial" pitchFamily="34" charset="0"/>
              </a:rPr>
              <a:t>richer </a:t>
            </a:r>
            <a:r>
              <a:rPr lang="en-US" sz="2800" dirty="0">
                <a:latin typeface="UC Berkeley OS Sign"/>
                <a:cs typeface="Arial" pitchFamily="34" charset="0"/>
              </a:rPr>
              <a:t>typing of </a:t>
            </a:r>
            <a:r>
              <a:rPr lang="en-US" sz="2800" dirty="0" smtClean="0">
                <a:latin typeface="UC Berkeley OS Sign"/>
                <a:cs typeface="Arial" pitchFamily="34" charset="0"/>
              </a:rPr>
              <a:t>properties, characteristics </a:t>
            </a:r>
            <a:r>
              <a:rPr lang="en-US" sz="2800" dirty="0">
                <a:latin typeface="UC Berkeley OS Sign"/>
                <a:cs typeface="Arial" pitchFamily="34" charset="0"/>
              </a:rPr>
              <a:t>of properties (e.g. symmetry), and enumerated </a:t>
            </a:r>
            <a:r>
              <a:rPr lang="en-US" sz="2800" dirty="0" smtClean="0">
                <a:latin typeface="UC Berkeley OS Sign"/>
                <a:cs typeface="Arial" pitchFamily="34" charset="0"/>
              </a:rPr>
              <a:t>classes</a:t>
            </a:r>
            <a:endParaRPr lang="en-US" sz="2800" dirty="0">
              <a:latin typeface="UC Berkeley OS Sign"/>
              <a:cs typeface="Arial" pitchFamily="34" charset="0"/>
              <a:sym typeface="Arial" pitchFamily="34" charset="0"/>
            </a:endParaRPr>
          </a:p>
          <a:p>
            <a:pPr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p:txBody>
      </p:sp>
    </p:spTree>
    <p:extLst>
      <p:ext uri="{BB962C8B-B14F-4D97-AF65-F5344CB8AC3E}">
        <p14:creationId xmlns:p14="http://schemas.microsoft.com/office/powerpoint/2010/main" val="2049281045"/>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228600" y="228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Identity, Authority, Truthiness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1295400"/>
            <a:ext cx="8305800" cy="499575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ontology assertion that "Bob Glushko" and "Dr. Robert J. Glushko" the same person enables statements about either to be interconnected</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if anyone can make assertions, how do we know whether they are correct?  What authorities should we trust?</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(Barack Obama, has birthplace, Hawaii)</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(Barack Obama, has birthplace, Kenya)</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“Defining a new URI somewhere on the Web” isn’t the same as "defining a new concept”</a:t>
            </a:r>
          </a:p>
        </p:txBody>
      </p:sp>
    </p:spTree>
    <p:extLst>
      <p:ext uri="{BB962C8B-B14F-4D97-AF65-F5344CB8AC3E}">
        <p14:creationId xmlns:p14="http://schemas.microsoft.com/office/powerpoint/2010/main" val="169183076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228600" y="228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Semantic Web Scenario</a:t>
            </a:r>
            <a:endParaRPr lang="en-US" sz="3400"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1295400"/>
            <a:ext cx="8305800" cy="533732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Lucy and Pete, 2 adult children trying to help out Mom with a medical appointment</a:t>
            </a:r>
          </a:p>
          <a:p>
            <a:pPr marL="800100" lvl="1"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"...Lucy instructed her Semantic Web agent through her handheld Web browser. The agent promptly retrieved information about Mom's prescribed treatment from the doctor's agent, looked up several lists of providers, and checked for the ones in-plan for Mom's insurance within a 20-mile radius of her home and with a rating of excellent or very good on trusted rating services”</a:t>
            </a:r>
          </a:p>
          <a:p>
            <a:pPr marL="800100" lvl="1" indent="-342900" eaLnBrk="0" fontAlgn="base" hangingPunct="0">
              <a:lnSpc>
                <a:spcPct val="93000"/>
              </a:lnSpc>
              <a:spcBef>
                <a:spcPts val="1800"/>
              </a:spcBef>
              <a:spcAft>
                <a:spcPct val="0"/>
              </a:spcAft>
              <a:buFont typeface="Arial" pitchFamily="34" charset="0"/>
              <a:buChar char="•"/>
            </a:pPr>
            <a:r>
              <a:rPr lang="en-US" sz="2400" dirty="0" smtClean="0">
                <a:solidFill>
                  <a:srgbClr val="FF0000"/>
                </a:solidFill>
                <a:latin typeface="UC Berkeley OS Sign"/>
                <a:cs typeface="Arial" pitchFamily="34" charset="0"/>
                <a:sym typeface="Arial" pitchFamily="34" charset="0"/>
              </a:rPr>
              <a:t>STOP AND THINK: WHAT INFORMATION SOURCES NEED TO BE COMBINED?</a:t>
            </a:r>
            <a:endParaRPr lang="en-US" sz="2400" dirty="0" smtClean="0">
              <a:latin typeface="UC Berkeley OS Sign"/>
              <a:cs typeface="Arial" pitchFamily="34" charset="0"/>
              <a:sym typeface="Arial" pitchFamily="34" charset="0"/>
            </a:endParaRPr>
          </a:p>
          <a:p>
            <a:pPr marL="800100" lvl="1"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(It doesn’t work the first time…  Why not?)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9144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Making the (Existing) Web</a:t>
            </a:r>
            <a:br>
              <a:rPr lang="en-US" sz="3400" b="1" dirty="0" smtClean="0">
                <a:sym typeface="UC Berkeley OS Sign"/>
              </a:rPr>
            </a:br>
            <a:r>
              <a:rPr lang="en-US" sz="3400" b="1" dirty="0" smtClean="0">
                <a:sym typeface="UC Berkeley OS Sign"/>
              </a:rPr>
              <a:t> More Semantic</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2209800"/>
            <a:ext cx="8036719" cy="4024337"/>
          </a:xfrm>
          <a:prstGeom prst="rect">
            <a:avLst/>
          </a:prstGeom>
          <a:noFill/>
          <a:ln w="9525">
            <a:noFill/>
            <a:miter lim="800000"/>
            <a:headEnd/>
            <a:tailEnd/>
          </a:ln>
        </p:spPr>
        <p:txBody>
          <a:bodyPr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How would you deal with existing web pages?</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Assuming you can edit them</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Assuming you can’t edit them</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What would you do for new web pages?</a:t>
            </a:r>
          </a:p>
          <a:p>
            <a:pPr marL="342900"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smtClean="0">
                <a:solidFill>
                  <a:srgbClr val="FF0000"/>
                </a:solidFill>
                <a:latin typeface="UC Berkeley OS Sign"/>
                <a:cs typeface="Arial" pitchFamily="34" charset="0"/>
                <a:sym typeface="Arial" pitchFamily="34" charset="0"/>
              </a:rPr>
              <a:t>STOP and THINK </a:t>
            </a:r>
            <a:br>
              <a:rPr lang="en-US" sz="2800" dirty="0" smtClean="0">
                <a:solidFill>
                  <a:srgbClr val="FF0000"/>
                </a:solidFill>
                <a:latin typeface="UC Berkeley OS Sign"/>
                <a:cs typeface="Arial" pitchFamily="34" charset="0"/>
                <a:sym typeface="Arial" pitchFamily="34" charset="0"/>
              </a:rPr>
            </a:br>
            <a:r>
              <a:rPr lang="en-US" sz="2800" dirty="0" smtClean="0">
                <a:solidFill>
                  <a:srgbClr val="FF0000"/>
                </a:solidFill>
                <a:latin typeface="UC Berkeley OS Sign"/>
                <a:cs typeface="Arial" pitchFamily="34" charset="0"/>
                <a:sym typeface="Arial" pitchFamily="34" charset="0"/>
              </a:rPr>
              <a:t>before you go to the next slide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9144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Making the (Existing) Web</a:t>
            </a:r>
            <a:br>
              <a:rPr lang="en-US" sz="3400" b="1" dirty="0" smtClean="0">
                <a:sym typeface="UC Berkeley OS Sign"/>
              </a:rPr>
            </a:br>
            <a:r>
              <a:rPr lang="en-US" sz="3400" b="1" dirty="0" smtClean="0">
                <a:sym typeface="UC Berkeley OS Sign"/>
              </a:rPr>
              <a:t> More Semantic</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2590800"/>
            <a:ext cx="8036719" cy="2299506"/>
          </a:xfrm>
          <a:prstGeom prst="rect">
            <a:avLst/>
          </a:prstGeom>
          <a:noFill/>
          <a:ln w="9525">
            <a:noFill/>
            <a:miter lim="800000"/>
            <a:headEnd/>
            <a:tailEnd/>
          </a:ln>
        </p:spPr>
        <p:txBody>
          <a:bodyPr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Convert existing Web page content to semantic markup (adding internal structure and content)</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Annotate existing Web page content with semantic descriptions (attaching external content)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Making the (New) Web More Semantic</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2057400"/>
            <a:ext cx="8036719" cy="3732591"/>
          </a:xfrm>
          <a:prstGeom prst="rect">
            <a:avLst/>
          </a:prstGeom>
          <a:noFill/>
          <a:ln w="9525">
            <a:noFill/>
            <a:miter lim="800000"/>
            <a:headEnd/>
            <a:tailEnd/>
          </a:ln>
        </p:spPr>
        <p:txBody>
          <a:bodyPr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Create new web page content with semantic content and semantic description</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Create new pages or resources that are designed from the outset to be "meta-pages" that facilitate semantic processing of all the other resource descriptions</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This is the traditional role of librarians and cataloguers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2984</Words>
  <Application>Microsoft Office PowerPoint</Application>
  <PresentationFormat>On-screen Show (4:3)</PresentationFormat>
  <Paragraphs>346</Paragraphs>
  <Slides>55</Slides>
  <Notes>54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55</vt:i4>
      </vt:variant>
    </vt:vector>
  </HeadingPairs>
  <TitlesOfParts>
    <vt:vector size="64" baseType="lpstr">
      <vt:lpstr>Adobe Gothic Std B</vt:lpstr>
      <vt:lpstr>MS PGothic</vt:lpstr>
      <vt:lpstr>MS PGothic</vt:lpstr>
      <vt:lpstr>Aharoni</vt:lpstr>
      <vt:lpstr>Arial</vt:lpstr>
      <vt:lpstr>Calibri</vt:lpstr>
      <vt:lpstr>UC Berkeley OS Sign</vt:lpstr>
      <vt:lpstr>Wingdings</vt:lpstr>
      <vt:lpstr>Office Theme</vt:lpstr>
      <vt:lpstr>Plan for Today’s Lecture(s)</vt:lpstr>
      <vt:lpstr>INFO 202 “Information Organization &amp; Retrieval” Fall 2015 </vt:lpstr>
      <vt:lpstr>Why the Web Wasn’t Born Semantic</vt:lpstr>
      <vt:lpstr>The Vision of the Semantic Web (1)</vt:lpstr>
      <vt:lpstr>The Vision of the Semantic Web (2)</vt:lpstr>
      <vt:lpstr>The Semantic Web Scenario</vt:lpstr>
      <vt:lpstr>Making the (Existing) Web  More Semantic</vt:lpstr>
      <vt:lpstr>Making the (Existing) Web  More Semantic</vt:lpstr>
      <vt:lpstr>Making the (New) Web More Semantic</vt:lpstr>
      <vt:lpstr>Extracting “Semantic” Markup</vt:lpstr>
      <vt:lpstr>PowerPoint Presentation</vt:lpstr>
      <vt:lpstr>Semantic Annotation</vt:lpstr>
      <vt:lpstr>Semantic Authoring</vt:lpstr>
      <vt:lpstr>Semantic Authoring: The 2001 Vision</vt:lpstr>
      <vt:lpstr>STOP AND THINK: Semantic Authoring</vt:lpstr>
      <vt:lpstr>Semantic Authoring: Today’s Reality</vt:lpstr>
      <vt:lpstr>Semantic Templating with Microformats</vt:lpstr>
      <vt:lpstr>PowerPoint Presentation</vt:lpstr>
      <vt:lpstr>To Summarize…</vt:lpstr>
      <vt:lpstr>PowerPoint Presentation</vt:lpstr>
      <vt:lpstr>PowerPoint Presentation</vt:lpstr>
      <vt:lpstr>INFO 202 “Information Organization &amp; Retrieval” Fall 2015 </vt:lpstr>
      <vt:lpstr>Technologies for the Semantic Web</vt:lpstr>
      <vt:lpstr>XML is a Good Start</vt:lpstr>
      <vt:lpstr>XML Alone is NOT Sufficient</vt:lpstr>
      <vt:lpstr>Resource Description Framework (RDF)</vt:lpstr>
      <vt:lpstr>Resource Description Framework (RDF)</vt:lpstr>
      <vt:lpstr>RDF Data Model -- The Conceptual View</vt:lpstr>
      <vt:lpstr>PowerPoint Presentation</vt:lpstr>
      <vt:lpstr>PowerPoint Presentation</vt:lpstr>
      <vt:lpstr>PowerPoint Presentation</vt:lpstr>
      <vt:lpstr>Statements as Interconnecting  Building Blocks</vt:lpstr>
      <vt:lpstr>PowerPoint Presentation</vt:lpstr>
      <vt:lpstr>Some Statements About Instances</vt:lpstr>
      <vt:lpstr>STOP AND THINK:  Can We Make These Inferences?</vt:lpstr>
      <vt:lpstr>RDF Syntax –  Simplified Implementation View</vt:lpstr>
      <vt:lpstr>RDF Syntax – More Realistic View</vt:lpstr>
      <vt:lpstr>PowerPoint Presentation</vt:lpstr>
      <vt:lpstr>RDFa</vt:lpstr>
      <vt:lpstr>RDFa {and,or,vs.} Microformats</vt:lpstr>
      <vt:lpstr>PowerPoint Presentation</vt:lpstr>
      <vt:lpstr>The Need for Ontologies (1)</vt:lpstr>
      <vt:lpstr>The Need for Ontologies (2)</vt:lpstr>
      <vt:lpstr>OWL</vt:lpstr>
      <vt:lpstr>PowerPoint Presentation</vt:lpstr>
      <vt:lpstr>Identity, Authority, Truthiness</vt:lpstr>
      <vt:lpstr>TODAY’S  MOST  IMPORTANT  SLIDES</vt:lpstr>
      <vt:lpstr>Why the Web Wasn’t Born Semantic</vt:lpstr>
      <vt:lpstr>Semantic Templating with Microformats</vt:lpstr>
      <vt:lpstr>To Summarize…</vt:lpstr>
      <vt:lpstr>XML Alone is NOT Sufficient</vt:lpstr>
      <vt:lpstr>RDF Data Model -- The Conceptual View</vt:lpstr>
      <vt:lpstr>RDFa</vt:lpstr>
      <vt:lpstr>OWL</vt:lpstr>
      <vt:lpstr>Identity, Authority, Truthiness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2015-10-15T20:04:08Z</dcterms:created>
  <dcterms:modified xsi:type="dcterms:W3CDTF">2015-10-15T23:03:01Z</dcterms:modified>
</cp:coreProperties>
</file>