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64"/>
  </p:notesMasterIdLst>
  <p:handoutMasterIdLst>
    <p:handoutMasterId r:id="rId65"/>
  </p:handoutMasterIdLst>
  <p:sldIdLst>
    <p:sldId id="256" r:id="rId2"/>
    <p:sldId id="519" r:id="rId3"/>
    <p:sldId id="520" r:id="rId4"/>
    <p:sldId id="521" r:id="rId5"/>
    <p:sldId id="522" r:id="rId6"/>
    <p:sldId id="532" r:id="rId7"/>
    <p:sldId id="529" r:id="rId8"/>
    <p:sldId id="530" r:id="rId9"/>
    <p:sldId id="531" r:id="rId10"/>
    <p:sldId id="523" r:id="rId11"/>
    <p:sldId id="528" r:id="rId12"/>
    <p:sldId id="524" r:id="rId13"/>
    <p:sldId id="525" r:id="rId14"/>
    <p:sldId id="526" r:id="rId15"/>
    <p:sldId id="533" r:id="rId16"/>
    <p:sldId id="527" r:id="rId17"/>
    <p:sldId id="534" r:id="rId18"/>
    <p:sldId id="535" r:id="rId19"/>
    <p:sldId id="536" r:id="rId20"/>
    <p:sldId id="537" r:id="rId21"/>
    <p:sldId id="539" r:id="rId22"/>
    <p:sldId id="545" r:id="rId23"/>
    <p:sldId id="546" r:id="rId24"/>
    <p:sldId id="547" r:id="rId25"/>
    <p:sldId id="573" r:id="rId26"/>
    <p:sldId id="565" r:id="rId27"/>
    <p:sldId id="574" r:id="rId28"/>
    <p:sldId id="575" r:id="rId29"/>
    <p:sldId id="576" r:id="rId30"/>
    <p:sldId id="554" r:id="rId31"/>
    <p:sldId id="566" r:id="rId32"/>
    <p:sldId id="567" r:id="rId33"/>
    <p:sldId id="559" r:id="rId34"/>
    <p:sldId id="548" r:id="rId35"/>
    <p:sldId id="549" r:id="rId36"/>
    <p:sldId id="550" r:id="rId37"/>
    <p:sldId id="551" r:id="rId38"/>
    <p:sldId id="553" r:id="rId39"/>
    <p:sldId id="560" r:id="rId40"/>
    <p:sldId id="552" r:id="rId41"/>
    <p:sldId id="555" r:id="rId42"/>
    <p:sldId id="556" r:id="rId43"/>
    <p:sldId id="557" r:id="rId44"/>
    <p:sldId id="563" r:id="rId45"/>
    <p:sldId id="578" r:id="rId46"/>
    <p:sldId id="581" r:id="rId47"/>
    <p:sldId id="580" r:id="rId48"/>
    <p:sldId id="579" r:id="rId49"/>
    <p:sldId id="561" r:id="rId50"/>
    <p:sldId id="562" r:id="rId51"/>
    <p:sldId id="558" r:id="rId52"/>
    <p:sldId id="540" r:id="rId53"/>
    <p:sldId id="582" r:id="rId54"/>
    <p:sldId id="577" r:id="rId55"/>
    <p:sldId id="584" r:id="rId56"/>
    <p:sldId id="583" r:id="rId57"/>
    <p:sldId id="585" r:id="rId58"/>
    <p:sldId id="586" r:id="rId59"/>
    <p:sldId id="587" r:id="rId60"/>
    <p:sldId id="541" r:id="rId61"/>
    <p:sldId id="588" r:id="rId62"/>
    <p:sldId id="542" r:id="rId6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67" autoAdjust="0"/>
  </p:normalViewPr>
  <p:slideViewPr>
    <p:cSldViewPr>
      <p:cViewPr varScale="1">
        <p:scale>
          <a:sx n="79" d="100"/>
          <a:sy n="79" d="100"/>
        </p:scale>
        <p:origin x="1734" y="6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69" d="100"/>
          <a:sy n="69" d="100"/>
        </p:scale>
        <p:origin x="3264"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7D185424-A03C-493E-836F-DBE882E5EDF8}" type="datetimeFigureOut">
              <a:rPr lang="en-US" smtClean="0"/>
              <a:pPr/>
              <a:t>10/21/2015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E723D477-F91C-4067-917E-BA2E45999C81}" type="slidenum">
              <a:rPr lang="en-US" smtClean="0"/>
              <a:pPr/>
              <a:t>‹#›</a:t>
            </a:fld>
            <a:endParaRPr lang="en-US"/>
          </a:p>
        </p:txBody>
      </p:sp>
    </p:spTree>
    <p:extLst>
      <p:ext uri="{BB962C8B-B14F-4D97-AF65-F5344CB8AC3E}">
        <p14:creationId xmlns:p14="http://schemas.microsoft.com/office/powerpoint/2010/main" val="159688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10/21/2015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extLst>
      <p:ext uri="{BB962C8B-B14F-4D97-AF65-F5344CB8AC3E}">
        <p14:creationId xmlns:p14="http://schemas.microsoft.com/office/powerpoint/2010/main" val="3155017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453488" lvl="1" indent="0">
              <a:lnSpc>
                <a:spcPct val="92000"/>
              </a:lnSpc>
              <a:spcBef>
                <a:spcPts val="1786"/>
              </a:spcBef>
              <a:buClr>
                <a:srgbClr val="002955"/>
              </a:buClr>
              <a:buSzPct val="44000"/>
              <a:buFont typeface="Wingdings" pitchFamily="2" charset="2"/>
              <a:buNone/>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extLst>
      <p:ext uri="{BB962C8B-B14F-4D97-AF65-F5344CB8AC3E}">
        <p14:creationId xmlns:p14="http://schemas.microsoft.com/office/powerpoint/2010/main" val="3450859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0" fontAlgn="base" hangingPunct="0">
              <a:lnSpc>
                <a:spcPct val="93000"/>
              </a:lnSpc>
              <a:spcBef>
                <a:spcPts val="1800"/>
              </a:spcBef>
              <a:spcAft>
                <a:spcPct val="0"/>
              </a:spcAft>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a:p>
        </p:txBody>
      </p:sp>
    </p:spTree>
    <p:extLst>
      <p:ext uri="{BB962C8B-B14F-4D97-AF65-F5344CB8AC3E}">
        <p14:creationId xmlns:p14="http://schemas.microsoft.com/office/powerpoint/2010/main" val="202481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extLst>
      <p:ext uri="{BB962C8B-B14F-4D97-AF65-F5344CB8AC3E}">
        <p14:creationId xmlns:p14="http://schemas.microsoft.com/office/powerpoint/2010/main" val="160669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sz="1200" dirty="0" smtClean="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extLst>
      <p:ext uri="{BB962C8B-B14F-4D97-AF65-F5344CB8AC3E}">
        <p14:creationId xmlns:p14="http://schemas.microsoft.com/office/powerpoint/2010/main" val="3188422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sz="1200" dirty="0" smtClean="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extLst>
      <p:ext uri="{BB962C8B-B14F-4D97-AF65-F5344CB8AC3E}">
        <p14:creationId xmlns:p14="http://schemas.microsoft.com/office/powerpoint/2010/main" val="2149831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sz="1200" dirty="0" smtClean="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extLst>
      <p:ext uri="{BB962C8B-B14F-4D97-AF65-F5344CB8AC3E}">
        <p14:creationId xmlns:p14="http://schemas.microsoft.com/office/powerpoint/2010/main" val="2518305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sz="1200" dirty="0" smtClean="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extLst>
      <p:ext uri="{BB962C8B-B14F-4D97-AF65-F5344CB8AC3E}">
        <p14:creationId xmlns:p14="http://schemas.microsoft.com/office/powerpoint/2010/main" val="2023271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sz="1200" dirty="0" smtClean="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extLst>
      <p:ext uri="{BB962C8B-B14F-4D97-AF65-F5344CB8AC3E}">
        <p14:creationId xmlns:p14="http://schemas.microsoft.com/office/powerpoint/2010/main" val="2639941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dirty="0"/>
          </a:p>
        </p:txBody>
      </p:sp>
    </p:spTree>
    <p:extLst>
      <p:ext uri="{BB962C8B-B14F-4D97-AF65-F5344CB8AC3E}">
        <p14:creationId xmlns:p14="http://schemas.microsoft.com/office/powerpoint/2010/main" val="2013798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extLst>
      <p:ext uri="{BB962C8B-B14F-4D97-AF65-F5344CB8AC3E}">
        <p14:creationId xmlns:p14="http://schemas.microsoft.com/office/powerpoint/2010/main" val="812751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extLst>
      <p:ext uri="{BB962C8B-B14F-4D97-AF65-F5344CB8AC3E}">
        <p14:creationId xmlns:p14="http://schemas.microsoft.com/office/powerpoint/2010/main" val="307379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extLst>
      <p:ext uri="{BB962C8B-B14F-4D97-AF65-F5344CB8AC3E}">
        <p14:creationId xmlns:p14="http://schemas.microsoft.com/office/powerpoint/2010/main" val="2567184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extLst>
      <p:ext uri="{BB962C8B-B14F-4D97-AF65-F5344CB8AC3E}">
        <p14:creationId xmlns:p14="http://schemas.microsoft.com/office/powerpoint/2010/main" val="630438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21</a:t>
            </a:fld>
            <a:endParaRPr lang="en-US"/>
          </a:p>
        </p:txBody>
      </p:sp>
    </p:spTree>
    <p:extLst>
      <p:ext uri="{BB962C8B-B14F-4D97-AF65-F5344CB8AC3E}">
        <p14:creationId xmlns:p14="http://schemas.microsoft.com/office/powerpoint/2010/main" val="3767525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extLst>
      <p:ext uri="{BB962C8B-B14F-4D97-AF65-F5344CB8AC3E}">
        <p14:creationId xmlns:p14="http://schemas.microsoft.com/office/powerpoint/2010/main" val="1213365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extLst>
      <p:ext uri="{BB962C8B-B14F-4D97-AF65-F5344CB8AC3E}">
        <p14:creationId xmlns:p14="http://schemas.microsoft.com/office/powerpoint/2010/main" val="3916056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extLst>
      <p:ext uri="{BB962C8B-B14F-4D97-AF65-F5344CB8AC3E}">
        <p14:creationId xmlns:p14="http://schemas.microsoft.com/office/powerpoint/2010/main" val="1125578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25</a:t>
            </a:fld>
            <a:endParaRPr lang="en-US"/>
          </a:p>
        </p:txBody>
      </p:sp>
    </p:spTree>
    <p:extLst>
      <p:ext uri="{BB962C8B-B14F-4D97-AF65-F5344CB8AC3E}">
        <p14:creationId xmlns:p14="http://schemas.microsoft.com/office/powerpoint/2010/main" val="2257867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26</a:t>
            </a:fld>
            <a:endParaRPr lang="en-US"/>
          </a:p>
        </p:txBody>
      </p:sp>
    </p:spTree>
    <p:extLst>
      <p:ext uri="{BB962C8B-B14F-4D97-AF65-F5344CB8AC3E}">
        <p14:creationId xmlns:p14="http://schemas.microsoft.com/office/powerpoint/2010/main" val="2257867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27</a:t>
            </a:fld>
            <a:endParaRPr lang="en-US"/>
          </a:p>
        </p:txBody>
      </p:sp>
    </p:spTree>
    <p:extLst>
      <p:ext uri="{BB962C8B-B14F-4D97-AF65-F5344CB8AC3E}">
        <p14:creationId xmlns:p14="http://schemas.microsoft.com/office/powerpoint/2010/main" val="2257867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28</a:t>
            </a:fld>
            <a:endParaRPr lang="en-US"/>
          </a:p>
        </p:txBody>
      </p:sp>
    </p:spTree>
    <p:extLst>
      <p:ext uri="{BB962C8B-B14F-4D97-AF65-F5344CB8AC3E}">
        <p14:creationId xmlns:p14="http://schemas.microsoft.com/office/powerpoint/2010/main" val="2257867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29</a:t>
            </a:fld>
            <a:endParaRPr lang="en-US"/>
          </a:p>
        </p:txBody>
      </p:sp>
    </p:spTree>
    <p:extLst>
      <p:ext uri="{BB962C8B-B14F-4D97-AF65-F5344CB8AC3E}">
        <p14:creationId xmlns:p14="http://schemas.microsoft.com/office/powerpoint/2010/main" val="225786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extLst>
      <p:ext uri="{BB962C8B-B14F-4D97-AF65-F5344CB8AC3E}">
        <p14:creationId xmlns:p14="http://schemas.microsoft.com/office/powerpoint/2010/main" val="1296079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p14="http://schemas.microsoft.com/office/powerpoint/2010/main" val="2366039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31</a:t>
            </a:fld>
            <a:endParaRPr lang="en-US"/>
          </a:p>
        </p:txBody>
      </p:sp>
    </p:spTree>
    <p:extLst>
      <p:ext uri="{BB962C8B-B14F-4D97-AF65-F5344CB8AC3E}">
        <p14:creationId xmlns:p14="http://schemas.microsoft.com/office/powerpoint/2010/main" val="959601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32</a:t>
            </a:fld>
            <a:endParaRPr lang="en-US"/>
          </a:p>
        </p:txBody>
      </p:sp>
    </p:spTree>
    <p:extLst>
      <p:ext uri="{BB962C8B-B14F-4D97-AF65-F5344CB8AC3E}">
        <p14:creationId xmlns:p14="http://schemas.microsoft.com/office/powerpoint/2010/main" val="945881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dirty="0"/>
          </a:p>
        </p:txBody>
      </p:sp>
    </p:spTree>
    <p:extLst>
      <p:ext uri="{BB962C8B-B14F-4D97-AF65-F5344CB8AC3E}">
        <p14:creationId xmlns:p14="http://schemas.microsoft.com/office/powerpoint/2010/main" val="727208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extLst>
      <p:ext uri="{BB962C8B-B14F-4D97-AF65-F5344CB8AC3E}">
        <p14:creationId xmlns:p14="http://schemas.microsoft.com/office/powerpoint/2010/main" val="65245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35</a:t>
            </a:fld>
            <a:endParaRPr lang="en-US"/>
          </a:p>
        </p:txBody>
      </p:sp>
    </p:spTree>
    <p:extLst>
      <p:ext uri="{BB962C8B-B14F-4D97-AF65-F5344CB8AC3E}">
        <p14:creationId xmlns:p14="http://schemas.microsoft.com/office/powerpoint/2010/main" val="4147375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extLst>
      <p:ext uri="{BB962C8B-B14F-4D97-AF65-F5344CB8AC3E}">
        <p14:creationId xmlns:p14="http://schemas.microsoft.com/office/powerpoint/2010/main" val="4085994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a:p>
        </p:txBody>
      </p:sp>
    </p:spTree>
    <p:extLst>
      <p:ext uri="{BB962C8B-B14F-4D97-AF65-F5344CB8AC3E}">
        <p14:creationId xmlns:p14="http://schemas.microsoft.com/office/powerpoint/2010/main" val="152089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extLst>
      <p:ext uri="{BB962C8B-B14F-4D97-AF65-F5344CB8AC3E}">
        <p14:creationId xmlns:p14="http://schemas.microsoft.com/office/powerpoint/2010/main" val="2782312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extLst>
      <p:ext uri="{BB962C8B-B14F-4D97-AF65-F5344CB8AC3E}">
        <p14:creationId xmlns:p14="http://schemas.microsoft.com/office/powerpoint/2010/main" val="6524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extLst>
      <p:ext uri="{BB962C8B-B14F-4D97-AF65-F5344CB8AC3E}">
        <p14:creationId xmlns:p14="http://schemas.microsoft.com/office/powerpoint/2010/main" val="4112959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extLst>
      <p:ext uri="{BB962C8B-B14F-4D97-AF65-F5344CB8AC3E}">
        <p14:creationId xmlns:p14="http://schemas.microsoft.com/office/powerpoint/2010/main" val="3925731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dirty="0"/>
          </a:p>
        </p:txBody>
      </p:sp>
    </p:spTree>
    <p:extLst>
      <p:ext uri="{BB962C8B-B14F-4D97-AF65-F5344CB8AC3E}">
        <p14:creationId xmlns:p14="http://schemas.microsoft.com/office/powerpoint/2010/main" val="19254686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42</a:t>
            </a:fld>
            <a:endParaRPr lang="en-US" dirty="0"/>
          </a:p>
        </p:txBody>
      </p:sp>
    </p:spTree>
    <p:extLst>
      <p:ext uri="{BB962C8B-B14F-4D97-AF65-F5344CB8AC3E}">
        <p14:creationId xmlns:p14="http://schemas.microsoft.com/office/powerpoint/2010/main" val="1989611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dirty="0"/>
          </a:p>
        </p:txBody>
      </p:sp>
    </p:spTree>
    <p:extLst>
      <p:ext uri="{BB962C8B-B14F-4D97-AF65-F5344CB8AC3E}">
        <p14:creationId xmlns:p14="http://schemas.microsoft.com/office/powerpoint/2010/main" val="7515036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extLst>
      <p:ext uri="{BB962C8B-B14F-4D97-AF65-F5344CB8AC3E}">
        <p14:creationId xmlns:p14="http://schemas.microsoft.com/office/powerpoint/2010/main" val="268120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extLst>
      <p:ext uri="{BB962C8B-B14F-4D97-AF65-F5344CB8AC3E}">
        <p14:creationId xmlns:p14="http://schemas.microsoft.com/office/powerpoint/2010/main" val="28410322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extLst>
      <p:ext uri="{BB962C8B-B14F-4D97-AF65-F5344CB8AC3E}">
        <p14:creationId xmlns:p14="http://schemas.microsoft.com/office/powerpoint/2010/main" val="42872812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extLst>
      <p:ext uri="{BB962C8B-B14F-4D97-AF65-F5344CB8AC3E}">
        <p14:creationId xmlns:p14="http://schemas.microsoft.com/office/powerpoint/2010/main" val="8480876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extLst>
      <p:ext uri="{BB962C8B-B14F-4D97-AF65-F5344CB8AC3E}">
        <p14:creationId xmlns:p14="http://schemas.microsoft.com/office/powerpoint/2010/main" val="25420109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extLst>
      <p:ext uri="{BB962C8B-B14F-4D97-AF65-F5344CB8AC3E}">
        <p14:creationId xmlns:p14="http://schemas.microsoft.com/office/powerpoint/2010/main" val="6524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extLst>
      <p:ext uri="{BB962C8B-B14F-4D97-AF65-F5344CB8AC3E}">
        <p14:creationId xmlns:p14="http://schemas.microsoft.com/office/powerpoint/2010/main" val="2784164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dirty="0"/>
          </a:p>
        </p:txBody>
      </p:sp>
    </p:spTree>
    <p:extLst>
      <p:ext uri="{BB962C8B-B14F-4D97-AF65-F5344CB8AC3E}">
        <p14:creationId xmlns:p14="http://schemas.microsoft.com/office/powerpoint/2010/main" val="37567821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51</a:t>
            </a:fld>
            <a:endParaRPr lang="en-US" dirty="0"/>
          </a:p>
        </p:txBody>
      </p:sp>
    </p:spTree>
    <p:extLst>
      <p:ext uri="{BB962C8B-B14F-4D97-AF65-F5344CB8AC3E}">
        <p14:creationId xmlns:p14="http://schemas.microsoft.com/office/powerpoint/2010/main" val="7272089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sz="1200" dirty="0" smtClean="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52</a:t>
            </a:fld>
            <a:endParaRPr lang="en-US"/>
          </a:p>
        </p:txBody>
      </p:sp>
    </p:spTree>
    <p:extLst>
      <p:ext uri="{BB962C8B-B14F-4D97-AF65-F5344CB8AC3E}">
        <p14:creationId xmlns:p14="http://schemas.microsoft.com/office/powerpoint/2010/main" val="503012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53</a:t>
            </a:fld>
            <a:endParaRPr lang="en-US" dirty="0"/>
          </a:p>
        </p:txBody>
      </p:sp>
    </p:spTree>
    <p:extLst>
      <p:ext uri="{BB962C8B-B14F-4D97-AF65-F5344CB8AC3E}">
        <p14:creationId xmlns:p14="http://schemas.microsoft.com/office/powerpoint/2010/main" val="16213958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54</a:t>
            </a:fld>
            <a:endParaRPr lang="en-US"/>
          </a:p>
        </p:txBody>
      </p:sp>
    </p:spTree>
    <p:extLst>
      <p:ext uri="{BB962C8B-B14F-4D97-AF65-F5344CB8AC3E}">
        <p14:creationId xmlns:p14="http://schemas.microsoft.com/office/powerpoint/2010/main" val="10213649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55</a:t>
            </a:fld>
            <a:endParaRPr lang="en-US" dirty="0"/>
          </a:p>
        </p:txBody>
      </p:sp>
    </p:spTree>
    <p:extLst>
      <p:ext uri="{BB962C8B-B14F-4D97-AF65-F5344CB8AC3E}">
        <p14:creationId xmlns:p14="http://schemas.microsoft.com/office/powerpoint/2010/main" val="5375258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56</a:t>
            </a:fld>
            <a:endParaRPr lang="en-US"/>
          </a:p>
        </p:txBody>
      </p:sp>
    </p:spTree>
    <p:extLst>
      <p:ext uri="{BB962C8B-B14F-4D97-AF65-F5344CB8AC3E}">
        <p14:creationId xmlns:p14="http://schemas.microsoft.com/office/powerpoint/2010/main" val="29642487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57</a:t>
            </a:fld>
            <a:endParaRPr lang="en-US" dirty="0"/>
          </a:p>
        </p:txBody>
      </p:sp>
    </p:spTree>
    <p:extLst>
      <p:ext uri="{BB962C8B-B14F-4D97-AF65-F5344CB8AC3E}">
        <p14:creationId xmlns:p14="http://schemas.microsoft.com/office/powerpoint/2010/main" val="18317768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A3BB1-4831-483C-B557-C0FFEDB18E50}" type="slidenum">
              <a:rPr lang="en-US" smtClean="0"/>
              <a:pPr/>
              <a:t>58</a:t>
            </a:fld>
            <a:endParaRPr lang="en-US"/>
          </a:p>
        </p:txBody>
      </p:sp>
    </p:spTree>
    <p:extLst>
      <p:ext uri="{BB962C8B-B14F-4D97-AF65-F5344CB8AC3E}">
        <p14:creationId xmlns:p14="http://schemas.microsoft.com/office/powerpoint/2010/main" val="23134237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99060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A3BB1-4831-483C-B557-C0FFEDB18E50}" type="slidenum">
              <a:rPr lang="en-US" smtClean="0"/>
              <a:pPr/>
              <a:t>59</a:t>
            </a:fld>
            <a:endParaRPr lang="en-US"/>
          </a:p>
        </p:txBody>
      </p:sp>
    </p:spTree>
    <p:extLst>
      <p:ext uri="{BB962C8B-B14F-4D97-AF65-F5344CB8AC3E}">
        <p14:creationId xmlns:p14="http://schemas.microsoft.com/office/powerpoint/2010/main" val="3228713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extLst>
      <p:ext uri="{BB962C8B-B14F-4D97-AF65-F5344CB8AC3E}">
        <p14:creationId xmlns:p14="http://schemas.microsoft.com/office/powerpoint/2010/main" val="31306689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sz="1200" dirty="0" smtClean="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60</a:t>
            </a:fld>
            <a:endParaRPr lang="en-US"/>
          </a:p>
        </p:txBody>
      </p:sp>
    </p:spTree>
    <p:extLst>
      <p:ext uri="{BB962C8B-B14F-4D97-AF65-F5344CB8AC3E}">
        <p14:creationId xmlns:p14="http://schemas.microsoft.com/office/powerpoint/2010/main" val="14893132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61</a:t>
            </a:fld>
            <a:endParaRPr lang="en-US" dirty="0"/>
          </a:p>
        </p:txBody>
      </p:sp>
    </p:spTree>
    <p:extLst>
      <p:ext uri="{BB962C8B-B14F-4D97-AF65-F5344CB8AC3E}">
        <p14:creationId xmlns:p14="http://schemas.microsoft.com/office/powerpoint/2010/main" val="8935591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sz="1200" dirty="0" smtClean="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62</a:t>
            </a:fld>
            <a:endParaRPr lang="en-US"/>
          </a:p>
        </p:txBody>
      </p:sp>
    </p:spTree>
    <p:extLst>
      <p:ext uri="{BB962C8B-B14F-4D97-AF65-F5344CB8AC3E}">
        <p14:creationId xmlns:p14="http://schemas.microsoft.com/office/powerpoint/2010/main" val="264016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extLst>
      <p:ext uri="{BB962C8B-B14F-4D97-AF65-F5344CB8AC3E}">
        <p14:creationId xmlns:p14="http://schemas.microsoft.com/office/powerpoint/2010/main" val="4042736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extLst>
      <p:ext uri="{BB962C8B-B14F-4D97-AF65-F5344CB8AC3E}">
        <p14:creationId xmlns:p14="http://schemas.microsoft.com/office/powerpoint/2010/main" val="92553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extLst>
      <p:ext uri="{BB962C8B-B14F-4D97-AF65-F5344CB8AC3E}">
        <p14:creationId xmlns:p14="http://schemas.microsoft.com/office/powerpoint/2010/main" val="105004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F66C3D-8FC6-4BCA-B737-605611C870F6}"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A0BD49-172B-4142-A03C-24A96F99FB9C}"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FB05C-41D0-429E-83A2-E557A30DC50F}"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8C837-BD48-4CD2-829C-CCE7636D19E4}"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3E578A-2A14-487F-9D0C-32AE4EC8A2E7}" type="datetime1">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12152E-73CD-4B86-A8EA-CEEF98D406A7}" type="datetime1">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3ABCF5-4EFD-400E-864C-7B1CD3F926FD}" type="datetime1">
              <a:rPr lang="en-US" smtClean="0"/>
              <a:pPr/>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B091F-CA32-4143-85CB-2DC1CB8A3184}" type="datetime1">
              <a:rPr lang="en-US" smtClean="0"/>
              <a:pPr/>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4FFB6-B8FE-4C34-BDE0-15A96786B0F6}" type="datetime1">
              <a:rPr lang="en-US" smtClean="0"/>
              <a:pPr/>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C4888-7889-443B-A7AE-46A9051AE5F6}" type="datetime1">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20664D-7861-4D56-9728-D6EBF0A30C6D}" type="datetime1">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1EE3B-ABC4-462C-823A-4164A2CE6772}" type="datetime1">
              <a:rPr lang="en-US" smtClean="0"/>
              <a:pPr/>
              <a:t>10/21/2015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lib.org/dlib/november10/byrne/11byrne.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kcoyle.n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kcoyle.net/presentations/FI2012_en.pdf" TargetMode="External"/><Relationship Id="rId4" Type="http://schemas.openxmlformats.org/officeDocument/2006/relationships/hyperlink" Target="http://www.dlib.org/dlib/january07/coyle/01coyle.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loc.gov/bibframe/" TargetMode="External"/><Relationship Id="rId7" Type="http://schemas.openxmlformats.org/officeDocument/2006/relationships/hyperlink" Target="http://labs.europeana.eu/api/linked-open-data-introduc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europeana.eu/portal/aboutus.html" TargetMode="External"/><Relationship Id="rId5" Type="http://schemas.openxmlformats.org/officeDocument/2006/relationships/hyperlink" Target="http://id.loc.gov/" TargetMode="External"/><Relationship Id="rId4" Type="http://schemas.openxmlformats.org/officeDocument/2006/relationships/hyperlink" Target="http://www.loc.gov/bibframe/pdf/marcld-report-11-21-2012.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inkeddata.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inkeddata.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oleObject1.bin"/><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hyperlink" Target="http://www.w3.org/TR/voi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eonames.org/maps/google_37.775_-122.419.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data.nytimes.com/2223298901626279292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topics.nytimes.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topics.nytimes.com/top/news/national/usstatesterritoriesandpossessions/california/sanfranciscobayarea/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822648" y="1995785"/>
            <a:ext cx="8036719" cy="4255170"/>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strike="sngStrike" dirty="0" smtClean="0">
                <a:latin typeface="UC Berkeley OS Sign"/>
                <a:cs typeface="Arial" pitchFamily="34" charset="0"/>
                <a:sym typeface="Arial" pitchFamily="34" charset="0"/>
              </a:rPr>
              <a:t>The Semantic Web</a:t>
            </a:r>
          </a:p>
          <a:p>
            <a:pPr marL="342900" lvl="0" indent="-342900" eaLnBrk="0" fontAlgn="base" hangingPunct="0">
              <a:lnSpc>
                <a:spcPct val="93000"/>
              </a:lnSpc>
              <a:spcBef>
                <a:spcPts val="1800"/>
              </a:spcBef>
              <a:spcAft>
                <a:spcPct val="0"/>
              </a:spcAft>
              <a:buFont typeface="Arial" pitchFamily="34" charset="0"/>
              <a:buChar char="•"/>
            </a:pPr>
            <a:r>
              <a:rPr lang="en-US" sz="2800" strike="sngStrike" dirty="0" smtClean="0">
                <a:latin typeface="UC Berkeley OS Sign"/>
                <a:cs typeface="Arial" pitchFamily="34" charset="0"/>
                <a:sym typeface="Arial" pitchFamily="34" charset="0"/>
              </a:rPr>
              <a:t>RDF and other Semantic Web Technologies</a:t>
            </a:r>
          </a:p>
          <a:p>
            <a:pPr eaLnBrk="0" fontAlgn="base" hangingPunct="0">
              <a:lnSpc>
                <a:spcPct val="93000"/>
              </a:lnSpc>
              <a:spcBef>
                <a:spcPts val="1800"/>
              </a:spcBef>
              <a:spcAft>
                <a:spcPct val="0"/>
              </a:spcAft>
            </a:pPr>
            <a:endParaRPr lang="en-US" sz="2800" strike="sngStrike" dirty="0" smtClean="0">
              <a:latin typeface="UC Berkeley OS Sign"/>
              <a:cs typeface="Arial" pitchFamily="34" charset="0"/>
              <a:sym typeface="UC Berkeley OS Sign"/>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Deferred to 10/21</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Linked Data</a:t>
            </a:r>
          </a:p>
          <a:p>
            <a:pPr marL="800100" lvl="1" indent="-342900" eaLnBrk="0" fontAlgn="base" hangingPunct="0">
              <a:lnSpc>
                <a:spcPct val="93000"/>
              </a:lnSpc>
              <a:spcBef>
                <a:spcPts val="1800"/>
              </a:spcBef>
              <a:spcAft>
                <a:spcPct val="0"/>
              </a:spcAft>
              <a:buFont typeface="Arial" pitchFamily="34" charset="0"/>
              <a:buChar char="•"/>
            </a:pPr>
            <a:r>
              <a:rPr lang="en-US" sz="2800" dirty="0" err="1" smtClean="0">
                <a:latin typeface="UC Berkeley OS Sign"/>
                <a:cs typeface="Arial" pitchFamily="34" charset="0"/>
                <a:sym typeface="UC Berkeley OS Sign"/>
              </a:rPr>
              <a:t>SemWeb</a:t>
            </a:r>
            <a:r>
              <a:rPr lang="en-US" sz="2800" dirty="0" smtClean="0">
                <a:latin typeface="UC Berkeley OS Sign"/>
                <a:cs typeface="Arial" pitchFamily="34" charset="0"/>
                <a:sym typeface="UC Berkeley OS Sign"/>
              </a:rPr>
              <a:t> and Linked Data and Libraries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Midterm Review</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518285" y="533400"/>
            <a:ext cx="617153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t>Libraries &amp; Semantic Web /</a:t>
            </a:r>
            <a:br>
              <a:rPr lang="en-US" sz="3600" b="1" dirty="0"/>
            </a:br>
            <a:r>
              <a:rPr lang="en-US" sz="3600" b="1" dirty="0"/>
              <a:t> Linked Data : Opportunity</a:t>
            </a:r>
            <a:endParaRPr lang="en-US" sz="3600" b="1" dirty="0">
              <a:sym typeface="UC Berkeley OS Sign"/>
            </a:endParaRPr>
          </a:p>
        </p:txBody>
      </p:sp>
      <p:sp>
        <p:nvSpPr>
          <p:cNvPr id="29699" name="Text Box 6"/>
          <p:cNvSpPr txBox="1">
            <a:spLocks noChangeArrowheads="1"/>
          </p:cNvSpPr>
          <p:nvPr/>
        </p:nvSpPr>
        <p:spPr bwMode="auto">
          <a:xfrm flipV="1">
            <a:off x="7705055" y="6477000"/>
            <a:ext cx="45719" cy="76200"/>
          </a:xfrm>
          <a:prstGeom prst="rect">
            <a:avLst/>
          </a:prstGeom>
          <a:noFill/>
          <a:ln w="12700">
            <a:noFill/>
            <a:miter lim="800000"/>
            <a:headEnd/>
            <a:tailEnd/>
          </a:ln>
        </p:spPr>
        <p:txBody>
          <a:bodyPr wrap="none" lIns="48218" tIns="24110" rIns="48218" bIns="24110"/>
          <a:lstStyle/>
          <a:p>
            <a:pPr algn="ctr"/>
            <a:fld id="{3B9DB3E3-68DC-4616-921E-9097AE825FF2}" type="slidenum">
              <a:rPr lang="en-US" sz="1125">
                <a:solidFill>
                  <a:srgbClr val="002955"/>
                </a:solidFill>
                <a:latin typeface="UC Berkeley OS Sign"/>
                <a:ea typeface="MS PGothic" pitchFamily="34" charset="-128"/>
                <a:sym typeface="UC Berkeley OS Sign"/>
              </a:rPr>
              <a:pPr algn="ctr"/>
              <a:t>10</a:t>
            </a:fld>
            <a:endParaRPr lang="en-US" sz="1125" dirty="0">
              <a:solidFill>
                <a:srgbClr val="002955"/>
              </a:solidFill>
              <a:latin typeface="UC Berkeley OS Sign"/>
              <a:ea typeface="MS PGothic" pitchFamily="34" charset="-128"/>
              <a:sym typeface="UC Berkeley OS Sign"/>
            </a:endParaRPr>
          </a:p>
        </p:txBody>
      </p:sp>
      <p:sp>
        <p:nvSpPr>
          <p:cNvPr id="2" name="Rectangle 1"/>
          <p:cNvSpPr/>
          <p:nvPr/>
        </p:nvSpPr>
        <p:spPr>
          <a:xfrm>
            <a:off x="1323974" y="1807648"/>
            <a:ext cx="6381081" cy="5262979"/>
          </a:xfrm>
          <a:prstGeom prst="rect">
            <a:avLst/>
          </a:prstGeom>
        </p:spPr>
        <p:txBody>
          <a:bodyPr wrap="square">
            <a:spAutoFit/>
          </a:bodyPr>
          <a:lstStyle/>
          <a:p>
            <a:r>
              <a:rPr lang="en-US" sz="2800" i="1" dirty="0"/>
              <a:t>Semantic web standards are complex, and difficult to conceptualize, but they offer solutions to many of the issues that plague libraries, including precise web search, authority control, classification, data portability, and </a:t>
            </a:r>
            <a:r>
              <a:rPr lang="en-US" sz="2800" i="1" dirty="0" smtClean="0"/>
              <a:t>disambiguation</a:t>
            </a:r>
          </a:p>
          <a:p>
            <a:endParaRPr lang="en-US" sz="2800" i="1" dirty="0"/>
          </a:p>
          <a:p>
            <a:r>
              <a:rPr lang="en-US" sz="2800" dirty="0" smtClean="0"/>
              <a:t>	Gillian </a:t>
            </a:r>
            <a:r>
              <a:rPr lang="en-US" sz="2800" dirty="0"/>
              <a:t>Byrne and Lisa </a:t>
            </a:r>
            <a:r>
              <a:rPr lang="en-US" sz="2800" dirty="0" smtClean="0"/>
              <a:t>Goddard</a:t>
            </a:r>
          </a:p>
          <a:p>
            <a:r>
              <a:rPr lang="en-US" sz="2800" b="1" dirty="0" smtClean="0"/>
              <a:t>	The </a:t>
            </a:r>
            <a:r>
              <a:rPr lang="en-US" sz="2800" b="1" dirty="0"/>
              <a:t>Strongest Link: Libraries and </a:t>
            </a:r>
            <a:r>
              <a:rPr lang="en-US" sz="2800" b="1" dirty="0" smtClean="0"/>
              <a:t>	Linked </a:t>
            </a:r>
            <a:r>
              <a:rPr lang="en-US" sz="2800" b="1" dirty="0"/>
              <a:t>Data</a:t>
            </a:r>
          </a:p>
          <a:p>
            <a:endParaRPr lang="en-US" sz="2800" dirty="0"/>
          </a:p>
          <a:p>
            <a:endParaRPr lang="en-US" sz="2800" i="1" dirty="0"/>
          </a:p>
        </p:txBody>
      </p:sp>
    </p:spTree>
    <p:extLst>
      <p:ext uri="{BB962C8B-B14F-4D97-AF65-F5344CB8AC3E}">
        <p14:creationId xmlns:p14="http://schemas.microsoft.com/office/powerpoint/2010/main" val="114005610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411999" y="304800"/>
            <a:ext cx="617153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t>Libraries &amp; Semantic Web /</a:t>
            </a:r>
            <a:br>
              <a:rPr lang="en-US" sz="3600" b="1" dirty="0"/>
            </a:br>
            <a:r>
              <a:rPr lang="en-US" sz="3600" b="1" dirty="0"/>
              <a:t> Linked Data : Opportunity</a:t>
            </a:r>
            <a:endParaRPr lang="en-US" sz="3600" b="1" dirty="0">
              <a:sym typeface="UC Berkeley OS Sign"/>
            </a:endParaRP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3B9DB3E3-68DC-4616-921E-9097AE825FF2}" type="slidenum">
              <a:rPr lang="en-US" sz="1125">
                <a:solidFill>
                  <a:srgbClr val="002955"/>
                </a:solidFill>
                <a:latin typeface="UC Berkeley OS Sign"/>
                <a:ea typeface="MS PGothic" pitchFamily="34" charset="-128"/>
                <a:sym typeface="UC Berkeley OS Sign"/>
              </a:rPr>
              <a:pPr algn="ctr"/>
              <a:t>11</a:t>
            </a:fld>
            <a:endParaRPr lang="en-US" sz="1125"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371600"/>
            <a:ext cx="8458200" cy="4594807"/>
          </a:xfrm>
          <a:prstGeom prst="rect">
            <a:avLst/>
          </a:prstGeom>
          <a:noFill/>
          <a:ln w="9525">
            <a:noFill/>
            <a:miter lim="800000"/>
            <a:headEnd/>
            <a:tailEnd/>
          </a:ln>
        </p:spPr>
        <p:txBody>
          <a:bodyPr wrap="square" lIns="48218" tIns="24110" rIns="48218" bIns="24110">
            <a:spAutoFit/>
          </a:bodyPr>
          <a:lstStyle/>
          <a:p>
            <a:pPr marL="257175" indent="-257175" eaLnBrk="0" fontAlgn="base" hangingPunct="0">
              <a:lnSpc>
                <a:spcPct val="93000"/>
              </a:lnSpc>
              <a:spcBef>
                <a:spcPts val="1350"/>
              </a:spcBef>
              <a:spcAft>
                <a:spcPct val="0"/>
              </a:spcAft>
              <a:buFont typeface="Arial" pitchFamily="34" charset="0"/>
              <a:buChar char="•"/>
            </a:pPr>
            <a:r>
              <a:rPr lang="en-US" sz="2800" dirty="0">
                <a:sym typeface="Arial" pitchFamily="34" charset="0"/>
              </a:rPr>
              <a:t>Libraries have a very long history in trying to systematize and catalog the world's knowledge</a:t>
            </a:r>
          </a:p>
          <a:p>
            <a:pPr marL="257175" indent="-257175" eaLnBrk="0" fontAlgn="base" hangingPunct="0">
              <a:lnSpc>
                <a:spcPct val="93000"/>
              </a:lnSpc>
              <a:spcBef>
                <a:spcPts val="1350"/>
              </a:spcBef>
              <a:spcAft>
                <a:spcPct val="0"/>
              </a:spcAft>
              <a:buFont typeface="Arial" pitchFamily="34" charset="0"/>
              <a:buChar char="•"/>
            </a:pPr>
            <a:r>
              <a:rPr lang="en-US" sz="2800" dirty="0">
                <a:sym typeface="Arial" pitchFamily="34" charset="0"/>
              </a:rPr>
              <a:t>Library data </a:t>
            </a:r>
            <a:r>
              <a:rPr lang="en-US" sz="2800" dirty="0" smtClean="0">
                <a:sym typeface="Arial" pitchFamily="34" charset="0"/>
              </a:rPr>
              <a:t>is high </a:t>
            </a:r>
            <a:r>
              <a:rPr lang="en-US" sz="2800" dirty="0">
                <a:sym typeface="Arial" pitchFamily="34" charset="0"/>
              </a:rPr>
              <a:t>quality when created and </a:t>
            </a:r>
            <a:r>
              <a:rPr lang="en-US" sz="2800" dirty="0" smtClean="0">
                <a:sym typeface="Arial" pitchFamily="34" charset="0"/>
              </a:rPr>
              <a:t>is </a:t>
            </a:r>
            <a:r>
              <a:rPr lang="en-US" sz="2800" dirty="0">
                <a:sym typeface="Arial" pitchFamily="34" charset="0"/>
              </a:rPr>
              <a:t>managed </a:t>
            </a:r>
            <a:r>
              <a:rPr lang="en-US" sz="2800" dirty="0" smtClean="0">
                <a:sym typeface="Arial" pitchFamily="34" charset="0"/>
              </a:rPr>
              <a:t>/ </a:t>
            </a:r>
            <a:r>
              <a:rPr lang="en-US" sz="2800" dirty="0">
                <a:sym typeface="Arial" pitchFamily="34" charset="0"/>
              </a:rPr>
              <a:t>maintained by people who keep it that way</a:t>
            </a:r>
          </a:p>
          <a:p>
            <a:pPr marL="257175" indent="-257175" eaLnBrk="0" fontAlgn="base" hangingPunct="0">
              <a:lnSpc>
                <a:spcPct val="93000"/>
              </a:lnSpc>
              <a:spcBef>
                <a:spcPts val="1350"/>
              </a:spcBef>
              <a:spcAft>
                <a:spcPct val="0"/>
              </a:spcAft>
              <a:buFont typeface="Arial" pitchFamily="34" charset="0"/>
              <a:buChar char="•"/>
            </a:pPr>
            <a:r>
              <a:rPr lang="en-US" sz="2800" dirty="0">
                <a:sym typeface="Arial" pitchFamily="34" charset="0"/>
              </a:rPr>
              <a:t>This should make library data a key trusted resource about people, publications, and organizations that could be used to improve the quality of non-library data</a:t>
            </a:r>
          </a:p>
          <a:p>
            <a:pPr marL="257175" indent="-257175" eaLnBrk="0" fontAlgn="base" hangingPunct="0">
              <a:lnSpc>
                <a:spcPct val="93000"/>
              </a:lnSpc>
              <a:spcBef>
                <a:spcPts val="1350"/>
              </a:spcBef>
              <a:spcAft>
                <a:spcPct val="0"/>
              </a:spcAft>
              <a:buFont typeface="Arial" pitchFamily="34" charset="0"/>
              <a:buChar char="•"/>
            </a:pPr>
            <a:r>
              <a:rPr lang="en-US" sz="2800" dirty="0" smtClean="0">
                <a:sym typeface="Arial" pitchFamily="34" charset="0"/>
              </a:rPr>
              <a:t>But the </a:t>
            </a:r>
            <a:r>
              <a:rPr lang="en-US" sz="2800" dirty="0">
                <a:sym typeface="Arial" pitchFamily="34" charset="0"/>
              </a:rPr>
              <a:t>Web is increasingly the first source that people search, and the library needs to interconnect with it or it will be </a:t>
            </a:r>
            <a:r>
              <a:rPr lang="en-US" sz="2800" dirty="0" smtClean="0">
                <a:sym typeface="Arial" pitchFamily="34" charset="0"/>
              </a:rPr>
              <a:t>ignored</a:t>
            </a:r>
            <a:endParaRPr lang="en-US" sz="2800" dirty="0">
              <a:sym typeface="Arial" pitchFamily="34" charset="0"/>
            </a:endParaRPr>
          </a:p>
        </p:txBody>
      </p:sp>
    </p:spTree>
    <p:extLst>
      <p:ext uri="{BB962C8B-B14F-4D97-AF65-F5344CB8AC3E}">
        <p14:creationId xmlns:p14="http://schemas.microsoft.com/office/powerpoint/2010/main" val="19933647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372270" y="685800"/>
            <a:ext cx="617153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sym typeface="UC Berkeley OS Sign"/>
              </a:rPr>
              <a:t>Authoritative Library Information</a:t>
            </a: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3B9DB3E3-68DC-4616-921E-9097AE825FF2}" type="slidenum">
              <a:rPr lang="en-US" sz="1125">
                <a:solidFill>
                  <a:srgbClr val="002955"/>
                </a:solidFill>
                <a:latin typeface="UC Berkeley OS Sign"/>
                <a:ea typeface="MS PGothic" pitchFamily="34" charset="-128"/>
                <a:sym typeface="UC Berkeley OS Sign"/>
              </a:rPr>
              <a:pPr algn="ctr"/>
              <a:t>12</a:t>
            </a:fld>
            <a:endParaRPr lang="en-US" sz="1125"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600535" y="2304871"/>
            <a:ext cx="5715000" cy="3972842"/>
          </a:xfrm>
          <a:prstGeom prst="rect">
            <a:avLst/>
          </a:prstGeom>
          <a:noFill/>
          <a:ln w="9525">
            <a:noFill/>
            <a:miter lim="800000"/>
            <a:headEnd/>
            <a:tailEnd/>
          </a:ln>
        </p:spPr>
        <p:txBody>
          <a:bodyPr wrap="square" lIns="48218" tIns="24110" rIns="48218" bIns="24110">
            <a:spAutoFit/>
          </a:bodyPr>
          <a:lstStyle/>
          <a:p>
            <a:pPr marL="257175" indent="-257175" eaLnBrk="0" fontAlgn="base" hangingPunct="0">
              <a:lnSpc>
                <a:spcPct val="93000"/>
              </a:lnSpc>
              <a:spcBef>
                <a:spcPts val="1350"/>
              </a:spcBef>
              <a:spcAft>
                <a:spcPct val="0"/>
              </a:spcAft>
              <a:buFont typeface="Arial" pitchFamily="34" charset="0"/>
              <a:buChar char="•"/>
            </a:pPr>
            <a:r>
              <a:rPr lang="en-US" sz="2800" dirty="0">
                <a:sym typeface="Arial" pitchFamily="34" charset="0"/>
              </a:rPr>
              <a:t>Subject headings</a:t>
            </a:r>
          </a:p>
          <a:p>
            <a:pPr marL="257175" indent="-257175" eaLnBrk="0" fontAlgn="base" hangingPunct="0">
              <a:lnSpc>
                <a:spcPct val="93000"/>
              </a:lnSpc>
              <a:spcBef>
                <a:spcPts val="1350"/>
              </a:spcBef>
              <a:spcAft>
                <a:spcPct val="0"/>
              </a:spcAft>
              <a:buFont typeface="Arial" pitchFamily="34" charset="0"/>
              <a:buChar char="•"/>
            </a:pPr>
            <a:r>
              <a:rPr lang="en-US" sz="2800" dirty="0">
                <a:sym typeface="Arial" pitchFamily="34" charset="0"/>
              </a:rPr>
              <a:t>Authoritative names</a:t>
            </a:r>
          </a:p>
          <a:p>
            <a:pPr marL="257175" indent="-257175" eaLnBrk="0" fontAlgn="base" hangingPunct="0">
              <a:lnSpc>
                <a:spcPct val="93000"/>
              </a:lnSpc>
              <a:spcBef>
                <a:spcPts val="1350"/>
              </a:spcBef>
              <a:spcAft>
                <a:spcPct val="0"/>
              </a:spcAft>
              <a:buFont typeface="Arial" pitchFamily="34" charset="0"/>
              <a:buChar char="•"/>
            </a:pPr>
            <a:r>
              <a:rPr lang="en-US" sz="2800" dirty="0" smtClean="0">
                <a:sym typeface="Arial" pitchFamily="34" charset="0"/>
              </a:rPr>
              <a:t>Classification</a:t>
            </a:r>
            <a:endParaRPr lang="en-US" sz="2800" dirty="0">
              <a:sym typeface="Arial" pitchFamily="34" charset="0"/>
            </a:endParaRPr>
          </a:p>
          <a:p>
            <a:pPr marL="257175" indent="-257175" eaLnBrk="0" fontAlgn="base" hangingPunct="0">
              <a:lnSpc>
                <a:spcPct val="93000"/>
              </a:lnSpc>
              <a:spcBef>
                <a:spcPts val="1350"/>
              </a:spcBef>
              <a:spcAft>
                <a:spcPct val="0"/>
              </a:spcAft>
              <a:buFont typeface="Arial" pitchFamily="34" charset="0"/>
              <a:buChar char="•"/>
            </a:pPr>
            <a:endParaRPr lang="en-US" sz="2800" dirty="0">
              <a:sym typeface="Arial" pitchFamily="34" charset="0"/>
            </a:endParaRPr>
          </a:p>
          <a:p>
            <a:pPr marL="257175" indent="-257175" eaLnBrk="0" fontAlgn="base" hangingPunct="0">
              <a:lnSpc>
                <a:spcPct val="93000"/>
              </a:lnSpc>
              <a:spcBef>
                <a:spcPts val="1350"/>
              </a:spcBef>
              <a:spcAft>
                <a:spcPct val="0"/>
              </a:spcAft>
              <a:buFont typeface="Arial" pitchFamily="34" charset="0"/>
              <a:buChar char="•"/>
            </a:pPr>
            <a:r>
              <a:rPr lang="en-US" sz="2800" dirty="0">
                <a:sym typeface="Arial" pitchFamily="34" charset="0"/>
              </a:rPr>
              <a:t>If each of the terms in these vocabularies is identified by a URI, it would be easy to detect or prevent conflicts</a:t>
            </a:r>
          </a:p>
        </p:txBody>
      </p:sp>
    </p:spTree>
    <p:extLst>
      <p:ext uri="{BB962C8B-B14F-4D97-AF65-F5344CB8AC3E}">
        <p14:creationId xmlns:p14="http://schemas.microsoft.com/office/powerpoint/2010/main" val="12983502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828800" y="914400"/>
            <a:ext cx="617153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smtClean="0"/>
              <a:t>Libraries &amp; Semantic Web /</a:t>
            </a:r>
            <a:br>
              <a:rPr lang="en-US" sz="3600" b="1" dirty="0" smtClean="0"/>
            </a:br>
            <a:r>
              <a:rPr lang="en-US" sz="3600" b="1" dirty="0" smtClean="0"/>
              <a:t> Linked Data</a:t>
            </a:r>
            <a:endParaRPr lang="en-US" sz="3600" b="1" dirty="0">
              <a:sym typeface="UC Berkeley OS Sign"/>
            </a:endParaRP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3B9DB3E3-68DC-4616-921E-9097AE825FF2}" type="slidenum">
              <a:rPr lang="en-US" sz="1125">
                <a:solidFill>
                  <a:srgbClr val="002955"/>
                </a:solidFill>
                <a:latin typeface="UC Berkeley OS Sign"/>
                <a:ea typeface="MS PGothic" pitchFamily="34" charset="-128"/>
                <a:sym typeface="UC Berkeley OS Sign"/>
              </a:rPr>
              <a:pPr algn="ctr"/>
              <a:t>13</a:t>
            </a:fld>
            <a:endParaRPr lang="en-US" sz="1125"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352215" y="2155844"/>
            <a:ext cx="7124700" cy="3291117"/>
          </a:xfrm>
          <a:prstGeom prst="rect">
            <a:avLst/>
          </a:prstGeom>
          <a:noFill/>
          <a:ln w="9525">
            <a:noFill/>
            <a:miter lim="800000"/>
            <a:headEnd/>
            <a:tailEnd/>
          </a:ln>
        </p:spPr>
        <p:txBody>
          <a:bodyPr wrap="square" lIns="48218" tIns="24110" rIns="48218" bIns="24110">
            <a:spAutoFit/>
          </a:bodyPr>
          <a:lstStyle/>
          <a:p>
            <a:pPr fontAlgn="base">
              <a:lnSpc>
                <a:spcPct val="93000"/>
              </a:lnSpc>
              <a:spcBef>
                <a:spcPts val="1350"/>
              </a:spcBef>
              <a:spcAft>
                <a:spcPct val="0"/>
              </a:spcAft>
            </a:pPr>
            <a:r>
              <a:rPr lang="en-US" sz="2800" i="1" dirty="0">
                <a:sym typeface="Arial" pitchFamily="34" charset="0"/>
              </a:rPr>
              <a:t>"Libraries could collaboratively develop a large shared knowledgebase that could act as a library "linking hub". The linking hub would expose a network of tightly linked information from publishers, aggregators, book and journal vendors, subject authorities, name authorities, and other libraries” (</a:t>
            </a:r>
            <a:r>
              <a:rPr lang="en-US" sz="2800" i="1" dirty="0">
                <a:sym typeface="Arial" pitchFamily="34" charset="0"/>
                <a:hlinkClick r:id="rId3"/>
              </a:rPr>
              <a:t>Byrne and Goddard, 2010</a:t>
            </a:r>
            <a:r>
              <a:rPr lang="en-US" sz="2800" i="1" dirty="0">
                <a:sym typeface="Arial" pitchFamily="34" charset="0"/>
              </a:rPr>
              <a:t>)</a:t>
            </a:r>
          </a:p>
          <a:p>
            <a:pPr marL="257175" indent="-257175" eaLnBrk="0" fontAlgn="base" hangingPunct="0">
              <a:lnSpc>
                <a:spcPct val="93000"/>
              </a:lnSpc>
              <a:spcBef>
                <a:spcPts val="1350"/>
              </a:spcBef>
              <a:spcAft>
                <a:spcPct val="0"/>
              </a:spcAft>
              <a:buFont typeface="Arial" pitchFamily="34" charset="0"/>
              <a:buChar char="•"/>
            </a:pPr>
            <a:endParaRPr lang="en-US"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24054605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410035" y="533400"/>
            <a:ext cx="617153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t>Libraries &amp; Semantic Web /</a:t>
            </a:r>
            <a:br>
              <a:rPr lang="en-US" sz="3600" b="1" dirty="0"/>
            </a:br>
            <a:r>
              <a:rPr lang="en-US" sz="3600" b="1" dirty="0"/>
              <a:t> Linked Data : Obstacles</a:t>
            </a:r>
            <a:endParaRPr lang="en-US" sz="3600" b="1" dirty="0">
              <a:sym typeface="UC Berkeley OS Sign"/>
            </a:endParaRP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3B9DB3E3-68DC-4616-921E-9097AE825FF2}" type="slidenum">
              <a:rPr lang="en-US" sz="1125">
                <a:solidFill>
                  <a:srgbClr val="002955"/>
                </a:solidFill>
                <a:latin typeface="UC Berkeley OS Sign"/>
                <a:ea typeface="MS PGothic" pitchFamily="34" charset="-128"/>
                <a:sym typeface="UC Berkeley OS Sign"/>
              </a:rPr>
              <a:pPr algn="ctr"/>
              <a:t>14</a:t>
            </a:fld>
            <a:endParaRPr lang="en-US" sz="1125"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1981200"/>
            <a:ext cx="7200565" cy="2231981"/>
          </a:xfrm>
          <a:prstGeom prst="rect">
            <a:avLst/>
          </a:prstGeom>
          <a:noFill/>
          <a:ln w="9525">
            <a:noFill/>
            <a:miter lim="800000"/>
            <a:headEnd/>
            <a:tailEnd/>
          </a:ln>
        </p:spPr>
        <p:txBody>
          <a:bodyPr wrap="square" lIns="48218" tIns="24110" rIns="48218" bIns="24110">
            <a:spAutoFit/>
          </a:bodyPr>
          <a:lstStyle/>
          <a:p>
            <a:pPr marL="257175" indent="-257175" eaLnBrk="0" fontAlgn="base" hangingPunct="0">
              <a:lnSpc>
                <a:spcPct val="93000"/>
              </a:lnSpc>
              <a:spcBef>
                <a:spcPts val="1350"/>
              </a:spcBef>
              <a:spcAft>
                <a:spcPct val="0"/>
              </a:spcAft>
              <a:buFont typeface="Arial" pitchFamily="34" charset="0"/>
              <a:buChar char="•"/>
            </a:pPr>
            <a:r>
              <a:rPr lang="en-US" sz="2800" dirty="0">
                <a:sym typeface="Arial" pitchFamily="34" charset="0"/>
              </a:rPr>
              <a:t>Libraries are reluctant to interconnecting their resources to the open and uncontrolled web</a:t>
            </a:r>
          </a:p>
          <a:p>
            <a:pPr marL="257175" indent="-257175" eaLnBrk="0" fontAlgn="base" hangingPunct="0">
              <a:lnSpc>
                <a:spcPct val="93000"/>
              </a:lnSpc>
              <a:spcBef>
                <a:spcPts val="1350"/>
              </a:spcBef>
              <a:spcAft>
                <a:spcPct val="0"/>
              </a:spcAft>
              <a:buFont typeface="Arial" pitchFamily="34" charset="0"/>
              <a:buChar char="•"/>
            </a:pPr>
            <a:r>
              <a:rPr lang="en-US" sz="2800" dirty="0">
                <a:sym typeface="Arial" pitchFamily="34" charset="0"/>
              </a:rPr>
              <a:t>In particular, the conceptual foundations for library data assume it will be created by professional people for </a:t>
            </a:r>
            <a:r>
              <a:rPr lang="en-US" sz="2800" dirty="0" smtClean="0">
                <a:sym typeface="Arial" pitchFamily="34" charset="0"/>
              </a:rPr>
              <a:t>people</a:t>
            </a:r>
            <a:endParaRPr lang="en-US" sz="2800" dirty="0">
              <a:sym typeface="Arial" pitchFamily="34" charset="0"/>
            </a:endParaRPr>
          </a:p>
        </p:txBody>
      </p:sp>
    </p:spTree>
    <p:extLst>
      <p:ext uri="{BB962C8B-B14F-4D97-AF65-F5344CB8AC3E}">
        <p14:creationId xmlns:p14="http://schemas.microsoft.com/office/powerpoint/2010/main" val="38188538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410035" y="533400"/>
            <a:ext cx="617153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t>Libraries &amp; Semantic Web /</a:t>
            </a:r>
            <a:br>
              <a:rPr lang="en-US" sz="3600" b="1" dirty="0"/>
            </a:br>
            <a:r>
              <a:rPr lang="en-US" sz="3600" b="1" dirty="0"/>
              <a:t> Linked Data : Obstacles</a:t>
            </a:r>
            <a:endParaRPr lang="en-US" sz="3600" b="1" dirty="0">
              <a:sym typeface="UC Berkeley OS Sign"/>
            </a:endParaRP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3B9DB3E3-68DC-4616-921E-9097AE825FF2}" type="slidenum">
              <a:rPr lang="en-US" sz="1125">
                <a:solidFill>
                  <a:srgbClr val="002955"/>
                </a:solidFill>
                <a:latin typeface="UC Berkeley OS Sign"/>
                <a:ea typeface="MS PGothic" pitchFamily="34" charset="-128"/>
                <a:sym typeface="UC Berkeley OS Sign"/>
              </a:rPr>
              <a:pPr algn="ctr"/>
              <a:t>15</a:t>
            </a:fld>
            <a:endParaRPr lang="en-US" sz="1125"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600200"/>
            <a:ext cx="7716253" cy="5869900"/>
          </a:xfrm>
          <a:prstGeom prst="rect">
            <a:avLst/>
          </a:prstGeom>
          <a:noFill/>
          <a:ln w="9525">
            <a:noFill/>
            <a:miter lim="800000"/>
            <a:headEnd/>
            <a:tailEnd/>
          </a:ln>
        </p:spPr>
        <p:txBody>
          <a:bodyPr wrap="square" lIns="48218" tIns="24110" rIns="48218" bIns="24110">
            <a:spAutoFit/>
          </a:bodyPr>
          <a:lstStyle/>
          <a:p>
            <a:pPr eaLnBrk="0" fontAlgn="base" hangingPunct="0">
              <a:lnSpc>
                <a:spcPct val="93000"/>
              </a:lnSpc>
              <a:spcBef>
                <a:spcPts val="1350"/>
              </a:spcBef>
              <a:spcAft>
                <a:spcPct val="0"/>
              </a:spcAft>
            </a:pPr>
            <a:r>
              <a:rPr lang="en-US" sz="2800" dirty="0" smtClean="0">
                <a:sym typeface="Arial" pitchFamily="34" charset="0"/>
              </a:rPr>
              <a:t>(</a:t>
            </a:r>
            <a:r>
              <a:rPr lang="en-US" sz="2800" dirty="0">
                <a:sym typeface="Arial" pitchFamily="34" charset="0"/>
                <a:hlinkClick r:id="rId3"/>
              </a:rPr>
              <a:t>Karen Coyle </a:t>
            </a:r>
            <a:r>
              <a:rPr lang="en-US" sz="2800" dirty="0">
                <a:sym typeface="Arial" pitchFamily="34" charset="0"/>
              </a:rPr>
              <a:t>is the best source about all of this…)</a:t>
            </a:r>
          </a:p>
          <a:p>
            <a:pPr marL="257175" indent="-257175" eaLnBrk="0" fontAlgn="base" hangingPunct="0">
              <a:lnSpc>
                <a:spcPct val="93000"/>
              </a:lnSpc>
              <a:spcBef>
                <a:spcPts val="1350"/>
              </a:spcBef>
              <a:spcAft>
                <a:spcPct val="0"/>
              </a:spcAft>
              <a:buFont typeface="Arial" pitchFamily="34" charset="0"/>
              <a:buChar char="•"/>
            </a:pPr>
            <a:endParaRPr lang="en-US" sz="2800" dirty="0">
              <a:sym typeface="Arial" pitchFamily="34" charset="0"/>
            </a:endParaRPr>
          </a:p>
          <a:p>
            <a:pPr marL="257175" indent="-257175" eaLnBrk="0" fontAlgn="base" hangingPunct="0">
              <a:lnSpc>
                <a:spcPct val="93000"/>
              </a:lnSpc>
              <a:spcBef>
                <a:spcPts val="1350"/>
              </a:spcBef>
              <a:spcAft>
                <a:spcPct val="0"/>
              </a:spcAft>
              <a:buFont typeface="Arial" pitchFamily="34" charset="0"/>
              <a:buChar char="•"/>
            </a:pPr>
            <a:r>
              <a:rPr lang="en-US" sz="2800" dirty="0">
                <a:sym typeface="Arial" pitchFamily="34" charset="0"/>
              </a:rPr>
              <a:t>"The struggle to accommodate technological change with data created using the old rules is clearly not optimal, and hinders the ability of libraries to create innovative services” (</a:t>
            </a:r>
            <a:r>
              <a:rPr lang="en-US" sz="2800" dirty="0">
                <a:sym typeface="Arial" pitchFamily="34" charset="0"/>
                <a:hlinkClick r:id="rId4"/>
              </a:rPr>
              <a:t>Coyle, 2007</a:t>
            </a:r>
            <a:r>
              <a:rPr lang="en-US" sz="2800" dirty="0">
                <a:sym typeface="Arial" pitchFamily="34" charset="0"/>
              </a:rPr>
              <a:t>)</a:t>
            </a:r>
            <a:endParaRPr lang="en-US" sz="2800" dirty="0"/>
          </a:p>
          <a:p>
            <a:pPr marL="257175" indent="-257175" eaLnBrk="0" fontAlgn="base" hangingPunct="0">
              <a:lnSpc>
                <a:spcPct val="93000"/>
              </a:lnSpc>
              <a:spcBef>
                <a:spcPts val="1350"/>
              </a:spcBef>
              <a:spcAft>
                <a:spcPct val="0"/>
              </a:spcAft>
              <a:buFont typeface="Arial" pitchFamily="34" charset="0"/>
              <a:buChar char="•"/>
            </a:pPr>
            <a:r>
              <a:rPr lang="en-US" sz="2800" dirty="0">
                <a:sym typeface="Arial" pitchFamily="34" charset="0"/>
              </a:rPr>
              <a:t>“We cannot move into the rich and dynamic information environment of the 21st century with data that is based on 19th century principles” (</a:t>
            </a:r>
            <a:r>
              <a:rPr lang="en-US" sz="2800" dirty="0">
                <a:sym typeface="Arial" pitchFamily="34" charset="0"/>
                <a:hlinkClick r:id="rId5"/>
              </a:rPr>
              <a:t>Coyle, Library Linked Data: An Evolution, 2013</a:t>
            </a:r>
            <a:r>
              <a:rPr lang="en-US" sz="2800" dirty="0">
                <a:sym typeface="Arial" pitchFamily="34" charset="0"/>
              </a:rPr>
              <a:t>)</a:t>
            </a:r>
          </a:p>
          <a:p>
            <a:pPr marL="257175" indent="-257175" eaLnBrk="0" fontAlgn="base" hangingPunct="0">
              <a:lnSpc>
                <a:spcPct val="93000"/>
              </a:lnSpc>
              <a:spcBef>
                <a:spcPts val="1350"/>
              </a:spcBef>
              <a:spcAft>
                <a:spcPct val="0"/>
              </a:spcAft>
              <a:buFont typeface="Arial" pitchFamily="34" charset="0"/>
              <a:buChar char="•"/>
            </a:pPr>
            <a:endParaRPr lang="en-US" dirty="0">
              <a:latin typeface="UC Berkeley OS Sign"/>
              <a:cs typeface="Arial" pitchFamily="34" charset="0"/>
              <a:sym typeface="Arial" pitchFamily="34" charset="0"/>
            </a:endParaRPr>
          </a:p>
          <a:p>
            <a:pPr marL="257175" indent="-257175" eaLnBrk="0" fontAlgn="base" hangingPunct="0">
              <a:lnSpc>
                <a:spcPct val="93000"/>
              </a:lnSpc>
              <a:spcBef>
                <a:spcPts val="1350"/>
              </a:spcBef>
              <a:spcAft>
                <a:spcPct val="0"/>
              </a:spcAft>
              <a:buFont typeface="Arial" pitchFamily="34" charset="0"/>
              <a:buChar char="•"/>
            </a:pPr>
            <a:endParaRPr lang="en-US"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33784633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295400" y="609600"/>
            <a:ext cx="617153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t>Libraries &amp; Semantic Web /</a:t>
            </a:r>
            <a:br>
              <a:rPr lang="en-US" sz="3600" b="1" dirty="0"/>
            </a:br>
            <a:r>
              <a:rPr lang="en-US" sz="3600" b="1" dirty="0"/>
              <a:t> Linked Data : Progress</a:t>
            </a:r>
            <a:endParaRPr lang="en-US" sz="3600" b="1" dirty="0">
              <a:sym typeface="UC Berkeley OS Sign"/>
            </a:endParaRP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3B9DB3E3-68DC-4616-921E-9097AE825FF2}" type="slidenum">
              <a:rPr lang="en-US" sz="1125">
                <a:solidFill>
                  <a:srgbClr val="002955"/>
                </a:solidFill>
                <a:latin typeface="UC Berkeley OS Sign"/>
                <a:ea typeface="MS PGothic" pitchFamily="34" charset="-128"/>
                <a:sym typeface="UC Berkeley OS Sign"/>
              </a:rPr>
              <a:pPr algn="ctr"/>
              <a:t>16</a:t>
            </a:fld>
            <a:endParaRPr lang="en-US" sz="1125"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752600"/>
            <a:ext cx="7772400" cy="4373593"/>
          </a:xfrm>
          <a:prstGeom prst="rect">
            <a:avLst/>
          </a:prstGeom>
          <a:noFill/>
          <a:ln w="9525">
            <a:noFill/>
            <a:miter lim="800000"/>
            <a:headEnd/>
            <a:tailEnd/>
          </a:ln>
        </p:spPr>
        <p:txBody>
          <a:bodyPr wrap="square" lIns="48218" tIns="24110" rIns="48218" bIns="24110">
            <a:spAutoFit/>
          </a:bodyPr>
          <a:lstStyle/>
          <a:p>
            <a:pPr marL="257175" indent="-257175" eaLnBrk="0" fontAlgn="base" hangingPunct="0">
              <a:lnSpc>
                <a:spcPct val="93000"/>
              </a:lnSpc>
              <a:spcBef>
                <a:spcPts val="1350"/>
              </a:spcBef>
              <a:spcAft>
                <a:spcPct val="0"/>
              </a:spcAft>
              <a:buFont typeface="Arial" pitchFamily="34" charset="0"/>
              <a:buChar char="•"/>
            </a:pPr>
            <a:r>
              <a:rPr lang="en-US" sz="2800" dirty="0">
                <a:sym typeface="Arial" pitchFamily="34" charset="0"/>
              </a:rPr>
              <a:t>Some parts of the library world are adapting to the decentralized and heterogeneous world view of the Semantic Web and Linked </a:t>
            </a:r>
            <a:r>
              <a:rPr lang="en-US" sz="2800" dirty="0" smtClean="0">
                <a:sym typeface="Arial" pitchFamily="34" charset="0"/>
              </a:rPr>
              <a:t>Data</a:t>
            </a:r>
          </a:p>
          <a:p>
            <a:pPr marL="257175" indent="-257175" eaLnBrk="0" fontAlgn="base" hangingPunct="0">
              <a:lnSpc>
                <a:spcPct val="93000"/>
              </a:lnSpc>
              <a:spcBef>
                <a:spcPts val="1350"/>
              </a:spcBef>
              <a:spcAft>
                <a:spcPct val="0"/>
              </a:spcAft>
              <a:buFont typeface="Arial" pitchFamily="34" charset="0"/>
              <a:buChar char="•"/>
            </a:pPr>
            <a:r>
              <a:rPr lang="en-US" sz="2800" dirty="0" smtClean="0">
                <a:sym typeface="Arial" pitchFamily="34" charset="0"/>
                <a:hlinkClick r:id="rId3"/>
              </a:rPr>
              <a:t>Library of Congress BIBFRAME Initiative</a:t>
            </a:r>
            <a:endParaRPr lang="en-US" sz="2800" dirty="0">
              <a:sym typeface="Arial" pitchFamily="34" charset="0"/>
            </a:endParaRPr>
          </a:p>
          <a:p>
            <a:pPr marL="714375" lvl="1" indent="-257175" eaLnBrk="0" fontAlgn="base" hangingPunct="0">
              <a:lnSpc>
                <a:spcPct val="93000"/>
              </a:lnSpc>
              <a:spcBef>
                <a:spcPts val="1350"/>
              </a:spcBef>
              <a:spcAft>
                <a:spcPct val="0"/>
              </a:spcAft>
              <a:buFont typeface="Arial" pitchFamily="34" charset="0"/>
              <a:buChar char="•"/>
            </a:pPr>
            <a:r>
              <a:rPr lang="en-US" sz="2800" dirty="0" smtClean="0">
                <a:sym typeface="Arial" pitchFamily="34" charset="0"/>
                <a:hlinkClick r:id="rId4"/>
              </a:rPr>
              <a:t>Linked Data Model &amp; Supporting Services</a:t>
            </a:r>
            <a:endParaRPr lang="en-US" sz="2800" dirty="0" smtClean="0">
              <a:sym typeface="Arial" pitchFamily="34" charset="0"/>
            </a:endParaRPr>
          </a:p>
          <a:p>
            <a:pPr marL="257175" indent="-257175" eaLnBrk="0" fontAlgn="base" hangingPunct="0">
              <a:lnSpc>
                <a:spcPct val="93000"/>
              </a:lnSpc>
              <a:spcBef>
                <a:spcPts val="1350"/>
              </a:spcBef>
              <a:spcAft>
                <a:spcPct val="0"/>
              </a:spcAft>
              <a:buFont typeface="Arial" pitchFamily="34" charset="0"/>
              <a:buChar char="•"/>
            </a:pPr>
            <a:r>
              <a:rPr lang="en-US" sz="2800" dirty="0" smtClean="0">
                <a:sym typeface="Arial" pitchFamily="34" charset="0"/>
                <a:hlinkClick r:id="rId5"/>
              </a:rPr>
              <a:t>Library </a:t>
            </a:r>
            <a:r>
              <a:rPr lang="en-US" sz="2800" dirty="0">
                <a:sym typeface="Arial" pitchFamily="34" charset="0"/>
                <a:hlinkClick r:id="rId5"/>
              </a:rPr>
              <a:t>of Congress Linked Data </a:t>
            </a:r>
            <a:r>
              <a:rPr lang="en-US" sz="2800" dirty="0" smtClean="0">
                <a:sym typeface="Arial" pitchFamily="34" charset="0"/>
                <a:hlinkClick r:id="rId5"/>
              </a:rPr>
              <a:t>Service</a:t>
            </a:r>
            <a:endParaRPr lang="en-US" sz="2800" dirty="0">
              <a:sym typeface="Arial" pitchFamily="34" charset="0"/>
            </a:endParaRPr>
          </a:p>
          <a:p>
            <a:pPr marL="257175" indent="-257175" eaLnBrk="0" fontAlgn="base" hangingPunct="0">
              <a:lnSpc>
                <a:spcPct val="93000"/>
              </a:lnSpc>
              <a:spcBef>
                <a:spcPts val="1350"/>
              </a:spcBef>
              <a:spcAft>
                <a:spcPct val="0"/>
              </a:spcAft>
              <a:buFont typeface="Arial" pitchFamily="34" charset="0"/>
              <a:buChar char="•"/>
            </a:pPr>
            <a:r>
              <a:rPr lang="en-US" sz="2800" dirty="0" smtClean="0">
                <a:sym typeface="Arial" pitchFamily="34" charset="0"/>
                <a:hlinkClick r:id="rId6"/>
              </a:rPr>
              <a:t>Europeana</a:t>
            </a:r>
            <a:r>
              <a:rPr lang="en-US" sz="2800" dirty="0" smtClean="0">
                <a:sym typeface="Arial" pitchFamily="34" charset="0"/>
              </a:rPr>
              <a:t> – </a:t>
            </a:r>
            <a:r>
              <a:rPr lang="en-US" sz="2800" dirty="0" smtClean="0"/>
              <a:t>digital collection from </a:t>
            </a:r>
            <a:r>
              <a:rPr lang="en-US" sz="2800" dirty="0"/>
              <a:t>a range of Europe's leading galleries, libraries, archives and </a:t>
            </a:r>
            <a:r>
              <a:rPr lang="en-US" sz="2800" dirty="0" smtClean="0"/>
              <a:t>museums – has </a:t>
            </a:r>
            <a:r>
              <a:rPr lang="en-US" sz="2800" dirty="0" smtClean="0">
                <a:hlinkClick r:id="rId7"/>
              </a:rPr>
              <a:t>numerous linked datasets</a:t>
            </a:r>
            <a:endParaRPr lang="en-US" sz="2800" dirty="0">
              <a:sym typeface="Arial" pitchFamily="34" charset="0"/>
            </a:endParaRPr>
          </a:p>
        </p:txBody>
      </p:sp>
    </p:spTree>
    <p:extLst>
      <p:ext uri="{BB962C8B-B14F-4D97-AF65-F5344CB8AC3E}">
        <p14:creationId xmlns:p14="http://schemas.microsoft.com/office/powerpoint/2010/main" val="1599223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90600"/>
            <a:ext cx="8228707" cy="3995812"/>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TODAY’S</a:t>
            </a:r>
            <a:br>
              <a:rPr lang="en-US" b="1" dirty="0" smtClean="0">
                <a:sym typeface="UC Berkeley OS Sign"/>
              </a:rPr>
            </a:br>
            <a:r>
              <a:rPr lang="en-US" b="1" dirty="0" smtClean="0">
                <a:sym typeface="UC Berkeley OS Sign"/>
              </a:rPr>
              <a:t> MOST</a:t>
            </a:r>
            <a:br>
              <a:rPr lang="en-US" b="1" dirty="0" smtClean="0">
                <a:sym typeface="UC Berkeley OS Sign"/>
              </a:rPr>
            </a:br>
            <a:r>
              <a:rPr lang="en-US" b="1" dirty="0" smtClean="0">
                <a:sym typeface="UC Berkeley OS Sign"/>
              </a:rPr>
              <a:t> IMPORTANT</a:t>
            </a:r>
            <a:br>
              <a:rPr lang="en-US" b="1" dirty="0" smtClean="0">
                <a:sym typeface="UC Berkeley OS Sign"/>
              </a:rPr>
            </a:br>
            <a:r>
              <a:rPr lang="en-US" b="1" dirty="0" smtClean="0">
                <a:sym typeface="UC Berkeley OS Sign"/>
              </a:rPr>
              <a:t> SLIDES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328833598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514602" y="457200"/>
            <a:ext cx="6171530" cy="893248"/>
          </a:xfrm>
        </p:spPr>
        <p:txBody>
          <a:bodyPr>
            <a:norm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t>Linked Data</a:t>
            </a:r>
            <a:endParaRPr lang="en-US" sz="3600" b="1" dirty="0">
              <a:sym typeface="UC Berkeley OS Sign"/>
            </a:endParaRPr>
          </a:p>
        </p:txBody>
      </p:sp>
      <p:sp>
        <p:nvSpPr>
          <p:cNvPr id="29703" name="Rectangle 7"/>
          <p:cNvSpPr>
            <a:spLocks noChangeArrowheads="1"/>
          </p:cNvSpPr>
          <p:nvPr/>
        </p:nvSpPr>
        <p:spPr bwMode="auto">
          <a:xfrm>
            <a:off x="609600" y="1447800"/>
            <a:ext cx="8305800" cy="3793306"/>
          </a:xfrm>
          <a:prstGeom prst="rect">
            <a:avLst/>
          </a:prstGeom>
          <a:noFill/>
          <a:ln w="9525">
            <a:noFill/>
            <a:miter lim="800000"/>
            <a:headEnd/>
            <a:tailEnd/>
          </a:ln>
        </p:spPr>
        <p:txBody>
          <a:bodyPr wrap="square" lIns="48218" tIns="24110" rIns="48218" bIns="24110">
            <a:spAutoFit/>
          </a:bodyPr>
          <a:lstStyle/>
          <a:p>
            <a:pPr marL="257175" indent="-257175" eaLnBrk="0" fontAlgn="base" hangingPunct="0">
              <a:lnSpc>
                <a:spcPct val="93000"/>
              </a:lnSpc>
              <a:spcBef>
                <a:spcPts val="1350"/>
              </a:spcBef>
              <a:spcAft>
                <a:spcPct val="0"/>
              </a:spcAft>
              <a:buFont typeface="Arial" pitchFamily="34" charset="0"/>
              <a:buChar char="•"/>
            </a:pPr>
            <a:r>
              <a:rPr lang="en-US" sz="2800" dirty="0">
                <a:latin typeface="UC Berkeley OS Sign"/>
                <a:cs typeface="Arial" pitchFamily="34" charset="0"/>
                <a:sym typeface="Arial" pitchFamily="34" charset="0"/>
              </a:rPr>
              <a:t>“Linked Data” is a reframing of basic Web principles </a:t>
            </a:r>
            <a:r>
              <a:rPr lang="en-US" sz="2800" dirty="0" smtClean="0">
                <a:latin typeface="UC Berkeley OS Sign"/>
                <a:cs typeface="Arial" pitchFamily="34" charset="0"/>
                <a:sym typeface="Arial" pitchFamily="34" charset="0"/>
              </a:rPr>
              <a:t>for </a:t>
            </a:r>
            <a:r>
              <a:rPr lang="en-US" sz="2800" dirty="0">
                <a:latin typeface="UC Berkeley OS Sign"/>
                <a:cs typeface="Arial" pitchFamily="34" charset="0"/>
                <a:sym typeface="Arial" pitchFamily="34" charset="0"/>
              </a:rPr>
              <a:t>the Semantic Web</a:t>
            </a:r>
          </a:p>
          <a:p>
            <a:pPr marL="600075" lvl="1" indent="-257175" eaLnBrk="0" fontAlgn="base" hangingPunct="0">
              <a:lnSpc>
                <a:spcPct val="93000"/>
              </a:lnSpc>
              <a:spcBef>
                <a:spcPts val="1350"/>
              </a:spcBef>
              <a:spcAft>
                <a:spcPct val="0"/>
              </a:spcAft>
              <a:buFont typeface="Arial" pitchFamily="34" charset="0"/>
              <a:buChar char="•"/>
            </a:pPr>
            <a:r>
              <a:rPr lang="en-US" sz="2800" dirty="0">
                <a:latin typeface="UC Berkeley OS Sign"/>
                <a:cs typeface="Arial" pitchFamily="34" charset="0"/>
                <a:sym typeface="Arial" pitchFamily="34" charset="0"/>
              </a:rPr>
              <a:t>instead of links as relationships in hypertext documents written in HTML, links are between arbitrary resources described by RDF</a:t>
            </a:r>
          </a:p>
          <a:p>
            <a:pPr marL="257175" lvl="1" indent="-257175" eaLnBrk="0" fontAlgn="base" hangingPunct="0">
              <a:lnSpc>
                <a:spcPct val="93000"/>
              </a:lnSpc>
              <a:spcBef>
                <a:spcPts val="1350"/>
              </a:spcBef>
              <a:spcAft>
                <a:spcPct val="0"/>
              </a:spcAft>
              <a:buFont typeface="Arial" pitchFamily="34" charset="0"/>
              <a:buChar char="•"/>
            </a:pPr>
            <a:r>
              <a:rPr lang="en-US" sz="2800" dirty="0">
                <a:latin typeface="UC Berkeley OS Sign"/>
                <a:cs typeface="Arial" pitchFamily="34" charset="0"/>
                <a:sym typeface="Arial" pitchFamily="34" charset="0"/>
              </a:rPr>
              <a:t>Use URIs to identify everything </a:t>
            </a:r>
            <a:r>
              <a:rPr lang="en-US" sz="2800" dirty="0" smtClean="0">
                <a:latin typeface="UC Berkeley OS Sign"/>
                <a:cs typeface="Arial" pitchFamily="34" charset="0"/>
                <a:sym typeface="Arial" pitchFamily="34" charset="0"/>
              </a:rPr>
              <a:t> (every “resource”)</a:t>
            </a:r>
            <a:endParaRPr lang="en-US" sz="2800" dirty="0">
              <a:latin typeface="UC Berkeley OS Sign"/>
              <a:cs typeface="Arial" pitchFamily="34" charset="0"/>
              <a:sym typeface="Arial" pitchFamily="34" charset="0"/>
            </a:endParaRPr>
          </a:p>
          <a:p>
            <a:pPr marL="257175" lvl="1" indent="-257175" eaLnBrk="0" fontAlgn="base" hangingPunct="0">
              <a:lnSpc>
                <a:spcPct val="93000"/>
              </a:lnSpc>
              <a:spcBef>
                <a:spcPts val="1350"/>
              </a:spcBef>
              <a:spcAft>
                <a:spcPct val="0"/>
              </a:spcAft>
              <a:buFont typeface="Arial" pitchFamily="34" charset="0"/>
              <a:buChar char="•"/>
            </a:pPr>
            <a:r>
              <a:rPr lang="en-US" sz="2800" dirty="0">
                <a:latin typeface="UC Berkeley OS Sign"/>
                <a:cs typeface="Arial" pitchFamily="34" charset="0"/>
                <a:sym typeface="Arial" pitchFamily="34" charset="0"/>
              </a:rPr>
              <a:t>Use HTTP URIs so that they can be </a:t>
            </a:r>
            <a:r>
              <a:rPr lang="en-US" sz="2800" dirty="0" smtClean="0">
                <a:latin typeface="UC Berkeley OS Sign"/>
                <a:cs typeface="Arial" pitchFamily="34" charset="0"/>
                <a:sym typeface="Arial" pitchFamily="34" charset="0"/>
              </a:rPr>
              <a:t>de-referenced</a:t>
            </a: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198565992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371600" y="304800"/>
            <a:ext cx="6171530" cy="893248"/>
          </a:xfrm>
        </p:spPr>
        <p:txBody>
          <a:bodyPr>
            <a:norm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t>ETL – Extract, Transform, Load</a:t>
            </a:r>
            <a:endParaRPr lang="en-US" sz="3600" b="1" dirty="0">
              <a:sym typeface="UC Berkeley OS Sign"/>
            </a:endParaRPr>
          </a:p>
        </p:txBody>
      </p:sp>
      <p:sp>
        <p:nvSpPr>
          <p:cNvPr id="29703" name="Rectangle 7"/>
          <p:cNvSpPr>
            <a:spLocks noChangeArrowheads="1"/>
          </p:cNvSpPr>
          <p:nvPr/>
        </p:nvSpPr>
        <p:spPr bwMode="auto">
          <a:xfrm>
            <a:off x="609265" y="1202059"/>
            <a:ext cx="7696200" cy="5096483"/>
          </a:xfrm>
          <a:prstGeom prst="rect">
            <a:avLst/>
          </a:prstGeom>
          <a:noFill/>
          <a:ln w="9525">
            <a:noFill/>
            <a:miter lim="800000"/>
            <a:headEnd/>
            <a:tailEnd/>
          </a:ln>
        </p:spPr>
        <p:txBody>
          <a:bodyPr wrap="square" lIns="48218" tIns="24110" rIns="48218" bIns="24110">
            <a:spAutoFit/>
          </a:bodyPr>
          <a:lstStyle/>
          <a:p>
            <a:pPr marL="257175" indent="-257175" eaLnBrk="0" fontAlgn="base" hangingPunct="0">
              <a:lnSpc>
                <a:spcPct val="93000"/>
              </a:lnSpc>
              <a:spcBef>
                <a:spcPts val="1350"/>
              </a:spcBef>
              <a:spcAft>
                <a:spcPct val="0"/>
              </a:spcAft>
              <a:buFont typeface="Arial" pitchFamily="34" charset="0"/>
              <a:buChar char="•"/>
            </a:pPr>
            <a:r>
              <a:rPr lang="en-US" sz="2400" dirty="0">
                <a:latin typeface="UC Berkeley OS Sign"/>
                <a:cs typeface="Arial" pitchFamily="34" charset="0"/>
                <a:sym typeface="Arial" pitchFamily="34" charset="0"/>
              </a:rPr>
              <a:t>You EXTRACT some data from your repository</a:t>
            </a:r>
          </a:p>
          <a:p>
            <a:pPr marL="257175" indent="-257175" eaLnBrk="0" fontAlgn="base" hangingPunct="0">
              <a:lnSpc>
                <a:spcPct val="93000"/>
              </a:lnSpc>
              <a:spcBef>
                <a:spcPts val="1350"/>
              </a:spcBef>
              <a:spcAft>
                <a:spcPct val="0"/>
              </a:spcAft>
              <a:buFont typeface="Arial" pitchFamily="34" charset="0"/>
              <a:buChar char="•"/>
            </a:pPr>
            <a:r>
              <a:rPr lang="en-US" sz="2400" dirty="0">
                <a:latin typeface="UC Berkeley OS Sign"/>
                <a:cs typeface="Arial" pitchFamily="34" charset="0"/>
                <a:sym typeface="Arial" pitchFamily="34" charset="0"/>
              </a:rPr>
              <a:t>You can TRANSFORM its native data model into RDF by using custom-defined mappings into a data model that is standard (enough) to be used by the “outside world” </a:t>
            </a:r>
          </a:p>
          <a:p>
            <a:pPr marL="257175" indent="-257175" eaLnBrk="0" fontAlgn="base" hangingPunct="0">
              <a:lnSpc>
                <a:spcPct val="93000"/>
              </a:lnSpc>
              <a:spcBef>
                <a:spcPts val="1350"/>
              </a:spcBef>
              <a:spcAft>
                <a:spcPct val="0"/>
              </a:spcAft>
              <a:buFont typeface="Arial" pitchFamily="34" charset="0"/>
              <a:buChar char="•"/>
            </a:pPr>
            <a:r>
              <a:rPr lang="en-US" sz="2400" dirty="0">
                <a:latin typeface="UC Berkeley OS Sign"/>
                <a:cs typeface="Arial" pitchFamily="34" charset="0"/>
                <a:sym typeface="Arial" pitchFamily="34" charset="0"/>
              </a:rPr>
              <a:t>The RDF “triple store” can then be LOADED into the </a:t>
            </a:r>
            <a:r>
              <a:rPr lang="en-US" sz="2400" dirty="0">
                <a:latin typeface="UC Berkeley OS Sign"/>
                <a:cs typeface="Arial" pitchFamily="34" charset="0"/>
                <a:sym typeface="Arial" pitchFamily="34" charset="0"/>
                <a:hlinkClick r:id="rId3"/>
              </a:rPr>
              <a:t>“Linked Data Cloud”</a:t>
            </a:r>
          </a:p>
          <a:p>
            <a:pPr marL="257175" indent="-257175" eaLnBrk="0" fontAlgn="base" hangingPunct="0">
              <a:lnSpc>
                <a:spcPct val="93000"/>
              </a:lnSpc>
              <a:spcBef>
                <a:spcPts val="1350"/>
              </a:spcBef>
              <a:spcAft>
                <a:spcPct val="0"/>
              </a:spcAft>
              <a:buFont typeface="Arial" pitchFamily="34" charset="0"/>
              <a:buChar char="•"/>
            </a:pPr>
            <a:r>
              <a:rPr lang="en-US" sz="2400" dirty="0">
                <a:latin typeface="UC Berkeley OS Sign"/>
                <a:cs typeface="Arial" pitchFamily="34" charset="0"/>
                <a:sym typeface="Arial" pitchFamily="34" charset="0"/>
              </a:rPr>
              <a:t>This might be a one time conversion </a:t>
            </a:r>
            <a:r>
              <a:rPr lang="en-US" sz="2400" dirty="0" smtClean="0">
                <a:latin typeface="UC Berkeley OS Sign"/>
                <a:cs typeface="Arial" pitchFamily="34" charset="0"/>
                <a:sym typeface="Arial" pitchFamily="34" charset="0"/>
              </a:rPr>
              <a:t>into </a:t>
            </a:r>
            <a:r>
              <a:rPr lang="en-US" sz="2400" dirty="0">
                <a:latin typeface="UC Berkeley OS Sign"/>
                <a:cs typeface="Arial" pitchFamily="34" charset="0"/>
                <a:sym typeface="Arial" pitchFamily="34" charset="0"/>
              </a:rPr>
              <a:t>RDF</a:t>
            </a:r>
          </a:p>
          <a:p>
            <a:pPr marL="257175" indent="-257175" eaLnBrk="0" fontAlgn="base" hangingPunct="0">
              <a:lnSpc>
                <a:spcPct val="93000"/>
              </a:lnSpc>
              <a:spcBef>
                <a:spcPts val="1350"/>
              </a:spcBef>
              <a:spcAft>
                <a:spcPct val="0"/>
              </a:spcAft>
              <a:buFont typeface="Arial" pitchFamily="34" charset="0"/>
              <a:buChar char="•"/>
            </a:pPr>
            <a:r>
              <a:rPr lang="en-US" sz="2400" dirty="0">
                <a:latin typeface="UC Berkeley OS Sign"/>
                <a:cs typeface="Arial" pitchFamily="34" charset="0"/>
                <a:sym typeface="Arial" pitchFamily="34" charset="0"/>
              </a:rPr>
              <a:t>A better way would be to create a linked data service that responds to requests from web agents, and then transforming those requests into queries that can be handled by a “live” triple store</a:t>
            </a:r>
          </a:p>
          <a:p>
            <a:pPr lvl="1"/>
            <a:endParaRPr lang="en-US" sz="1350" dirty="0"/>
          </a:p>
        </p:txBody>
      </p:sp>
    </p:spTree>
    <p:extLst>
      <p:ext uri="{BB962C8B-B14F-4D97-AF65-F5344CB8AC3E}">
        <p14:creationId xmlns:p14="http://schemas.microsoft.com/office/powerpoint/2010/main" val="26846441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1558232" y="1660923"/>
            <a:ext cx="6148090" cy="1567160"/>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2800" b="1" dirty="0">
                <a:sym typeface="UC Berkeley OS Sign"/>
              </a:rPr>
              <a:t>INFO 202</a:t>
            </a:r>
            <a:br>
              <a:rPr lang="en-US" sz="2800" b="1" dirty="0">
                <a:sym typeface="UC Berkeley OS Sign"/>
              </a:rPr>
            </a:br>
            <a:r>
              <a:rPr lang="en-US" sz="2800" b="1" dirty="0">
                <a:sym typeface="UC Berkeley OS Sign"/>
              </a:rPr>
              <a:t>“Information Organization &amp; Retrieval”</a:t>
            </a:r>
            <a:br>
              <a:rPr lang="en-US" sz="2800" b="1" dirty="0">
                <a:sym typeface="UC Berkeley OS Sign"/>
              </a:rPr>
            </a:br>
            <a:r>
              <a:rPr lang="en-US" sz="2800" b="1" dirty="0">
                <a:sym typeface="UC Berkeley OS Sign"/>
              </a:rPr>
              <a:t>Fall 2015</a:t>
            </a:r>
            <a:r>
              <a:rPr lang="en-US" sz="2800" b="1" dirty="0"/>
              <a:t/>
            </a:r>
            <a:br>
              <a:rPr lang="en-US" sz="2800" b="1" dirty="0"/>
            </a:br>
            <a:endParaRPr lang="en-US" sz="2800" dirty="0">
              <a:sym typeface="UC Berkeley OS Sign"/>
            </a:endParaRPr>
          </a:p>
        </p:txBody>
      </p:sp>
      <p:sp>
        <p:nvSpPr>
          <p:cNvPr id="2051" name="Rectangle 2"/>
          <p:cNvSpPr>
            <a:spLocks noGrp="1" noChangeArrowheads="1"/>
          </p:cNvSpPr>
          <p:nvPr>
            <p:ph type="body" idx="1"/>
          </p:nvPr>
        </p:nvSpPr>
        <p:spPr>
          <a:xfrm>
            <a:off x="1437681" y="2705695"/>
            <a:ext cx="6171530" cy="2692301"/>
          </a:xfrm>
        </p:spPr>
        <p:txBody>
          <a:bodyPr anchor="ctr">
            <a:normAutofit fontScale="85000" lnSpcReduction="20000"/>
          </a:bodyPr>
          <a:lstStyle/>
          <a:p>
            <a:pPr marL="0" indent="0" algn="ct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endParaRPr lang="en-US" sz="2250" dirty="0">
              <a:sym typeface="UC Berkeley OS Sign"/>
            </a:endParaRPr>
          </a:p>
          <a:p>
            <a:pPr marL="0" indent="0" algn="ct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endParaRPr lang="en-US" sz="2250" dirty="0">
              <a:sym typeface="UC Berkeley OS Sign"/>
            </a:endParaRPr>
          </a:p>
          <a:p>
            <a:pPr marL="0" indent="0" algn="ctr">
              <a:lnSpc>
                <a:spcPct val="92000"/>
              </a:lnSpc>
              <a:buNone/>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000" dirty="0">
                <a:sym typeface="UC Berkeley OS Sign"/>
              </a:rPr>
              <a:t>Robert J. Glushko</a:t>
            </a:r>
            <a:br>
              <a:rPr lang="en-US" sz="3000" dirty="0">
                <a:sym typeface="UC Berkeley OS Sign"/>
              </a:rPr>
            </a:br>
            <a:r>
              <a:rPr lang="en-US" sz="3000" dirty="0">
                <a:sym typeface="UC Berkeley OS Sign"/>
                <a:hlinkClick r:id="rId3"/>
              </a:rPr>
              <a:t>glushko@berkeley.edu</a:t>
            </a:r>
            <a:endParaRPr lang="en-US" sz="3000" dirty="0">
              <a:sym typeface="UC Berkeley OS Sign"/>
            </a:endParaRPr>
          </a:p>
          <a:p>
            <a:pPr marL="0" indent="0" algn="ctr">
              <a:lnSpc>
                <a:spcPct val="92000"/>
              </a:lnSpc>
              <a:buNone/>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000" dirty="0">
                <a:sym typeface="UC Berkeley OS Sign"/>
              </a:rPr>
              <a:t>@rjglushko</a:t>
            </a:r>
          </a:p>
          <a:p>
            <a:pPr marL="0" indent="0" algn="ctr">
              <a:lnSpc>
                <a:spcPct val="92000"/>
              </a:lnSpc>
              <a:buNone/>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endParaRPr lang="en-US" sz="3000" dirty="0">
              <a:sym typeface="UC Berkeley OS Sign"/>
            </a:endParaRPr>
          </a:p>
          <a:p>
            <a:pPr marL="0" indent="0" algn="ctr">
              <a:lnSpc>
                <a:spcPct val="92000"/>
              </a:lnSpc>
              <a:buNone/>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000" dirty="0" smtClean="0">
                <a:sym typeface="UC Berkeley OS Sign"/>
              </a:rPr>
              <a:t>19  </a:t>
            </a:r>
            <a:r>
              <a:rPr lang="en-US" sz="3000" dirty="0">
                <a:sym typeface="UC Berkeley OS Sign"/>
              </a:rPr>
              <a:t>October 2015</a:t>
            </a:r>
            <a:br>
              <a:rPr lang="en-US" sz="3000" dirty="0">
                <a:sym typeface="UC Berkeley OS Sign"/>
              </a:rPr>
            </a:br>
            <a:r>
              <a:rPr lang="en-US" sz="3000" dirty="0">
                <a:sym typeface="UC Berkeley OS Sign"/>
              </a:rPr>
              <a:t>Lecture 15.3 – Linked Data</a:t>
            </a:r>
          </a:p>
          <a:p>
            <a:pPr marL="0" indent="0" algn="ct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endParaRPr lang="en-US" sz="3000" dirty="0">
              <a:solidFill>
                <a:srgbClr val="002955"/>
              </a:solidFill>
              <a:sym typeface="UC Berkeley OS Sign"/>
            </a:endParaRPr>
          </a:p>
        </p:txBody>
      </p:sp>
      <p:sp>
        <p:nvSpPr>
          <p:cNvPr id="2" name="Rectangle 3"/>
          <p:cNvSpPr>
            <a:spLocks/>
          </p:cNvSpPr>
          <p:nvPr/>
        </p:nvSpPr>
        <p:spPr bwMode="auto">
          <a:xfrm>
            <a:off x="2955448" y="1339453"/>
            <a:ext cx="3514745" cy="159274"/>
          </a:xfrm>
          <a:prstGeom prst="rect">
            <a:avLst/>
          </a:prstGeom>
          <a:noFill/>
          <a:ln>
            <a:noFill/>
          </a:ln>
          <a:extLst/>
        </p:spPr>
        <p:txBody>
          <a:bodyPr wrap="none" lIns="0" tIns="0" rIns="26670" bIns="0">
            <a:spAutoFit/>
          </a:bodyPr>
          <a:lstStyle/>
          <a:p>
            <a:pPr marL="25952">
              <a:lnSpc>
                <a:spcPct val="92000"/>
              </a:lnSpc>
              <a:tabLst>
                <a:tab pos="522368" algn="l"/>
                <a:tab pos="1004555" algn="l"/>
                <a:tab pos="1506831" algn="l"/>
                <a:tab pos="1995714" algn="l"/>
                <a:tab pos="2497991" algn="l"/>
                <a:tab pos="2980178" algn="l"/>
                <a:tab pos="3469061" algn="l"/>
                <a:tab pos="3964640" algn="l"/>
                <a:tab pos="4460220" algn="l"/>
                <a:tab pos="4949103" algn="l"/>
                <a:tab pos="5002679" algn="l"/>
              </a:tabLst>
              <a:defRPr/>
            </a:pPr>
            <a:r>
              <a:rPr lang="en-US" sz="1125" spc="580"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2083131" y="1138535"/>
            <a:ext cx="5435462" cy="159274"/>
          </a:xfrm>
          <a:prstGeom prst="rect">
            <a:avLst/>
          </a:prstGeom>
          <a:noFill/>
          <a:ln>
            <a:noFill/>
          </a:ln>
          <a:extLst/>
        </p:spPr>
        <p:txBody>
          <a:bodyPr wrap="none" lIns="0" tIns="0" rIns="26670" bIns="0">
            <a:spAutoFit/>
          </a:bodyPr>
          <a:lstStyle/>
          <a:p>
            <a:pPr marL="25952">
              <a:lnSpc>
                <a:spcPct val="92000"/>
              </a:lnSpc>
              <a:tabLst>
                <a:tab pos="522368" algn="l"/>
                <a:tab pos="1004555" algn="l"/>
                <a:tab pos="1506831" algn="l"/>
                <a:tab pos="1995714" algn="l"/>
                <a:tab pos="2497991" algn="l"/>
                <a:tab pos="2980178" algn="l"/>
                <a:tab pos="3469061" algn="l"/>
                <a:tab pos="3964640" algn="l"/>
                <a:tab pos="4460220" algn="l"/>
                <a:tab pos="4949103" algn="l"/>
                <a:tab pos="5002679" algn="l"/>
              </a:tabLst>
              <a:defRPr/>
            </a:pPr>
            <a:r>
              <a:rPr lang="en-US" sz="1125" spc="580"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288667" y="1024683"/>
            <a:ext cx="669727" cy="669727"/>
          </a:xfrm>
          <a:prstGeom prst="rect">
            <a:avLst/>
          </a:prstGeom>
          <a:noFill/>
          <a:ln w="9525">
            <a:noFill/>
            <a:round/>
            <a:headEnd/>
            <a:tailEnd/>
          </a:ln>
        </p:spPr>
      </p:pic>
    </p:spTree>
    <p:extLst>
      <p:ext uri="{BB962C8B-B14F-4D97-AF65-F5344CB8AC3E}">
        <p14:creationId xmlns:p14="http://schemas.microsoft.com/office/powerpoint/2010/main" val="282076328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411999" y="304800"/>
            <a:ext cx="617153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t>Libraries &amp; Semantic Web /</a:t>
            </a:r>
            <a:br>
              <a:rPr lang="en-US" sz="3600" b="1" dirty="0"/>
            </a:br>
            <a:r>
              <a:rPr lang="en-US" sz="3600" b="1" dirty="0"/>
              <a:t> Linked Data : Opportunity</a:t>
            </a:r>
            <a:endParaRPr lang="en-US" sz="3600" b="1" dirty="0">
              <a:sym typeface="UC Berkeley OS Sign"/>
            </a:endParaRP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3B9DB3E3-68DC-4616-921E-9097AE825FF2}" type="slidenum">
              <a:rPr lang="en-US" sz="1125">
                <a:solidFill>
                  <a:srgbClr val="002955"/>
                </a:solidFill>
                <a:latin typeface="UC Berkeley OS Sign"/>
                <a:ea typeface="MS PGothic" pitchFamily="34" charset="-128"/>
                <a:sym typeface="UC Berkeley OS Sign"/>
              </a:rPr>
              <a:pPr algn="ctr"/>
              <a:t>20</a:t>
            </a:fld>
            <a:endParaRPr lang="en-US" sz="1125"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371600"/>
            <a:ext cx="8458200" cy="4594807"/>
          </a:xfrm>
          <a:prstGeom prst="rect">
            <a:avLst/>
          </a:prstGeom>
          <a:noFill/>
          <a:ln w="9525">
            <a:noFill/>
            <a:miter lim="800000"/>
            <a:headEnd/>
            <a:tailEnd/>
          </a:ln>
        </p:spPr>
        <p:txBody>
          <a:bodyPr wrap="square" lIns="48218" tIns="24110" rIns="48218" bIns="24110">
            <a:spAutoFit/>
          </a:bodyPr>
          <a:lstStyle/>
          <a:p>
            <a:pPr marL="257175" indent="-257175" eaLnBrk="0" fontAlgn="base" hangingPunct="0">
              <a:lnSpc>
                <a:spcPct val="93000"/>
              </a:lnSpc>
              <a:spcBef>
                <a:spcPts val="1350"/>
              </a:spcBef>
              <a:spcAft>
                <a:spcPct val="0"/>
              </a:spcAft>
              <a:buFont typeface="Arial" pitchFamily="34" charset="0"/>
              <a:buChar char="•"/>
            </a:pPr>
            <a:r>
              <a:rPr lang="en-US" sz="2800" dirty="0">
                <a:sym typeface="Arial" pitchFamily="34" charset="0"/>
              </a:rPr>
              <a:t>Libraries have a very long history in trying to systematize and catalog the world's knowledge</a:t>
            </a:r>
          </a:p>
          <a:p>
            <a:pPr marL="257175" indent="-257175" eaLnBrk="0" fontAlgn="base" hangingPunct="0">
              <a:lnSpc>
                <a:spcPct val="93000"/>
              </a:lnSpc>
              <a:spcBef>
                <a:spcPts val="1350"/>
              </a:spcBef>
              <a:spcAft>
                <a:spcPct val="0"/>
              </a:spcAft>
              <a:buFont typeface="Arial" pitchFamily="34" charset="0"/>
              <a:buChar char="•"/>
            </a:pPr>
            <a:r>
              <a:rPr lang="en-US" sz="2800" dirty="0">
                <a:sym typeface="Arial" pitchFamily="34" charset="0"/>
              </a:rPr>
              <a:t>Library data </a:t>
            </a:r>
            <a:r>
              <a:rPr lang="en-US" sz="2800" dirty="0" smtClean="0">
                <a:sym typeface="Arial" pitchFamily="34" charset="0"/>
              </a:rPr>
              <a:t>is high </a:t>
            </a:r>
            <a:r>
              <a:rPr lang="en-US" sz="2800" dirty="0">
                <a:sym typeface="Arial" pitchFamily="34" charset="0"/>
              </a:rPr>
              <a:t>quality when created and </a:t>
            </a:r>
            <a:r>
              <a:rPr lang="en-US" sz="2800" dirty="0" smtClean="0">
                <a:sym typeface="Arial" pitchFamily="34" charset="0"/>
              </a:rPr>
              <a:t>is </a:t>
            </a:r>
            <a:r>
              <a:rPr lang="en-US" sz="2800" dirty="0">
                <a:sym typeface="Arial" pitchFamily="34" charset="0"/>
              </a:rPr>
              <a:t>managed </a:t>
            </a:r>
            <a:r>
              <a:rPr lang="en-US" sz="2800" dirty="0" smtClean="0">
                <a:sym typeface="Arial" pitchFamily="34" charset="0"/>
              </a:rPr>
              <a:t>/ </a:t>
            </a:r>
            <a:r>
              <a:rPr lang="en-US" sz="2800" dirty="0">
                <a:sym typeface="Arial" pitchFamily="34" charset="0"/>
              </a:rPr>
              <a:t>maintained by people who keep it that way</a:t>
            </a:r>
          </a:p>
          <a:p>
            <a:pPr marL="257175" indent="-257175" eaLnBrk="0" fontAlgn="base" hangingPunct="0">
              <a:lnSpc>
                <a:spcPct val="93000"/>
              </a:lnSpc>
              <a:spcBef>
                <a:spcPts val="1350"/>
              </a:spcBef>
              <a:spcAft>
                <a:spcPct val="0"/>
              </a:spcAft>
              <a:buFont typeface="Arial" pitchFamily="34" charset="0"/>
              <a:buChar char="•"/>
            </a:pPr>
            <a:r>
              <a:rPr lang="en-US" sz="2800" dirty="0">
                <a:sym typeface="Arial" pitchFamily="34" charset="0"/>
              </a:rPr>
              <a:t>This should make library data a key trusted resource about people, publications, and organizations that could be used to improve the quality of non-library data</a:t>
            </a:r>
          </a:p>
          <a:p>
            <a:pPr marL="257175" indent="-257175" eaLnBrk="0" fontAlgn="base" hangingPunct="0">
              <a:lnSpc>
                <a:spcPct val="93000"/>
              </a:lnSpc>
              <a:spcBef>
                <a:spcPts val="1350"/>
              </a:spcBef>
              <a:spcAft>
                <a:spcPct val="0"/>
              </a:spcAft>
              <a:buFont typeface="Arial" pitchFamily="34" charset="0"/>
              <a:buChar char="•"/>
            </a:pPr>
            <a:r>
              <a:rPr lang="en-US" sz="2800" dirty="0" smtClean="0">
                <a:sym typeface="Arial" pitchFamily="34" charset="0"/>
              </a:rPr>
              <a:t>But the </a:t>
            </a:r>
            <a:r>
              <a:rPr lang="en-US" sz="2800" dirty="0">
                <a:sym typeface="Arial" pitchFamily="34" charset="0"/>
              </a:rPr>
              <a:t>Web is increasingly the first source that people search, and the library needs to interconnect with it or it will be </a:t>
            </a:r>
            <a:r>
              <a:rPr lang="en-US" sz="2800" dirty="0" smtClean="0">
                <a:sym typeface="Arial" pitchFamily="34" charset="0"/>
              </a:rPr>
              <a:t>ignored</a:t>
            </a:r>
            <a:endParaRPr lang="en-US" sz="2800" dirty="0">
              <a:sym typeface="Arial" pitchFamily="34" charset="0"/>
            </a:endParaRPr>
          </a:p>
        </p:txBody>
      </p:sp>
    </p:spTree>
    <p:extLst>
      <p:ext uri="{BB962C8B-B14F-4D97-AF65-F5344CB8AC3E}">
        <p14:creationId xmlns:p14="http://schemas.microsoft.com/office/powerpoint/2010/main" val="416659831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1558232" y="1660923"/>
            <a:ext cx="6148090" cy="1567160"/>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2800" b="1" dirty="0">
                <a:sym typeface="UC Berkeley OS Sign"/>
              </a:rPr>
              <a:t>INFO 202</a:t>
            </a:r>
            <a:br>
              <a:rPr lang="en-US" sz="2800" b="1" dirty="0">
                <a:sym typeface="UC Berkeley OS Sign"/>
              </a:rPr>
            </a:br>
            <a:r>
              <a:rPr lang="en-US" sz="2800" b="1" dirty="0">
                <a:sym typeface="UC Berkeley OS Sign"/>
              </a:rPr>
              <a:t>“Information Organization &amp; Retrieval”</a:t>
            </a:r>
            <a:br>
              <a:rPr lang="en-US" sz="2800" b="1" dirty="0">
                <a:sym typeface="UC Berkeley OS Sign"/>
              </a:rPr>
            </a:br>
            <a:r>
              <a:rPr lang="en-US" sz="2800" b="1" dirty="0">
                <a:sym typeface="UC Berkeley OS Sign"/>
              </a:rPr>
              <a:t>Fall 2015</a:t>
            </a:r>
            <a:r>
              <a:rPr lang="en-US" sz="2800" b="1" dirty="0"/>
              <a:t/>
            </a:r>
            <a:br>
              <a:rPr lang="en-US" sz="2800" b="1" dirty="0"/>
            </a:br>
            <a:endParaRPr lang="en-US" sz="2800" dirty="0">
              <a:sym typeface="UC Berkeley OS Sign"/>
            </a:endParaRPr>
          </a:p>
        </p:txBody>
      </p:sp>
      <p:sp>
        <p:nvSpPr>
          <p:cNvPr id="2051" name="Rectangle 2"/>
          <p:cNvSpPr>
            <a:spLocks noGrp="1" noChangeArrowheads="1"/>
          </p:cNvSpPr>
          <p:nvPr>
            <p:ph type="body" idx="1"/>
          </p:nvPr>
        </p:nvSpPr>
        <p:spPr>
          <a:xfrm>
            <a:off x="1437681" y="2705695"/>
            <a:ext cx="6171530" cy="2692301"/>
          </a:xfrm>
        </p:spPr>
        <p:txBody>
          <a:bodyPr anchor="ctr">
            <a:normAutofit fontScale="85000" lnSpcReduction="20000"/>
          </a:bodyPr>
          <a:lstStyle/>
          <a:p>
            <a:pPr marL="0" indent="0" algn="ct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endParaRPr lang="en-US" sz="2250" dirty="0">
              <a:sym typeface="UC Berkeley OS Sign"/>
            </a:endParaRPr>
          </a:p>
          <a:p>
            <a:pPr marL="0" indent="0" algn="ct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endParaRPr lang="en-US" sz="2250" dirty="0">
              <a:sym typeface="UC Berkeley OS Sign"/>
            </a:endParaRPr>
          </a:p>
          <a:p>
            <a:pPr marL="0" indent="0" algn="ctr">
              <a:lnSpc>
                <a:spcPct val="92000"/>
              </a:lnSpc>
              <a:buNone/>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000" dirty="0">
                <a:sym typeface="UC Berkeley OS Sign"/>
              </a:rPr>
              <a:t>Robert J. Glushko</a:t>
            </a:r>
            <a:br>
              <a:rPr lang="en-US" sz="3000" dirty="0">
                <a:sym typeface="UC Berkeley OS Sign"/>
              </a:rPr>
            </a:br>
            <a:r>
              <a:rPr lang="en-US" sz="3000" dirty="0">
                <a:sym typeface="UC Berkeley OS Sign"/>
                <a:hlinkClick r:id="rId3"/>
              </a:rPr>
              <a:t>glushko@berkeley.edu</a:t>
            </a:r>
            <a:endParaRPr lang="en-US" sz="3000" dirty="0">
              <a:sym typeface="UC Berkeley OS Sign"/>
            </a:endParaRPr>
          </a:p>
          <a:p>
            <a:pPr marL="0" indent="0" algn="ctr">
              <a:lnSpc>
                <a:spcPct val="92000"/>
              </a:lnSpc>
              <a:buNone/>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000" dirty="0">
                <a:sym typeface="UC Berkeley OS Sign"/>
              </a:rPr>
              <a:t>@rjglushko</a:t>
            </a:r>
          </a:p>
          <a:p>
            <a:pPr marL="0" indent="0" algn="ctr">
              <a:lnSpc>
                <a:spcPct val="92000"/>
              </a:lnSpc>
              <a:buNone/>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endParaRPr lang="en-US" sz="3000" dirty="0">
              <a:sym typeface="UC Berkeley OS Sign"/>
            </a:endParaRPr>
          </a:p>
          <a:p>
            <a:pPr marL="0" indent="0" algn="ctr">
              <a:lnSpc>
                <a:spcPct val="92000"/>
              </a:lnSpc>
              <a:buNone/>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000" dirty="0" smtClean="0">
                <a:sym typeface="UC Berkeley OS Sign"/>
              </a:rPr>
              <a:t>21 </a:t>
            </a:r>
            <a:r>
              <a:rPr lang="en-US" sz="3000" dirty="0">
                <a:sym typeface="UC Berkeley OS Sign"/>
              </a:rPr>
              <a:t>October 2015</a:t>
            </a:r>
            <a:br>
              <a:rPr lang="en-US" sz="3000" dirty="0">
                <a:sym typeface="UC Berkeley OS Sign"/>
              </a:rPr>
            </a:br>
            <a:r>
              <a:rPr lang="en-US" sz="3000" dirty="0">
                <a:sym typeface="UC Berkeley OS Sign"/>
              </a:rPr>
              <a:t>Lecture </a:t>
            </a:r>
            <a:r>
              <a:rPr lang="en-US" sz="3000" dirty="0" smtClean="0">
                <a:sym typeface="UC Berkeley OS Sign"/>
              </a:rPr>
              <a:t>16.1 </a:t>
            </a:r>
            <a:r>
              <a:rPr lang="en-US" sz="3000" dirty="0">
                <a:sym typeface="UC Berkeley OS Sign"/>
              </a:rPr>
              <a:t>– </a:t>
            </a:r>
            <a:r>
              <a:rPr lang="en-US" sz="3000" dirty="0" smtClean="0">
                <a:sym typeface="UC Berkeley OS Sign"/>
              </a:rPr>
              <a:t>Review</a:t>
            </a:r>
            <a:endParaRPr lang="en-US" sz="3000" dirty="0">
              <a:sym typeface="UC Berkeley OS Sign"/>
            </a:endParaRPr>
          </a:p>
          <a:p>
            <a:pPr marL="0" indent="0" algn="ct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endParaRPr lang="en-US" sz="3000" dirty="0">
              <a:solidFill>
                <a:srgbClr val="002955"/>
              </a:solidFill>
              <a:sym typeface="UC Berkeley OS Sign"/>
            </a:endParaRPr>
          </a:p>
        </p:txBody>
      </p:sp>
      <p:sp>
        <p:nvSpPr>
          <p:cNvPr id="2" name="Rectangle 3"/>
          <p:cNvSpPr>
            <a:spLocks/>
          </p:cNvSpPr>
          <p:nvPr/>
        </p:nvSpPr>
        <p:spPr bwMode="auto">
          <a:xfrm>
            <a:off x="2955448" y="1339453"/>
            <a:ext cx="3514745" cy="159274"/>
          </a:xfrm>
          <a:prstGeom prst="rect">
            <a:avLst/>
          </a:prstGeom>
          <a:noFill/>
          <a:ln>
            <a:noFill/>
          </a:ln>
          <a:extLst/>
        </p:spPr>
        <p:txBody>
          <a:bodyPr wrap="none" lIns="0" tIns="0" rIns="26670" bIns="0">
            <a:spAutoFit/>
          </a:bodyPr>
          <a:lstStyle/>
          <a:p>
            <a:pPr marL="25952">
              <a:lnSpc>
                <a:spcPct val="92000"/>
              </a:lnSpc>
              <a:tabLst>
                <a:tab pos="522368" algn="l"/>
                <a:tab pos="1004555" algn="l"/>
                <a:tab pos="1506831" algn="l"/>
                <a:tab pos="1995714" algn="l"/>
                <a:tab pos="2497991" algn="l"/>
                <a:tab pos="2980178" algn="l"/>
                <a:tab pos="3469061" algn="l"/>
                <a:tab pos="3964640" algn="l"/>
                <a:tab pos="4460220" algn="l"/>
                <a:tab pos="4949103" algn="l"/>
                <a:tab pos="5002679" algn="l"/>
              </a:tabLst>
              <a:defRPr/>
            </a:pPr>
            <a:r>
              <a:rPr lang="en-US" sz="1125" spc="580"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2083131" y="1138535"/>
            <a:ext cx="5435462" cy="159274"/>
          </a:xfrm>
          <a:prstGeom prst="rect">
            <a:avLst/>
          </a:prstGeom>
          <a:noFill/>
          <a:ln>
            <a:noFill/>
          </a:ln>
          <a:extLst/>
        </p:spPr>
        <p:txBody>
          <a:bodyPr wrap="none" lIns="0" tIns="0" rIns="26670" bIns="0">
            <a:spAutoFit/>
          </a:bodyPr>
          <a:lstStyle/>
          <a:p>
            <a:pPr marL="25952">
              <a:lnSpc>
                <a:spcPct val="92000"/>
              </a:lnSpc>
              <a:tabLst>
                <a:tab pos="522368" algn="l"/>
                <a:tab pos="1004555" algn="l"/>
                <a:tab pos="1506831" algn="l"/>
                <a:tab pos="1995714" algn="l"/>
                <a:tab pos="2497991" algn="l"/>
                <a:tab pos="2980178" algn="l"/>
                <a:tab pos="3469061" algn="l"/>
                <a:tab pos="3964640" algn="l"/>
                <a:tab pos="4460220" algn="l"/>
                <a:tab pos="4949103" algn="l"/>
                <a:tab pos="5002679" algn="l"/>
              </a:tabLst>
              <a:defRPr/>
            </a:pPr>
            <a:r>
              <a:rPr lang="en-US" sz="1125" spc="580"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288667" y="1024683"/>
            <a:ext cx="669727" cy="669727"/>
          </a:xfrm>
          <a:prstGeom prst="rect">
            <a:avLst/>
          </a:prstGeom>
          <a:noFill/>
          <a:ln w="9525">
            <a:noFill/>
            <a:round/>
            <a:headEnd/>
            <a:tailEnd/>
          </a:ln>
        </p:spPr>
      </p:pic>
    </p:spTree>
    <p:extLst>
      <p:ext uri="{BB962C8B-B14F-4D97-AF65-F5344CB8AC3E}">
        <p14:creationId xmlns:p14="http://schemas.microsoft.com/office/powerpoint/2010/main" val="29052041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4452"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Defining "Relationship“ (Kent)</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10035" y="1371600"/>
            <a:ext cx="8305800" cy="39634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association among </a:t>
            </a:r>
            <a:r>
              <a:rPr lang="en-US" sz="2800" dirty="0" smtClean="0">
                <a:solidFill>
                  <a:srgbClr val="FF0000"/>
                </a:solidFill>
                <a:latin typeface="UC Berkeley OS Sign"/>
                <a:cs typeface="Arial" pitchFamily="34" charset="0"/>
                <a:sym typeface="Arial" pitchFamily="34" charset="0"/>
              </a:rPr>
              <a:t>several</a:t>
            </a:r>
            <a:r>
              <a:rPr lang="en-US" sz="2800" dirty="0" smtClean="0">
                <a:latin typeface="UC Berkeley OS Sign"/>
                <a:cs typeface="Arial" pitchFamily="34" charset="0"/>
                <a:sym typeface="Arial" pitchFamily="34" charset="0"/>
              </a:rPr>
              <a:t> things, with that association having a particular significance”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“Relationships are the stuff out of which information is made”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a:t>
            </a:r>
            <a:r>
              <a:rPr lang="en-US" sz="2800" dirty="0" smtClean="0">
                <a:solidFill>
                  <a:srgbClr val="FF0000"/>
                </a:solidFill>
                <a:latin typeface="UC Berkeley OS Sign"/>
                <a:cs typeface="Arial" pitchFamily="34" charset="0"/>
                <a:sym typeface="Arial" pitchFamily="34" charset="0"/>
              </a:rPr>
              <a:t>reason</a:t>
            </a:r>
            <a:r>
              <a:rPr lang="en-US" sz="2800" dirty="0" smtClean="0">
                <a:latin typeface="UC Berkeley OS Sign"/>
                <a:cs typeface="Arial" pitchFamily="34" charset="0"/>
                <a:sym typeface="Arial" pitchFamily="34" charset="0"/>
              </a:rPr>
              <a:t> is an important part of the relationship</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Multiple relationships can exist among the same objects, so the </a:t>
            </a:r>
            <a:r>
              <a:rPr lang="en-US" sz="2800" dirty="0" smtClean="0">
                <a:solidFill>
                  <a:srgbClr val="FF0000"/>
                </a:solidFill>
                <a:latin typeface="UC Berkeley OS Sign"/>
                <a:cs typeface="Arial" pitchFamily="34" charset="0"/>
                <a:sym typeface="Arial" pitchFamily="34" charset="0"/>
              </a:rPr>
              <a:t>order</a:t>
            </a:r>
            <a:r>
              <a:rPr lang="en-US" sz="2800" dirty="0" smtClean="0">
                <a:latin typeface="UC Berkeley OS Sign"/>
                <a:cs typeface="Arial" pitchFamily="34" charset="0"/>
                <a:sym typeface="Arial" pitchFamily="34" charset="0"/>
              </a:rPr>
              <a:t> of the objects matters</a:t>
            </a:r>
          </a:p>
        </p:txBody>
      </p:sp>
      <p:sp>
        <p:nvSpPr>
          <p:cNvPr id="2" name="TextBox 1"/>
          <p:cNvSpPr txBox="1"/>
          <p:nvPr/>
        </p:nvSpPr>
        <p:spPr>
          <a:xfrm>
            <a:off x="76200" y="5556759"/>
            <a:ext cx="9067800" cy="1294585"/>
          </a:xfrm>
          <a:prstGeom prst="rect">
            <a:avLst/>
          </a:prstGeom>
          <a:noFill/>
        </p:spPr>
        <p:txBody>
          <a:bodyPr wrap="square" rtlCol="0">
            <a:spAutoFit/>
          </a:bodyPr>
          <a:lstStyle/>
          <a:p>
            <a:pPr eaLnBrk="0" fontAlgn="base" hangingPunct="0">
              <a:lnSpc>
                <a:spcPct val="93000"/>
              </a:lnSpc>
              <a:spcBef>
                <a:spcPts val="1800"/>
              </a:spcBef>
              <a:spcAft>
                <a:spcPct val="0"/>
              </a:spcAft>
            </a:pPr>
            <a:r>
              <a:rPr lang="en-US" sz="2800" b="1" i="1" dirty="0">
                <a:solidFill>
                  <a:srgbClr val="FF0000"/>
                </a:solidFill>
                <a:latin typeface="UC Berkeley OS Sign"/>
                <a:cs typeface="Arial" pitchFamily="34" charset="0"/>
              </a:rPr>
              <a:t>A </a:t>
            </a:r>
            <a:r>
              <a:rPr lang="en-US" sz="2800" b="1" i="1" dirty="0" smtClean="0">
                <a:solidFill>
                  <a:srgbClr val="FF0000"/>
                </a:solidFill>
                <a:latin typeface="UC Berkeley OS Sign"/>
                <a:cs typeface="Arial" pitchFamily="34" charset="0"/>
              </a:rPr>
              <a:t>relationship is a pattern – a “type</a:t>
            </a:r>
            <a:r>
              <a:rPr lang="en-US" sz="2800" b="1" i="1" dirty="0">
                <a:solidFill>
                  <a:srgbClr val="FF0000"/>
                </a:solidFill>
                <a:latin typeface="UC Berkeley OS Sign"/>
                <a:cs typeface="Arial" pitchFamily="34" charset="0"/>
              </a:rPr>
              <a:t>” of relationship is a collection of </a:t>
            </a:r>
            <a:r>
              <a:rPr lang="en-US" sz="2800" b="1" i="1" dirty="0" smtClean="0">
                <a:solidFill>
                  <a:srgbClr val="FF0000"/>
                </a:solidFill>
                <a:latin typeface="UC Berkeley OS Sign"/>
                <a:cs typeface="Arial" pitchFamily="34" charset="0"/>
              </a:rPr>
              <a:t>instances</a:t>
            </a:r>
            <a:r>
              <a:rPr lang="en-US" sz="2800" b="1" i="1" dirty="0">
                <a:solidFill>
                  <a:srgbClr val="FF0000"/>
                </a:solidFill>
                <a:latin typeface="UC Berkeley OS Sign"/>
                <a:cs typeface="Arial" pitchFamily="34" charset="0"/>
              </a:rPr>
              <a:t>” of associations having the same reason</a:t>
            </a:r>
            <a:endParaRPr lang="en-US" sz="2800" b="1" i="1" dirty="0">
              <a:solidFill>
                <a:srgbClr val="FF0000"/>
              </a:solidFill>
              <a:latin typeface="UC Berkeley OS Sign"/>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Five Perspectives on Relationships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362200"/>
            <a:ext cx="8036719" cy="3331840"/>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SEMANTIC: the meaning of the association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LEXICAL: how the conceptual description of a relationship is expressed using words in a specific language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STRUCTURAL: analyzes the patterns of association, arrangement, proximity, or connection between resources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Five Perspectives on Relationships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362200"/>
            <a:ext cx="8036719" cy="3902509"/>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ARCHITECTURAL: emphasizes the number and abstraction level of the components of a relationship, which together characterize its complexity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IMPLEMENTATION: how the relationship is implemented in a particular notation and syntax and the manner in which relationships are arranged and stored in some technology environment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nfordNER.JPG"/>
          <p:cNvPicPr>
            <a:picLocks noChangeAspect="1"/>
          </p:cNvPicPr>
          <p:nvPr/>
        </p:nvPicPr>
        <p:blipFill>
          <a:blip r:embed="rId3" cstate="print"/>
          <a:stretch>
            <a:fillRect/>
          </a:stretch>
        </p:blipFill>
        <p:spPr>
          <a:xfrm>
            <a:off x="736352" y="1905000"/>
            <a:ext cx="7985372" cy="4493103"/>
          </a:xfrm>
          <a:prstGeom prst="rect">
            <a:avLst/>
          </a:prstGeom>
        </p:spPr>
      </p:pic>
      <p:sp>
        <p:nvSpPr>
          <p:cNvPr id="3" name="Rectangle 2"/>
          <p:cNvSpPr/>
          <p:nvPr/>
        </p:nvSpPr>
        <p:spPr>
          <a:xfrm>
            <a:off x="1981200" y="457200"/>
            <a:ext cx="6096000" cy="584775"/>
          </a:xfrm>
          <a:prstGeom prst="rect">
            <a:avLst/>
          </a:prstGeom>
        </p:spPr>
        <p:txBody>
          <a:bodyPr wrap="square">
            <a:spAutoFit/>
          </a:bodyPr>
          <a:lstStyle/>
          <a:p>
            <a:r>
              <a:rPr lang="en-US" sz="3200" b="1" dirty="0" smtClean="0">
                <a:sym typeface="UC Berkeley OS Sign"/>
              </a:rPr>
              <a:t>Statements About Resources</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nfordNER.JPG"/>
          <p:cNvPicPr>
            <a:picLocks noChangeAspect="1"/>
          </p:cNvPicPr>
          <p:nvPr/>
        </p:nvPicPr>
        <p:blipFill>
          <a:blip r:embed="rId3" cstate="print"/>
          <a:stretch>
            <a:fillRect/>
          </a:stretch>
        </p:blipFill>
        <p:spPr>
          <a:xfrm>
            <a:off x="1219200" y="2133600"/>
            <a:ext cx="7037386" cy="3959703"/>
          </a:xfrm>
          <a:prstGeom prst="rect">
            <a:avLst/>
          </a:prstGeom>
        </p:spPr>
      </p:pic>
      <p:sp>
        <p:nvSpPr>
          <p:cNvPr id="3" name="Rectangle 2"/>
          <p:cNvSpPr/>
          <p:nvPr/>
        </p:nvSpPr>
        <p:spPr>
          <a:xfrm>
            <a:off x="381000" y="304800"/>
            <a:ext cx="8001000" cy="1077218"/>
          </a:xfrm>
          <a:prstGeom prst="rect">
            <a:avLst/>
          </a:prstGeom>
        </p:spPr>
        <p:txBody>
          <a:bodyPr wrap="square">
            <a:spAutoFit/>
          </a:bodyPr>
          <a:lstStyle/>
          <a:p>
            <a:r>
              <a:rPr lang="en-US" sz="3200" b="1" dirty="0" smtClean="0">
                <a:solidFill>
                  <a:srgbClr val="FF0000"/>
                </a:solidFill>
                <a:sym typeface="UC Berkeley OS Sign"/>
              </a:rPr>
              <a:t>The SEMANTIC Perspective Focuses on the Reason for the Relationship</a:t>
            </a:r>
            <a:endParaRPr lang="en-US" sz="3200" dirty="0">
              <a:solidFill>
                <a:srgbClr val="FF0000"/>
              </a:solidFill>
            </a:endParaRPr>
          </a:p>
        </p:txBody>
      </p:sp>
      <p:sp>
        <p:nvSpPr>
          <p:cNvPr id="4" name="Oval 3"/>
          <p:cNvSpPr/>
          <p:nvPr/>
        </p:nvSpPr>
        <p:spPr>
          <a:xfrm>
            <a:off x="3962400" y="1981200"/>
            <a:ext cx="1600200" cy="2895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572000" y="1524000"/>
            <a:ext cx="3810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457200"/>
            <a:ext cx="7086600" cy="1077218"/>
          </a:xfrm>
          <a:prstGeom prst="rect">
            <a:avLst/>
          </a:prstGeom>
        </p:spPr>
        <p:txBody>
          <a:bodyPr wrap="square">
            <a:spAutoFit/>
          </a:bodyPr>
          <a:lstStyle/>
          <a:p>
            <a:r>
              <a:rPr lang="en-US" sz="3200" b="1" dirty="0" smtClean="0">
                <a:solidFill>
                  <a:srgbClr val="FF0000"/>
                </a:solidFill>
                <a:sym typeface="UC Berkeley OS Sign"/>
              </a:rPr>
              <a:t>The LEXICAL Perspective Focuses on the Words that Describe the Relationship</a:t>
            </a:r>
            <a:endParaRPr lang="en-US" sz="3200" dirty="0">
              <a:solidFill>
                <a:srgbClr val="FF0000"/>
              </a:solidFill>
            </a:endParaRPr>
          </a:p>
        </p:txBody>
      </p:sp>
      <p:sp>
        <p:nvSpPr>
          <p:cNvPr id="6" name="TextBox 5"/>
          <p:cNvSpPr txBox="1"/>
          <p:nvPr/>
        </p:nvSpPr>
        <p:spPr>
          <a:xfrm>
            <a:off x="685800" y="2057400"/>
            <a:ext cx="7848600" cy="2677656"/>
          </a:xfrm>
          <a:prstGeom prst="rect">
            <a:avLst/>
          </a:prstGeom>
          <a:noFill/>
        </p:spPr>
        <p:txBody>
          <a:bodyPr wrap="square" rtlCol="0">
            <a:spAutoFit/>
          </a:bodyPr>
          <a:lstStyle/>
          <a:p>
            <a:r>
              <a:rPr lang="en-US" sz="2800" b="1" dirty="0" smtClean="0">
                <a:latin typeface="+mj-lt"/>
              </a:rPr>
              <a:t>Homer Simpson → is-married-to → Marge Simpson</a:t>
            </a:r>
          </a:p>
          <a:p>
            <a:endParaRPr lang="en-US" sz="2800" b="1" dirty="0" smtClean="0">
              <a:latin typeface="+mj-lt"/>
            </a:endParaRPr>
          </a:p>
          <a:p>
            <a:r>
              <a:rPr lang="es-ES" sz="2800" b="1" dirty="0" err="1" smtClean="0">
                <a:latin typeface="+mj-lt"/>
              </a:rPr>
              <a:t>Homer</a:t>
            </a:r>
            <a:r>
              <a:rPr lang="es-ES" sz="2800" b="1" dirty="0" smtClean="0">
                <a:latin typeface="+mj-lt"/>
              </a:rPr>
              <a:t> Simpson → Se-casado-a → </a:t>
            </a:r>
            <a:r>
              <a:rPr lang="es-ES" sz="2800" b="1" dirty="0" err="1" smtClean="0">
                <a:latin typeface="+mj-lt"/>
              </a:rPr>
              <a:t>Marge</a:t>
            </a:r>
            <a:r>
              <a:rPr lang="es-ES" sz="2800" b="1" dirty="0" smtClean="0">
                <a:latin typeface="+mj-lt"/>
              </a:rPr>
              <a:t> Simpson</a:t>
            </a:r>
          </a:p>
          <a:p>
            <a:endParaRPr lang="fr-FR" sz="2800" b="1" dirty="0" smtClean="0">
              <a:latin typeface="+mj-lt"/>
            </a:endParaRPr>
          </a:p>
          <a:p>
            <a:r>
              <a:rPr lang="fr-FR" sz="2800" b="1" dirty="0" smtClean="0">
                <a:latin typeface="+mj-lt"/>
              </a:rPr>
              <a:t>Homer Simpson → est-marié-à → Marge Simpson</a:t>
            </a:r>
          </a:p>
          <a:p>
            <a:endParaRPr lang="en-US" sz="2800" b="1" dirty="0">
              <a:latin typeface="+mj-lt"/>
            </a:endParaRPr>
          </a:p>
        </p:txBody>
      </p:sp>
      <p:sp>
        <p:nvSpPr>
          <p:cNvPr id="7" name="TextBox 6"/>
          <p:cNvSpPr txBox="1"/>
          <p:nvPr/>
        </p:nvSpPr>
        <p:spPr>
          <a:xfrm>
            <a:off x="609600" y="4724400"/>
            <a:ext cx="8077200" cy="954107"/>
          </a:xfrm>
          <a:prstGeom prst="rect">
            <a:avLst/>
          </a:prstGeom>
          <a:noFill/>
        </p:spPr>
        <p:txBody>
          <a:bodyPr wrap="square" rtlCol="0">
            <a:spAutoFit/>
          </a:bodyPr>
          <a:lstStyle/>
          <a:p>
            <a:r>
              <a:rPr lang="en-US" sz="2800" dirty="0" smtClean="0">
                <a:solidFill>
                  <a:srgbClr val="FF0000"/>
                </a:solidFill>
              </a:rPr>
              <a:t>e.g., This is the same semantic relationship expressed in three different languages</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nfordNER.JPG"/>
          <p:cNvPicPr>
            <a:picLocks noChangeAspect="1"/>
          </p:cNvPicPr>
          <p:nvPr/>
        </p:nvPicPr>
        <p:blipFill>
          <a:blip r:embed="rId3" cstate="print"/>
          <a:stretch>
            <a:fillRect/>
          </a:stretch>
        </p:blipFill>
        <p:spPr>
          <a:xfrm>
            <a:off x="914400" y="1828800"/>
            <a:ext cx="7037386" cy="3959703"/>
          </a:xfrm>
          <a:prstGeom prst="rect">
            <a:avLst/>
          </a:prstGeom>
        </p:spPr>
      </p:pic>
      <p:sp>
        <p:nvSpPr>
          <p:cNvPr id="3" name="Rectangle 2"/>
          <p:cNvSpPr/>
          <p:nvPr/>
        </p:nvSpPr>
        <p:spPr>
          <a:xfrm>
            <a:off x="685800" y="457200"/>
            <a:ext cx="7543800" cy="1569660"/>
          </a:xfrm>
          <a:prstGeom prst="rect">
            <a:avLst/>
          </a:prstGeom>
        </p:spPr>
        <p:txBody>
          <a:bodyPr wrap="square">
            <a:spAutoFit/>
          </a:bodyPr>
          <a:lstStyle/>
          <a:p>
            <a:r>
              <a:rPr lang="en-US" sz="3200" b="1" dirty="0" smtClean="0">
                <a:solidFill>
                  <a:srgbClr val="FF0000"/>
                </a:solidFill>
                <a:sym typeface="UC Berkeley OS Sign"/>
              </a:rPr>
              <a:t>The ARCHITECTURAL Perspective Focuses on the Logical Requirements </a:t>
            </a:r>
            <a:r>
              <a:rPr lang="en-US" sz="3200" b="1" dirty="0" smtClean="0">
                <a:solidFill>
                  <a:srgbClr val="FF0000"/>
                </a:solidFill>
                <a:sym typeface="UC Berkeley OS Sign"/>
              </a:rPr>
              <a:t>or Constraints for </a:t>
            </a:r>
            <a:r>
              <a:rPr lang="en-US" sz="3200" b="1" dirty="0" smtClean="0">
                <a:solidFill>
                  <a:srgbClr val="FF0000"/>
                </a:solidFill>
                <a:sym typeface="UC Berkeley OS Sign"/>
              </a:rPr>
              <a:t>the Relationship</a:t>
            </a:r>
            <a:endParaRPr lang="en-US" sz="3200" dirty="0">
              <a:solidFill>
                <a:srgbClr val="FF0000"/>
              </a:solidFill>
            </a:endParaRPr>
          </a:p>
        </p:txBody>
      </p:sp>
      <p:sp>
        <p:nvSpPr>
          <p:cNvPr id="5" name="TextBox 4"/>
          <p:cNvSpPr txBox="1"/>
          <p:nvPr/>
        </p:nvSpPr>
        <p:spPr>
          <a:xfrm>
            <a:off x="457200" y="5562600"/>
            <a:ext cx="8077200" cy="954107"/>
          </a:xfrm>
          <a:prstGeom prst="rect">
            <a:avLst/>
          </a:prstGeom>
          <a:noFill/>
        </p:spPr>
        <p:txBody>
          <a:bodyPr wrap="square" rtlCol="0">
            <a:spAutoFit/>
          </a:bodyPr>
          <a:lstStyle/>
          <a:p>
            <a:r>
              <a:rPr lang="en-US" sz="2800" dirty="0" smtClean="0">
                <a:solidFill>
                  <a:srgbClr val="FF0000"/>
                </a:solidFill>
              </a:rPr>
              <a:t>e.g., Must Resource 1 and Resource 2 be of the same or different types? (the DEGREE)</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457200"/>
            <a:ext cx="7543800" cy="1569660"/>
          </a:xfrm>
          <a:prstGeom prst="rect">
            <a:avLst/>
          </a:prstGeom>
        </p:spPr>
        <p:txBody>
          <a:bodyPr wrap="square">
            <a:spAutoFit/>
          </a:bodyPr>
          <a:lstStyle/>
          <a:p>
            <a:r>
              <a:rPr lang="en-US" sz="3200" b="1" dirty="0" smtClean="0">
                <a:solidFill>
                  <a:srgbClr val="FF0000"/>
                </a:solidFill>
                <a:sym typeface="UC Berkeley OS Sign"/>
              </a:rPr>
              <a:t>The STRUCTURAL Perspective Analyzes the Implementation Patterns of Relationships Without Concern for their Meaning</a:t>
            </a:r>
            <a:endParaRPr lang="en-US" sz="3200" dirty="0">
              <a:solidFill>
                <a:srgbClr val="FF0000"/>
              </a:solidFill>
            </a:endParaRPr>
          </a:p>
        </p:txBody>
      </p:sp>
      <p:sp>
        <p:nvSpPr>
          <p:cNvPr id="6" name="Rectangle 5"/>
          <p:cNvSpPr/>
          <p:nvPr/>
        </p:nvSpPr>
        <p:spPr>
          <a:xfrm>
            <a:off x="3276600" y="5181600"/>
            <a:ext cx="2057400" cy="3810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5105400"/>
            <a:ext cx="8077200" cy="1384995"/>
          </a:xfrm>
          <a:prstGeom prst="rect">
            <a:avLst/>
          </a:prstGeom>
          <a:noFill/>
        </p:spPr>
        <p:txBody>
          <a:bodyPr wrap="square" rtlCol="0">
            <a:spAutoFit/>
          </a:bodyPr>
          <a:lstStyle/>
          <a:p>
            <a:r>
              <a:rPr lang="en-US" sz="2800" dirty="0" smtClean="0">
                <a:solidFill>
                  <a:srgbClr val="FF0000"/>
                </a:solidFill>
              </a:rPr>
              <a:t>e.g., In this set of relationships between 6 resources the number of links ranges from 1 to 4, and all links are directional</a:t>
            </a:r>
            <a:endParaRPr lang="en-US" sz="2800" dirty="0">
              <a:solidFill>
                <a:srgbClr val="FF0000"/>
              </a:solidFill>
            </a:endParaRPr>
          </a:p>
        </p:txBody>
      </p:sp>
      <p:pic>
        <p:nvPicPr>
          <p:cNvPr id="7" name="Picture 6" descr="DublinCore.JPG"/>
          <p:cNvPicPr>
            <a:picLocks noChangeAspect="1"/>
          </p:cNvPicPr>
          <p:nvPr/>
        </p:nvPicPr>
        <p:blipFill>
          <a:blip r:embed="rId3" cstate="print"/>
          <a:stretch>
            <a:fillRect/>
          </a:stretch>
        </p:blipFill>
        <p:spPr>
          <a:xfrm>
            <a:off x="2743200" y="2133600"/>
            <a:ext cx="2441824" cy="241740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514602" y="457200"/>
            <a:ext cx="6171530" cy="893248"/>
          </a:xfrm>
        </p:spPr>
        <p:txBody>
          <a:bodyPr>
            <a:norm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t>Linked Data</a:t>
            </a:r>
            <a:endParaRPr lang="en-US" sz="3600" b="1" dirty="0">
              <a:sym typeface="UC Berkeley OS Sign"/>
            </a:endParaRPr>
          </a:p>
        </p:txBody>
      </p:sp>
      <p:sp>
        <p:nvSpPr>
          <p:cNvPr id="29703" name="Rectangle 7"/>
          <p:cNvSpPr>
            <a:spLocks noChangeArrowheads="1"/>
          </p:cNvSpPr>
          <p:nvPr/>
        </p:nvSpPr>
        <p:spPr bwMode="auto">
          <a:xfrm>
            <a:off x="609600" y="1447800"/>
            <a:ext cx="8305800" cy="3793306"/>
          </a:xfrm>
          <a:prstGeom prst="rect">
            <a:avLst/>
          </a:prstGeom>
          <a:noFill/>
          <a:ln w="9525">
            <a:noFill/>
            <a:miter lim="800000"/>
            <a:headEnd/>
            <a:tailEnd/>
          </a:ln>
        </p:spPr>
        <p:txBody>
          <a:bodyPr wrap="square" lIns="48218" tIns="24110" rIns="48218" bIns="24110">
            <a:spAutoFit/>
          </a:bodyPr>
          <a:lstStyle/>
          <a:p>
            <a:pPr marL="257175" indent="-257175" eaLnBrk="0" fontAlgn="base" hangingPunct="0">
              <a:lnSpc>
                <a:spcPct val="93000"/>
              </a:lnSpc>
              <a:spcBef>
                <a:spcPts val="1350"/>
              </a:spcBef>
              <a:spcAft>
                <a:spcPct val="0"/>
              </a:spcAft>
              <a:buFont typeface="Arial" pitchFamily="34" charset="0"/>
              <a:buChar char="•"/>
            </a:pPr>
            <a:r>
              <a:rPr lang="en-US" sz="2800" dirty="0">
                <a:latin typeface="UC Berkeley OS Sign"/>
                <a:cs typeface="Arial" pitchFamily="34" charset="0"/>
                <a:sym typeface="Arial" pitchFamily="34" charset="0"/>
              </a:rPr>
              <a:t>“Linked Data” is a reframing of basic Web principles </a:t>
            </a:r>
            <a:r>
              <a:rPr lang="en-US" sz="2800" dirty="0" smtClean="0">
                <a:latin typeface="UC Berkeley OS Sign"/>
                <a:cs typeface="Arial" pitchFamily="34" charset="0"/>
                <a:sym typeface="Arial" pitchFamily="34" charset="0"/>
              </a:rPr>
              <a:t>for </a:t>
            </a:r>
            <a:r>
              <a:rPr lang="en-US" sz="2800" dirty="0">
                <a:latin typeface="UC Berkeley OS Sign"/>
                <a:cs typeface="Arial" pitchFamily="34" charset="0"/>
                <a:sym typeface="Arial" pitchFamily="34" charset="0"/>
              </a:rPr>
              <a:t>the Semantic Web</a:t>
            </a:r>
          </a:p>
          <a:p>
            <a:pPr marL="600075" lvl="1" indent="-257175" eaLnBrk="0" fontAlgn="base" hangingPunct="0">
              <a:lnSpc>
                <a:spcPct val="93000"/>
              </a:lnSpc>
              <a:spcBef>
                <a:spcPts val="1350"/>
              </a:spcBef>
              <a:spcAft>
                <a:spcPct val="0"/>
              </a:spcAft>
              <a:buFont typeface="Arial" pitchFamily="34" charset="0"/>
              <a:buChar char="•"/>
            </a:pPr>
            <a:r>
              <a:rPr lang="en-US" sz="2800" dirty="0">
                <a:latin typeface="UC Berkeley OS Sign"/>
                <a:cs typeface="Arial" pitchFamily="34" charset="0"/>
                <a:sym typeface="Arial" pitchFamily="34" charset="0"/>
              </a:rPr>
              <a:t>instead of links as relationships in hypertext documents written in HTML, links are between arbitrary resources described by RDF</a:t>
            </a:r>
          </a:p>
          <a:p>
            <a:pPr marL="257175" lvl="1" indent="-257175" eaLnBrk="0" fontAlgn="base" hangingPunct="0">
              <a:lnSpc>
                <a:spcPct val="93000"/>
              </a:lnSpc>
              <a:spcBef>
                <a:spcPts val="1350"/>
              </a:spcBef>
              <a:spcAft>
                <a:spcPct val="0"/>
              </a:spcAft>
              <a:buFont typeface="Arial" pitchFamily="34" charset="0"/>
              <a:buChar char="•"/>
            </a:pPr>
            <a:r>
              <a:rPr lang="en-US" sz="2800" dirty="0">
                <a:latin typeface="UC Berkeley OS Sign"/>
                <a:cs typeface="Arial" pitchFamily="34" charset="0"/>
                <a:sym typeface="Arial" pitchFamily="34" charset="0"/>
              </a:rPr>
              <a:t>Use URIs to identify everything </a:t>
            </a:r>
            <a:r>
              <a:rPr lang="en-US" sz="2800" dirty="0" smtClean="0">
                <a:latin typeface="UC Berkeley OS Sign"/>
                <a:cs typeface="Arial" pitchFamily="34" charset="0"/>
                <a:sym typeface="Arial" pitchFamily="34" charset="0"/>
              </a:rPr>
              <a:t> (every “resource”)</a:t>
            </a:r>
            <a:endParaRPr lang="en-US" sz="2800" dirty="0">
              <a:latin typeface="UC Berkeley OS Sign"/>
              <a:cs typeface="Arial" pitchFamily="34" charset="0"/>
              <a:sym typeface="Arial" pitchFamily="34" charset="0"/>
            </a:endParaRPr>
          </a:p>
          <a:p>
            <a:pPr marL="257175" lvl="1" indent="-257175" eaLnBrk="0" fontAlgn="base" hangingPunct="0">
              <a:lnSpc>
                <a:spcPct val="93000"/>
              </a:lnSpc>
              <a:spcBef>
                <a:spcPts val="1350"/>
              </a:spcBef>
              <a:spcAft>
                <a:spcPct val="0"/>
              </a:spcAft>
              <a:buFont typeface="Arial" pitchFamily="34" charset="0"/>
              <a:buChar char="•"/>
            </a:pPr>
            <a:r>
              <a:rPr lang="en-US" sz="2800" dirty="0">
                <a:latin typeface="UC Berkeley OS Sign"/>
                <a:cs typeface="Arial" pitchFamily="34" charset="0"/>
                <a:sym typeface="Arial" pitchFamily="34" charset="0"/>
              </a:rPr>
              <a:t>Use HTTP URIs so that they can be </a:t>
            </a:r>
            <a:r>
              <a:rPr lang="en-US" sz="2800" dirty="0" smtClean="0">
                <a:latin typeface="UC Berkeley OS Sign"/>
                <a:cs typeface="Arial" pitchFamily="34" charset="0"/>
                <a:sym typeface="Arial" pitchFamily="34" charset="0"/>
              </a:rPr>
              <a:t>de-referenced</a:t>
            </a: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415764451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90500" y="762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Contrasting Implementations (TDO 5.7.1)</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990600"/>
            <a:ext cx="8077200" cy="5799951"/>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Natural Language</a:t>
            </a:r>
          </a:p>
          <a:p>
            <a:pPr marL="1257300" lvl="3" indent="-342900" eaLnBrk="0" fontAlgn="base" hangingPunct="0">
              <a:lnSpc>
                <a:spcPct val="93000"/>
              </a:lnSpc>
              <a:spcBef>
                <a:spcPts val="600"/>
              </a:spcBef>
              <a:spcAft>
                <a:spcPct val="0"/>
              </a:spcAft>
              <a:buFont typeface="Arial" pitchFamily="34" charset="0"/>
              <a:buChar char="•"/>
            </a:pPr>
            <a:r>
              <a:rPr lang="en-US" sz="1600" dirty="0">
                <a:latin typeface="UC Berkeley OS Sign"/>
                <a:cs typeface="Arial" pitchFamily="34" charset="0"/>
                <a:sym typeface="Arial" pitchFamily="34" charset="0"/>
              </a:rPr>
              <a:t>The Simpson family includes a man named Homer and a woman named Marge, the married parents of three sibling children, a boy named Bart and two girls, Lisa and </a:t>
            </a:r>
            <a:r>
              <a:rPr lang="en-US" sz="1600" dirty="0" smtClean="0">
                <a:latin typeface="UC Berkeley OS Sign"/>
                <a:cs typeface="Arial" pitchFamily="34" charset="0"/>
                <a:sym typeface="Arial" pitchFamily="34" charset="0"/>
              </a:rPr>
              <a:t>Maggie</a:t>
            </a:r>
          </a:p>
          <a:p>
            <a:pPr marL="342900" lvl="1" indent="-342900" eaLnBrk="0" fontAlgn="base" hangingPunct="0">
              <a:lnSpc>
                <a:spcPct val="93000"/>
              </a:lnSpc>
              <a:spcBef>
                <a:spcPts val="600"/>
              </a:spcBef>
              <a:spcAft>
                <a:spcPct val="0"/>
              </a:spcAft>
              <a:buFont typeface="Arial" pitchFamily="34" charset="0"/>
              <a:buChar char="•"/>
            </a:pPr>
            <a:r>
              <a:rPr lang="en-US" sz="2400" dirty="0" smtClean="0">
                <a:latin typeface="UC Berkeley OS Sign"/>
                <a:cs typeface="Arial" pitchFamily="34" charset="0"/>
                <a:sym typeface="Arial" pitchFamily="34" charset="0"/>
              </a:rPr>
              <a:t>Subject-Predicate Syntax</a:t>
            </a:r>
          </a:p>
          <a:p>
            <a:pPr marL="1257300" lvl="3" indent="-342900" eaLnBrk="0" fontAlgn="base" hangingPunct="0">
              <a:lnSpc>
                <a:spcPct val="93000"/>
              </a:lnSpc>
              <a:spcBef>
                <a:spcPts val="400"/>
              </a:spcBef>
              <a:spcAft>
                <a:spcPct val="0"/>
              </a:spcAft>
              <a:buFont typeface="Arial" pitchFamily="34" charset="0"/>
              <a:buChar char="•"/>
            </a:pPr>
            <a:r>
              <a:rPr lang="en-US" sz="1600" dirty="0">
                <a:latin typeface="UC Berkeley OS Sign"/>
                <a:cs typeface="Arial" pitchFamily="34" charset="0"/>
                <a:sym typeface="Arial" pitchFamily="34" charset="0"/>
              </a:rPr>
              <a:t>Homer Simpson → is-married-to → Marge Simpson</a:t>
            </a:r>
          </a:p>
          <a:p>
            <a:pPr marL="1257300" lvl="3" indent="-342900" eaLnBrk="0" fontAlgn="base" hangingPunct="0">
              <a:lnSpc>
                <a:spcPct val="93000"/>
              </a:lnSpc>
              <a:spcBef>
                <a:spcPts val="400"/>
              </a:spcBef>
              <a:spcAft>
                <a:spcPct val="0"/>
              </a:spcAft>
              <a:buFont typeface="Arial" pitchFamily="34" charset="0"/>
              <a:buChar char="•"/>
            </a:pPr>
            <a:r>
              <a:rPr lang="en-US" sz="1600" dirty="0">
                <a:latin typeface="UC Berkeley OS Sign"/>
                <a:cs typeface="Arial" pitchFamily="34" charset="0"/>
                <a:sym typeface="Arial" pitchFamily="34" charset="0"/>
              </a:rPr>
              <a:t>Homer Simpson → is-parent-of → </a:t>
            </a:r>
            <a:r>
              <a:rPr lang="en-US" sz="1600" dirty="0" smtClean="0">
                <a:latin typeface="UC Berkeley OS Sign"/>
                <a:cs typeface="Arial" pitchFamily="34" charset="0"/>
                <a:sym typeface="Arial" pitchFamily="34" charset="0"/>
              </a:rPr>
              <a:t>Bart</a:t>
            </a:r>
          </a:p>
          <a:p>
            <a:pPr marL="342900" lvl="1" indent="-342900" eaLnBrk="0" fontAlgn="base" hangingPunct="0">
              <a:lnSpc>
                <a:spcPct val="93000"/>
              </a:lnSpc>
              <a:spcBef>
                <a:spcPts val="600"/>
              </a:spcBef>
              <a:spcAft>
                <a:spcPct val="0"/>
              </a:spcAft>
              <a:buFont typeface="Arial" pitchFamily="34" charset="0"/>
              <a:buChar char="•"/>
            </a:pPr>
            <a:r>
              <a:rPr lang="en-US" sz="2400" dirty="0" smtClean="0">
                <a:latin typeface="UC Berkeley OS Sign"/>
                <a:cs typeface="Arial" pitchFamily="34" charset="0"/>
                <a:sym typeface="Arial" pitchFamily="34" charset="0"/>
              </a:rPr>
              <a:t>XML Syntax</a:t>
            </a:r>
            <a:endParaRPr lang="en-US" sz="2400" dirty="0">
              <a:latin typeface="UC Berkeley OS Sign"/>
              <a:cs typeface="Arial" pitchFamily="34" charset="0"/>
              <a:sym typeface="Arial" pitchFamily="34" charset="0"/>
            </a:endParaRP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&lt;Family name="Simpson"&gt;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&lt;Parents children="Bart Lisa Maggie"&gt;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&lt;Father name="Homer" spouse="Marge"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&lt;Mother name="Marge" spouse="Homer"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&lt;/Parents&gt;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&lt;Children parents="Homer Marge"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&lt;Boy name="Bart" siblings="Lisa Maggie"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&lt;Girl name="Lisa" siblings="Bart Maggie"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&lt;Girl name="Maggie" siblings="Bart Lisa"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&lt;/Children&gt;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&lt;/Family&gt; </a:t>
            </a:r>
          </a:p>
        </p:txBody>
      </p:sp>
    </p:spTree>
    <p:extLst>
      <p:ext uri="{BB962C8B-B14F-4D97-AF65-F5344CB8AC3E}">
        <p14:creationId xmlns:p14="http://schemas.microsoft.com/office/powerpoint/2010/main" val="324629782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nfordNER.JPG"/>
          <p:cNvPicPr>
            <a:picLocks noChangeAspect="1"/>
          </p:cNvPicPr>
          <p:nvPr/>
        </p:nvPicPr>
        <p:blipFill>
          <a:blip r:embed="rId3" cstate="print"/>
          <a:stretch>
            <a:fillRect/>
          </a:stretch>
        </p:blipFill>
        <p:spPr>
          <a:xfrm>
            <a:off x="304799" y="1828800"/>
            <a:ext cx="8554065" cy="2209800"/>
          </a:xfrm>
          <a:prstGeom prst="rect">
            <a:avLst/>
          </a:prstGeom>
        </p:spPr>
      </p:pic>
      <p:sp>
        <p:nvSpPr>
          <p:cNvPr id="3" name="Rectangle 2"/>
          <p:cNvSpPr/>
          <p:nvPr/>
        </p:nvSpPr>
        <p:spPr>
          <a:xfrm>
            <a:off x="1295400" y="533400"/>
            <a:ext cx="7543800" cy="941796"/>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latin typeface="+mj-lt"/>
                <a:ea typeface="+mj-ea"/>
                <a:cs typeface="+mj-cs"/>
                <a:sym typeface="UC Berkeley OS Sign"/>
              </a:rPr>
              <a:t>RDF Description Example</a:t>
            </a:r>
          </a:p>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b="1" dirty="0" smtClean="0">
                <a:latin typeface="+mj-lt"/>
                <a:ea typeface="+mj-ea"/>
                <a:cs typeface="+mj-cs"/>
                <a:sym typeface="UC Berkeley OS Sign"/>
              </a:rPr>
              <a:t>(from Heath &amp; </a:t>
            </a:r>
            <a:r>
              <a:rPr lang="en-US" sz="2400" b="1" dirty="0" err="1" smtClean="0">
                <a:latin typeface="+mj-lt"/>
                <a:ea typeface="+mj-ea"/>
                <a:cs typeface="+mj-cs"/>
                <a:sym typeface="UC Berkeley OS Sign"/>
              </a:rPr>
              <a:t>Bizer</a:t>
            </a:r>
            <a:r>
              <a:rPr lang="en-US" sz="2400" b="1" dirty="0" smtClean="0">
                <a:latin typeface="+mj-lt"/>
                <a:ea typeface="+mj-ea"/>
                <a:cs typeface="+mj-cs"/>
                <a:sym typeface="UC Berkeley OS Sign"/>
              </a:rPr>
              <a:t> p. 18)</a:t>
            </a:r>
            <a:endParaRPr lang="en-US" sz="2400" b="1" dirty="0">
              <a:latin typeface="+mj-lt"/>
              <a:ea typeface="+mj-ea"/>
              <a:cs typeface="+mj-cs"/>
            </a:endParaRPr>
          </a:p>
        </p:txBody>
      </p:sp>
      <p:sp>
        <p:nvSpPr>
          <p:cNvPr id="5" name="TextBox 4"/>
          <p:cNvSpPr txBox="1"/>
          <p:nvPr/>
        </p:nvSpPr>
        <p:spPr>
          <a:xfrm>
            <a:off x="848031" y="4397459"/>
            <a:ext cx="7467600" cy="1756250"/>
          </a:xfrm>
          <a:prstGeom prst="rect">
            <a:avLst/>
          </a:prstGeom>
          <a:noFill/>
        </p:spPr>
        <p:txBody>
          <a:bodyPr wrap="square" rtlCol="0">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Two RDF triples in the description	</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This URI is a person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person is named Dave Smith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0"/>
            <a:ext cx="7086600" cy="116833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400" b="1" dirty="0" err="1" smtClean="0">
                <a:sym typeface="UC Berkeley OS Sign"/>
              </a:rPr>
              <a:t>RDFa</a:t>
            </a:r>
            <a:r>
              <a:rPr lang="en-US" sz="4400" b="1" dirty="0" smtClean="0">
                <a:sym typeface="UC Berkeley OS Sign"/>
              </a:rPr>
              <a:t> Description Example</a:t>
            </a:r>
          </a:p>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b="1" dirty="0" smtClean="0">
                <a:sym typeface="UC Berkeley OS Sign"/>
              </a:rPr>
              <a:t>(from Heath &amp; </a:t>
            </a:r>
            <a:r>
              <a:rPr lang="en-US" sz="3200" b="1" dirty="0" err="1" smtClean="0">
                <a:sym typeface="UC Berkeley OS Sign"/>
              </a:rPr>
              <a:t>Bizer</a:t>
            </a:r>
            <a:r>
              <a:rPr lang="en-US" sz="3200" b="1" dirty="0" smtClean="0">
                <a:sym typeface="UC Berkeley OS Sign"/>
              </a:rPr>
              <a:t> p. 19)</a:t>
            </a:r>
            <a:endParaRPr lang="en-US" sz="3200" dirty="0"/>
          </a:p>
        </p:txBody>
      </p:sp>
      <p:pic>
        <p:nvPicPr>
          <p:cNvPr id="5" name="Picture 4" descr="RDFa-Example.JPG"/>
          <p:cNvPicPr>
            <a:picLocks noChangeAspect="1"/>
          </p:cNvPicPr>
          <p:nvPr/>
        </p:nvPicPr>
        <p:blipFill>
          <a:blip r:embed="rId3" cstate="print"/>
          <a:stretch>
            <a:fillRect/>
          </a:stretch>
        </p:blipFill>
        <p:spPr>
          <a:xfrm>
            <a:off x="228600" y="1524000"/>
            <a:ext cx="8686800" cy="43434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smtClean="0">
                <a:solidFill>
                  <a:srgbClr val="FF0000"/>
                </a:solidFill>
                <a:sym typeface="UC Berkeley OS Sign"/>
              </a:rPr>
              <a:t>Properties of Semantic Relationships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219200"/>
            <a:ext cx="8036719" cy="5741730"/>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solidFill>
                  <a:srgbClr val="FF0000"/>
                </a:solidFill>
                <a:latin typeface="UC Berkeley OS Sign"/>
                <a:cs typeface="Arial" pitchFamily="34" charset="0"/>
                <a:sym typeface="Arial" pitchFamily="34" charset="0"/>
              </a:rPr>
              <a:t>SYMMETRY: the order in which the arguments of a binary relationship doesn't matter</a:t>
            </a:r>
          </a:p>
          <a:p>
            <a:pPr marL="342900" indent="-342900" eaLnBrk="0" fontAlgn="base" hangingPunct="0">
              <a:lnSpc>
                <a:spcPct val="93000"/>
              </a:lnSpc>
              <a:spcBef>
                <a:spcPts val="1800"/>
              </a:spcBef>
              <a:spcAft>
                <a:spcPct val="0"/>
              </a:spcAft>
              <a:buFont typeface="Arial" pitchFamily="34" charset="0"/>
              <a:buChar char="•"/>
            </a:pPr>
            <a:r>
              <a:rPr lang="en-US" sz="2400" dirty="0" smtClean="0">
                <a:solidFill>
                  <a:srgbClr val="FF0000"/>
                </a:solidFill>
                <a:latin typeface="UC Berkeley OS Sign"/>
                <a:cs typeface="Arial" pitchFamily="34" charset="0"/>
                <a:sym typeface="Arial" pitchFamily="34" charset="0"/>
              </a:rPr>
              <a:t>ASYMMETRIC relationships are those where the order of the arguments matters</a:t>
            </a:r>
          </a:p>
          <a:p>
            <a:pPr marL="342900" indent="-342900" eaLnBrk="0" fontAlgn="base" hangingPunct="0">
              <a:lnSpc>
                <a:spcPct val="93000"/>
              </a:lnSpc>
              <a:spcBef>
                <a:spcPts val="1800"/>
              </a:spcBef>
              <a:spcAft>
                <a:spcPct val="0"/>
              </a:spcAft>
              <a:buFont typeface="Arial" pitchFamily="34" charset="0"/>
              <a:buChar char="•"/>
            </a:pPr>
            <a:r>
              <a:rPr lang="en-US" sz="2400" dirty="0" smtClean="0">
                <a:solidFill>
                  <a:srgbClr val="FF0000"/>
                </a:solidFill>
                <a:latin typeface="UC Berkeley OS Sign"/>
                <a:cs typeface="Arial" pitchFamily="34" charset="0"/>
                <a:sym typeface="Arial" pitchFamily="34" charset="0"/>
              </a:rPr>
              <a:t>When the order of the arguments in the relationship is reversed the resulting relationship is called the INVERSE</a:t>
            </a:r>
          </a:p>
          <a:p>
            <a:pPr marL="342900" indent="-342900" eaLnBrk="0" fontAlgn="base" hangingPunct="0">
              <a:lnSpc>
                <a:spcPct val="93000"/>
              </a:lnSpc>
              <a:spcBef>
                <a:spcPts val="1800"/>
              </a:spcBef>
              <a:spcAft>
                <a:spcPct val="0"/>
              </a:spcAft>
              <a:buFont typeface="Arial" pitchFamily="34" charset="0"/>
              <a:buChar char="•"/>
            </a:pPr>
            <a:r>
              <a:rPr lang="en-US" sz="2400" dirty="0" smtClean="0">
                <a:solidFill>
                  <a:srgbClr val="FF0000"/>
                </a:solidFill>
                <a:latin typeface="UC Berkeley OS Sign"/>
                <a:cs typeface="Arial" pitchFamily="34" charset="0"/>
                <a:sym typeface="Arial" pitchFamily="34" charset="0"/>
              </a:rPr>
              <a:t>TRANSITIVITY: if X and Y have a relationship, and Y and Z have the same relationship, then X also has the relationship with Z</a:t>
            </a:r>
          </a:p>
          <a:p>
            <a:pPr marL="342900" indent="-342900" eaLnBrk="0" fontAlgn="base" hangingPunct="0">
              <a:lnSpc>
                <a:spcPct val="93000"/>
              </a:lnSpc>
              <a:spcBef>
                <a:spcPts val="1800"/>
              </a:spcBef>
              <a:spcAft>
                <a:spcPct val="0"/>
              </a:spcAft>
              <a:buFont typeface="Arial" pitchFamily="34" charset="0"/>
              <a:buChar char="•"/>
            </a:pPr>
            <a:r>
              <a:rPr lang="en-US" sz="2400" dirty="0" smtClean="0">
                <a:solidFill>
                  <a:srgbClr val="FF0000"/>
                </a:solidFill>
                <a:latin typeface="UC Berkeley OS Sign"/>
                <a:cs typeface="Arial" pitchFamily="34" charset="0"/>
                <a:sym typeface="Arial" pitchFamily="34" charset="0"/>
              </a:rPr>
              <a:t>Any relationship that is both symmetric and transitive is an EQUIVALENCE relationship</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The Semantics of "Inclusion"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14400" y="1752600"/>
            <a:ext cx="73914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One class or type of resources </a:t>
            </a:r>
            <a:r>
              <a:rPr lang="en-US" sz="2800" dirty="0" smtClean="0">
                <a:solidFill>
                  <a:srgbClr val="FF0000"/>
                </a:solidFill>
                <a:latin typeface="UC Berkeley OS Sign"/>
                <a:cs typeface="Arial" pitchFamily="34" charset="0"/>
                <a:sym typeface="Arial" pitchFamily="34" charset="0"/>
              </a:rPr>
              <a:t>logically contains another</a:t>
            </a:r>
            <a:r>
              <a:rPr lang="en-US" sz="2800" dirty="0" smtClean="0">
                <a:latin typeface="UC Berkeley OS Sign"/>
                <a:cs typeface="Arial" pitchFamily="34" charset="0"/>
                <a:sym typeface="Arial" pitchFamily="34" charset="0"/>
              </a:rPr>
              <a:t>; predicate is usually </a:t>
            </a:r>
            <a:r>
              <a:rPr lang="en-US" sz="2800" i="1" dirty="0" smtClean="0">
                <a:latin typeface="UC Berkeley OS Sign"/>
                <a:cs typeface="Arial" pitchFamily="34" charset="0"/>
                <a:sym typeface="Arial" pitchFamily="34" charset="0"/>
              </a:rPr>
              <a:t>is-a </a:t>
            </a:r>
            <a:r>
              <a:rPr lang="en-US" sz="2800" dirty="0" smtClean="0">
                <a:latin typeface="UC Berkeley OS Sign"/>
                <a:cs typeface="Arial" pitchFamily="34" charset="0"/>
                <a:sym typeface="Arial" pitchFamily="34" charset="0"/>
              </a:rPr>
              <a:t>or "</a:t>
            </a:r>
            <a:r>
              <a:rPr lang="en-US" sz="2800" i="1" dirty="0" smtClean="0">
                <a:latin typeface="UC Berkeley OS Sign"/>
                <a:cs typeface="Arial" pitchFamily="34" charset="0"/>
                <a:sym typeface="Arial" pitchFamily="34" charset="0"/>
              </a:rPr>
              <a:t>is-a-type-of</a:t>
            </a:r>
            <a:r>
              <a:rPr lang="en-US" sz="2800" dirty="0" smtClean="0">
                <a:latin typeface="UC Berkeley OS Sign"/>
                <a:cs typeface="Arial" pitchFamily="34" charset="0"/>
                <a:sym typeface="Arial" pitchFamily="34" charset="0"/>
              </a:rPr>
              <a:t>"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set of interconnected class inclusion relationships defines a HIERARCHY or TAXONOMY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inclusion relationship between an instance and a class -- assigning an instance to a class - is CLASSIFICATION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1295400"/>
            <a:ext cx="2514600" cy="1143000"/>
          </a:xfrm>
        </p:spPr>
        <p:txBody>
          <a:bodyPr>
            <a:normAutofit fontScale="90000"/>
          </a:bodyPr>
          <a:lstStyle/>
          <a:p>
            <a:r>
              <a:rPr lang="en-US" b="1" dirty="0" smtClean="0"/>
              <a:t>TDO</a:t>
            </a:r>
            <a:br>
              <a:rPr lang="en-US" b="1" dirty="0" smtClean="0"/>
            </a:br>
            <a:r>
              <a:rPr lang="en-US" b="1" dirty="0" smtClean="0"/>
              <a:t> Figure 5.1</a:t>
            </a:r>
            <a:endParaRPr lang="en-US" b="1" dirty="0"/>
          </a:p>
        </p:txBody>
      </p:sp>
      <p:pic>
        <p:nvPicPr>
          <p:cNvPr id="3" name="Picture 2" descr="DublinCore.JPG"/>
          <p:cNvPicPr>
            <a:picLocks noChangeAspect="1"/>
          </p:cNvPicPr>
          <p:nvPr/>
        </p:nvPicPr>
        <p:blipFill>
          <a:blip r:embed="rId3" cstate="print"/>
          <a:stretch>
            <a:fillRect/>
          </a:stretch>
        </p:blipFill>
        <p:spPr>
          <a:xfrm>
            <a:off x="533400" y="304800"/>
            <a:ext cx="6138855" cy="63246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Ontology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524000"/>
            <a:ext cx="8534400" cy="493484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ontology defines the concepts and terms used to describe and represent some domain or area of knowledge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To fully understand a domain you need to know class and part-whole inclusion, attribution, equivalence, and many other relationships about and between the resources it contains</a:t>
            </a:r>
          </a:p>
          <a:p>
            <a:pPr marL="342900"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Class inclusion relationships form a kind of backbone or framework </a:t>
            </a:r>
            <a:r>
              <a:rPr lang="en-US" sz="2800" dirty="0" smtClean="0">
                <a:latin typeface="UC Berkeley OS Sign"/>
                <a:cs typeface="Arial" pitchFamily="34" charset="0"/>
                <a:sym typeface="Arial" pitchFamily="34" charset="0"/>
              </a:rPr>
              <a:t>to which other kinds of relationships attach, creating a network of relationships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295400"/>
            <a:ext cx="2514600" cy="1143000"/>
          </a:xfrm>
        </p:spPr>
        <p:txBody>
          <a:bodyPr>
            <a:normAutofit fontScale="90000"/>
          </a:bodyPr>
          <a:lstStyle/>
          <a:p>
            <a:r>
              <a:rPr lang="en-US" b="1" dirty="0" smtClean="0"/>
              <a:t>TDO</a:t>
            </a:r>
            <a:br>
              <a:rPr lang="en-US" b="1" dirty="0" smtClean="0"/>
            </a:br>
            <a:r>
              <a:rPr lang="en-US" b="1" dirty="0" smtClean="0"/>
              <a:t> Figure 5.2</a:t>
            </a:r>
            <a:endParaRPr lang="en-US" b="1" dirty="0"/>
          </a:p>
        </p:txBody>
      </p:sp>
      <p:pic>
        <p:nvPicPr>
          <p:cNvPr id="3" name="Picture 2" descr="DublinCore.JPG"/>
          <p:cNvPicPr>
            <a:picLocks noChangeAspect="1"/>
          </p:cNvPicPr>
          <p:nvPr/>
        </p:nvPicPr>
        <p:blipFill>
          <a:blip r:embed="rId3" cstate="print"/>
          <a:stretch>
            <a:fillRect/>
          </a:stretch>
        </p:blipFill>
        <p:spPr>
          <a:xfrm>
            <a:off x="616210" y="304800"/>
            <a:ext cx="5973234" cy="63246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52400" y="533400"/>
            <a:ext cx="8763000"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The Lexical Perspective on Relationships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981200"/>
            <a:ext cx="8534400" cy="350534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prototypical word is the minimal "meaning bearing" element of language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Words express concepts and relationships, but not all concepts and relationships have words for them (are "lexicalized")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These "lexical gaps" differ from language to language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Whereas "conceptual gaps" -- the things we can't think of -- may be innate and universal</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olidFill>
                  <a:srgbClr val="FF0000"/>
                </a:solidFill>
                <a:sym typeface="UC Berkeley OS Sign"/>
              </a:rPr>
              <a:t>The Lexicon of Semantic Relationships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14400" y="1752600"/>
            <a:ext cx="7391400" cy="33318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When words encode IS-A or inclusion relationships, the word for the more specific class is the HYPONYM and the other is the HYPERNYM</a:t>
            </a:r>
          </a:p>
          <a:p>
            <a:pPr marL="342900" lvl="1"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SYNONYMS are different word forms that can express the same concept</a:t>
            </a:r>
          </a:p>
          <a:p>
            <a:pPr marL="342900" lvl="1"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ANTONYMS are lexical opposites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829470" y="228600"/>
            <a:ext cx="6171530" cy="893248"/>
          </a:xfrm>
        </p:spPr>
        <p:txBody>
          <a:bodyPr>
            <a:norm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t>From AI to BI (Erik Wilde)</a:t>
            </a:r>
            <a:endParaRPr lang="en-US" sz="3600" b="1" dirty="0">
              <a:sym typeface="UC Berkeley OS Sign"/>
            </a:endParaRPr>
          </a:p>
        </p:txBody>
      </p:sp>
      <p:sp>
        <p:nvSpPr>
          <p:cNvPr id="29703" name="Rectangle 7"/>
          <p:cNvSpPr>
            <a:spLocks noChangeArrowheads="1"/>
          </p:cNvSpPr>
          <p:nvPr/>
        </p:nvSpPr>
        <p:spPr bwMode="auto">
          <a:xfrm>
            <a:off x="381000" y="1250185"/>
            <a:ext cx="8458200" cy="4995558"/>
          </a:xfrm>
          <a:prstGeom prst="rect">
            <a:avLst/>
          </a:prstGeom>
          <a:noFill/>
          <a:ln w="9525">
            <a:noFill/>
            <a:miter lim="800000"/>
            <a:headEnd/>
            <a:tailEnd/>
          </a:ln>
        </p:spPr>
        <p:txBody>
          <a:bodyPr wrap="square" lIns="48218" tIns="24110" rIns="48218" bIns="24110">
            <a:spAutoFit/>
          </a:bodyPr>
          <a:lstStyle/>
          <a:p>
            <a:pPr marL="257175" indent="-257175" eaLnBrk="0" fontAlgn="base" hangingPunct="0">
              <a:lnSpc>
                <a:spcPct val="93000"/>
              </a:lnSpc>
              <a:spcBef>
                <a:spcPts val="1350"/>
              </a:spcBef>
              <a:spcAft>
                <a:spcPct val="0"/>
              </a:spcAft>
              <a:buFont typeface="Arial" pitchFamily="34" charset="0"/>
              <a:buChar char="•"/>
            </a:pPr>
            <a:r>
              <a:rPr lang="en-US" sz="2800" dirty="0">
                <a:latin typeface="UC Berkeley OS Sign"/>
                <a:cs typeface="Arial" pitchFamily="34" charset="0"/>
                <a:sym typeface="Arial" pitchFamily="34" charset="0"/>
              </a:rPr>
              <a:t>Erik Wilde characterized the shift from the “Semantic Web” to “Linked Data” as “From AI to BI”</a:t>
            </a:r>
          </a:p>
          <a:p>
            <a:pPr marL="257175" indent="-257175" eaLnBrk="0" fontAlgn="base" hangingPunct="0">
              <a:lnSpc>
                <a:spcPct val="93000"/>
              </a:lnSpc>
              <a:spcBef>
                <a:spcPts val="1350"/>
              </a:spcBef>
              <a:spcAft>
                <a:spcPct val="0"/>
              </a:spcAft>
              <a:buFont typeface="Arial" pitchFamily="34" charset="0"/>
              <a:buChar char="•"/>
            </a:pPr>
            <a:r>
              <a:rPr lang="en-US" sz="2800" dirty="0">
                <a:latin typeface="UC Berkeley OS Sign"/>
                <a:cs typeface="Arial" pitchFamily="34" charset="0"/>
                <a:sym typeface="Arial" pitchFamily="34" charset="0"/>
              </a:rPr>
              <a:t>Semantic Web is mainly about </a:t>
            </a:r>
            <a:r>
              <a:rPr lang="en-US" sz="2800" dirty="0" smtClean="0">
                <a:latin typeface="UC Berkeley OS Sign"/>
                <a:cs typeface="Arial" pitchFamily="34" charset="0"/>
                <a:sym typeface="Arial" pitchFamily="34" charset="0"/>
              </a:rPr>
              <a:t>creating new data </a:t>
            </a:r>
            <a:r>
              <a:rPr lang="en-US" sz="2800" dirty="0">
                <a:latin typeface="UC Berkeley OS Sign"/>
                <a:cs typeface="Arial" pitchFamily="34" charset="0"/>
                <a:sym typeface="Arial" pitchFamily="34" charset="0"/>
              </a:rPr>
              <a:t>and ontologies; its starting point was Artificial Intelligence(AI</a:t>
            </a:r>
            <a:r>
              <a:rPr lang="en-US" sz="2800" dirty="0" smtClean="0">
                <a:latin typeface="UC Berkeley OS Sign"/>
                <a:cs typeface="Arial" pitchFamily="34" charset="0"/>
                <a:sym typeface="Arial" pitchFamily="34" charset="0"/>
              </a:rPr>
              <a:t>)</a:t>
            </a:r>
            <a:endParaRPr lang="en-US" sz="2800" dirty="0">
              <a:latin typeface="UC Berkeley OS Sign"/>
              <a:cs typeface="Arial" pitchFamily="34" charset="0"/>
              <a:sym typeface="Arial" pitchFamily="34" charset="0"/>
            </a:endParaRPr>
          </a:p>
          <a:p>
            <a:pPr marL="257175" indent="-257175" eaLnBrk="0" fontAlgn="base" hangingPunct="0">
              <a:lnSpc>
                <a:spcPct val="93000"/>
              </a:lnSpc>
              <a:spcBef>
                <a:spcPts val="1350"/>
              </a:spcBef>
              <a:spcAft>
                <a:spcPct val="0"/>
              </a:spcAft>
              <a:buFont typeface="Arial" pitchFamily="34" charset="0"/>
              <a:buChar char="•"/>
            </a:pPr>
            <a:r>
              <a:rPr lang="en-US" sz="2800" dirty="0">
                <a:latin typeface="UC Berkeley OS Sign"/>
                <a:cs typeface="Arial" pitchFamily="34" charset="0"/>
                <a:sym typeface="Arial" pitchFamily="34" charset="0"/>
              </a:rPr>
              <a:t>Linked Data changes the focus to real-world </a:t>
            </a:r>
            <a:r>
              <a:rPr lang="en-US" sz="2800" dirty="0" smtClean="0">
                <a:latin typeface="UC Berkeley OS Sign"/>
                <a:cs typeface="Arial" pitchFamily="34" charset="0"/>
                <a:sym typeface="Arial" pitchFamily="34" charset="0"/>
              </a:rPr>
              <a:t>pragmatics, </a:t>
            </a:r>
            <a:r>
              <a:rPr lang="en-US" sz="2800" dirty="0">
                <a:latin typeface="UC Berkeley OS Sign"/>
                <a:cs typeface="Arial" pitchFamily="34" charset="0"/>
                <a:sym typeface="Arial" pitchFamily="34" charset="0"/>
              </a:rPr>
              <a:t>linking </a:t>
            </a:r>
            <a:r>
              <a:rPr lang="en-US" sz="2800" dirty="0" smtClean="0">
                <a:latin typeface="UC Berkeley OS Sign"/>
                <a:cs typeface="Arial" pitchFamily="34" charset="0"/>
                <a:sym typeface="Arial" pitchFamily="34" charset="0"/>
              </a:rPr>
              <a:t>especially valuable data </a:t>
            </a:r>
            <a:r>
              <a:rPr lang="en-US" sz="2800" dirty="0">
                <a:latin typeface="UC Berkeley OS Sign"/>
                <a:cs typeface="Arial" pitchFamily="34" charset="0"/>
                <a:sym typeface="Arial" pitchFamily="34" charset="0"/>
              </a:rPr>
              <a:t>and making </a:t>
            </a:r>
            <a:r>
              <a:rPr lang="en-US" sz="2800" dirty="0" smtClean="0">
                <a:latin typeface="UC Berkeley OS Sign"/>
                <a:cs typeface="Arial" pitchFamily="34" charset="0"/>
                <a:sym typeface="Arial" pitchFamily="34" charset="0"/>
              </a:rPr>
              <a:t>it </a:t>
            </a:r>
            <a:r>
              <a:rPr lang="en-US" sz="2800" dirty="0">
                <a:latin typeface="UC Berkeley OS Sign"/>
                <a:cs typeface="Arial" pitchFamily="34" charset="0"/>
                <a:sym typeface="Arial" pitchFamily="34" charset="0"/>
              </a:rPr>
              <a:t>discoverable; this is the Business Intelligence (BI) design pattern (ETL</a:t>
            </a:r>
            <a:r>
              <a:rPr lang="en-US" sz="2800" dirty="0" smtClean="0">
                <a:latin typeface="UC Berkeley OS Sign"/>
                <a:cs typeface="Arial" pitchFamily="34" charset="0"/>
                <a:sym typeface="Arial" pitchFamily="34" charset="0"/>
              </a:rPr>
              <a:t>)</a:t>
            </a:r>
            <a:endParaRPr lang="en-US" sz="2800" dirty="0">
              <a:latin typeface="UC Berkeley OS Sign"/>
              <a:cs typeface="Arial" pitchFamily="34" charset="0"/>
              <a:sym typeface="Arial" pitchFamily="34" charset="0"/>
            </a:endParaRPr>
          </a:p>
          <a:p>
            <a:pPr marL="257175" indent="-257175" eaLnBrk="0" fontAlgn="base" hangingPunct="0">
              <a:lnSpc>
                <a:spcPct val="93000"/>
              </a:lnSpc>
              <a:spcBef>
                <a:spcPts val="1350"/>
              </a:spcBef>
              <a:spcAft>
                <a:spcPct val="0"/>
              </a:spcAft>
              <a:buFont typeface="Arial" pitchFamily="34" charset="0"/>
              <a:buChar char="•"/>
            </a:pPr>
            <a:r>
              <a:rPr lang="en-US" sz="2800" dirty="0" smtClean="0">
                <a:solidFill>
                  <a:srgbClr val="FF0000"/>
                </a:solidFill>
              </a:rPr>
              <a:t>… allow </a:t>
            </a:r>
            <a:r>
              <a:rPr lang="en-US" sz="2800" dirty="0">
                <a:solidFill>
                  <a:srgbClr val="FF0000"/>
                </a:solidFill>
              </a:rPr>
              <a:t>web search engines to function more like relational </a:t>
            </a:r>
            <a:r>
              <a:rPr lang="en-US" sz="2800" dirty="0" smtClean="0">
                <a:solidFill>
                  <a:srgbClr val="FF0000"/>
                </a:solidFill>
              </a:rPr>
              <a:t>databases </a:t>
            </a:r>
            <a:r>
              <a:rPr lang="en-US" sz="1400" dirty="0" smtClean="0"/>
              <a:t>(Byrne and Goddard)</a:t>
            </a:r>
            <a:endParaRPr lang="en-US" sz="1350" dirty="0"/>
          </a:p>
        </p:txBody>
      </p:sp>
    </p:spTree>
    <p:extLst>
      <p:ext uri="{BB962C8B-B14F-4D97-AF65-F5344CB8AC3E}">
        <p14:creationId xmlns:p14="http://schemas.microsoft.com/office/powerpoint/2010/main" val="181849417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Implications for Vocabulary Design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077200" cy="5340980"/>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Choosing vocabulary terms, and precisely defining their semantics, is essential but impossible to do perfectly</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Your vocabulary must express what YOU intend, so you "look inward" -- analyze how you think about a domain</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 want others to understand what you mean, so you need to "look outward" -- analyze the terms used by your users, competitors, or subject matter experts </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 should reuse other vocabularies or thesauri if they exist, especially for any "horizontal" components, to improve transformability and interoperability</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these three approaches may suggest different terms</a:t>
            </a:r>
          </a:p>
          <a:p>
            <a:pPr marL="800100" lvl="2"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Internal and External Structure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14400" y="1676400"/>
            <a:ext cx="7010400" cy="556642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Resources can have INTERNAL structure as well as the EXTERNAL structure that connects them to other resources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We often make </a:t>
            </a:r>
            <a:r>
              <a:rPr lang="en-US" sz="2800" dirty="0" smtClean="0">
                <a:solidFill>
                  <a:srgbClr val="FF0000"/>
                </a:solidFill>
                <a:latin typeface="UC Berkeley OS Sign"/>
                <a:cs typeface="Arial" pitchFamily="34" charset="0"/>
                <a:sym typeface="Arial" pitchFamily="34" charset="0"/>
              </a:rPr>
              <a:t>arbitrary decisions about the granularity </a:t>
            </a:r>
            <a:r>
              <a:rPr lang="en-US" sz="2800" dirty="0" smtClean="0">
                <a:latin typeface="UC Berkeley OS Sign"/>
                <a:cs typeface="Arial" pitchFamily="34" charset="0"/>
                <a:sym typeface="Arial" pitchFamily="34" charset="0"/>
              </a:rPr>
              <a:t>with which we describe the internal structure of a resource</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boundaries we impose to identify resources determines whether some structure is internal or external with respect to them</a:t>
            </a:r>
          </a:p>
          <a:p>
            <a:pPr marL="342900" indent="-342900" eaLnBrk="0" fontAlgn="base" hangingPunct="0">
              <a:lnSpc>
                <a:spcPct val="93000"/>
              </a:lnSpc>
              <a:spcBef>
                <a:spcPts val="1800"/>
              </a:spcBef>
              <a:spcAft>
                <a:spcPct val="0"/>
              </a:spcAft>
              <a:buFont typeface="Arial" pitchFamily="34" charset="0"/>
              <a:buChar char="•"/>
            </a:pPr>
            <a:endParaRPr lang="en-US" sz="2800"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686800" cy="1143000"/>
          </a:xfrm>
        </p:spPr>
        <p:txBody>
          <a:bodyPr>
            <a:normAutofit fontScale="90000"/>
          </a:bodyPr>
          <a:lstStyle/>
          <a:p>
            <a:r>
              <a:rPr lang="en-US" b="1" dirty="0" smtClean="0"/>
              <a:t> Changing Resource Boundaries Changes External to Internal Structure</a:t>
            </a:r>
            <a:endParaRPr lang="en-US" b="1" dirty="0"/>
          </a:p>
        </p:txBody>
      </p:sp>
      <p:pic>
        <p:nvPicPr>
          <p:cNvPr id="3" name="Picture 2" descr="E:\courses\F2012\202\figures\component_network.gif"/>
          <p:cNvPicPr>
            <a:picLocks noChangeAspect="1" noChangeArrowheads="1"/>
          </p:cNvPicPr>
          <p:nvPr/>
        </p:nvPicPr>
        <p:blipFill>
          <a:blip r:embed="rId3" cstate="print"/>
          <a:srcRect/>
          <a:stretch>
            <a:fillRect/>
          </a:stretch>
        </p:blipFill>
        <p:spPr bwMode="auto">
          <a:xfrm>
            <a:off x="96826" y="1676400"/>
            <a:ext cx="4575186" cy="2902225"/>
          </a:xfrm>
          <a:prstGeom prst="rect">
            <a:avLst/>
          </a:prstGeom>
          <a:noFill/>
        </p:spPr>
      </p:pic>
      <p:pic>
        <p:nvPicPr>
          <p:cNvPr id="1027" name="Picture 3" descr="E:\courses\F2012\202\figures\component_hierarchy.gif"/>
          <p:cNvPicPr>
            <a:picLocks noChangeAspect="1" noChangeArrowheads="1"/>
          </p:cNvPicPr>
          <p:nvPr/>
        </p:nvPicPr>
        <p:blipFill>
          <a:blip r:embed="rId4" cstate="print"/>
          <a:srcRect/>
          <a:stretch>
            <a:fillRect/>
          </a:stretch>
        </p:blipFill>
        <p:spPr bwMode="auto">
          <a:xfrm>
            <a:off x="4114800" y="3886200"/>
            <a:ext cx="4438650" cy="262148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533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“Between-Resource” Structures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036719" cy="3963423"/>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Links between printed or digital documents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Links between web pages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Links – communication and information flows - between people, organizations, any other kind of interacting “actors” or resources – social networks</a:t>
            </a:r>
          </a:p>
          <a:p>
            <a:pPr marL="342900"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We can analyze all of these with some common concepts and abstractions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Graph Theory</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152400" y="1219200"/>
            <a:ext cx="8686800" cy="5023170"/>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We can apply graph theory to understanding relationships from a structural perspective</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A GRAPH treats resources as VERTICES or NODES</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The pairwise relationships between resources are represented by the EDGES that connect them</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If the edges have an associated direction, this is a DIRECTED graph</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A WEIGHT can be assigned to each edge if the relationship has a numerical aspect (distance, cost, time, etc.)</a:t>
            </a: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533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Computing the Properties of Graphs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457200" y="1828800"/>
            <a:ext cx="8305800" cy="3990836"/>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Reachability – is there a path between any two nodes in the graph?</a:t>
            </a:r>
          </a:p>
          <a:p>
            <a:pPr marL="342900" indent="-342900" eaLnBrk="0" fontAlgn="base" hangingPunct="0">
              <a:lnSpc>
                <a:spcPct val="93000"/>
              </a:lnSpc>
              <a:spcBef>
                <a:spcPts val="1800"/>
              </a:spcBef>
              <a:spcAft>
                <a:spcPct val="0"/>
              </a:spcAft>
              <a:buFont typeface="Arial" pitchFamily="34" charset="0"/>
              <a:buChar char="•"/>
            </a:pPr>
            <a:r>
              <a:rPr lang="en-US" sz="2800" dirty="0" smtClean="0"/>
              <a:t>Shortest path – if there are multiple paths between two nodes, which is the shortest?</a:t>
            </a:r>
          </a:p>
          <a:p>
            <a:pPr marL="342900" indent="-342900" eaLnBrk="0" fontAlgn="base" hangingPunct="0">
              <a:lnSpc>
                <a:spcPct val="93000"/>
              </a:lnSpc>
              <a:spcBef>
                <a:spcPts val="1800"/>
              </a:spcBef>
              <a:spcAft>
                <a:spcPct val="0"/>
              </a:spcAft>
              <a:buFont typeface="Arial" pitchFamily="34" charset="0"/>
              <a:buChar char="•"/>
            </a:pPr>
            <a:r>
              <a:rPr lang="en-US" sz="2800" dirty="0" smtClean="0"/>
              <a:t>Centrality – which nodes are the most connected or have the average shortest paths to the other nodes?</a:t>
            </a:r>
          </a:p>
          <a:p>
            <a:pPr marL="342900" indent="-342900" eaLnBrk="0" fontAlgn="base" hangingPunct="0">
              <a:lnSpc>
                <a:spcPct val="93000"/>
              </a:lnSpc>
              <a:spcBef>
                <a:spcPts val="1800"/>
              </a:spcBef>
              <a:spcAft>
                <a:spcPct val="0"/>
              </a:spcAft>
              <a:buFont typeface="Arial" pitchFamily="34" charset="0"/>
              <a:buChar char="•"/>
            </a:pPr>
            <a:r>
              <a:rPr lang="en-US" sz="2800" dirty="0" smtClean="0"/>
              <a:t>Subgraph discovery  – are there sub-graphs that are completely contained in a larger graph?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Moving Beyond “Reachability”</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600200"/>
            <a:ext cx="82296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We've been treating relationships in purely structural terms - is one thing connected to another - but we can refine that into two perspectives:</a:t>
            </a:r>
          </a:p>
          <a:p>
            <a:pPr marL="342900" lvl="1" indent="-342900" eaLnBrk="0" fontAlgn="base" hangingPunct="0">
              <a:lnSpc>
                <a:spcPct val="93000"/>
              </a:lnSpc>
              <a:spcBef>
                <a:spcPts val="1800"/>
              </a:spcBef>
              <a:spcAft>
                <a:spcPct val="0"/>
              </a:spcAft>
              <a:buFont typeface="Arial" pitchFamily="34" charset="0"/>
              <a:buChar char="•"/>
            </a:pPr>
            <a:r>
              <a:rPr lang="en-US" sz="2800" dirty="0" smtClean="0"/>
              <a:t>RELATIONAL analysis treats links as indicators of the </a:t>
            </a:r>
            <a:r>
              <a:rPr lang="en-US" sz="2800" dirty="0" smtClean="0">
                <a:solidFill>
                  <a:srgbClr val="FF0000"/>
                </a:solidFill>
              </a:rPr>
              <a:t>amount of connectedness or the direction of flow </a:t>
            </a:r>
            <a:r>
              <a:rPr lang="en-US" sz="2800" dirty="0" smtClean="0"/>
              <a:t>between documents, people, groups, journals, disciplines, domains, organizations, or nations</a:t>
            </a:r>
          </a:p>
          <a:p>
            <a:pPr marL="342900" lvl="1" indent="-342900" eaLnBrk="0" fontAlgn="base" hangingPunct="0">
              <a:lnSpc>
                <a:spcPct val="93000"/>
              </a:lnSpc>
              <a:spcBef>
                <a:spcPts val="1800"/>
              </a:spcBef>
              <a:spcAft>
                <a:spcPct val="0"/>
              </a:spcAft>
              <a:buFont typeface="Arial" pitchFamily="34" charset="0"/>
              <a:buChar char="•"/>
            </a:pPr>
            <a:r>
              <a:rPr lang="en-US" sz="2800" dirty="0" smtClean="0"/>
              <a:t>EVALUATIVE analysis treats links as indicators of the </a:t>
            </a:r>
            <a:r>
              <a:rPr lang="en-US" sz="2800" dirty="0" smtClean="0">
                <a:solidFill>
                  <a:srgbClr val="FF0000"/>
                </a:solidFill>
              </a:rPr>
              <a:t>level of quality, importance, influence or performance</a:t>
            </a:r>
            <a:r>
              <a:rPr lang="en-US" sz="2800" dirty="0" smtClean="0"/>
              <a:t> of documents, people, groups</a:t>
            </a:r>
            <a:endParaRPr lang="en-US" sz="2800" dirty="0"/>
          </a:p>
        </p:txBody>
      </p:sp>
    </p:spTree>
    <p:extLst>
      <p:ext uri="{BB962C8B-B14F-4D97-AF65-F5344CB8AC3E}">
        <p14:creationId xmlns:p14="http://schemas.microsoft.com/office/powerpoint/2010/main" val="407592896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Bibilometrics (or "Scientometrics"): Structure of Scientific Citation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2209800"/>
            <a:ext cx="8610600" cy="49957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Analysis of scientific citation began in the 1920s as a way to quantify the influence of specific documents or authors in terms of their "impact factor"</a:t>
            </a:r>
          </a:p>
          <a:p>
            <a:pPr marL="342900" indent="-342900" eaLnBrk="0" fontAlgn="base" hangingPunct="0">
              <a:lnSpc>
                <a:spcPct val="93000"/>
              </a:lnSpc>
              <a:spcBef>
                <a:spcPts val="1800"/>
              </a:spcBef>
              <a:spcAft>
                <a:spcPct val="0"/>
              </a:spcAft>
              <a:buFont typeface="Arial" pitchFamily="34" charset="0"/>
              <a:buChar char="•"/>
            </a:pPr>
            <a:r>
              <a:rPr lang="en-US" sz="2800" dirty="0" smtClean="0"/>
              <a:t>It can also identify "invisible colleges" of scientists whose citations are largely self-referential </a:t>
            </a:r>
          </a:p>
          <a:p>
            <a:pPr marL="342900" indent="-342900" eaLnBrk="0" fontAlgn="base" hangingPunct="0">
              <a:lnSpc>
                <a:spcPct val="93000"/>
              </a:lnSpc>
              <a:spcBef>
                <a:spcPts val="1800"/>
              </a:spcBef>
              <a:spcAft>
                <a:spcPct val="0"/>
              </a:spcAft>
              <a:buFont typeface="Arial" pitchFamily="34" charset="0"/>
              <a:buChar char="•"/>
            </a:pPr>
            <a:r>
              <a:rPr lang="en-US" sz="2800" dirty="0" smtClean="0"/>
              <a:t>It can recognize the emergence of new scientific disciplines</a:t>
            </a:r>
          </a:p>
          <a:p>
            <a:pPr marL="342900" indent="-342900" eaLnBrk="0" fontAlgn="base" hangingPunct="0">
              <a:lnSpc>
                <a:spcPct val="93000"/>
              </a:lnSpc>
              <a:spcBef>
                <a:spcPts val="1800"/>
              </a:spcBef>
              <a:spcAft>
                <a:spcPct val="0"/>
              </a:spcAft>
              <a:buFont typeface="Arial" pitchFamily="34" charset="0"/>
              <a:buChar char="•"/>
            </a:pPr>
            <a:r>
              <a:rPr lang="en-US" sz="2800" dirty="0" smtClean="0"/>
              <a:t>(Eugene Garfield and Derek J. de </a:t>
            </a:r>
            <a:r>
              <a:rPr lang="en-US" sz="2800" dirty="0" err="1" smtClean="0"/>
              <a:t>Solla</a:t>
            </a:r>
            <a:r>
              <a:rPr lang="en-US" sz="2800" dirty="0" smtClean="0"/>
              <a:t> Price are two of the "founding fathers" of </a:t>
            </a:r>
            <a:r>
              <a:rPr lang="en-US" sz="2800" dirty="0" err="1" smtClean="0"/>
              <a:t>bibliometrics</a:t>
            </a:r>
            <a:r>
              <a:rPr lang="en-US" sz="2800" dirty="0" smtClean="0"/>
              <a:t>) </a:t>
            </a:r>
          </a:p>
          <a:p>
            <a:pPr marL="342900" indent="-342900" eaLnBrk="0" fontAlgn="base" hangingPunct="0">
              <a:lnSpc>
                <a:spcPct val="93000"/>
              </a:lnSpc>
              <a:spcBef>
                <a:spcPts val="1800"/>
              </a:spcBef>
              <a:spcAft>
                <a:spcPct val="0"/>
              </a:spcAft>
              <a:buFont typeface="Arial" pitchFamily="34" charset="0"/>
              <a:buChar char="•"/>
            </a:pPr>
            <a:endParaRPr lang="en-US" sz="28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Adapting Citation Analysis to the Web</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286000"/>
            <a:ext cx="7543800" cy="22995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The concepts and techniques of citation analysis seem applicable to the web since we can view it as a network of interlinked articles</a:t>
            </a:r>
          </a:p>
          <a:p>
            <a:pPr marL="342900" indent="-342900" eaLnBrk="0" fontAlgn="base" hangingPunct="0">
              <a:lnSpc>
                <a:spcPct val="93000"/>
              </a:lnSpc>
              <a:spcBef>
                <a:spcPts val="1800"/>
              </a:spcBef>
              <a:spcAft>
                <a:spcPct val="0"/>
              </a:spcAft>
              <a:buFont typeface="Arial" pitchFamily="34" charset="0"/>
              <a:buChar char="•"/>
            </a:pPr>
            <a:r>
              <a:rPr lang="en-US" sz="2800" dirty="0" smtClean="0"/>
              <a:t>But not everything applies because the web is different in numerous ways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olidFill>
                  <a:srgbClr val="FF0000"/>
                </a:solidFill>
                <a:sym typeface="UC Berkeley OS Sign"/>
              </a:rPr>
              <a:t>Architecture of Relationships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14400" y="1752600"/>
            <a:ext cx="73914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The architectural perspective embodies Kent’s definition of “relation” as “</a:t>
            </a:r>
            <a:r>
              <a:rPr lang="en-US" sz="2800" dirty="0" smtClean="0">
                <a:solidFill>
                  <a:srgbClr val="002060"/>
                </a:solidFill>
                <a:latin typeface="UC Berkeley OS Sign"/>
                <a:cs typeface="Arial" pitchFamily="34" charset="0"/>
                <a:sym typeface="Arial" pitchFamily="34" charset="0"/>
              </a:rPr>
              <a:t>A sequence of categories, that includes one thing from each category</a:t>
            </a:r>
            <a:r>
              <a:rPr lang="en-US" sz="2800" dirty="0" smtClean="0">
                <a:solidFill>
                  <a:srgbClr val="FF0000"/>
                </a:solidFill>
                <a:latin typeface="UC Berkeley OS Sign"/>
                <a:cs typeface="Arial" pitchFamily="34" charset="0"/>
                <a:sym typeface="Arial" pitchFamily="34" charset="0"/>
              </a:rPr>
              <a:t>” </a:t>
            </a:r>
          </a:p>
          <a:p>
            <a:pPr marL="342900"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The DEGREE or ARITY of a relationship is the number of different "entity types" or "resource categories" in the relationship</a:t>
            </a:r>
          </a:p>
          <a:p>
            <a:pPr marL="342900"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The CARDINALITY is the number of instances that can be associated with each entity type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371600" y="304800"/>
            <a:ext cx="6171530" cy="893248"/>
          </a:xfrm>
        </p:spPr>
        <p:txBody>
          <a:bodyPr>
            <a:norm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t>ETL – Extract, Transform, Load</a:t>
            </a:r>
            <a:endParaRPr lang="en-US" sz="3600" b="1" dirty="0">
              <a:sym typeface="UC Berkeley OS Sign"/>
            </a:endParaRPr>
          </a:p>
        </p:txBody>
      </p:sp>
      <p:sp>
        <p:nvSpPr>
          <p:cNvPr id="29703" name="Rectangle 7"/>
          <p:cNvSpPr>
            <a:spLocks noChangeArrowheads="1"/>
          </p:cNvSpPr>
          <p:nvPr/>
        </p:nvSpPr>
        <p:spPr bwMode="auto">
          <a:xfrm>
            <a:off x="609265" y="1202059"/>
            <a:ext cx="7696200" cy="5096483"/>
          </a:xfrm>
          <a:prstGeom prst="rect">
            <a:avLst/>
          </a:prstGeom>
          <a:noFill/>
          <a:ln w="9525">
            <a:noFill/>
            <a:miter lim="800000"/>
            <a:headEnd/>
            <a:tailEnd/>
          </a:ln>
        </p:spPr>
        <p:txBody>
          <a:bodyPr wrap="square" lIns="48218" tIns="24110" rIns="48218" bIns="24110">
            <a:spAutoFit/>
          </a:bodyPr>
          <a:lstStyle/>
          <a:p>
            <a:pPr marL="257175" indent="-257175" eaLnBrk="0" fontAlgn="base" hangingPunct="0">
              <a:lnSpc>
                <a:spcPct val="93000"/>
              </a:lnSpc>
              <a:spcBef>
                <a:spcPts val="1350"/>
              </a:spcBef>
              <a:spcAft>
                <a:spcPct val="0"/>
              </a:spcAft>
              <a:buFont typeface="Arial" pitchFamily="34" charset="0"/>
              <a:buChar char="•"/>
            </a:pPr>
            <a:r>
              <a:rPr lang="en-US" sz="2400" dirty="0">
                <a:latin typeface="UC Berkeley OS Sign"/>
                <a:cs typeface="Arial" pitchFamily="34" charset="0"/>
                <a:sym typeface="Arial" pitchFamily="34" charset="0"/>
              </a:rPr>
              <a:t>You EXTRACT some data from your repository</a:t>
            </a:r>
          </a:p>
          <a:p>
            <a:pPr marL="257175" indent="-257175" eaLnBrk="0" fontAlgn="base" hangingPunct="0">
              <a:lnSpc>
                <a:spcPct val="93000"/>
              </a:lnSpc>
              <a:spcBef>
                <a:spcPts val="1350"/>
              </a:spcBef>
              <a:spcAft>
                <a:spcPct val="0"/>
              </a:spcAft>
              <a:buFont typeface="Arial" pitchFamily="34" charset="0"/>
              <a:buChar char="•"/>
            </a:pPr>
            <a:r>
              <a:rPr lang="en-US" sz="2400" dirty="0">
                <a:latin typeface="UC Berkeley OS Sign"/>
                <a:cs typeface="Arial" pitchFamily="34" charset="0"/>
                <a:sym typeface="Arial" pitchFamily="34" charset="0"/>
              </a:rPr>
              <a:t>You can TRANSFORM its native data model into RDF by using custom-defined mappings into a data model that is standard (enough) to be used by the “outside world” </a:t>
            </a:r>
          </a:p>
          <a:p>
            <a:pPr marL="257175" indent="-257175" eaLnBrk="0" fontAlgn="base" hangingPunct="0">
              <a:lnSpc>
                <a:spcPct val="93000"/>
              </a:lnSpc>
              <a:spcBef>
                <a:spcPts val="1350"/>
              </a:spcBef>
              <a:spcAft>
                <a:spcPct val="0"/>
              </a:spcAft>
              <a:buFont typeface="Arial" pitchFamily="34" charset="0"/>
              <a:buChar char="•"/>
            </a:pPr>
            <a:r>
              <a:rPr lang="en-US" sz="2400" dirty="0">
                <a:latin typeface="UC Berkeley OS Sign"/>
                <a:cs typeface="Arial" pitchFamily="34" charset="0"/>
                <a:sym typeface="Arial" pitchFamily="34" charset="0"/>
              </a:rPr>
              <a:t>The RDF “triple store” can then be LOADED into the </a:t>
            </a:r>
            <a:r>
              <a:rPr lang="en-US" sz="2400" dirty="0">
                <a:latin typeface="UC Berkeley OS Sign"/>
                <a:cs typeface="Arial" pitchFamily="34" charset="0"/>
                <a:sym typeface="Arial" pitchFamily="34" charset="0"/>
                <a:hlinkClick r:id="rId3"/>
              </a:rPr>
              <a:t>“Linked Data Cloud”</a:t>
            </a:r>
          </a:p>
          <a:p>
            <a:pPr marL="257175" indent="-257175" eaLnBrk="0" fontAlgn="base" hangingPunct="0">
              <a:lnSpc>
                <a:spcPct val="93000"/>
              </a:lnSpc>
              <a:spcBef>
                <a:spcPts val="1350"/>
              </a:spcBef>
              <a:spcAft>
                <a:spcPct val="0"/>
              </a:spcAft>
              <a:buFont typeface="Arial" pitchFamily="34" charset="0"/>
              <a:buChar char="•"/>
            </a:pPr>
            <a:r>
              <a:rPr lang="en-US" sz="2400" dirty="0">
                <a:latin typeface="UC Berkeley OS Sign"/>
                <a:cs typeface="Arial" pitchFamily="34" charset="0"/>
                <a:sym typeface="Arial" pitchFamily="34" charset="0"/>
              </a:rPr>
              <a:t>This might be a one time conversion </a:t>
            </a:r>
            <a:r>
              <a:rPr lang="en-US" sz="2400" dirty="0" smtClean="0">
                <a:latin typeface="UC Berkeley OS Sign"/>
                <a:cs typeface="Arial" pitchFamily="34" charset="0"/>
                <a:sym typeface="Arial" pitchFamily="34" charset="0"/>
              </a:rPr>
              <a:t>into </a:t>
            </a:r>
            <a:r>
              <a:rPr lang="en-US" sz="2400" dirty="0">
                <a:latin typeface="UC Berkeley OS Sign"/>
                <a:cs typeface="Arial" pitchFamily="34" charset="0"/>
                <a:sym typeface="Arial" pitchFamily="34" charset="0"/>
              </a:rPr>
              <a:t>RDF</a:t>
            </a:r>
          </a:p>
          <a:p>
            <a:pPr marL="257175" indent="-257175" eaLnBrk="0" fontAlgn="base" hangingPunct="0">
              <a:lnSpc>
                <a:spcPct val="93000"/>
              </a:lnSpc>
              <a:spcBef>
                <a:spcPts val="1350"/>
              </a:spcBef>
              <a:spcAft>
                <a:spcPct val="0"/>
              </a:spcAft>
              <a:buFont typeface="Arial" pitchFamily="34" charset="0"/>
              <a:buChar char="•"/>
            </a:pPr>
            <a:r>
              <a:rPr lang="en-US" sz="2400" dirty="0">
                <a:latin typeface="UC Berkeley OS Sign"/>
                <a:cs typeface="Arial" pitchFamily="34" charset="0"/>
                <a:sym typeface="Arial" pitchFamily="34" charset="0"/>
              </a:rPr>
              <a:t>A better way would be to create a linked data service that responds to requests from web agents, and then transforming those requests into queries that can be handled by a “live” triple store</a:t>
            </a:r>
          </a:p>
          <a:p>
            <a:pPr lvl="1"/>
            <a:endParaRPr lang="en-US" sz="1350" dirty="0"/>
          </a:p>
        </p:txBody>
      </p:sp>
    </p:spTree>
    <p:extLst>
      <p:ext uri="{BB962C8B-B14F-4D97-AF65-F5344CB8AC3E}">
        <p14:creationId xmlns:p14="http://schemas.microsoft.com/office/powerpoint/2010/main" val="86937175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Architectural Perspective:</a:t>
            </a:r>
            <a:br>
              <a:rPr lang="en-US" sz="3600" b="1" dirty="0" smtClean="0"/>
            </a:br>
            <a:r>
              <a:rPr lang="en-US" sz="3600" b="1" dirty="0" smtClean="0"/>
              <a:t> Directionality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828800"/>
            <a:ext cx="8036719" cy="4764924"/>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DIRECTIONALITY of a relationship defines the order in which the arguments of the relationship are connected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ONE-WAY or UNI-DIRECTIONAL relationship can be followed in only one direction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BI-DIRECTIONAL one can be followed in both directions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All symmetric relationships are bi-directional, but not all bi-directional relationships are symmetric</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smtClean="0">
                <a:sym typeface="UC Berkeley OS Sign"/>
              </a:rPr>
              <a:t>Link Properties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219200"/>
            <a:ext cx="8036719" cy="3793505"/>
          </a:xfrm>
          <a:prstGeom prst="rect">
            <a:avLst/>
          </a:prstGeom>
          <a:noFill/>
          <a:ln w="9525">
            <a:noFill/>
            <a:miter lim="800000"/>
            <a:headEnd/>
            <a:tailEnd/>
          </a:ln>
        </p:spPr>
        <p:txBody>
          <a:bodyPr lIns="64291" tIns="32146" rIns="64291" bIns="32146">
            <a:spAutoFit/>
          </a:bodyPr>
          <a:lstStyle/>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Starting point of the link (the ANCHOR)</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end point of the link (the DESTINATION)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reason for the link (the LINK TYPE)</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number of resource types (ARITY or DEGREE) or resource instances (CARDINALITY) linked to (1-1 or 1-many)</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DIRECTIONALITY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411999" y="304800"/>
            <a:ext cx="617153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smtClean="0">
                <a:solidFill>
                  <a:srgbClr val="FF0000"/>
                </a:solidFill>
              </a:rPr>
              <a:t>Document Engineering and the Document Type Spectrum</a:t>
            </a:r>
            <a:endParaRPr lang="en-US" sz="3600" b="1" dirty="0">
              <a:solidFill>
                <a:srgbClr val="FF0000"/>
              </a:solidFill>
              <a:sym typeface="UC Berkeley OS Sign"/>
            </a:endParaRP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3B9DB3E3-68DC-4616-921E-9097AE825FF2}" type="slidenum">
              <a:rPr lang="en-US" sz="1125">
                <a:solidFill>
                  <a:srgbClr val="002955"/>
                </a:solidFill>
                <a:latin typeface="UC Berkeley OS Sign"/>
                <a:ea typeface="MS PGothic" pitchFamily="34" charset="-128"/>
                <a:sym typeface="UC Berkeley OS Sign"/>
              </a:rPr>
              <a:pPr algn="ctr"/>
              <a:t>52</a:t>
            </a:fld>
            <a:endParaRPr lang="en-US" sz="1125"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676400"/>
            <a:ext cx="8458200" cy="3434233"/>
          </a:xfrm>
          <a:prstGeom prst="rect">
            <a:avLst/>
          </a:prstGeom>
          <a:noFill/>
          <a:ln w="9525">
            <a:noFill/>
            <a:miter lim="800000"/>
            <a:headEnd/>
            <a:tailEnd/>
          </a:ln>
        </p:spPr>
        <p:txBody>
          <a:bodyPr wrap="square" lIns="48218" tIns="24110" rIns="48218" bIns="24110">
            <a:spAutoFit/>
          </a:bodyPr>
          <a:lstStyle/>
          <a:p>
            <a:pPr marL="257175" indent="-257175" eaLnBrk="0" fontAlgn="base" hangingPunct="0">
              <a:lnSpc>
                <a:spcPct val="93000"/>
              </a:lnSpc>
              <a:spcBef>
                <a:spcPts val="1350"/>
              </a:spcBef>
              <a:spcAft>
                <a:spcPct val="0"/>
              </a:spcAft>
              <a:buFont typeface="Arial" pitchFamily="34" charset="0"/>
              <a:buChar char="•"/>
            </a:pPr>
            <a:r>
              <a:rPr lang="en-US" sz="2800" dirty="0" smtClean="0">
                <a:solidFill>
                  <a:srgbClr val="FF0000"/>
                </a:solidFill>
                <a:sym typeface="Arial" pitchFamily="34" charset="0"/>
              </a:rPr>
              <a:t>Document Engineering combines concepts and methods for analyzing and modeling “data” and “documents” because information-intensive processes and services involve both of them in combination</a:t>
            </a:r>
          </a:p>
          <a:p>
            <a:pPr marL="257175" indent="-257175" eaLnBrk="0" fontAlgn="base" hangingPunct="0">
              <a:lnSpc>
                <a:spcPct val="93000"/>
              </a:lnSpc>
              <a:spcBef>
                <a:spcPts val="1350"/>
              </a:spcBef>
              <a:spcAft>
                <a:spcPct val="0"/>
              </a:spcAft>
              <a:buFont typeface="Arial" pitchFamily="34" charset="0"/>
              <a:buChar char="•"/>
            </a:pPr>
            <a:r>
              <a:rPr lang="en-US" sz="2800" dirty="0" smtClean="0">
                <a:solidFill>
                  <a:srgbClr val="FF0000"/>
                </a:solidFill>
                <a:sym typeface="Arial" pitchFamily="34" charset="0"/>
              </a:rPr>
              <a:t>The Document Type Spectrum captures this “unification” of document type models by showing the systematic variation of content, structure, and presentation among document types</a:t>
            </a:r>
          </a:p>
        </p:txBody>
      </p:sp>
    </p:spTree>
    <p:extLst>
      <p:ext uri="{BB962C8B-B14F-4D97-AF65-F5344CB8AC3E}">
        <p14:creationId xmlns:p14="http://schemas.microsoft.com/office/powerpoint/2010/main" val="229010419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Document Engineering’s Key Ideas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747853"/>
            <a:ext cx="8534400" cy="442316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Document Engineering harmonizes the terminology  of document analysis and data modeling and emphasizes what they have in common rather than highlighting their differences: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Identifying the presentational, content, and structural components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Eliminating synonymy and homonymy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Identifying and organizing "good" content components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Assembling hierarchical document models to organize components to meet requirements for a specific context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1143000"/>
          </a:xfrm>
        </p:spPr>
        <p:txBody>
          <a:bodyPr>
            <a:normAutofit fontScale="90000"/>
          </a:bodyPr>
          <a:lstStyle/>
          <a:p>
            <a:r>
              <a:rPr lang="en-US" b="1" dirty="0" smtClean="0"/>
              <a:t>Reminder:</a:t>
            </a:r>
            <a:br>
              <a:rPr lang="en-US" b="1" dirty="0" smtClean="0"/>
            </a:br>
            <a:r>
              <a:rPr lang="en-US" b="1" dirty="0" smtClean="0"/>
              <a:t> The Document Type Spectrum</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rcRect/>
          <a:stretch>
            <a:fillRect/>
          </a:stretch>
        </p:blipFill>
        <p:spPr bwMode="auto">
          <a:xfrm>
            <a:off x="609600" y="2286000"/>
            <a:ext cx="8305800" cy="256059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From Physical to Conceptual Models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43049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When we analyze information sources: interviews, documents, sets of data, whatever - our goal is to identify and describe the "significant things" or the "information components" and their characteristics or attributes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If you conduct an interview your source will naturally talk about information components as abstract pieces of information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when you analyze documents the information components aren't as immediately apparent because they are contained in structures and rendered in some presentation</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Depicted in Modeling Terms</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758785" y="1143000"/>
            <a:ext cx="7321629" cy="5485448"/>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From Physical to Conceptual Models (2)</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390250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 we have to remove the presentational information and dis-assemble the structural information to find the content information that is our highest priority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As we take away presentation and structure, we are abstracting away or generalizing from a physical implementation and creating our first conceptual or logical model of the information components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D:/lectures/figures/genericapp_reus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9695" y="151494"/>
            <a:ext cx="5219134" cy="52191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txBox="1">
            <a:spLocks noChangeArrowheads="1"/>
          </p:cNvSpPr>
          <p:nvPr/>
        </p:nvSpPr>
        <p:spPr>
          <a:xfrm>
            <a:off x="250372" y="1100882"/>
            <a:ext cx="277585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kern="0" dirty="0" smtClean="0">
                <a:latin typeface="UC Berkeley OS Sign"/>
                <a:ea typeface="+mj-ea"/>
                <a:cs typeface="+mj-cs"/>
                <a:sym typeface="UC Berkeley OS Sign"/>
              </a:rPr>
              <a:t>Business Processes are “Glued Together” by Overlapping Content</a:t>
            </a:r>
            <a:endParaRPr lang="en-US" sz="3200" kern="0" dirty="0">
              <a:latin typeface="UC Berkeley OS Sign"/>
              <a:ea typeface="+mj-ea"/>
              <a:cs typeface="+mj-cs"/>
              <a:sym typeface="UC Berkeley OS Sign"/>
            </a:endParaRPr>
          </a:p>
        </p:txBody>
      </p:sp>
    </p:spTree>
    <p:extLst>
      <p:ext uri="{BB962C8B-B14F-4D97-AF65-F5344CB8AC3E}">
        <p14:creationId xmlns:p14="http://schemas.microsoft.com/office/powerpoint/2010/main" val="2948276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9088" y="349694"/>
            <a:ext cx="4143251" cy="5637919"/>
          </a:xfrm>
          <a:prstGeom prst="rect">
            <a:avLst/>
          </a:prstGeom>
        </p:spPr>
      </p:pic>
      <p:sp>
        <p:nvSpPr>
          <p:cNvPr id="3" name="Rectangle 1"/>
          <p:cNvSpPr txBox="1">
            <a:spLocks noChangeArrowheads="1"/>
          </p:cNvSpPr>
          <p:nvPr/>
        </p:nvSpPr>
        <p:spPr>
          <a:xfrm>
            <a:off x="504145" y="530742"/>
            <a:ext cx="277585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kern="0" dirty="0" smtClean="0">
                <a:latin typeface="UC Berkeley OS Sign"/>
                <a:sym typeface="UC Berkeley OS Sign"/>
              </a:rPr>
              <a:t>HTML </a:t>
            </a:r>
            <a:r>
              <a:rPr lang="en-US" sz="4000" i="1" u="sng" kern="0" dirty="0">
                <a:latin typeface="UC Berkeley OS Sign"/>
                <a:sym typeface="UC Berkeley OS Sign"/>
              </a:rPr>
              <a:t>is</a:t>
            </a:r>
            <a:r>
              <a:rPr lang="en-US" sz="4000" kern="0" dirty="0">
                <a:latin typeface="UC Berkeley OS Sign"/>
                <a:sym typeface="UC Berkeley OS Sign"/>
              </a:rPr>
              <a:t> </a:t>
            </a:r>
            <a:r>
              <a:rPr lang="en-US" sz="4000" i="1" u="sng" kern="0" dirty="0" smtClean="0">
                <a:latin typeface="UC Berkeley OS Sign"/>
                <a:sym typeface="UC Berkeley OS Sign"/>
              </a:rPr>
              <a:t>not</a:t>
            </a:r>
            <a:r>
              <a:rPr lang="en-US" sz="4000" kern="0" dirty="0" smtClean="0">
                <a:latin typeface="UC Berkeley OS Sign"/>
                <a:sym typeface="UC Berkeley OS Sign"/>
              </a:rPr>
              <a:t> Good Glue</a:t>
            </a:r>
            <a:endParaRPr lang="en-US" sz="4000" kern="0" dirty="0">
              <a:latin typeface="UC Berkeley OS Sign"/>
              <a:ea typeface="+mj-ea"/>
              <a:cs typeface="+mj-cs"/>
              <a:sym typeface="UC Berkeley OS Sign"/>
            </a:endParaRPr>
          </a:p>
        </p:txBody>
      </p:sp>
      <p:sp>
        <p:nvSpPr>
          <p:cNvPr id="4" name="Rectangle 1"/>
          <p:cNvSpPr txBox="1">
            <a:spLocks noChangeArrowheads="1"/>
          </p:cNvSpPr>
          <p:nvPr/>
        </p:nvSpPr>
        <p:spPr>
          <a:xfrm>
            <a:off x="613354" y="2900940"/>
            <a:ext cx="277585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kern="0" dirty="0" smtClean="0">
                <a:latin typeface="UC Berkeley OS Sign"/>
                <a:ea typeface="+mj-ea"/>
                <a:cs typeface="+mj-cs"/>
                <a:sym typeface="UC Berkeley OS Sign"/>
              </a:rPr>
              <a:t>XML </a:t>
            </a:r>
            <a:r>
              <a:rPr lang="en-US" sz="4000" i="1" u="sng" kern="0" dirty="0" smtClean="0">
                <a:latin typeface="UC Berkeley OS Sign"/>
                <a:ea typeface="+mj-ea"/>
                <a:cs typeface="+mj-cs"/>
                <a:sym typeface="UC Berkeley OS Sign"/>
              </a:rPr>
              <a:t>is</a:t>
            </a:r>
            <a:r>
              <a:rPr lang="en-US" sz="4000" kern="0" dirty="0" smtClean="0">
                <a:latin typeface="UC Berkeley OS Sign"/>
                <a:ea typeface="+mj-ea"/>
                <a:cs typeface="+mj-cs"/>
                <a:sym typeface="UC Berkeley OS Sign"/>
              </a:rPr>
              <a:t> Good Glue</a:t>
            </a:r>
            <a:endParaRPr lang="en-US" sz="4000" kern="0" dirty="0">
              <a:latin typeface="UC Berkeley OS Sign"/>
              <a:ea typeface="+mj-ea"/>
              <a:cs typeface="+mj-cs"/>
              <a:sym typeface="UC Berkeley OS Sign"/>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40120301"/>
              </p:ext>
            </p:extLst>
          </p:nvPr>
        </p:nvGraphicFramePr>
        <p:xfrm>
          <a:off x="1095845" y="4152444"/>
          <a:ext cx="2013387" cy="1682296"/>
        </p:xfrm>
        <a:graphic>
          <a:graphicData uri="http://schemas.openxmlformats.org/presentationml/2006/ole">
            <mc:AlternateContent xmlns:mc="http://schemas.openxmlformats.org/markup-compatibility/2006">
              <mc:Choice xmlns:v="urn:schemas-microsoft-com:vml" Requires="v">
                <p:oleObj spid="_x0000_s1030" name="Image" r:id="rId5" imgW="952381" imgH="596825" progId="">
                  <p:embed/>
                </p:oleObj>
              </mc:Choice>
              <mc:Fallback>
                <p:oleObj name="Image" r:id="rId5" imgW="952381" imgH="596825"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845" y="4152444"/>
                        <a:ext cx="2013387" cy="1682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81295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90600" y="228600"/>
            <a:ext cx="716213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smtClean="0"/>
              <a:t>Linked </a:t>
            </a:r>
            <a:r>
              <a:rPr lang="en-US" sz="3600" b="1" dirty="0"/>
              <a:t>Data Best Practices</a:t>
            </a:r>
            <a:endParaRPr lang="en-US" sz="3600" b="1" dirty="0">
              <a:sym typeface="UC Berkeley OS Sign"/>
            </a:endParaRPr>
          </a:p>
        </p:txBody>
      </p:sp>
      <p:sp>
        <p:nvSpPr>
          <p:cNvPr id="29703" name="Rectangle 7"/>
          <p:cNvSpPr>
            <a:spLocks noChangeArrowheads="1"/>
          </p:cNvSpPr>
          <p:nvPr/>
        </p:nvSpPr>
        <p:spPr bwMode="auto">
          <a:xfrm>
            <a:off x="533400" y="1219200"/>
            <a:ext cx="8305800" cy="5354631"/>
          </a:xfrm>
          <a:prstGeom prst="rect">
            <a:avLst/>
          </a:prstGeom>
          <a:noFill/>
          <a:ln w="9525">
            <a:noFill/>
            <a:miter lim="800000"/>
            <a:headEnd/>
            <a:tailEnd/>
          </a:ln>
        </p:spPr>
        <p:txBody>
          <a:bodyPr wrap="square" lIns="48218" tIns="24110" rIns="48218" bIns="24110">
            <a:spAutoFit/>
          </a:bodyPr>
          <a:lstStyle/>
          <a:p>
            <a:pPr marL="257175" lvl="1" indent="-257175" eaLnBrk="0" fontAlgn="base" hangingPunct="0">
              <a:lnSpc>
                <a:spcPct val="93000"/>
              </a:lnSpc>
              <a:spcBef>
                <a:spcPts val="1350"/>
              </a:spcBef>
              <a:spcAft>
                <a:spcPct val="0"/>
              </a:spcAft>
              <a:buFont typeface="Arial" pitchFamily="34" charset="0"/>
              <a:buChar char="•"/>
            </a:pPr>
            <a:r>
              <a:rPr lang="en-US" sz="2800" dirty="0">
                <a:latin typeface="UC Berkeley OS Sign"/>
                <a:cs typeface="Arial" pitchFamily="34" charset="0"/>
                <a:sym typeface="Arial" pitchFamily="34" charset="0"/>
              </a:rPr>
              <a:t>When someone looks up a URI, provide useful information, including additional links</a:t>
            </a:r>
          </a:p>
          <a:p>
            <a:pPr marL="257175" indent="-257175" eaLnBrk="0" fontAlgn="base" hangingPunct="0">
              <a:lnSpc>
                <a:spcPct val="93000"/>
              </a:lnSpc>
              <a:spcBef>
                <a:spcPts val="135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Use terms from widely-used vocabularies </a:t>
            </a:r>
            <a:r>
              <a:rPr lang="en-US" sz="2800" dirty="0" smtClean="0">
                <a:latin typeface="UC Berkeley OS Sign"/>
                <a:cs typeface="Arial" pitchFamily="34" charset="0"/>
                <a:sym typeface="Arial" pitchFamily="34" charset="0"/>
              </a:rPr>
              <a:t>to facilitate data interpretation</a:t>
            </a:r>
          </a:p>
          <a:p>
            <a:pPr marL="714375" lvl="1" indent="-257175" eaLnBrk="0" fontAlgn="base" hangingPunct="0">
              <a:lnSpc>
                <a:spcPct val="93000"/>
              </a:lnSpc>
              <a:spcBef>
                <a:spcPts val="1350"/>
              </a:spcBef>
              <a:spcAft>
                <a:spcPct val="0"/>
              </a:spcAft>
              <a:buFont typeface="Arial" pitchFamily="34" charset="0"/>
              <a:buChar char="•"/>
            </a:pPr>
            <a:r>
              <a:rPr lang="en-US" sz="2800" dirty="0" smtClean="0">
                <a:latin typeface="UC Berkeley OS Sign"/>
                <a:cs typeface="Arial" pitchFamily="34" charset="0"/>
                <a:sym typeface="Arial" pitchFamily="34" charset="0"/>
              </a:rPr>
              <a:t>RDF, RDFS, FOAF, OWL, </a:t>
            </a:r>
            <a:r>
              <a:rPr lang="en-US" sz="2800" dirty="0" err="1" smtClean="0">
                <a:latin typeface="UC Berkeley OS Sign"/>
                <a:cs typeface="Arial" pitchFamily="34" charset="0"/>
                <a:sym typeface="Arial" pitchFamily="34" charset="0"/>
              </a:rPr>
              <a:t>DCTerms</a:t>
            </a:r>
            <a:r>
              <a:rPr lang="en-US" sz="2800" dirty="0" smtClean="0">
                <a:latin typeface="UC Berkeley OS Sign"/>
                <a:cs typeface="Arial" pitchFamily="34" charset="0"/>
                <a:sym typeface="Arial" pitchFamily="34" charset="0"/>
              </a:rPr>
              <a:t> most common</a:t>
            </a:r>
          </a:p>
          <a:p>
            <a:pPr marL="714375" lvl="1" indent="-257175" eaLnBrk="0" fontAlgn="base" hangingPunct="0">
              <a:lnSpc>
                <a:spcPct val="93000"/>
              </a:lnSpc>
              <a:spcBef>
                <a:spcPts val="1350"/>
              </a:spcBef>
              <a:spcAft>
                <a:spcPct val="0"/>
              </a:spcAft>
              <a:buFont typeface="Arial" pitchFamily="34" charset="0"/>
              <a:buChar char="•"/>
            </a:pPr>
            <a:r>
              <a:rPr lang="en-US" sz="2800" dirty="0" smtClean="0">
                <a:latin typeface="UC Berkeley OS Sign"/>
                <a:cs typeface="Arial" pitchFamily="34" charset="0"/>
                <a:sym typeface="Arial" pitchFamily="34" charset="0"/>
              </a:rPr>
              <a:t>Schema.org terms hardly used at all</a:t>
            </a:r>
            <a:endParaRPr lang="en-US" sz="2800" dirty="0">
              <a:latin typeface="UC Berkeley OS Sign"/>
              <a:cs typeface="Arial" pitchFamily="34" charset="0"/>
              <a:sym typeface="Arial" pitchFamily="34" charset="0"/>
            </a:endParaRPr>
          </a:p>
          <a:p>
            <a:pPr marL="257175" lvl="1" indent="-257175" eaLnBrk="0" fontAlgn="base" hangingPunct="0">
              <a:lnSpc>
                <a:spcPct val="93000"/>
              </a:lnSpc>
              <a:spcBef>
                <a:spcPts val="135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If proprietary vocabularies are used, make sure they can be interpreted </a:t>
            </a:r>
            <a:r>
              <a:rPr lang="en-US" sz="2800" dirty="0" smtClean="0">
                <a:latin typeface="UC Berkeley OS Sign"/>
                <a:cs typeface="Arial" pitchFamily="34" charset="0"/>
                <a:sym typeface="Arial" pitchFamily="34" charset="0"/>
              </a:rPr>
              <a:t>via RDF </a:t>
            </a:r>
            <a:r>
              <a:rPr lang="en-US" sz="2800" dirty="0" err="1" smtClean="0">
                <a:latin typeface="UC Berkeley OS Sign"/>
                <a:cs typeface="Arial" pitchFamily="34" charset="0"/>
                <a:sym typeface="Arial" pitchFamily="34" charset="0"/>
              </a:rPr>
              <a:t>deferencing</a:t>
            </a:r>
            <a:endParaRPr lang="en-US" sz="2800" dirty="0" smtClean="0">
              <a:latin typeface="UC Berkeley OS Sign"/>
              <a:cs typeface="Arial" pitchFamily="34" charset="0"/>
              <a:sym typeface="Arial" pitchFamily="34" charset="0"/>
            </a:endParaRPr>
          </a:p>
          <a:p>
            <a:pPr marL="257175" lvl="1" indent="-257175" eaLnBrk="0" fontAlgn="base" hangingPunct="0">
              <a:lnSpc>
                <a:spcPct val="93000"/>
              </a:lnSpc>
              <a:spcBef>
                <a:spcPts val="1350"/>
              </a:spcBef>
              <a:spcAft>
                <a:spcPct val="0"/>
              </a:spcAft>
              <a:buFont typeface="Arial" pitchFamily="34" charset="0"/>
              <a:buChar char="•"/>
            </a:pPr>
            <a:r>
              <a:rPr lang="en-US" sz="2800" dirty="0" smtClean="0">
                <a:latin typeface="UC Berkeley OS Sign"/>
                <a:cs typeface="Arial" pitchFamily="34" charset="0"/>
                <a:sym typeface="Arial" pitchFamily="34" charset="0"/>
              </a:rPr>
              <a:t>Provide provenance and usage metadata using a </a:t>
            </a:r>
            <a:r>
              <a:rPr lang="en-US" sz="2800" dirty="0" smtClean="0">
                <a:latin typeface="UC Berkeley OS Sign"/>
                <a:cs typeface="Arial" pitchFamily="34" charset="0"/>
                <a:sym typeface="Arial" pitchFamily="34" charset="0"/>
                <a:hlinkClick r:id="rId3"/>
              </a:rPr>
              <a:t>VoID</a:t>
            </a:r>
            <a:r>
              <a:rPr lang="en-US" sz="2800" dirty="0" smtClean="0">
                <a:latin typeface="UC Berkeley OS Sign"/>
                <a:cs typeface="Arial" pitchFamily="34" charset="0"/>
                <a:sym typeface="Arial" pitchFamily="34" charset="0"/>
              </a:rPr>
              <a:t> file</a:t>
            </a: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84342845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411999" y="304800"/>
            <a:ext cx="617153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smtClean="0">
                <a:solidFill>
                  <a:srgbClr val="FF0000"/>
                </a:solidFill>
                <a:sym typeface="UC Berkeley OS Sign"/>
              </a:rPr>
              <a:t>HTML {</a:t>
            </a:r>
            <a:r>
              <a:rPr lang="en-US" sz="3600" b="1" dirty="0" err="1" smtClean="0">
                <a:solidFill>
                  <a:srgbClr val="FF0000"/>
                </a:solidFill>
                <a:sym typeface="UC Berkeley OS Sign"/>
              </a:rPr>
              <a:t>and,or,vs</a:t>
            </a:r>
            <a:r>
              <a:rPr lang="en-US" sz="3600" b="1" dirty="0" smtClean="0">
                <a:solidFill>
                  <a:srgbClr val="FF0000"/>
                </a:solidFill>
                <a:sym typeface="UC Berkeley OS Sign"/>
              </a:rPr>
              <a:t>} XML</a:t>
            </a:r>
            <a:endParaRPr lang="en-US" sz="3600" b="1" dirty="0">
              <a:solidFill>
                <a:srgbClr val="FF0000"/>
              </a:solidFill>
              <a:sym typeface="UC Berkeley OS Sign"/>
            </a:endParaRPr>
          </a:p>
        </p:txBody>
      </p:sp>
      <p:sp>
        <p:nvSpPr>
          <p:cNvPr id="29703" name="Rectangle 7"/>
          <p:cNvSpPr>
            <a:spLocks noChangeArrowheads="1"/>
          </p:cNvSpPr>
          <p:nvPr/>
        </p:nvSpPr>
        <p:spPr bwMode="auto">
          <a:xfrm>
            <a:off x="381000" y="1371600"/>
            <a:ext cx="8458200" cy="4995558"/>
          </a:xfrm>
          <a:prstGeom prst="rect">
            <a:avLst/>
          </a:prstGeom>
          <a:noFill/>
          <a:ln w="9525">
            <a:noFill/>
            <a:miter lim="800000"/>
            <a:headEnd/>
            <a:tailEnd/>
          </a:ln>
        </p:spPr>
        <p:txBody>
          <a:bodyPr wrap="square" lIns="48218" tIns="24110" rIns="48218" bIns="24110">
            <a:spAutoFit/>
          </a:bodyPr>
          <a:lstStyle/>
          <a:p>
            <a:pPr marL="257175" indent="-257175" eaLnBrk="0" fontAlgn="base" hangingPunct="0">
              <a:lnSpc>
                <a:spcPct val="93000"/>
              </a:lnSpc>
              <a:spcBef>
                <a:spcPts val="1350"/>
              </a:spcBef>
              <a:spcAft>
                <a:spcPct val="0"/>
              </a:spcAft>
              <a:buFont typeface="Arial" pitchFamily="34" charset="0"/>
              <a:buChar char="•"/>
            </a:pPr>
            <a:r>
              <a:rPr lang="en-US" sz="2800" dirty="0" smtClean="0">
                <a:solidFill>
                  <a:srgbClr val="FF0000"/>
                </a:solidFill>
                <a:sym typeface="Arial" pitchFamily="34" charset="0"/>
              </a:rPr>
              <a:t>HTML is a presentation vocabulary and XML is a metalanguage for creating vocabularies; these concerns are orthogonal to the DTS concept</a:t>
            </a:r>
            <a:endParaRPr lang="en-US" sz="2800" dirty="0">
              <a:solidFill>
                <a:srgbClr val="FF0000"/>
              </a:solidFill>
              <a:sym typeface="Arial" pitchFamily="34" charset="0"/>
            </a:endParaRPr>
          </a:p>
          <a:p>
            <a:pPr marL="257175" indent="-257175" eaLnBrk="0" fontAlgn="base" hangingPunct="0">
              <a:lnSpc>
                <a:spcPct val="93000"/>
              </a:lnSpc>
              <a:spcBef>
                <a:spcPts val="1350"/>
              </a:spcBef>
              <a:spcAft>
                <a:spcPct val="0"/>
              </a:spcAft>
              <a:buFont typeface="Arial" pitchFamily="34" charset="0"/>
              <a:buChar char="•"/>
            </a:pPr>
            <a:r>
              <a:rPr lang="en-US" sz="2800" dirty="0" smtClean="0">
                <a:solidFill>
                  <a:srgbClr val="FF0000"/>
                </a:solidFill>
                <a:sym typeface="Arial" pitchFamily="34" charset="0"/>
              </a:rPr>
              <a:t>The latest specification of HTML is as XHTML, as an XML vocabulary, and browsers are “hard-wired” to render the HTML elements with characteristic presentations</a:t>
            </a:r>
          </a:p>
          <a:p>
            <a:pPr marL="257175" indent="-257175" eaLnBrk="0" fontAlgn="base" hangingPunct="0">
              <a:lnSpc>
                <a:spcPct val="93000"/>
              </a:lnSpc>
              <a:spcBef>
                <a:spcPts val="1350"/>
              </a:spcBef>
              <a:spcAft>
                <a:spcPct val="0"/>
              </a:spcAft>
              <a:buFont typeface="Arial" pitchFamily="34" charset="0"/>
              <a:buChar char="•"/>
            </a:pPr>
            <a:r>
              <a:rPr lang="en-US" sz="2800" dirty="0" smtClean="0">
                <a:solidFill>
                  <a:srgbClr val="FF0000"/>
                </a:solidFill>
                <a:sym typeface="Arial" pitchFamily="34" charset="0"/>
              </a:rPr>
              <a:t>Since XML can be used to create any vocabulary, it can’t have any pre-defined presentation or behavior in browsers; you need a style sheet</a:t>
            </a:r>
          </a:p>
          <a:p>
            <a:pPr marL="257175" indent="-257175" eaLnBrk="0" fontAlgn="base" hangingPunct="0">
              <a:lnSpc>
                <a:spcPct val="93000"/>
              </a:lnSpc>
              <a:spcBef>
                <a:spcPts val="1350"/>
              </a:spcBef>
              <a:spcAft>
                <a:spcPct val="0"/>
              </a:spcAft>
              <a:buFont typeface="Arial" pitchFamily="34" charset="0"/>
              <a:buChar char="•"/>
            </a:pPr>
            <a:r>
              <a:rPr lang="en-US" sz="2800" dirty="0" smtClean="0">
                <a:solidFill>
                  <a:srgbClr val="FF0000"/>
                </a:solidFill>
                <a:sym typeface="Arial" pitchFamily="34" charset="0"/>
              </a:rPr>
              <a:t>But this separation of content and presentation is architectural thinking; a feature and not a bug.  </a:t>
            </a:r>
          </a:p>
        </p:txBody>
      </p:sp>
    </p:spTree>
    <p:extLst>
      <p:ext uri="{BB962C8B-B14F-4D97-AF65-F5344CB8AC3E}">
        <p14:creationId xmlns:p14="http://schemas.microsoft.com/office/powerpoint/2010/main" val="323266709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Format Matters!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61</a:t>
            </a:fld>
            <a:endParaRPr lang="en-US" sz="1500" dirty="0">
              <a:solidFill>
                <a:srgbClr val="002955"/>
              </a:solidFill>
              <a:latin typeface="UC Berkeley OS Sign"/>
              <a:ea typeface="MS PGothic" pitchFamily="34" charset="-128"/>
              <a:sym typeface="UC Berkeley OS Sign"/>
            </a:endParaRPr>
          </a:p>
        </p:txBody>
      </p:sp>
      <p:pic>
        <p:nvPicPr>
          <p:cNvPr id="8" name="Picture 7" descr="ch3.1-350dpi.png"/>
          <p:cNvPicPr>
            <a:picLocks noChangeAspect="1"/>
          </p:cNvPicPr>
          <p:nvPr/>
        </p:nvPicPr>
        <p:blipFill>
          <a:blip r:embed="rId3" cstate="print"/>
          <a:stretch>
            <a:fillRect/>
          </a:stretch>
        </p:blipFill>
        <p:spPr>
          <a:xfrm>
            <a:off x="845978" y="1066800"/>
            <a:ext cx="6748339" cy="5486400"/>
          </a:xfrm>
          <a:prstGeom prst="rect">
            <a:avLst/>
          </a:prstGeom>
        </p:spPr>
      </p:pic>
    </p:spTree>
    <p:extLst>
      <p:ext uri="{BB962C8B-B14F-4D97-AF65-F5344CB8AC3E}">
        <p14:creationId xmlns:p14="http://schemas.microsoft.com/office/powerpoint/2010/main" val="22331777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411999" y="304800"/>
            <a:ext cx="617153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smtClean="0">
                <a:solidFill>
                  <a:srgbClr val="FF0000"/>
                </a:solidFill>
                <a:sym typeface="UC Berkeley OS Sign"/>
              </a:rPr>
              <a:t>Semantic Web and Linked Data</a:t>
            </a:r>
            <a:endParaRPr lang="en-US" sz="3600" b="1" dirty="0">
              <a:solidFill>
                <a:srgbClr val="FF0000"/>
              </a:solidFill>
              <a:sym typeface="UC Berkeley OS Sign"/>
            </a:endParaRP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3B9DB3E3-68DC-4616-921E-9097AE825FF2}" type="slidenum">
              <a:rPr lang="en-US" sz="1125">
                <a:solidFill>
                  <a:srgbClr val="002955"/>
                </a:solidFill>
                <a:latin typeface="UC Berkeley OS Sign"/>
                <a:ea typeface="MS PGothic" pitchFamily="34" charset="-128"/>
                <a:sym typeface="UC Berkeley OS Sign"/>
              </a:rPr>
              <a:pPr algn="ctr"/>
              <a:t>62</a:t>
            </a:fld>
            <a:endParaRPr lang="en-US" sz="1125"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371600"/>
            <a:ext cx="8458200" cy="2812268"/>
          </a:xfrm>
          <a:prstGeom prst="rect">
            <a:avLst/>
          </a:prstGeom>
          <a:noFill/>
          <a:ln w="9525">
            <a:noFill/>
            <a:miter lim="800000"/>
            <a:headEnd/>
            <a:tailEnd/>
          </a:ln>
        </p:spPr>
        <p:txBody>
          <a:bodyPr wrap="square" lIns="48218" tIns="24110" rIns="48218" bIns="24110">
            <a:spAutoFit/>
          </a:bodyPr>
          <a:lstStyle/>
          <a:p>
            <a:pPr marL="257175" indent="-257175" eaLnBrk="0" fontAlgn="base" hangingPunct="0">
              <a:lnSpc>
                <a:spcPct val="93000"/>
              </a:lnSpc>
              <a:spcBef>
                <a:spcPts val="1350"/>
              </a:spcBef>
              <a:spcAft>
                <a:spcPct val="0"/>
              </a:spcAft>
              <a:buFont typeface="Arial" pitchFamily="34" charset="0"/>
              <a:buChar char="•"/>
            </a:pPr>
            <a:r>
              <a:rPr lang="en-US" sz="2800" dirty="0" smtClean="0">
                <a:solidFill>
                  <a:srgbClr val="FF0000"/>
                </a:solidFill>
                <a:sym typeface="Arial" pitchFamily="34" charset="0"/>
              </a:rPr>
              <a:t>Are ideas that are reactions to the limitations of a web built on HTML</a:t>
            </a:r>
          </a:p>
          <a:p>
            <a:pPr marL="257175" indent="-257175" eaLnBrk="0" fontAlgn="base" hangingPunct="0">
              <a:lnSpc>
                <a:spcPct val="93000"/>
              </a:lnSpc>
              <a:spcBef>
                <a:spcPts val="1350"/>
              </a:spcBef>
              <a:spcAft>
                <a:spcPct val="0"/>
              </a:spcAft>
              <a:buFont typeface="Arial" pitchFamily="34" charset="0"/>
              <a:buChar char="•"/>
            </a:pPr>
            <a:r>
              <a:rPr lang="en-US" sz="2800" dirty="0" smtClean="0">
                <a:solidFill>
                  <a:srgbClr val="FF0000"/>
                </a:solidFill>
                <a:sym typeface="Arial" pitchFamily="34" charset="0"/>
              </a:rPr>
              <a:t>Key questions are “can we get there from here” and we concluded that small steps might be better strategy</a:t>
            </a:r>
          </a:p>
          <a:p>
            <a:pPr marL="257175" indent="-257175" eaLnBrk="0" fontAlgn="base" hangingPunct="0">
              <a:lnSpc>
                <a:spcPct val="93000"/>
              </a:lnSpc>
              <a:spcBef>
                <a:spcPts val="1350"/>
              </a:spcBef>
              <a:spcAft>
                <a:spcPct val="0"/>
              </a:spcAft>
              <a:buFont typeface="Arial" pitchFamily="34" charset="0"/>
              <a:buChar char="•"/>
            </a:pPr>
            <a:r>
              <a:rPr lang="en-US" sz="2800" dirty="0" smtClean="0">
                <a:solidFill>
                  <a:srgbClr val="FF0000"/>
                </a:solidFill>
                <a:sym typeface="Arial" pitchFamily="34" charset="0"/>
              </a:rPr>
              <a:t>We analyzed the building blocks talked about the implementation of the semantic perspective</a:t>
            </a:r>
          </a:p>
        </p:txBody>
      </p:sp>
    </p:spTree>
    <p:extLst>
      <p:ext uri="{BB962C8B-B14F-4D97-AF65-F5344CB8AC3E}">
        <p14:creationId xmlns:p14="http://schemas.microsoft.com/office/powerpoint/2010/main" val="39044146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28600" y="990600"/>
            <a:ext cx="8522104" cy="5372100"/>
          </a:xfrm>
          <a:prstGeom prst="rect">
            <a:avLst/>
          </a:prstGeom>
        </p:spPr>
      </p:pic>
      <p:sp>
        <p:nvSpPr>
          <p:cNvPr id="29698" name="Rectangle 1"/>
          <p:cNvSpPr>
            <a:spLocks noGrp="1" noChangeArrowheads="1"/>
          </p:cNvSpPr>
          <p:nvPr>
            <p:ph type="title"/>
          </p:nvPr>
        </p:nvSpPr>
        <p:spPr>
          <a:xfrm flipH="1">
            <a:off x="990600" y="97352"/>
            <a:ext cx="7331242" cy="893248"/>
          </a:xfrm>
        </p:spPr>
        <p:txBody>
          <a:bodyPr>
            <a:norm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smtClean="0">
                <a:sym typeface="UC Berkeley OS Sign"/>
              </a:rPr>
              <a:t>The “Linked Data Cloud”</a:t>
            </a:r>
            <a:endParaRPr lang="en-US" sz="3600" b="1" dirty="0">
              <a:sym typeface="UC Berkeley OS Sign"/>
            </a:endParaRPr>
          </a:p>
        </p:txBody>
      </p:sp>
    </p:spTree>
    <p:extLst>
      <p:ext uri="{BB962C8B-B14F-4D97-AF65-F5344CB8AC3E}">
        <p14:creationId xmlns:p14="http://schemas.microsoft.com/office/powerpoint/2010/main" val="390615810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7"/>
          <p:cNvSpPr>
            <a:spLocks noChangeArrowheads="1"/>
          </p:cNvSpPr>
          <p:nvPr/>
        </p:nvSpPr>
        <p:spPr bwMode="auto">
          <a:xfrm>
            <a:off x="609265" y="1202059"/>
            <a:ext cx="7696200" cy="4724779"/>
          </a:xfrm>
          <a:prstGeom prst="rect">
            <a:avLst/>
          </a:prstGeom>
          <a:noFill/>
          <a:ln w="9525">
            <a:noFill/>
            <a:miter lim="800000"/>
            <a:headEnd/>
            <a:tailEnd/>
          </a:ln>
        </p:spPr>
        <p:txBody>
          <a:bodyPr wrap="square" lIns="48218" tIns="24110" rIns="48218" bIns="24110">
            <a:spAutoFit/>
          </a:bodyPr>
          <a:lstStyle/>
          <a:p>
            <a:pPr marL="257175" indent="-257175" eaLnBrk="0" fontAlgn="base" hangingPunct="0">
              <a:lnSpc>
                <a:spcPct val="93000"/>
              </a:lnSpc>
              <a:spcBef>
                <a:spcPts val="1350"/>
              </a:spcBef>
              <a:spcAft>
                <a:spcPct val="0"/>
              </a:spcAft>
              <a:buFont typeface="Arial" pitchFamily="34" charset="0"/>
              <a:buChar char="•"/>
            </a:pPr>
            <a:r>
              <a:rPr lang="en-US" sz="2400" dirty="0" smtClean="0">
                <a:latin typeface="UC Berkeley OS Sign"/>
                <a:cs typeface="Arial" pitchFamily="34" charset="0"/>
                <a:sym typeface="Arial" pitchFamily="34" charset="0"/>
              </a:rPr>
              <a:t>If the previous slide isn’t an interactive visualization…</a:t>
            </a:r>
          </a:p>
          <a:p>
            <a:pPr marL="257175" indent="-257175" eaLnBrk="0" fontAlgn="base" hangingPunct="0">
              <a:lnSpc>
                <a:spcPct val="93000"/>
              </a:lnSpc>
              <a:spcBef>
                <a:spcPts val="1350"/>
              </a:spcBef>
              <a:spcAft>
                <a:spcPct val="0"/>
              </a:spcAft>
              <a:buFont typeface="Arial" pitchFamily="34" charset="0"/>
              <a:buChar char="•"/>
            </a:pPr>
            <a:r>
              <a:rPr lang="en-US" sz="2400" dirty="0" smtClean="0">
                <a:latin typeface="UC Berkeley OS Sign"/>
                <a:cs typeface="Arial" pitchFamily="34" charset="0"/>
                <a:sym typeface="Arial" pitchFamily="34" charset="0"/>
              </a:rPr>
              <a:t>The Linked Data Cloud visualizes all of the datasets that have been registered at linkedata.org</a:t>
            </a:r>
          </a:p>
          <a:p>
            <a:pPr marL="257175" indent="-257175" eaLnBrk="0" fontAlgn="base" hangingPunct="0">
              <a:lnSpc>
                <a:spcPct val="93000"/>
              </a:lnSpc>
              <a:spcBef>
                <a:spcPts val="1350"/>
              </a:spcBef>
              <a:spcAft>
                <a:spcPct val="0"/>
              </a:spcAft>
              <a:buFont typeface="Arial" pitchFamily="34" charset="0"/>
              <a:buChar char="•"/>
            </a:pPr>
            <a:r>
              <a:rPr lang="en-US" sz="2400" dirty="0" smtClean="0">
                <a:latin typeface="UC Berkeley OS Sign"/>
                <a:cs typeface="Arial" pitchFamily="34" charset="0"/>
                <a:sym typeface="Arial" pitchFamily="34" charset="0"/>
              </a:rPr>
              <a:t>The datasets are categorized as media, government, publications, life sciences, geographic, cross-domain, user-generated content, and social networking</a:t>
            </a:r>
          </a:p>
          <a:p>
            <a:pPr marL="714375" lvl="2" indent="-257175" eaLnBrk="0" fontAlgn="base" hangingPunct="0">
              <a:lnSpc>
                <a:spcPct val="93000"/>
              </a:lnSpc>
              <a:spcBef>
                <a:spcPts val="1350"/>
              </a:spcBef>
              <a:spcAft>
                <a:spcPct val="0"/>
              </a:spcAft>
              <a:buFont typeface="Arial" pitchFamily="34" charset="0"/>
              <a:buChar char="•"/>
            </a:pPr>
            <a:r>
              <a:rPr lang="en-US" sz="2400" dirty="0" err="1">
                <a:latin typeface="UC Berkeley OS Sign"/>
                <a:cs typeface="Arial" pitchFamily="34" charset="0"/>
                <a:sym typeface="Arial" pitchFamily="34" charset="0"/>
              </a:rPr>
              <a:t>dbpedia</a:t>
            </a:r>
            <a:r>
              <a:rPr lang="en-US" sz="2400" dirty="0">
                <a:latin typeface="UC Berkeley OS Sign"/>
                <a:cs typeface="Arial" pitchFamily="34" charset="0"/>
                <a:sym typeface="Arial" pitchFamily="34" charset="0"/>
              </a:rPr>
              <a:t> (extract structured data from Wikipedia</a:t>
            </a:r>
            <a:r>
              <a:rPr lang="en-US" sz="2400" dirty="0" smtClean="0">
                <a:latin typeface="UC Berkeley OS Sign"/>
                <a:cs typeface="Arial" pitchFamily="34" charset="0"/>
                <a:sym typeface="Arial" pitchFamily="34" charset="0"/>
              </a:rPr>
              <a:t>)</a:t>
            </a:r>
          </a:p>
          <a:p>
            <a:pPr marL="714375" lvl="2" indent="-257175" eaLnBrk="0" fontAlgn="base" hangingPunct="0">
              <a:lnSpc>
                <a:spcPct val="93000"/>
              </a:lnSpc>
              <a:spcBef>
                <a:spcPts val="1350"/>
              </a:spcBef>
              <a:spcAft>
                <a:spcPct val="0"/>
              </a:spcAft>
              <a:buFont typeface="Arial" pitchFamily="34" charset="0"/>
              <a:buChar char="•"/>
            </a:pPr>
            <a:r>
              <a:rPr lang="en-US" sz="2400" dirty="0">
                <a:latin typeface="UC Berkeley OS Sign"/>
                <a:cs typeface="Arial" pitchFamily="34" charset="0"/>
                <a:sym typeface="Arial" pitchFamily="34" charset="0"/>
              </a:rPr>
              <a:t>geoname.org  (descriptions and locations of places) (</a:t>
            </a:r>
            <a:r>
              <a:rPr lang="en-US" sz="2400" dirty="0">
                <a:latin typeface="UC Berkeley OS Sign"/>
                <a:cs typeface="Arial" pitchFamily="34" charset="0"/>
                <a:sym typeface="Arial" pitchFamily="34" charset="0"/>
                <a:hlinkClick r:id="rId3"/>
              </a:rPr>
              <a:t>San Francisco</a:t>
            </a:r>
            <a:r>
              <a:rPr lang="en-US" sz="2400" dirty="0">
                <a:latin typeface="UC Berkeley OS Sign"/>
                <a:cs typeface="Arial" pitchFamily="34" charset="0"/>
                <a:sym typeface="Arial" pitchFamily="34" charset="0"/>
              </a:rPr>
              <a:t>)</a:t>
            </a:r>
          </a:p>
          <a:p>
            <a:pPr marL="714375" lvl="2" indent="-257175" eaLnBrk="0" fontAlgn="base" hangingPunct="0">
              <a:lnSpc>
                <a:spcPct val="93000"/>
              </a:lnSpc>
              <a:spcBef>
                <a:spcPts val="1350"/>
              </a:spcBef>
              <a:spcAft>
                <a:spcPct val="0"/>
              </a:spcAft>
              <a:buFont typeface="Arial" pitchFamily="34" charset="0"/>
              <a:buChar char="•"/>
            </a:pPr>
            <a:r>
              <a:rPr lang="en-US" sz="2400" dirty="0" smtClean="0">
                <a:latin typeface="UC Berkeley OS Sign"/>
                <a:cs typeface="Arial" pitchFamily="34" charset="0"/>
                <a:sym typeface="Arial" pitchFamily="34" charset="0"/>
              </a:rPr>
              <a:t>Data.nytimes.com </a:t>
            </a:r>
            <a:r>
              <a:rPr lang="en-US" sz="2400" dirty="0">
                <a:latin typeface="UC Berkeley OS Sign"/>
                <a:cs typeface="Arial" pitchFamily="34" charset="0"/>
                <a:sym typeface="Arial" pitchFamily="34" charset="0"/>
              </a:rPr>
              <a:t>(controlled vocabulary for news stories) (</a:t>
            </a:r>
            <a:r>
              <a:rPr lang="en-US" sz="2400" dirty="0">
                <a:latin typeface="UC Berkeley OS Sign"/>
                <a:cs typeface="Arial" pitchFamily="34" charset="0"/>
                <a:sym typeface="Arial" pitchFamily="34" charset="0"/>
                <a:hlinkClick r:id="rId4"/>
              </a:rPr>
              <a:t>San Francisco</a:t>
            </a:r>
            <a:r>
              <a:rPr lang="en-US" sz="2400" dirty="0" smtClean="0">
                <a:latin typeface="UC Berkeley OS Sign"/>
                <a:cs typeface="Arial" pitchFamily="34" charset="0"/>
                <a:sym typeface="Arial" pitchFamily="34" charset="0"/>
              </a:rPr>
              <a:t>)</a:t>
            </a:r>
            <a:endParaRPr lang="en-US" sz="2400" dirty="0">
              <a:latin typeface="UC Berkeley OS Sign"/>
              <a:cs typeface="Arial" pitchFamily="34" charset="0"/>
              <a:sym typeface="Arial" pitchFamily="34" charset="0"/>
            </a:endParaRPr>
          </a:p>
        </p:txBody>
      </p:sp>
      <p:sp>
        <p:nvSpPr>
          <p:cNvPr id="4" name="Rectangle 1"/>
          <p:cNvSpPr txBox="1">
            <a:spLocks noChangeArrowheads="1"/>
          </p:cNvSpPr>
          <p:nvPr/>
        </p:nvSpPr>
        <p:spPr>
          <a:xfrm flipH="1">
            <a:off x="990600" y="97352"/>
            <a:ext cx="7331242" cy="8932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smtClean="0">
                <a:sym typeface="UC Berkeley OS Sign"/>
              </a:rPr>
              <a:t>The “Linked Data Cloud”</a:t>
            </a:r>
            <a:endParaRPr lang="en-US" sz="3600" b="1" dirty="0">
              <a:sym typeface="UC Berkeley OS Sign"/>
            </a:endParaRPr>
          </a:p>
        </p:txBody>
      </p:sp>
    </p:spTree>
    <p:extLst>
      <p:ext uri="{BB962C8B-B14F-4D97-AF65-F5344CB8AC3E}">
        <p14:creationId xmlns:p14="http://schemas.microsoft.com/office/powerpoint/2010/main" val="273388281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7"/>
          <p:cNvSpPr>
            <a:spLocks noChangeArrowheads="1"/>
          </p:cNvSpPr>
          <p:nvPr/>
        </p:nvSpPr>
        <p:spPr bwMode="auto">
          <a:xfrm>
            <a:off x="609265" y="1202059"/>
            <a:ext cx="7696200" cy="4194056"/>
          </a:xfrm>
          <a:prstGeom prst="rect">
            <a:avLst/>
          </a:prstGeom>
          <a:noFill/>
          <a:ln w="9525">
            <a:noFill/>
            <a:miter lim="800000"/>
            <a:headEnd/>
            <a:tailEnd/>
          </a:ln>
        </p:spPr>
        <p:txBody>
          <a:bodyPr wrap="square" lIns="48218" tIns="24110" rIns="48218" bIns="24110">
            <a:spAutoFit/>
          </a:bodyPr>
          <a:lstStyle/>
          <a:p>
            <a:pPr marL="257175" indent="-257175" eaLnBrk="0" fontAlgn="base" hangingPunct="0">
              <a:lnSpc>
                <a:spcPct val="93000"/>
              </a:lnSpc>
              <a:spcBef>
                <a:spcPts val="1350"/>
              </a:spcBef>
              <a:spcAft>
                <a:spcPct val="0"/>
              </a:spcAft>
              <a:buFont typeface="Arial" pitchFamily="34" charset="0"/>
              <a:buChar char="•"/>
            </a:pPr>
            <a:r>
              <a:rPr lang="en-US" sz="2800" dirty="0"/>
              <a:t>For the last 150 years, The New York Times has maintained one of the most authoritative news vocabularies ever </a:t>
            </a:r>
            <a:r>
              <a:rPr lang="en-US" sz="2800" dirty="0" smtClean="0"/>
              <a:t>developed</a:t>
            </a:r>
          </a:p>
          <a:p>
            <a:pPr marL="257175" indent="-257175" eaLnBrk="0" fontAlgn="base" hangingPunct="0">
              <a:lnSpc>
                <a:spcPct val="93000"/>
              </a:lnSpc>
              <a:spcBef>
                <a:spcPts val="1350"/>
              </a:spcBef>
              <a:spcAft>
                <a:spcPct val="0"/>
              </a:spcAft>
              <a:buFont typeface="Arial" pitchFamily="34" charset="0"/>
              <a:buChar char="•"/>
            </a:pPr>
            <a:r>
              <a:rPr lang="en-US" sz="2800" dirty="0" smtClean="0"/>
              <a:t>Since </a:t>
            </a:r>
            <a:r>
              <a:rPr lang="en-US" sz="2800" dirty="0"/>
              <a:t>2009, this vocabulary has been published as linked open data</a:t>
            </a:r>
          </a:p>
          <a:p>
            <a:pPr marL="257175" indent="-257175" eaLnBrk="0" fontAlgn="base" hangingPunct="0">
              <a:lnSpc>
                <a:spcPct val="93000"/>
              </a:lnSpc>
              <a:spcBef>
                <a:spcPts val="1350"/>
              </a:spcBef>
              <a:spcAft>
                <a:spcPct val="0"/>
              </a:spcAft>
              <a:buFont typeface="Arial" pitchFamily="34" charset="0"/>
              <a:buChar char="•"/>
            </a:pPr>
            <a:r>
              <a:rPr lang="en-US" sz="2800" dirty="0"/>
              <a:t>The New York Times uses approximately 30,000 tags to </a:t>
            </a:r>
            <a:r>
              <a:rPr lang="en-US" sz="2800" dirty="0" smtClean="0"/>
              <a:t>generate </a:t>
            </a:r>
            <a:r>
              <a:rPr lang="en-US" sz="2800" dirty="0" smtClean="0">
                <a:hlinkClick r:id="rId3"/>
              </a:rPr>
              <a:t>Times </a:t>
            </a:r>
            <a:r>
              <a:rPr lang="en-US" sz="2800" dirty="0">
                <a:hlinkClick r:id="rId3"/>
              </a:rPr>
              <a:t>Topics Pages</a:t>
            </a:r>
            <a:r>
              <a:rPr lang="en-US" sz="2800" dirty="0" smtClean="0"/>
              <a:t>. </a:t>
            </a:r>
            <a:endParaRPr lang="en-US" sz="2800" dirty="0"/>
          </a:p>
          <a:p>
            <a:pPr marL="257175" indent="-257175" eaLnBrk="0" fontAlgn="base" hangingPunct="0">
              <a:lnSpc>
                <a:spcPct val="93000"/>
              </a:lnSpc>
              <a:spcBef>
                <a:spcPts val="1350"/>
              </a:spcBef>
              <a:spcAft>
                <a:spcPct val="0"/>
              </a:spcAft>
              <a:buFont typeface="Arial" pitchFamily="34" charset="0"/>
              <a:buChar char="•"/>
            </a:pPr>
            <a:r>
              <a:rPr lang="en-US" sz="2800" dirty="0" smtClean="0">
                <a:hlinkClick r:id="rId4"/>
              </a:rPr>
              <a:t>Automatically generated topic page for San Francisco</a:t>
            </a:r>
            <a:endParaRPr lang="en-US" sz="2800" dirty="0"/>
          </a:p>
        </p:txBody>
      </p:sp>
      <p:sp>
        <p:nvSpPr>
          <p:cNvPr id="4" name="Rectangle 1"/>
          <p:cNvSpPr txBox="1">
            <a:spLocks noChangeArrowheads="1"/>
          </p:cNvSpPr>
          <p:nvPr/>
        </p:nvSpPr>
        <p:spPr>
          <a:xfrm flipH="1">
            <a:off x="990600" y="97352"/>
            <a:ext cx="7331242" cy="8932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smtClean="0">
                <a:sym typeface="UC Berkeley OS Sign"/>
              </a:rPr>
              <a:t>Data.nytimes.com</a:t>
            </a:r>
            <a:endParaRPr lang="en-US" sz="3600" b="1" dirty="0">
              <a:sym typeface="UC Berkeley OS Sign"/>
            </a:endParaRPr>
          </a:p>
        </p:txBody>
      </p:sp>
    </p:spTree>
    <p:extLst>
      <p:ext uri="{BB962C8B-B14F-4D97-AF65-F5344CB8AC3E}">
        <p14:creationId xmlns:p14="http://schemas.microsoft.com/office/powerpoint/2010/main" val="102827898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3344</Words>
  <Application>Microsoft Office PowerPoint</Application>
  <PresentationFormat>On-screen Show (4:3)</PresentationFormat>
  <Paragraphs>370</Paragraphs>
  <Slides>62</Slides>
  <Notes>62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0" baseType="lpstr">
      <vt:lpstr>ＭＳ Ｐゴシック</vt:lpstr>
      <vt:lpstr>ＭＳ Ｐゴシック</vt:lpstr>
      <vt:lpstr>Arial</vt:lpstr>
      <vt:lpstr>Calibri</vt:lpstr>
      <vt:lpstr>UC Berkeley OS Sign</vt:lpstr>
      <vt:lpstr>Wingdings</vt:lpstr>
      <vt:lpstr>Office Theme</vt:lpstr>
      <vt:lpstr>Image</vt:lpstr>
      <vt:lpstr>Plan for Today’s Lecture(s)</vt:lpstr>
      <vt:lpstr>INFO 202 “Information Organization &amp; Retrieval” Fall 2015 </vt:lpstr>
      <vt:lpstr>Linked Data</vt:lpstr>
      <vt:lpstr>From AI to BI (Erik Wilde)</vt:lpstr>
      <vt:lpstr>ETL – Extract, Transform, Load</vt:lpstr>
      <vt:lpstr>Linked Data Best Practices</vt:lpstr>
      <vt:lpstr>The “Linked Data Cloud”</vt:lpstr>
      <vt:lpstr>PowerPoint Presentation</vt:lpstr>
      <vt:lpstr>PowerPoint Presentation</vt:lpstr>
      <vt:lpstr>Libraries &amp; Semantic Web /  Linked Data : Opportunity</vt:lpstr>
      <vt:lpstr>Libraries &amp; Semantic Web /  Linked Data : Opportunity</vt:lpstr>
      <vt:lpstr>Authoritative Library Information</vt:lpstr>
      <vt:lpstr>Libraries &amp; Semantic Web /  Linked Data</vt:lpstr>
      <vt:lpstr>Libraries &amp; Semantic Web /  Linked Data : Obstacles</vt:lpstr>
      <vt:lpstr>Libraries &amp; Semantic Web /  Linked Data : Obstacles</vt:lpstr>
      <vt:lpstr>Libraries &amp; Semantic Web /  Linked Data : Progress</vt:lpstr>
      <vt:lpstr>TODAY’S  MOST  IMPORTANT  SLIDES</vt:lpstr>
      <vt:lpstr>Linked Data</vt:lpstr>
      <vt:lpstr>ETL – Extract, Transform, Load</vt:lpstr>
      <vt:lpstr>Libraries &amp; Semantic Web /  Linked Data : Opportunity</vt:lpstr>
      <vt:lpstr>INFO 202 “Information Organization &amp; Retrieval” Fall 2015 </vt:lpstr>
      <vt:lpstr>Defining "Relationship“ (Kent)</vt:lpstr>
      <vt:lpstr>Five Perspectives on Relationships (1)</vt:lpstr>
      <vt:lpstr>Five Perspectives on Relationships (1)</vt:lpstr>
      <vt:lpstr>PowerPoint Presentation</vt:lpstr>
      <vt:lpstr>PowerPoint Presentation</vt:lpstr>
      <vt:lpstr>PowerPoint Presentation</vt:lpstr>
      <vt:lpstr>PowerPoint Presentation</vt:lpstr>
      <vt:lpstr>PowerPoint Presentation</vt:lpstr>
      <vt:lpstr>Contrasting Implementations (TDO 5.7.1)</vt:lpstr>
      <vt:lpstr>PowerPoint Presentation</vt:lpstr>
      <vt:lpstr>PowerPoint Presentation</vt:lpstr>
      <vt:lpstr>Properties of Semantic Relationships</vt:lpstr>
      <vt:lpstr>The Semantics of "Inclusion"</vt:lpstr>
      <vt:lpstr>TDO  Figure 5.1</vt:lpstr>
      <vt:lpstr>Ontology</vt:lpstr>
      <vt:lpstr>TDO  Figure 5.2</vt:lpstr>
      <vt:lpstr>The Lexical Perspective on Relationships</vt:lpstr>
      <vt:lpstr>The Lexicon of Semantic Relationships</vt:lpstr>
      <vt:lpstr>Implications for Vocabulary Design</vt:lpstr>
      <vt:lpstr>Internal and External Structure (1)</vt:lpstr>
      <vt:lpstr> Changing Resource Boundaries Changes External to Internal Structure</vt:lpstr>
      <vt:lpstr>“Between-Resource” Structures</vt:lpstr>
      <vt:lpstr>Graph Theory</vt:lpstr>
      <vt:lpstr>Computing the Properties of Graphs</vt:lpstr>
      <vt:lpstr>Moving Beyond “Reachability”</vt:lpstr>
      <vt:lpstr>Bibilometrics (or "Scientometrics"): Structure of Scientific Citation</vt:lpstr>
      <vt:lpstr>Adapting Citation Analysis to the Web</vt:lpstr>
      <vt:lpstr>Architecture of Relationships</vt:lpstr>
      <vt:lpstr>The Architectural Perspective:  Directionality</vt:lpstr>
      <vt:lpstr>Link Properties</vt:lpstr>
      <vt:lpstr>Document Engineering and the Document Type Spectrum</vt:lpstr>
      <vt:lpstr>Document Engineering’s Key Ideas</vt:lpstr>
      <vt:lpstr>Reminder:  The Document Type Spectrum</vt:lpstr>
      <vt:lpstr>From Physical to Conceptual Models (1)</vt:lpstr>
      <vt:lpstr>Depicted in Modeling Terms</vt:lpstr>
      <vt:lpstr>From Physical to Conceptual Models (2)</vt:lpstr>
      <vt:lpstr>PowerPoint Presentation</vt:lpstr>
      <vt:lpstr>PowerPoint Presentation</vt:lpstr>
      <vt:lpstr>HTML {and,or,vs} XML</vt:lpstr>
      <vt:lpstr>Format Matters!</vt:lpstr>
      <vt:lpstr>Semantic Web and Linked Data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2015-10-15T20:04:08Z</dcterms:created>
  <dcterms:modified xsi:type="dcterms:W3CDTF">2015-10-21T15:41:48Z</dcterms:modified>
</cp:coreProperties>
</file>