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3"/>
  </p:notesMasterIdLst>
  <p:sldIdLst>
    <p:sldId id="256" r:id="rId2"/>
    <p:sldId id="351" r:id="rId3"/>
    <p:sldId id="520" r:id="rId4"/>
    <p:sldId id="497" r:id="rId5"/>
    <p:sldId id="485" r:id="rId6"/>
    <p:sldId id="487" r:id="rId7"/>
    <p:sldId id="547" r:id="rId8"/>
    <p:sldId id="548" r:id="rId9"/>
    <p:sldId id="437" r:id="rId10"/>
    <p:sldId id="484" r:id="rId11"/>
    <p:sldId id="438" r:id="rId12"/>
    <p:sldId id="488" r:id="rId13"/>
    <p:sldId id="441" r:id="rId14"/>
    <p:sldId id="529" r:id="rId15"/>
    <p:sldId id="512" r:id="rId16"/>
    <p:sldId id="442" r:id="rId17"/>
    <p:sldId id="530" r:id="rId18"/>
    <p:sldId id="531" r:id="rId19"/>
    <p:sldId id="494" r:id="rId20"/>
    <p:sldId id="491" r:id="rId21"/>
    <p:sldId id="528" r:id="rId22"/>
    <p:sldId id="526" r:id="rId23"/>
    <p:sldId id="527" r:id="rId24"/>
    <p:sldId id="498" r:id="rId25"/>
    <p:sldId id="464" r:id="rId26"/>
    <p:sldId id="465" r:id="rId27"/>
    <p:sldId id="466" r:id="rId28"/>
    <p:sldId id="513" r:id="rId29"/>
    <p:sldId id="506" r:id="rId30"/>
    <p:sldId id="470" r:id="rId31"/>
    <p:sldId id="444" r:id="rId32"/>
    <p:sldId id="471" r:id="rId33"/>
    <p:sldId id="532" r:id="rId34"/>
    <p:sldId id="537" r:id="rId35"/>
    <p:sldId id="472" r:id="rId36"/>
    <p:sldId id="533" r:id="rId37"/>
    <p:sldId id="475" r:id="rId38"/>
    <p:sldId id="542" r:id="rId39"/>
    <p:sldId id="534" r:id="rId40"/>
    <p:sldId id="545" r:id="rId41"/>
    <p:sldId id="546" r:id="rId42"/>
    <p:sldId id="446" r:id="rId43"/>
    <p:sldId id="541" r:id="rId44"/>
    <p:sldId id="544" r:id="rId45"/>
    <p:sldId id="496" r:id="rId46"/>
    <p:sldId id="476" r:id="rId47"/>
    <p:sldId id="539" r:id="rId48"/>
    <p:sldId id="523" r:id="rId49"/>
    <p:sldId id="540" r:id="rId50"/>
    <p:sldId id="447" r:id="rId51"/>
    <p:sldId id="543" r:id="rId52"/>
    <p:sldId id="477" r:id="rId53"/>
    <p:sldId id="549" r:id="rId54"/>
    <p:sldId id="550" r:id="rId55"/>
    <p:sldId id="551" r:id="rId56"/>
    <p:sldId id="552" r:id="rId57"/>
    <p:sldId id="553" r:id="rId58"/>
    <p:sldId id="554" r:id="rId59"/>
    <p:sldId id="555" r:id="rId60"/>
    <p:sldId id="556" r:id="rId61"/>
    <p:sldId id="557" r:id="rId6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30" autoAdjust="0"/>
  </p:normalViewPr>
  <p:slideViewPr>
    <p:cSldViewPr>
      <p:cViewPr varScale="1">
        <p:scale>
          <a:sx n="83" d="100"/>
          <a:sy n="83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02"/>
    </p:cViewPr>
  </p:sorterViewPr>
  <p:notesViewPr>
    <p:cSldViewPr>
      <p:cViewPr>
        <p:scale>
          <a:sx n="71" d="100"/>
          <a:sy n="71" d="100"/>
        </p:scale>
        <p:origin x="-2184" y="-5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46829-43DF-4A00-8C8B-50B874AFD3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B954B-2923-43B6-9370-24114EA0EF71}">
      <dgm:prSet phldrT="[Text]"/>
      <dgm:spPr/>
      <dgm:t>
        <a:bodyPr/>
        <a:lstStyle/>
        <a:p>
          <a:r>
            <a:rPr lang="en-US" dirty="0" smtClean="0"/>
            <a:t>SHIRTS</a:t>
          </a:r>
          <a:endParaRPr lang="en-US" dirty="0"/>
        </a:p>
      </dgm:t>
    </dgm:pt>
    <dgm:pt modelId="{8A641761-8B57-4515-94AD-EE60427FC1F7}" type="parTrans" cxnId="{2ABCB89B-F3DC-4F28-88FC-CBE56F2AC00F}">
      <dgm:prSet/>
      <dgm:spPr/>
      <dgm:t>
        <a:bodyPr/>
        <a:lstStyle/>
        <a:p>
          <a:endParaRPr lang="en-US"/>
        </a:p>
      </dgm:t>
    </dgm:pt>
    <dgm:pt modelId="{36B9B466-8BFB-4EE4-B726-39F321C49CB2}" type="sibTrans" cxnId="{2ABCB89B-F3DC-4F28-88FC-CBE56F2AC00F}">
      <dgm:prSet/>
      <dgm:spPr/>
      <dgm:t>
        <a:bodyPr/>
        <a:lstStyle/>
        <a:p>
          <a:endParaRPr lang="en-US"/>
        </a:p>
      </dgm:t>
    </dgm:pt>
    <dgm:pt modelId="{3C55A311-948C-4D37-A521-75E99055D473}">
      <dgm:prSet phldrT="[Text]"/>
      <dgm:spPr/>
      <dgm:t>
        <a:bodyPr/>
        <a:lstStyle/>
        <a:p>
          <a:r>
            <a:rPr lang="en-US" dirty="0" smtClean="0"/>
            <a:t>Dress</a:t>
          </a:r>
          <a:endParaRPr lang="en-US" dirty="0"/>
        </a:p>
      </dgm:t>
    </dgm:pt>
    <dgm:pt modelId="{834D4880-2956-4F15-A526-11ACE5E19321}" type="parTrans" cxnId="{9978E32A-DB80-4989-B4A2-8BE18B148B80}">
      <dgm:prSet/>
      <dgm:spPr/>
      <dgm:t>
        <a:bodyPr/>
        <a:lstStyle/>
        <a:p>
          <a:endParaRPr lang="en-US"/>
        </a:p>
      </dgm:t>
    </dgm:pt>
    <dgm:pt modelId="{BDCF8D8C-23E6-49FF-9D91-E2DE9DD58E68}" type="sibTrans" cxnId="{9978E32A-DB80-4989-B4A2-8BE18B148B80}">
      <dgm:prSet/>
      <dgm:spPr/>
      <dgm:t>
        <a:bodyPr/>
        <a:lstStyle/>
        <a:p>
          <a:endParaRPr lang="en-US"/>
        </a:p>
      </dgm:t>
    </dgm:pt>
    <dgm:pt modelId="{AA9C423D-B469-4BAF-A028-891ABAEEA0C4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88E85E36-0F4C-482E-83B5-14A3A325241C}" type="parTrans" cxnId="{ABBD63B0-1734-4726-9F84-CFC1E8655161}">
      <dgm:prSet/>
      <dgm:spPr/>
      <dgm:t>
        <a:bodyPr/>
        <a:lstStyle/>
        <a:p>
          <a:endParaRPr lang="en-US"/>
        </a:p>
      </dgm:t>
    </dgm:pt>
    <dgm:pt modelId="{567592BF-3AE0-4475-9349-DD9D80EDCB58}" type="sibTrans" cxnId="{ABBD63B0-1734-4726-9F84-CFC1E8655161}">
      <dgm:prSet/>
      <dgm:spPr/>
      <dgm:t>
        <a:bodyPr/>
        <a:lstStyle/>
        <a:p>
          <a:endParaRPr lang="en-US"/>
        </a:p>
      </dgm:t>
    </dgm:pt>
    <dgm:pt modelId="{46B08851-3AD3-4C3F-8576-9FE8F206339F}">
      <dgm:prSet/>
      <dgm:spPr/>
      <dgm:t>
        <a:bodyPr/>
        <a:lstStyle/>
        <a:p>
          <a:r>
            <a:rPr lang="en-US" dirty="0" smtClean="0"/>
            <a:t>Party</a:t>
          </a:r>
          <a:endParaRPr lang="en-US" dirty="0"/>
        </a:p>
      </dgm:t>
    </dgm:pt>
    <dgm:pt modelId="{4F744837-C6FC-4EA1-BADD-281A4022E2E9}" type="parTrans" cxnId="{3C0AED0E-9BEB-42ED-BFC5-6EF65D0D799B}">
      <dgm:prSet/>
      <dgm:spPr/>
      <dgm:t>
        <a:bodyPr/>
        <a:lstStyle/>
        <a:p>
          <a:endParaRPr lang="en-US"/>
        </a:p>
      </dgm:t>
    </dgm:pt>
    <dgm:pt modelId="{3D7DB4C5-16BE-44C0-8F76-7CA5FD2C04D3}" type="sibTrans" cxnId="{3C0AED0E-9BEB-42ED-BFC5-6EF65D0D799B}">
      <dgm:prSet/>
      <dgm:spPr/>
      <dgm:t>
        <a:bodyPr/>
        <a:lstStyle/>
        <a:p>
          <a:endParaRPr lang="en-US"/>
        </a:p>
      </dgm:t>
    </dgm:pt>
    <dgm:pt modelId="{B9BFAF5D-7CBD-4BF3-B399-7A8710C30A3B}">
      <dgm:prSet/>
      <dgm:spPr/>
      <dgm:t>
        <a:bodyPr/>
        <a:lstStyle/>
        <a:p>
          <a:r>
            <a:rPr lang="en-US" dirty="0" smtClean="0"/>
            <a:t>Athletic</a:t>
          </a:r>
          <a:endParaRPr lang="en-US" dirty="0"/>
        </a:p>
      </dgm:t>
    </dgm:pt>
    <dgm:pt modelId="{890653D0-C378-4E72-9093-7936342E7382}" type="parTrans" cxnId="{1DD871AB-3F8D-4AFF-B6CF-3964A3CA90C5}">
      <dgm:prSet/>
      <dgm:spPr/>
      <dgm:t>
        <a:bodyPr/>
        <a:lstStyle/>
        <a:p>
          <a:endParaRPr lang="en-US"/>
        </a:p>
      </dgm:t>
    </dgm:pt>
    <dgm:pt modelId="{621DD214-8492-4D43-AC8B-325A099E2410}" type="sibTrans" cxnId="{1DD871AB-3F8D-4AFF-B6CF-3964A3CA90C5}">
      <dgm:prSet/>
      <dgm:spPr/>
      <dgm:t>
        <a:bodyPr/>
        <a:lstStyle/>
        <a:p>
          <a:endParaRPr lang="en-US"/>
        </a:p>
      </dgm:t>
    </dgm:pt>
    <dgm:pt modelId="{2E6B2954-F8A5-4573-A85F-A0EF71633C40}" type="pres">
      <dgm:prSet presAssocID="{8A346829-43DF-4A00-8C8B-50B874AFD3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5D6F93-9CFE-4EA6-BDE9-0AC7DADEDACE}" type="pres">
      <dgm:prSet presAssocID="{3A9B954B-2923-43B6-9370-24114EA0EF71}" presName="hierRoot1" presStyleCnt="0"/>
      <dgm:spPr/>
    </dgm:pt>
    <dgm:pt modelId="{B3C9614A-47A7-490B-A086-BEA65D857FF3}" type="pres">
      <dgm:prSet presAssocID="{3A9B954B-2923-43B6-9370-24114EA0EF71}" presName="composite" presStyleCnt="0"/>
      <dgm:spPr/>
    </dgm:pt>
    <dgm:pt modelId="{A1DD10C1-008E-47B8-820F-541556ACBC2D}" type="pres">
      <dgm:prSet presAssocID="{3A9B954B-2923-43B6-9370-24114EA0EF71}" presName="background" presStyleLbl="node0" presStyleIdx="0" presStyleCnt="1"/>
      <dgm:spPr/>
    </dgm:pt>
    <dgm:pt modelId="{B14552C3-B0E4-4310-ABC6-110D6C9AA86D}" type="pres">
      <dgm:prSet presAssocID="{3A9B954B-2923-43B6-9370-24114EA0EF71}" presName="text" presStyleLbl="fgAcc0" presStyleIdx="0" presStyleCnt="1" custLinFactNeighborX="-3361" custLinFactNeighborY="16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E5DA0-68F1-42A7-8C0C-D018B08E2857}" type="pres">
      <dgm:prSet presAssocID="{3A9B954B-2923-43B6-9370-24114EA0EF71}" presName="hierChild2" presStyleCnt="0"/>
      <dgm:spPr/>
    </dgm:pt>
    <dgm:pt modelId="{DB1828C7-16CA-4EF6-A625-491106ED9DF9}" type="pres">
      <dgm:prSet presAssocID="{834D4880-2956-4F15-A526-11ACE5E19321}" presName="Name10" presStyleLbl="parChTrans1D2" presStyleIdx="0" presStyleCnt="4"/>
      <dgm:spPr/>
      <dgm:t>
        <a:bodyPr/>
        <a:lstStyle/>
        <a:p>
          <a:endParaRPr lang="en-US"/>
        </a:p>
      </dgm:t>
    </dgm:pt>
    <dgm:pt modelId="{49B8486A-78EE-4A61-B41F-9036C84A0969}" type="pres">
      <dgm:prSet presAssocID="{3C55A311-948C-4D37-A521-75E99055D473}" presName="hierRoot2" presStyleCnt="0"/>
      <dgm:spPr/>
    </dgm:pt>
    <dgm:pt modelId="{536EE183-2ED9-4073-A20C-D7C5D322CAD5}" type="pres">
      <dgm:prSet presAssocID="{3C55A311-948C-4D37-A521-75E99055D473}" presName="composite2" presStyleCnt="0"/>
      <dgm:spPr/>
    </dgm:pt>
    <dgm:pt modelId="{290A2E66-BF87-4C3C-8A0D-DFD0A70AB616}" type="pres">
      <dgm:prSet presAssocID="{3C55A311-948C-4D37-A521-75E99055D473}" presName="background2" presStyleLbl="node2" presStyleIdx="0" presStyleCnt="4"/>
      <dgm:spPr/>
    </dgm:pt>
    <dgm:pt modelId="{7AF4665E-2FC0-4438-A33F-EBE41F32B948}" type="pres">
      <dgm:prSet presAssocID="{3C55A311-948C-4D37-A521-75E99055D47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3FC7C-24CE-4C21-9585-5B79A83443E3}" type="pres">
      <dgm:prSet presAssocID="{3C55A311-948C-4D37-A521-75E99055D473}" presName="hierChild3" presStyleCnt="0"/>
      <dgm:spPr/>
    </dgm:pt>
    <dgm:pt modelId="{B9BF3B41-A333-4945-B9C8-B6505AFCA5C6}" type="pres">
      <dgm:prSet presAssocID="{88E85E36-0F4C-482E-83B5-14A3A325241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10911D90-359A-4BAA-8BCF-DA118223FD4C}" type="pres">
      <dgm:prSet presAssocID="{AA9C423D-B469-4BAF-A028-891ABAEEA0C4}" presName="hierRoot2" presStyleCnt="0"/>
      <dgm:spPr/>
    </dgm:pt>
    <dgm:pt modelId="{52866F69-60EE-4819-8C23-A40B9DDFA297}" type="pres">
      <dgm:prSet presAssocID="{AA9C423D-B469-4BAF-A028-891ABAEEA0C4}" presName="composite2" presStyleCnt="0"/>
      <dgm:spPr/>
    </dgm:pt>
    <dgm:pt modelId="{CBC53F08-4890-4E8C-BC6A-F167AA55DBD7}" type="pres">
      <dgm:prSet presAssocID="{AA9C423D-B469-4BAF-A028-891ABAEEA0C4}" presName="background2" presStyleLbl="node2" presStyleIdx="1" presStyleCnt="4"/>
      <dgm:spPr/>
    </dgm:pt>
    <dgm:pt modelId="{5046E6A3-B3BB-449E-A3ED-761DD1E41035}" type="pres">
      <dgm:prSet presAssocID="{AA9C423D-B469-4BAF-A028-891ABAEEA0C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4FFB22-55C7-4233-8603-68DF48F0DB42}" type="pres">
      <dgm:prSet presAssocID="{AA9C423D-B469-4BAF-A028-891ABAEEA0C4}" presName="hierChild3" presStyleCnt="0"/>
      <dgm:spPr/>
    </dgm:pt>
    <dgm:pt modelId="{12F3BE51-90CA-425A-B612-E5476937A1AE}" type="pres">
      <dgm:prSet presAssocID="{4F744837-C6FC-4EA1-BADD-281A4022E2E9}" presName="Name10" presStyleLbl="parChTrans1D2" presStyleIdx="2" presStyleCnt="4"/>
      <dgm:spPr/>
      <dgm:t>
        <a:bodyPr/>
        <a:lstStyle/>
        <a:p>
          <a:endParaRPr lang="en-US"/>
        </a:p>
      </dgm:t>
    </dgm:pt>
    <dgm:pt modelId="{D75D368C-B1D9-467C-BA61-A8A9E55DD144}" type="pres">
      <dgm:prSet presAssocID="{46B08851-3AD3-4C3F-8576-9FE8F206339F}" presName="hierRoot2" presStyleCnt="0"/>
      <dgm:spPr/>
    </dgm:pt>
    <dgm:pt modelId="{63EA783B-C68A-4B40-9110-4553A60010E0}" type="pres">
      <dgm:prSet presAssocID="{46B08851-3AD3-4C3F-8576-9FE8F206339F}" presName="composite2" presStyleCnt="0"/>
      <dgm:spPr/>
    </dgm:pt>
    <dgm:pt modelId="{5FAC1AF8-CD48-4C5D-A770-814EDF1A018B}" type="pres">
      <dgm:prSet presAssocID="{46B08851-3AD3-4C3F-8576-9FE8F206339F}" presName="background2" presStyleLbl="node2" presStyleIdx="2" presStyleCnt="4"/>
      <dgm:spPr/>
    </dgm:pt>
    <dgm:pt modelId="{FFFD8576-95CF-45C4-88C6-372F497967AA}" type="pres">
      <dgm:prSet presAssocID="{46B08851-3AD3-4C3F-8576-9FE8F206339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4390B-3486-45B0-935B-CA8FB9E2DBAC}" type="pres">
      <dgm:prSet presAssocID="{46B08851-3AD3-4C3F-8576-9FE8F206339F}" presName="hierChild3" presStyleCnt="0"/>
      <dgm:spPr/>
    </dgm:pt>
    <dgm:pt modelId="{F3026E06-C45F-43E4-BB34-563ADB0CFC23}" type="pres">
      <dgm:prSet presAssocID="{890653D0-C378-4E72-9093-7936342E7382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1F3078D-93DA-4F2E-910D-593A77525412}" type="pres">
      <dgm:prSet presAssocID="{B9BFAF5D-7CBD-4BF3-B399-7A8710C30A3B}" presName="hierRoot2" presStyleCnt="0"/>
      <dgm:spPr/>
    </dgm:pt>
    <dgm:pt modelId="{68C3224E-C941-4145-94C6-5B0CF080BA6E}" type="pres">
      <dgm:prSet presAssocID="{B9BFAF5D-7CBD-4BF3-B399-7A8710C30A3B}" presName="composite2" presStyleCnt="0"/>
      <dgm:spPr/>
    </dgm:pt>
    <dgm:pt modelId="{6B59B4D1-0A01-4565-AA74-65EA6369F5C5}" type="pres">
      <dgm:prSet presAssocID="{B9BFAF5D-7CBD-4BF3-B399-7A8710C30A3B}" presName="background2" presStyleLbl="node2" presStyleIdx="3" presStyleCnt="4"/>
      <dgm:spPr/>
    </dgm:pt>
    <dgm:pt modelId="{AF5B4112-8D09-4F99-AADF-CD9A1432167C}" type="pres">
      <dgm:prSet presAssocID="{B9BFAF5D-7CBD-4BF3-B399-7A8710C30A3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E2EA80-9AA3-427F-B9B3-EA5CC34227DE}" type="pres">
      <dgm:prSet presAssocID="{B9BFAF5D-7CBD-4BF3-B399-7A8710C30A3B}" presName="hierChild3" presStyleCnt="0"/>
      <dgm:spPr/>
    </dgm:pt>
  </dgm:ptLst>
  <dgm:cxnLst>
    <dgm:cxn modelId="{1BFC77F8-0CE3-498E-BF30-F15EA6208DAC}" type="presOf" srcId="{88E85E36-0F4C-482E-83B5-14A3A325241C}" destId="{B9BF3B41-A333-4945-B9C8-B6505AFCA5C6}" srcOrd="0" destOrd="0" presId="urn:microsoft.com/office/officeart/2005/8/layout/hierarchy1"/>
    <dgm:cxn modelId="{ABBD63B0-1734-4726-9F84-CFC1E8655161}" srcId="{3A9B954B-2923-43B6-9370-24114EA0EF71}" destId="{AA9C423D-B469-4BAF-A028-891ABAEEA0C4}" srcOrd="1" destOrd="0" parTransId="{88E85E36-0F4C-482E-83B5-14A3A325241C}" sibTransId="{567592BF-3AE0-4475-9349-DD9D80EDCB58}"/>
    <dgm:cxn modelId="{5B5A65AE-48C5-4021-890A-BEEF3C1DD850}" type="presOf" srcId="{890653D0-C378-4E72-9093-7936342E7382}" destId="{F3026E06-C45F-43E4-BB34-563ADB0CFC23}" srcOrd="0" destOrd="0" presId="urn:microsoft.com/office/officeart/2005/8/layout/hierarchy1"/>
    <dgm:cxn modelId="{C25A021A-0408-40D0-B842-904AFAFF75AA}" type="presOf" srcId="{3C55A311-948C-4D37-A521-75E99055D473}" destId="{7AF4665E-2FC0-4438-A33F-EBE41F32B948}" srcOrd="0" destOrd="0" presId="urn:microsoft.com/office/officeart/2005/8/layout/hierarchy1"/>
    <dgm:cxn modelId="{14819F3F-F29A-4C1A-840D-C8B956E7B137}" type="presOf" srcId="{46B08851-3AD3-4C3F-8576-9FE8F206339F}" destId="{FFFD8576-95CF-45C4-88C6-372F497967AA}" srcOrd="0" destOrd="0" presId="urn:microsoft.com/office/officeart/2005/8/layout/hierarchy1"/>
    <dgm:cxn modelId="{6FBBC8EC-0E84-490E-863F-E0943E2CCC1B}" type="presOf" srcId="{4F744837-C6FC-4EA1-BADD-281A4022E2E9}" destId="{12F3BE51-90CA-425A-B612-E5476937A1AE}" srcOrd="0" destOrd="0" presId="urn:microsoft.com/office/officeart/2005/8/layout/hierarchy1"/>
    <dgm:cxn modelId="{2ABCB89B-F3DC-4F28-88FC-CBE56F2AC00F}" srcId="{8A346829-43DF-4A00-8C8B-50B874AFD36E}" destId="{3A9B954B-2923-43B6-9370-24114EA0EF71}" srcOrd="0" destOrd="0" parTransId="{8A641761-8B57-4515-94AD-EE60427FC1F7}" sibTransId="{36B9B466-8BFB-4EE4-B726-39F321C49CB2}"/>
    <dgm:cxn modelId="{184FDD2D-4C9C-4031-986D-8930532EA756}" type="presOf" srcId="{3A9B954B-2923-43B6-9370-24114EA0EF71}" destId="{B14552C3-B0E4-4310-ABC6-110D6C9AA86D}" srcOrd="0" destOrd="0" presId="urn:microsoft.com/office/officeart/2005/8/layout/hierarchy1"/>
    <dgm:cxn modelId="{1B6B2049-2925-4A25-A262-E8DBA2CA720C}" type="presOf" srcId="{8A346829-43DF-4A00-8C8B-50B874AFD36E}" destId="{2E6B2954-F8A5-4573-A85F-A0EF71633C40}" srcOrd="0" destOrd="0" presId="urn:microsoft.com/office/officeart/2005/8/layout/hierarchy1"/>
    <dgm:cxn modelId="{3AE54B4B-D317-4A25-B979-46316CBD69FD}" type="presOf" srcId="{834D4880-2956-4F15-A526-11ACE5E19321}" destId="{DB1828C7-16CA-4EF6-A625-491106ED9DF9}" srcOrd="0" destOrd="0" presId="urn:microsoft.com/office/officeart/2005/8/layout/hierarchy1"/>
    <dgm:cxn modelId="{F547D409-A33B-402E-93DF-A67557BC7879}" type="presOf" srcId="{B9BFAF5D-7CBD-4BF3-B399-7A8710C30A3B}" destId="{AF5B4112-8D09-4F99-AADF-CD9A1432167C}" srcOrd="0" destOrd="0" presId="urn:microsoft.com/office/officeart/2005/8/layout/hierarchy1"/>
    <dgm:cxn modelId="{1DD871AB-3F8D-4AFF-B6CF-3964A3CA90C5}" srcId="{3A9B954B-2923-43B6-9370-24114EA0EF71}" destId="{B9BFAF5D-7CBD-4BF3-B399-7A8710C30A3B}" srcOrd="3" destOrd="0" parTransId="{890653D0-C378-4E72-9093-7936342E7382}" sibTransId="{621DD214-8492-4D43-AC8B-325A099E2410}"/>
    <dgm:cxn modelId="{3C0AED0E-9BEB-42ED-BFC5-6EF65D0D799B}" srcId="{3A9B954B-2923-43B6-9370-24114EA0EF71}" destId="{46B08851-3AD3-4C3F-8576-9FE8F206339F}" srcOrd="2" destOrd="0" parTransId="{4F744837-C6FC-4EA1-BADD-281A4022E2E9}" sibTransId="{3D7DB4C5-16BE-44C0-8F76-7CA5FD2C04D3}"/>
    <dgm:cxn modelId="{FE8EF434-25D3-495C-9AA2-5786AC41F0DF}" type="presOf" srcId="{AA9C423D-B469-4BAF-A028-891ABAEEA0C4}" destId="{5046E6A3-B3BB-449E-A3ED-761DD1E41035}" srcOrd="0" destOrd="0" presId="urn:microsoft.com/office/officeart/2005/8/layout/hierarchy1"/>
    <dgm:cxn modelId="{9978E32A-DB80-4989-B4A2-8BE18B148B80}" srcId="{3A9B954B-2923-43B6-9370-24114EA0EF71}" destId="{3C55A311-948C-4D37-A521-75E99055D473}" srcOrd="0" destOrd="0" parTransId="{834D4880-2956-4F15-A526-11ACE5E19321}" sibTransId="{BDCF8D8C-23E6-49FF-9D91-E2DE9DD58E68}"/>
    <dgm:cxn modelId="{3299E6E9-254B-4D3D-9D8E-5E065B30501C}" type="presParOf" srcId="{2E6B2954-F8A5-4573-A85F-A0EF71633C40}" destId="{0F5D6F93-9CFE-4EA6-BDE9-0AC7DADEDACE}" srcOrd="0" destOrd="0" presId="urn:microsoft.com/office/officeart/2005/8/layout/hierarchy1"/>
    <dgm:cxn modelId="{94C9283D-F61C-4AD4-B2F6-0FBB83F24BBC}" type="presParOf" srcId="{0F5D6F93-9CFE-4EA6-BDE9-0AC7DADEDACE}" destId="{B3C9614A-47A7-490B-A086-BEA65D857FF3}" srcOrd="0" destOrd="0" presId="urn:microsoft.com/office/officeart/2005/8/layout/hierarchy1"/>
    <dgm:cxn modelId="{D02990C1-99C8-495B-9CBD-568D6E2BBD94}" type="presParOf" srcId="{B3C9614A-47A7-490B-A086-BEA65D857FF3}" destId="{A1DD10C1-008E-47B8-820F-541556ACBC2D}" srcOrd="0" destOrd="0" presId="urn:microsoft.com/office/officeart/2005/8/layout/hierarchy1"/>
    <dgm:cxn modelId="{A23686B4-EF37-4E4A-9ED0-981547288E46}" type="presParOf" srcId="{B3C9614A-47A7-490B-A086-BEA65D857FF3}" destId="{B14552C3-B0E4-4310-ABC6-110D6C9AA86D}" srcOrd="1" destOrd="0" presId="urn:microsoft.com/office/officeart/2005/8/layout/hierarchy1"/>
    <dgm:cxn modelId="{E6F35D45-5F6C-4ECD-A114-286AD8735DA6}" type="presParOf" srcId="{0F5D6F93-9CFE-4EA6-BDE9-0AC7DADEDACE}" destId="{760E5DA0-68F1-42A7-8C0C-D018B08E2857}" srcOrd="1" destOrd="0" presId="urn:microsoft.com/office/officeart/2005/8/layout/hierarchy1"/>
    <dgm:cxn modelId="{AA23D350-708F-40DF-AD90-5B725DCAAC7F}" type="presParOf" srcId="{760E5DA0-68F1-42A7-8C0C-D018B08E2857}" destId="{DB1828C7-16CA-4EF6-A625-491106ED9DF9}" srcOrd="0" destOrd="0" presId="urn:microsoft.com/office/officeart/2005/8/layout/hierarchy1"/>
    <dgm:cxn modelId="{4AEC0BD4-9F4C-4B59-9A37-60153B30C1A7}" type="presParOf" srcId="{760E5DA0-68F1-42A7-8C0C-D018B08E2857}" destId="{49B8486A-78EE-4A61-B41F-9036C84A0969}" srcOrd="1" destOrd="0" presId="urn:microsoft.com/office/officeart/2005/8/layout/hierarchy1"/>
    <dgm:cxn modelId="{085632BB-E3B8-49D8-B55B-6113E0D1D48D}" type="presParOf" srcId="{49B8486A-78EE-4A61-B41F-9036C84A0969}" destId="{536EE183-2ED9-4073-A20C-D7C5D322CAD5}" srcOrd="0" destOrd="0" presId="urn:microsoft.com/office/officeart/2005/8/layout/hierarchy1"/>
    <dgm:cxn modelId="{2E1E6DE5-E320-4608-BF5A-C0611A23B2AA}" type="presParOf" srcId="{536EE183-2ED9-4073-A20C-D7C5D322CAD5}" destId="{290A2E66-BF87-4C3C-8A0D-DFD0A70AB616}" srcOrd="0" destOrd="0" presId="urn:microsoft.com/office/officeart/2005/8/layout/hierarchy1"/>
    <dgm:cxn modelId="{65255323-DE8A-41DA-994C-127A7CDD13E2}" type="presParOf" srcId="{536EE183-2ED9-4073-A20C-D7C5D322CAD5}" destId="{7AF4665E-2FC0-4438-A33F-EBE41F32B948}" srcOrd="1" destOrd="0" presId="urn:microsoft.com/office/officeart/2005/8/layout/hierarchy1"/>
    <dgm:cxn modelId="{D43C9F79-F214-49A0-A0A7-9DC9DDA04A54}" type="presParOf" srcId="{49B8486A-78EE-4A61-B41F-9036C84A0969}" destId="{74E3FC7C-24CE-4C21-9585-5B79A83443E3}" srcOrd="1" destOrd="0" presId="urn:microsoft.com/office/officeart/2005/8/layout/hierarchy1"/>
    <dgm:cxn modelId="{14CA6D33-91B7-4EE8-A9E2-BBAD5E15EBDF}" type="presParOf" srcId="{760E5DA0-68F1-42A7-8C0C-D018B08E2857}" destId="{B9BF3B41-A333-4945-B9C8-B6505AFCA5C6}" srcOrd="2" destOrd="0" presId="urn:microsoft.com/office/officeart/2005/8/layout/hierarchy1"/>
    <dgm:cxn modelId="{130219DA-FB6F-41E0-BDF9-FBC5719B77F8}" type="presParOf" srcId="{760E5DA0-68F1-42A7-8C0C-D018B08E2857}" destId="{10911D90-359A-4BAA-8BCF-DA118223FD4C}" srcOrd="3" destOrd="0" presId="urn:microsoft.com/office/officeart/2005/8/layout/hierarchy1"/>
    <dgm:cxn modelId="{1CCEF05B-AD1B-44FE-BD83-F48634E38516}" type="presParOf" srcId="{10911D90-359A-4BAA-8BCF-DA118223FD4C}" destId="{52866F69-60EE-4819-8C23-A40B9DDFA297}" srcOrd="0" destOrd="0" presId="urn:microsoft.com/office/officeart/2005/8/layout/hierarchy1"/>
    <dgm:cxn modelId="{D4DE8DD0-7FDE-49C3-95C6-E0EC05E6DA40}" type="presParOf" srcId="{52866F69-60EE-4819-8C23-A40B9DDFA297}" destId="{CBC53F08-4890-4E8C-BC6A-F167AA55DBD7}" srcOrd="0" destOrd="0" presId="urn:microsoft.com/office/officeart/2005/8/layout/hierarchy1"/>
    <dgm:cxn modelId="{D3DFB838-9E6A-4C3E-8F7B-0A19650A5907}" type="presParOf" srcId="{52866F69-60EE-4819-8C23-A40B9DDFA297}" destId="{5046E6A3-B3BB-449E-A3ED-761DD1E41035}" srcOrd="1" destOrd="0" presId="urn:microsoft.com/office/officeart/2005/8/layout/hierarchy1"/>
    <dgm:cxn modelId="{62710CA5-6512-4E05-AE82-7B629A97175C}" type="presParOf" srcId="{10911D90-359A-4BAA-8BCF-DA118223FD4C}" destId="{E04FFB22-55C7-4233-8603-68DF48F0DB42}" srcOrd="1" destOrd="0" presId="urn:microsoft.com/office/officeart/2005/8/layout/hierarchy1"/>
    <dgm:cxn modelId="{595CDF60-2A54-49AE-BD01-38201320A122}" type="presParOf" srcId="{760E5DA0-68F1-42A7-8C0C-D018B08E2857}" destId="{12F3BE51-90CA-425A-B612-E5476937A1AE}" srcOrd="4" destOrd="0" presId="urn:microsoft.com/office/officeart/2005/8/layout/hierarchy1"/>
    <dgm:cxn modelId="{3C504FF3-46DD-4CA2-B270-9507BFDD7284}" type="presParOf" srcId="{760E5DA0-68F1-42A7-8C0C-D018B08E2857}" destId="{D75D368C-B1D9-467C-BA61-A8A9E55DD144}" srcOrd="5" destOrd="0" presId="urn:microsoft.com/office/officeart/2005/8/layout/hierarchy1"/>
    <dgm:cxn modelId="{79420316-05B6-48E4-A089-053B4FF3DA26}" type="presParOf" srcId="{D75D368C-B1D9-467C-BA61-A8A9E55DD144}" destId="{63EA783B-C68A-4B40-9110-4553A60010E0}" srcOrd="0" destOrd="0" presId="urn:microsoft.com/office/officeart/2005/8/layout/hierarchy1"/>
    <dgm:cxn modelId="{3C0972D7-3B74-4957-9D0B-1297A8CDA829}" type="presParOf" srcId="{63EA783B-C68A-4B40-9110-4553A60010E0}" destId="{5FAC1AF8-CD48-4C5D-A770-814EDF1A018B}" srcOrd="0" destOrd="0" presId="urn:microsoft.com/office/officeart/2005/8/layout/hierarchy1"/>
    <dgm:cxn modelId="{C48B86E8-E976-4F24-878D-2D17CCAA522A}" type="presParOf" srcId="{63EA783B-C68A-4B40-9110-4553A60010E0}" destId="{FFFD8576-95CF-45C4-88C6-372F497967AA}" srcOrd="1" destOrd="0" presId="urn:microsoft.com/office/officeart/2005/8/layout/hierarchy1"/>
    <dgm:cxn modelId="{59CDA654-D004-40A4-A2B2-B209C5441228}" type="presParOf" srcId="{D75D368C-B1D9-467C-BA61-A8A9E55DD144}" destId="{30F4390B-3486-45B0-935B-CA8FB9E2DBAC}" srcOrd="1" destOrd="0" presId="urn:microsoft.com/office/officeart/2005/8/layout/hierarchy1"/>
    <dgm:cxn modelId="{B9A3A306-FFF3-4893-830C-18D54D202FAF}" type="presParOf" srcId="{760E5DA0-68F1-42A7-8C0C-D018B08E2857}" destId="{F3026E06-C45F-43E4-BB34-563ADB0CFC23}" srcOrd="6" destOrd="0" presId="urn:microsoft.com/office/officeart/2005/8/layout/hierarchy1"/>
    <dgm:cxn modelId="{0CDEE20F-AB5F-4C24-B27F-8BE1F8C0279A}" type="presParOf" srcId="{760E5DA0-68F1-42A7-8C0C-D018B08E2857}" destId="{F1F3078D-93DA-4F2E-910D-593A77525412}" srcOrd="7" destOrd="0" presId="urn:microsoft.com/office/officeart/2005/8/layout/hierarchy1"/>
    <dgm:cxn modelId="{A68E7C31-45CA-4F89-AC35-FFAC37BB1461}" type="presParOf" srcId="{F1F3078D-93DA-4F2E-910D-593A77525412}" destId="{68C3224E-C941-4145-94C6-5B0CF080BA6E}" srcOrd="0" destOrd="0" presId="urn:microsoft.com/office/officeart/2005/8/layout/hierarchy1"/>
    <dgm:cxn modelId="{C2B60361-B82A-45B6-A23E-A62C135FFFD0}" type="presParOf" srcId="{68C3224E-C941-4145-94C6-5B0CF080BA6E}" destId="{6B59B4D1-0A01-4565-AA74-65EA6369F5C5}" srcOrd="0" destOrd="0" presId="urn:microsoft.com/office/officeart/2005/8/layout/hierarchy1"/>
    <dgm:cxn modelId="{752B350C-C74C-4FFA-8FB0-5181D8F83EE1}" type="presParOf" srcId="{68C3224E-C941-4145-94C6-5B0CF080BA6E}" destId="{AF5B4112-8D09-4F99-AADF-CD9A1432167C}" srcOrd="1" destOrd="0" presId="urn:microsoft.com/office/officeart/2005/8/layout/hierarchy1"/>
    <dgm:cxn modelId="{1B29E4B8-8E4F-4D85-885B-9CDA822A86F1}" type="presParOf" srcId="{F1F3078D-93DA-4F2E-910D-593A77525412}" destId="{2EE2EA80-9AA3-427F-B9B3-EA5CC34227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70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32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35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03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None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51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63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7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335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692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708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80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22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17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679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143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893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000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244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953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69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837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783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182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934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707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695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826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955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167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04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0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8378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386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18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228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6515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531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8960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331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404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65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783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0713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6515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9855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4870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837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6316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1433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9534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9346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38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2160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5319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07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20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088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9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elakoff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policies-guidelines/tc-proces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ividend_ta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e.com/3429938/pluto-planet-vote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usblog.com/case-files/cases/yates-v-united-state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rma.stanford.edu/courses/155/assignment/ex1/Borg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17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What and Why of Categories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Cultural, Individual, and Institutional categories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Principles for creating categories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Category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667000"/>
            <a:ext cx="8763000" cy="29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Cultural Categorization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Individual Categorization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Institutional Categorization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Cultural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61492"/>
            <a:ext cx="8763000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use tens of thousands of categories that are embodied in our culture and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develop slowly and typically change slowly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have a perceptual or sensorimotor origin based on natural boundaries or discontinuities in perception and experience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Learned implicitly through development via parent-child interactions, language, and experience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Informal and contextual acquisition makes cultural categories flexible, creative, generative, and biased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08904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Cultural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763000" cy="49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When properties or behaviors co-occur in predictable ways, it is useful to have category words that name them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=&gt; emergence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Formal education can teach cultural categories but the non-formal mechanisms often dominate or interfere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Thinking and research about categorization is primarily about cultural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Linguistic Relativity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286000"/>
            <a:ext cx="8382000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Languages differ a great deal in the words they contain (which concepts are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lexicalized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also differ in more fundamental ways by requiring speakers or writers to attend to details about the world or aspects of experience that another language allows them to ignore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this doesn't mean that people can't understand concepts that are not lexicalized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Whorfian Hypothesis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83820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Benjamin Whorf (mid 20th century) is widely credited and miscredited with the hypothesis that "language shapes thought" - that the categories embodied in languages shape or even constrain how people perceive and understand the world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Popular argument:  Eskimos have lots of words for different kinds of snow, so they think about snow differently than native speakers of other languages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40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Linguistic Relativity in</a:t>
            </a:r>
            <a:br>
              <a:rPr lang="en-US" b="1" dirty="0" smtClean="0"/>
            </a:br>
            <a:r>
              <a:rPr lang="en-US" b="1" dirty="0" smtClean="0"/>
              <a:t>Icelandic Advertisement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40" y="1752600"/>
            <a:ext cx="7924068" cy="47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6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A More Nuanced View (from </a:t>
            </a:r>
            <a:r>
              <a:rPr lang="en-US" sz="3600" b="1" dirty="0" err="1" smtClean="0">
                <a:sym typeface="UC Berkeley OS Sign"/>
              </a:rPr>
              <a:t>Boraditsky</a:t>
            </a:r>
            <a:r>
              <a:rPr lang="en-US" sz="3600" b="1" dirty="0" smtClean="0">
                <a:sym typeface="UC Berkeley OS Sign"/>
              </a:rPr>
              <a:t>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0246" y="1365151"/>
            <a:ext cx="8382000" cy="48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English uses relative frames of reference when talking about space and direction (right, left, forward, back)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 Aboriginal languages  use absolute reference frames (north, south, east, west)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“There’s an ant on your southeast leg”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“Move the cup to the northeast a little bit”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This requires people to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stay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oriented at all times, and they are much better at navigation and spatial memory than native English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speakers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904" y="2209652"/>
            <a:ext cx="9144000" cy="3072000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81000" y="254124"/>
            <a:ext cx="8610600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Another Example where Language Matters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576" y="1018655"/>
            <a:ext cx="838200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In languages in which nouns have gender, people associate gender-specific characteristics 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16331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French:  Sun is M, Moon is 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529144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German:  Sun is F, Moon is 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250574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Ray Jackendoff, “A User’s Guide to Thought and Meaning”,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49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2518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Culture is More Important than Language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5872" y="1159352"/>
            <a:ext cx="8382000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English-speaking Americans “on the left” and “on the right” use the same words but with very different meanings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Marriage, freedom, liberty, responsibility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use words that frame issues in very different ways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“Pro-life” vs. “Pro-choice”, “Spending” vs. </a:t>
            </a:r>
            <a:b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Stimulus”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George Lakoff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, Berkeley linguistics prof, is left-wing “father of framing” </a:t>
            </a:r>
          </a:p>
        </p:txBody>
      </p:sp>
    </p:spTree>
    <p:extLst>
      <p:ext uri="{BB962C8B-B14F-4D97-AF65-F5344CB8AC3E}">
        <p14:creationId xmlns:p14="http://schemas.microsoft.com/office/powerpoint/2010/main" xmlns="" val="34740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Individual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382000" cy="43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Created to satisfy ad hoc requirements that emerge from an individual’s unique experiences, preferences, and resource collections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Created intentionally in response to specific organizing requirements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Can have an imaginative or metaphorical basis that distorts or misinterpret cultural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Collection hobbies often embody peculiar individual categories</a:t>
            </a:r>
            <a:endParaRPr lang="en-US" sz="2800" i="1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17.1 – The What and Why of Categories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3066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Individual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99962" y="1353056"/>
            <a:ext cx="83820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Often have short lifetimes because they are designed to support specific tasks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People differ greatly in preferences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, tradeoffs, utility functions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about how, how much, and when to create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“Pilers” vs. “Filers” is classic contrast framed by Malone and a recurring theme in popular culture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digital resources, increasingly common for individual categories to be intentionally or accidentally revealed via tagging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160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Piler’s Office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ilerOffi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609600"/>
            <a:ext cx="6440685" cy="5447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19253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Filer’s Office</a:t>
            </a:r>
            <a:endParaRPr lang="en-US" dirty="0"/>
          </a:p>
        </p:txBody>
      </p:sp>
      <p:pic>
        <p:nvPicPr>
          <p:cNvPr id="4" name="Picture 3" descr="FilerOffi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914400"/>
            <a:ext cx="6800117" cy="4911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Pilers and Filers – 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each philosophy in TDO terms</a:t>
            </a:r>
          </a:p>
          <a:p>
            <a:r>
              <a:rPr lang="en-US" dirty="0" smtClean="0"/>
              <a:t>Organizing principles used by pilers?</a:t>
            </a:r>
          </a:p>
          <a:p>
            <a:r>
              <a:rPr lang="en-US" dirty="0" smtClean="0"/>
              <a:t>Organizing principles used by filers?</a:t>
            </a:r>
          </a:p>
          <a:p>
            <a:r>
              <a:rPr lang="en-US" dirty="0" smtClean="0"/>
              <a:t>Best argument for being a filer</a:t>
            </a:r>
          </a:p>
          <a:p>
            <a:r>
              <a:rPr lang="en-US" dirty="0" smtClean="0"/>
              <a:t>Best argument for being a piler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Categorization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00200"/>
            <a:ext cx="83820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Explicit construction of a semantic model of a domain to enable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more control, robustness, and interoperability than is possible with just the cultural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Essential in abstract, information-intensive domains where semantic precision is essential for processes and transactions (especially automated ones)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Often the collaborative artifact of many individuals who represent different organizational or business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Categorization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3820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Usually developed via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rigorous and formal processes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(e.g., in standards organizations or legislative bodies)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Laws, regulations, and standards often define institutional categories and the rules for creating and maintaining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Require ongoing governance and maintenance because of continuous changes taking place in related cultural and individual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…FLASHBACK to “Effectivity” (TDO 3.5.2)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049" y="1649220"/>
            <a:ext cx="7205641" cy="482777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Institutional Categorization</a:t>
            </a:r>
            <a:br>
              <a:rPr lang="en-US" b="1" dirty="0" smtClean="0"/>
            </a:br>
            <a:r>
              <a:rPr lang="en-US" b="1" dirty="0" smtClean="0"/>
              <a:t>of Life Forms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049" y="1938719"/>
            <a:ext cx="7205641" cy="424878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 Standard Products and Services Codes for "Chicken"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!= Unbiased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382000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Creating institutional categories by more systematic processes than cultural or individual categories does not prevent them from being biased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Indeed, the goal of institutional categories is often to impose or incentivize biases in interpretation or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7571636" cy="5181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"Gross Income" Tax Code Categories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505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Should dividends</a:t>
            </a:r>
            <a:br>
              <a:rPr lang="en-US" sz="2400" b="1" dirty="0" smtClean="0">
                <a:hlinkClick r:id="rId4"/>
              </a:rPr>
            </a:br>
            <a:r>
              <a:rPr lang="en-US" sz="2400" b="1" dirty="0" smtClean="0">
                <a:hlinkClick r:id="rId4"/>
              </a:rPr>
              <a:t> be taxable income?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13952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How Do We Understand each Other?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43596" y="1600200"/>
            <a:ext cx="77724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You’ve seen in your last few assignments how differently people can organize and describe the world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sometimes negotiate or iterate in our interactions to reach an understanding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use more precise or infrequent terms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the basic problems are deeply rooted in how we perceive things and create concepts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17.3 – Principles for Creating Categories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for Creating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286000"/>
            <a:ext cx="8382000" cy="42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Enumeration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Single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Multiple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Family Resemblance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Similarity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Theory-Based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Goal-Derived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Categories by Enumeration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57400"/>
            <a:ext cx="8382000" cy="44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Simplest way to define a category is by enumerating (listing) its members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principle is also called EXTENSIONAL definition; the members of the set are called the EXTENSION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principle is easy to understand and implement; the meaning of a category or concept is the specific set of resources associated with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4798"/>
            <a:ext cx="1971675" cy="631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71281"/>
            <a:ext cx="2124075" cy="618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447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The 50 United States of America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9656" y="805395"/>
            <a:ext cx="1038225" cy="501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7704" y="786077"/>
            <a:ext cx="1114425" cy="526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504" y="838665"/>
            <a:ext cx="1752600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8104" y="691162"/>
            <a:ext cx="1685925" cy="5076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351" y="19233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16 German States</a:t>
            </a:r>
            <a:endParaRPr lang="en-US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9233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29 Indian States</a:t>
            </a:r>
            <a:endParaRPr lang="en-US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6053402"/>
            <a:ext cx="87630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STOP AND THINK: WHAT </a:t>
            </a:r>
            <a:r>
              <a:rPr lang="en-US" sz="2400" b="1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OTHER FAMILIAR CATEGORIES ARE DEFINED BY ENUMERATION?</a:t>
            </a:r>
            <a:endParaRPr lang="en-US" sz="2400" b="1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3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670" y="51515"/>
            <a:ext cx="8228707" cy="595498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Enumeration is NOT a Property Test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9023" y="762000"/>
            <a:ext cx="8382000" cy="71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(Traditional Definition of)  Planet = 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{Mercury, Venus, Earth, Mars, Jupiter, </a:t>
            </a:r>
            <a:br>
              <a:rPr lang="en-US" sz="2400" dirty="0" smtClean="0"/>
            </a:br>
            <a:r>
              <a:rPr lang="en-US" sz="2400" dirty="0" smtClean="0"/>
              <a:t>	Saturn, Uranus, Neptune, Pluto}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NOT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400" u="sng" dirty="0" smtClean="0"/>
              <a:t>Solar System Body</a:t>
            </a:r>
            <a:r>
              <a:rPr lang="en-US" sz="2400" dirty="0" smtClean="0"/>
              <a:t>	</a:t>
            </a:r>
            <a:r>
              <a:rPr lang="en-US" sz="2400" u="sng" dirty="0" smtClean="0"/>
              <a:t>Planet?</a:t>
            </a:r>
            <a:r>
              <a:rPr lang="en-US" sz="2400" dirty="0" smtClean="0"/>
              <a:t>	</a:t>
            </a:r>
            <a:r>
              <a:rPr lang="en-US" sz="2400" u="sng" dirty="0" smtClean="0"/>
              <a:t>Asteroid?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	Mercury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Venus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	Earth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	Mars	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Ceres			no		yes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Jupiter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	Saturn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Uranus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Neptune			yes		no</a:t>
            </a:r>
          </a:p>
          <a:p>
            <a:pPr eaLnBrk="0" hangingPunct="0">
              <a:lnSpc>
                <a:spcPct val="92000"/>
              </a:lnSpc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/>
              <a:t>	</a:t>
            </a:r>
            <a:r>
              <a:rPr lang="en-US" sz="2400" dirty="0" smtClean="0"/>
              <a:t>Pluto				yes		no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17838" y="503554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Limits of Enumerative Definition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843" y="1524000"/>
            <a:ext cx="8153400" cy="433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Enumerative categories enable membership to be unambiguously </a:t>
            </a:r>
            <a:r>
              <a:rPr lang="en-US" sz="3200" dirty="0" smtClean="0"/>
              <a:t>determined, but that doesn’t mean that they are uncontroversial – there might be </a:t>
            </a:r>
            <a:r>
              <a:rPr lang="en-US" sz="3200" dirty="0" smtClean="0">
                <a:solidFill>
                  <a:srgbClr val="FF0000"/>
                </a:solidFill>
              </a:rPr>
              <a:t>competing enumerations</a:t>
            </a:r>
            <a:endParaRPr lang="en-US" sz="3200" dirty="0">
              <a:solidFill>
                <a:srgbClr val="FF0000"/>
              </a:solidFill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At some point an enumerative category definition contains so many members that the </a:t>
            </a:r>
            <a:r>
              <a:rPr lang="en-US" sz="3200" dirty="0"/>
              <a:t>category either must be sub-divided or be given a definition based on principles other than enumeration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293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7110058" cy="49079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Sorry, Pluto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Not so fast…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Specifying Enumerations (1)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524000"/>
            <a:ext cx="8382000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You should be excruciatingly careful when you define a category by enumeration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Legal disputes often reflect different interpretations of category membership and whether a list of category members is exhaustive or merely illustrative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The legal principle of “implied exclusion” - </a:t>
            </a:r>
            <a:r>
              <a:rPr lang="en-US" sz="3200" i="1" dirty="0" smtClean="0"/>
              <a:t>Expressio Unius Est Exclusio Alterius – </a:t>
            </a:r>
            <a:r>
              <a:rPr lang="en-US" sz="3200" dirty="0" smtClean="0"/>
              <a:t>says that if you “expressly name” or “designate” some list anything not named is excluded</a:t>
            </a:r>
          </a:p>
        </p:txBody>
      </p:sp>
    </p:spTree>
    <p:extLst>
      <p:ext uri="{BB962C8B-B14F-4D97-AF65-F5344CB8AC3E}">
        <p14:creationId xmlns:p14="http://schemas.microsoft.com/office/powerpoint/2010/main" xmlns="" val="344902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Specifying Enumerations (2)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219200"/>
            <a:ext cx="8382000" cy="66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But “such </a:t>
            </a:r>
            <a:r>
              <a:rPr lang="en-US" sz="3200" dirty="0"/>
              <a:t>as”, “including”, </a:t>
            </a:r>
            <a:r>
              <a:rPr lang="en-US" sz="3200" dirty="0" smtClean="0"/>
              <a:t>or “like</a:t>
            </a:r>
            <a:r>
              <a:rPr lang="en-US" sz="3200" dirty="0"/>
              <a:t>” </a:t>
            </a:r>
            <a:r>
              <a:rPr lang="en-US" sz="3200" dirty="0" smtClean="0"/>
              <a:t>in a list of examples  suggest that there are others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However, the doctrine of </a:t>
            </a:r>
            <a:r>
              <a:rPr lang="en-US" sz="3200" i="1" dirty="0" smtClean="0"/>
              <a:t>Noscitur A Sociis  (“it is known by its associates”) </a:t>
            </a:r>
            <a:r>
              <a:rPr lang="en-US" sz="3200" dirty="0" smtClean="0"/>
              <a:t>says that the meaning of an unclear or ambiguous word should be determined by the words in its context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… which is why a fish – even though it is a “tangible object” – isn’t a document  in the context of “record, document, or tangible object” under 18 U.S.C. § 1519 (</a:t>
            </a:r>
            <a:r>
              <a:rPr lang="en-US" sz="3200" dirty="0" smtClean="0">
                <a:hlinkClick r:id="rId3"/>
              </a:rPr>
              <a:t>Yates v. United States</a:t>
            </a:r>
            <a:r>
              <a:rPr lang="en-US" sz="3200" dirty="0" smtClean="0"/>
              <a:t>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44902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“Equivalence Classes”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3567" y="2286000"/>
            <a:ext cx="7772400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sets or groups of resources or abstract entities that are treated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This almost never means that every instance of the category is identical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only means that for some purpose we treat them in the same way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Classical View of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8153400" cy="676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“Classical” categories have clear boundaries defined by a small number of ESSENTIAL or necessary and sufficient properties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Necessary</a:t>
            </a:r>
            <a:r>
              <a:rPr lang="en-US" sz="2800" dirty="0" smtClean="0"/>
              <a:t> means that every instance must have the property to be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Sufficient</a:t>
            </a:r>
            <a:r>
              <a:rPr lang="en-US" sz="2800" dirty="0" smtClean="0"/>
              <a:t> means that any instance that has the necessary properties is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Example: A Prime Number is an integer divisible only by itself and 1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Every prime number has these properties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If a number has these properties, it is prime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Implications of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 “Necessary and Sufficient” Properties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057400"/>
            <a:ext cx="815340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All members of the category have equal status in the equivalence class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Classical categories are conceptually simple and have straightforward implementations in technologies like database schemas, decision trees, and classes in programming languages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But most categories are not this simple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Single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8153400" cy="450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Another way to create a simple category system is to use only the values of any single property, especially when the possible values are discrete and not very numerous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Intrinsic static properties are often the easiest ones to use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You can always define ranges for continuous value properties:  low, moderate, high cost;  new, almost new, old, very old…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AutoShape 4" descr="Image result for pyramid egypt pictures"/>
          <p:cNvSpPr>
            <a:spLocks noChangeAspect="1" noChangeArrowheads="1"/>
          </p:cNvSpPr>
          <p:nvPr/>
        </p:nvSpPr>
        <p:spPr bwMode="auto">
          <a:xfrm>
            <a:off x="5001701" y="2345028"/>
            <a:ext cx="18573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990600"/>
            <a:ext cx="674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Style       Color        Size       Sleeve    Maker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05000" y="1600200"/>
            <a:ext cx="6791103" cy="10086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1752600"/>
            <a:ext cx="144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Shirt 1</a:t>
            </a:r>
          </a:p>
          <a:p>
            <a:r>
              <a:rPr lang="en-US" sz="2800" b="1" dirty="0" smtClean="0">
                <a:latin typeface="+mj-lt"/>
              </a:rPr>
              <a:t>Shirt 2</a:t>
            </a:r>
          </a:p>
          <a:p>
            <a:r>
              <a:rPr lang="en-US" sz="2800" b="1" dirty="0" smtClean="0">
                <a:latin typeface="+mj-lt"/>
              </a:rPr>
              <a:t>Shirt 3</a:t>
            </a:r>
          </a:p>
          <a:p>
            <a:r>
              <a:rPr lang="en-US" sz="2800" b="1" dirty="0" smtClean="0">
                <a:latin typeface="+mj-lt"/>
              </a:rPr>
              <a:t>Shirt 4</a:t>
            </a:r>
          </a:p>
          <a:p>
            <a:r>
              <a:rPr lang="en-US" sz="2800" b="1" dirty="0" smtClean="0">
                <a:latin typeface="+mj-lt"/>
              </a:rPr>
              <a:t>Shirt 5</a:t>
            </a:r>
          </a:p>
          <a:p>
            <a:r>
              <a:rPr lang="en-US" sz="2800" b="1" dirty="0" smtClean="0">
                <a:latin typeface="+mj-lt"/>
              </a:rPr>
              <a:t>Shirt 6</a:t>
            </a:r>
          </a:p>
          <a:p>
            <a:r>
              <a:rPr lang="en-US" sz="2800" b="1" dirty="0" smtClean="0">
                <a:latin typeface="+mj-lt"/>
              </a:rPr>
              <a:t>Shirt 7</a:t>
            </a:r>
          </a:p>
          <a:p>
            <a:r>
              <a:rPr lang="en-US" sz="2800" b="1" dirty="0" smtClean="0">
                <a:latin typeface="+mj-lt"/>
              </a:rPr>
              <a:t>Shirt 8</a:t>
            </a:r>
          </a:p>
          <a:p>
            <a:r>
              <a:rPr lang="en-US" sz="2800" b="1" dirty="0" smtClean="0">
                <a:latin typeface="+mj-lt"/>
              </a:rPr>
              <a:t>Shirt 9</a:t>
            </a:r>
          </a:p>
          <a:p>
            <a:r>
              <a:rPr lang="en-US" sz="2800" b="1" dirty="0" smtClean="0">
                <a:latin typeface="+mj-lt"/>
              </a:rPr>
              <a:t>Shirt 10</a:t>
            </a:r>
          </a:p>
          <a:p>
            <a:r>
              <a:rPr lang="en-US" sz="2800" b="1" dirty="0" smtClean="0">
                <a:latin typeface="+mj-lt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  <a:p>
            <a:r>
              <a:rPr lang="en-US" sz="2800" b="1" dirty="0" smtClean="0">
                <a:latin typeface="+mj-lt"/>
              </a:rPr>
              <a:t>Party</a:t>
            </a:r>
          </a:p>
          <a:p>
            <a:r>
              <a:rPr lang="en-US" sz="2800" b="1" dirty="0" smtClean="0">
                <a:latin typeface="+mj-lt"/>
              </a:rPr>
              <a:t>Athletic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  <a:p>
            <a:r>
              <a:rPr lang="en-US" sz="2800" b="1" dirty="0" smtClean="0">
                <a:latin typeface="+mj-lt"/>
              </a:rPr>
              <a:t>Party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Small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Blue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Blue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Red</a:t>
            </a:r>
          </a:p>
          <a:p>
            <a:r>
              <a:rPr lang="en-US" sz="2800" b="1" dirty="0" smtClean="0">
                <a:latin typeface="+mj-lt"/>
              </a:rPr>
              <a:t>Red</a:t>
            </a:r>
          </a:p>
          <a:p>
            <a:r>
              <a:rPr lang="en-US" sz="2800" b="1" dirty="0" smtClean="0">
                <a:latin typeface="+mj-lt"/>
              </a:rPr>
              <a:t>Brown</a:t>
            </a:r>
          </a:p>
          <a:p>
            <a:r>
              <a:rPr lang="en-US" sz="2800" b="1" dirty="0" smtClean="0">
                <a:latin typeface="+mj-lt"/>
              </a:rPr>
              <a:t>Brown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2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Boss</a:t>
            </a:r>
          </a:p>
          <a:p>
            <a:r>
              <a:rPr lang="en-US" sz="2800" b="1" dirty="0" smtClean="0">
                <a:latin typeface="+mj-lt"/>
              </a:rPr>
              <a:t>Klein</a:t>
            </a:r>
          </a:p>
          <a:p>
            <a:r>
              <a:rPr lang="en-US" sz="2800" b="1" dirty="0" smtClean="0">
                <a:latin typeface="+mj-lt"/>
              </a:rPr>
              <a:t>Boss</a:t>
            </a:r>
          </a:p>
          <a:p>
            <a:r>
              <a:rPr lang="en-US" sz="2800" b="1" dirty="0" smtClean="0">
                <a:latin typeface="+mj-lt"/>
              </a:rPr>
              <a:t>Klein</a:t>
            </a:r>
          </a:p>
          <a:p>
            <a:r>
              <a:rPr lang="en-US" sz="2800" b="1" dirty="0" smtClean="0">
                <a:latin typeface="+mj-lt"/>
              </a:rPr>
              <a:t>LL Bean</a:t>
            </a:r>
          </a:p>
          <a:p>
            <a:r>
              <a:rPr lang="en-US" sz="2800" b="1" dirty="0" smtClean="0">
                <a:latin typeface="+mj-lt"/>
              </a:rPr>
              <a:t>Tommy</a:t>
            </a:r>
          </a:p>
          <a:p>
            <a:r>
              <a:rPr lang="en-US" sz="2800" b="1" dirty="0" smtClean="0">
                <a:latin typeface="+mj-lt"/>
              </a:rPr>
              <a:t>Nike</a:t>
            </a:r>
          </a:p>
          <a:p>
            <a:r>
              <a:rPr lang="en-US" sz="2800" b="1" dirty="0" smtClean="0">
                <a:latin typeface="+mj-lt"/>
              </a:rPr>
              <a:t>LL Bean</a:t>
            </a:r>
          </a:p>
          <a:p>
            <a:r>
              <a:rPr lang="en-US" sz="2800" b="1" dirty="0" smtClean="0">
                <a:latin typeface="+mj-lt"/>
              </a:rPr>
              <a:t>Tommy</a:t>
            </a:r>
          </a:p>
          <a:p>
            <a:r>
              <a:rPr lang="en-US" sz="2800" b="1" dirty="0" smtClean="0">
                <a:latin typeface="+mj-lt"/>
              </a:rPr>
              <a:t>REI</a:t>
            </a:r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8861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Organizing A Collection of Shirts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8800" y="1752600"/>
            <a:ext cx="1447800" cy="4419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2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57200" y="609600"/>
            <a:ext cx="82287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Category System</a:t>
            </a:r>
            <a:b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Shirts Using just the “Style” Property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UC Berkeley OS Sig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value of the Style property becomes a sub-category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Single Properties have Limitations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1"/>
            <a:ext cx="8153400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Whenever a single property is used to define a system of categories, the choice of property is critical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single-property category with a large number of items in it might lack coherence because differences on other properties will be too apparent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Stereotypes:  All people with property X are …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01725"/>
            <a:ext cx="360312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</a:t>
            </a:r>
            <a:br>
              <a:rPr lang="en-US" b="1" dirty="0" smtClean="0"/>
            </a:br>
            <a:r>
              <a:rPr lang="en-US" b="1" dirty="0" smtClean="0"/>
              <a:t> Property</a:t>
            </a:r>
            <a:br>
              <a:rPr lang="en-US" b="1" dirty="0" smtClean="0"/>
            </a:br>
            <a:r>
              <a:rPr lang="en-US" b="1" dirty="0" smtClean="0"/>
              <a:t> Category</a:t>
            </a:r>
            <a:endParaRPr lang="en-US" dirty="0"/>
          </a:p>
        </p:txBody>
      </p:sp>
      <p:pic>
        <p:nvPicPr>
          <p:cNvPr id="7" name="Picture 6" descr="https://encrypted-tbn0.gstatic.com/images?q=tbn:ANd9GcRm0_EuYsCbFmZPYK21dUjO3Qey-FZ8j8nIdnx5IiC5etQFZn0JU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894" y="381000"/>
            <a:ext cx="4137204" cy="25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lushko\Desktop\reflection_manyglaciers.jpg"/>
          <p:cNvPicPr>
            <a:picLocks noChangeAspect="1" noChangeArrowheads="1"/>
          </p:cNvPicPr>
          <p:nvPr/>
        </p:nvPicPr>
        <p:blipFill rotWithShape="1">
          <a:blip r:embed="rId4" cstate="print"/>
          <a:srcRect l="-727" t="-171" b="35231"/>
          <a:stretch/>
        </p:blipFill>
        <p:spPr bwMode="auto">
          <a:xfrm>
            <a:off x="636117" y="3581400"/>
            <a:ext cx="2951509" cy="2854324"/>
          </a:xfrm>
          <a:prstGeom prst="rect">
            <a:avLst/>
          </a:prstGeom>
          <a:noFill/>
        </p:spPr>
      </p:pic>
      <p:pic>
        <p:nvPicPr>
          <p:cNvPr id="9" name="Picture 8" descr="https://encrypted-tbn1.gstatic.com/images?q=tbn:ANd9GcQNVcthQ6c_lm4lvUmXUHD8uTBnITQEBAnxi1qtXuBnBcDBnm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328833" cy="28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1028" name="Picture 4" descr="C:\Users\glushko\Desktop\reflection_manyglaciers.jpg"/>
          <p:cNvPicPr>
            <a:picLocks noChangeAspect="1" noChangeArrowheads="1"/>
          </p:cNvPicPr>
          <p:nvPr/>
        </p:nvPicPr>
        <p:blipFill rotWithShape="1">
          <a:blip r:embed="rId3" cstate="print"/>
          <a:srcRect l="-727" t="-171" b="35231"/>
          <a:stretch/>
        </p:blipFill>
        <p:spPr bwMode="auto">
          <a:xfrm>
            <a:off x="975566" y="2656353"/>
            <a:ext cx="1794894" cy="1735793"/>
          </a:xfrm>
          <a:prstGeom prst="rect">
            <a:avLst/>
          </a:prstGeom>
          <a:noFill/>
        </p:spPr>
      </p:pic>
      <p:sp>
        <p:nvSpPr>
          <p:cNvPr id="4" name="AutoShape 2" descr="Image result for pyramid egypt pictures"/>
          <p:cNvSpPr>
            <a:spLocks noChangeAspect="1" noChangeArrowheads="1"/>
          </p:cNvSpPr>
          <p:nvPr/>
        </p:nvSpPr>
        <p:spPr bwMode="auto">
          <a:xfrm>
            <a:off x="4114800" y="2362200"/>
            <a:ext cx="18573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yramid egypt pictures"/>
          <p:cNvSpPr>
            <a:spLocks noChangeAspect="1" noChangeArrowheads="1"/>
          </p:cNvSpPr>
          <p:nvPr/>
        </p:nvSpPr>
        <p:spPr bwMode="auto">
          <a:xfrm>
            <a:off x="5001701" y="2345028"/>
            <a:ext cx="18573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ncrypted-tbn0.gstatic.com/images?q=tbn:ANd9GcRm0_EuYsCbFmZPYK21dUjO3Qey-FZ8j8nIdnx5IiC5etQFZn0JU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56" y="1209113"/>
            <a:ext cx="2111804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NVcthQ6c_lm4lvUmXUHD8uTBnITQEBAnxi1qtXuBnBcDBnm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70" y="4648200"/>
            <a:ext cx="2595373" cy="17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255006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Pyramid     Man-Made?  	Location?</a:t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Shape?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487" y="160806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		Yes		Egypt</a:t>
            </a:r>
            <a:endParaRPr lang="en-US" sz="2800" b="1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24200" y="1209113"/>
            <a:ext cx="5648103" cy="10087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01487" y="5486400"/>
            <a:ext cx="5557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		Yes		UC					 San Diego</a:t>
            </a:r>
            <a:endParaRPr lang="en-US" sz="2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1487" y="333862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		No		Glacier				 Park</a:t>
            </a:r>
            <a:endParaRPr lang="en-US" sz="28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600200"/>
            <a:ext cx="914400" cy="4800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1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Single Property Category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255" y="1447800"/>
            <a:ext cx="25531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962400"/>
            <a:ext cx="2560874" cy="240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glushko\AppData\Local\Temp\phot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0"/>
            <a:ext cx="2859369" cy="24384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447800"/>
            <a:ext cx="2614613" cy="22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AutoShape 4" descr="Image result for pyramid egypt pictures"/>
          <p:cNvSpPr>
            <a:spLocks noChangeAspect="1" noChangeArrowheads="1"/>
          </p:cNvSpPr>
          <p:nvPr/>
        </p:nvSpPr>
        <p:spPr bwMode="auto">
          <a:xfrm>
            <a:off x="5001701" y="2345028"/>
            <a:ext cx="18573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14551" y="26640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Orange    Alive?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    People       Can          Color                         Food?        Swim?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1209113"/>
            <a:ext cx="5419503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579" y="1148474"/>
            <a:ext cx="1288232" cy="110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021" y="2514600"/>
            <a:ext cx="1267349" cy="11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glushko\AppData\Local\Temp\phot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124" y="3855676"/>
            <a:ext cx="1250974" cy="1066800"/>
          </a:xfrm>
          <a:prstGeom prst="rect">
            <a:avLst/>
          </a:prstGeom>
          <a:noFill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747" y="5183469"/>
            <a:ext cx="1343060" cy="12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301488" y="164806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         Yes           No            No</a:t>
            </a:r>
            <a:endParaRPr lang="en-US" sz="28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1488" y="279167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         No            No            No</a:t>
            </a:r>
            <a:endParaRPr lang="en-US" sz="28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1488" y="438907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         Yes           No            Yes</a:t>
            </a:r>
            <a:endParaRPr lang="en-US" sz="2800" b="1" dirty="0">
              <a:latin typeface="+mj-lt"/>
            </a:endParaRPr>
          </a:p>
        </p:txBody>
      </p:sp>
      <p:sp useBgFill="1">
        <p:nvSpPr>
          <p:cNvPr id="25" name="TextBox 24"/>
          <p:cNvSpPr txBox="1"/>
          <p:nvPr/>
        </p:nvSpPr>
        <p:spPr>
          <a:xfrm>
            <a:off x="3301488" y="5638800"/>
            <a:ext cx="52578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Yes         No            Yes            No</a:t>
            </a:r>
            <a:endParaRPr lang="en-US" sz="28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1600200"/>
            <a:ext cx="914400" cy="4800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2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Essential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828800"/>
            <a:ext cx="8458200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involved whenever we perceive, communicate, analyze, predict, classify – or otherwise attempt to make sense of our experiences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human languages and cultures divide the physical and experiential “worlds” into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 of this “sense-making” is discovering categories and some is creating them, but these aspects are often interconnected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Multiple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153400" cy="483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Categories based on multiple properties form a hierarchy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Each successive property differentiates the items in a category to create sub-categories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Property order determines the hierarchy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STOP AND THINK -  When there are many properties, how do you select from them and how do you order them?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AutoShape 4" descr="Image result for pyramid egypt pictures"/>
          <p:cNvSpPr>
            <a:spLocks noChangeAspect="1" noChangeArrowheads="1"/>
          </p:cNvSpPr>
          <p:nvPr/>
        </p:nvSpPr>
        <p:spPr bwMode="auto">
          <a:xfrm>
            <a:off x="5001701" y="2345028"/>
            <a:ext cx="18573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990600"/>
            <a:ext cx="674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Style       Color        Size       Sleeve    Maker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05000" y="1600200"/>
            <a:ext cx="6791103" cy="10086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1752600"/>
            <a:ext cx="144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Shirt 1</a:t>
            </a:r>
          </a:p>
          <a:p>
            <a:r>
              <a:rPr lang="en-US" sz="2800" b="1" dirty="0" smtClean="0">
                <a:latin typeface="+mj-lt"/>
              </a:rPr>
              <a:t>Shirt 2</a:t>
            </a:r>
          </a:p>
          <a:p>
            <a:r>
              <a:rPr lang="en-US" sz="2800" b="1" dirty="0" smtClean="0">
                <a:latin typeface="+mj-lt"/>
              </a:rPr>
              <a:t>Shirt 3</a:t>
            </a:r>
          </a:p>
          <a:p>
            <a:r>
              <a:rPr lang="en-US" sz="2800" b="1" dirty="0" smtClean="0">
                <a:latin typeface="+mj-lt"/>
              </a:rPr>
              <a:t>Shirt 4</a:t>
            </a:r>
          </a:p>
          <a:p>
            <a:r>
              <a:rPr lang="en-US" sz="2800" b="1" dirty="0" smtClean="0">
                <a:latin typeface="+mj-lt"/>
              </a:rPr>
              <a:t>Shirt 5</a:t>
            </a:r>
          </a:p>
          <a:p>
            <a:r>
              <a:rPr lang="en-US" sz="2800" b="1" dirty="0" smtClean="0">
                <a:latin typeface="+mj-lt"/>
              </a:rPr>
              <a:t>Shirt 6</a:t>
            </a:r>
          </a:p>
          <a:p>
            <a:r>
              <a:rPr lang="en-US" sz="2800" b="1" dirty="0" smtClean="0">
                <a:latin typeface="+mj-lt"/>
              </a:rPr>
              <a:t>Shirt 7</a:t>
            </a:r>
          </a:p>
          <a:p>
            <a:r>
              <a:rPr lang="en-US" sz="2800" b="1" dirty="0" smtClean="0">
                <a:latin typeface="+mj-lt"/>
              </a:rPr>
              <a:t>Shirt 8</a:t>
            </a:r>
          </a:p>
          <a:p>
            <a:r>
              <a:rPr lang="en-US" sz="2800" b="1" dirty="0" smtClean="0">
                <a:latin typeface="+mj-lt"/>
              </a:rPr>
              <a:t>Shirt 9</a:t>
            </a:r>
          </a:p>
          <a:p>
            <a:r>
              <a:rPr lang="en-US" sz="2800" b="1" dirty="0" smtClean="0">
                <a:latin typeface="+mj-lt"/>
              </a:rPr>
              <a:t>Shirt 10</a:t>
            </a:r>
          </a:p>
          <a:p>
            <a:r>
              <a:rPr lang="en-US" sz="2800" b="1" dirty="0" smtClean="0">
                <a:latin typeface="+mj-lt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Dress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  <a:p>
            <a:r>
              <a:rPr lang="en-US" sz="2800" b="1" dirty="0" smtClean="0">
                <a:latin typeface="+mj-lt"/>
              </a:rPr>
              <a:t>Party</a:t>
            </a:r>
          </a:p>
          <a:p>
            <a:r>
              <a:rPr lang="en-US" sz="2800" b="1" dirty="0" smtClean="0">
                <a:latin typeface="+mj-lt"/>
              </a:rPr>
              <a:t>Athletic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  <a:p>
            <a:r>
              <a:rPr lang="en-US" sz="2800" b="1" dirty="0" smtClean="0">
                <a:latin typeface="+mj-lt"/>
              </a:rPr>
              <a:t>Party</a:t>
            </a:r>
          </a:p>
          <a:p>
            <a:r>
              <a:rPr lang="en-US" sz="2800" b="1" dirty="0" smtClean="0">
                <a:latin typeface="+mj-lt"/>
              </a:rPr>
              <a:t>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Long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  <a:p>
            <a:r>
              <a:rPr lang="en-US" sz="2800" b="1" dirty="0" smtClean="0">
                <a:latin typeface="+mj-lt"/>
              </a:rPr>
              <a:t>Short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Small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Large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  <a:p>
            <a:r>
              <a:rPr lang="en-US" sz="2800" b="1" dirty="0" smtClean="0">
                <a:latin typeface="+mj-lt"/>
              </a:rPr>
              <a:t>Med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Blue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Blue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  <a:p>
            <a:r>
              <a:rPr lang="en-US" sz="2800" b="1" dirty="0" smtClean="0">
                <a:latin typeface="+mj-lt"/>
              </a:rPr>
              <a:t>Red</a:t>
            </a:r>
          </a:p>
          <a:p>
            <a:r>
              <a:rPr lang="en-US" sz="2800" b="1" dirty="0" smtClean="0">
                <a:latin typeface="+mj-lt"/>
              </a:rPr>
              <a:t>Red</a:t>
            </a:r>
          </a:p>
          <a:p>
            <a:r>
              <a:rPr lang="en-US" sz="2800" b="1" dirty="0" smtClean="0">
                <a:latin typeface="+mj-lt"/>
              </a:rPr>
              <a:t>Brown</a:t>
            </a:r>
          </a:p>
          <a:p>
            <a:r>
              <a:rPr lang="en-US" sz="2800" b="1" dirty="0" smtClean="0">
                <a:latin typeface="+mj-lt"/>
              </a:rPr>
              <a:t>Brown</a:t>
            </a:r>
          </a:p>
          <a:p>
            <a:r>
              <a:rPr lang="en-US" sz="2800" b="1" dirty="0" smtClean="0">
                <a:latin typeface="+mj-lt"/>
              </a:rPr>
              <a:t>White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200" y="17526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Boss</a:t>
            </a:r>
          </a:p>
          <a:p>
            <a:r>
              <a:rPr lang="en-US" sz="2800" b="1" dirty="0" smtClean="0">
                <a:latin typeface="+mj-lt"/>
              </a:rPr>
              <a:t>Klein</a:t>
            </a:r>
          </a:p>
          <a:p>
            <a:r>
              <a:rPr lang="en-US" sz="2800" b="1" dirty="0" smtClean="0">
                <a:latin typeface="+mj-lt"/>
              </a:rPr>
              <a:t>Boss</a:t>
            </a:r>
          </a:p>
          <a:p>
            <a:r>
              <a:rPr lang="en-US" sz="2800" b="1" dirty="0" smtClean="0">
                <a:latin typeface="+mj-lt"/>
              </a:rPr>
              <a:t>Klein</a:t>
            </a:r>
          </a:p>
          <a:p>
            <a:r>
              <a:rPr lang="en-US" sz="2800" b="1" dirty="0" smtClean="0">
                <a:latin typeface="+mj-lt"/>
              </a:rPr>
              <a:t>LL Bean</a:t>
            </a:r>
          </a:p>
          <a:p>
            <a:r>
              <a:rPr lang="en-US" sz="2800" b="1" dirty="0" smtClean="0">
                <a:latin typeface="+mj-lt"/>
              </a:rPr>
              <a:t>Tommy</a:t>
            </a:r>
          </a:p>
          <a:p>
            <a:r>
              <a:rPr lang="en-US" sz="2800" b="1" dirty="0" smtClean="0">
                <a:latin typeface="+mj-lt"/>
              </a:rPr>
              <a:t>Nike</a:t>
            </a:r>
          </a:p>
          <a:p>
            <a:r>
              <a:rPr lang="en-US" sz="2800" b="1" dirty="0" smtClean="0">
                <a:latin typeface="+mj-lt"/>
              </a:rPr>
              <a:t>LL Bean</a:t>
            </a:r>
          </a:p>
          <a:p>
            <a:r>
              <a:rPr lang="en-US" sz="2800" b="1" dirty="0" smtClean="0">
                <a:latin typeface="+mj-lt"/>
              </a:rPr>
              <a:t>Tommy</a:t>
            </a:r>
          </a:p>
          <a:p>
            <a:r>
              <a:rPr lang="en-US" sz="2800" b="1" dirty="0" smtClean="0">
                <a:latin typeface="+mj-lt"/>
              </a:rPr>
              <a:t>REI</a:t>
            </a:r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8861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 Collection of Shirts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28800" y="1752600"/>
            <a:ext cx="4267200" cy="4419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2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97865"/>
            <a:ext cx="7772400" cy="480778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Property Order Determines the</a:t>
            </a:r>
            <a:br>
              <a:rPr lang="en-US" sz="3600" b="1" dirty="0" smtClean="0"/>
            </a:br>
            <a:r>
              <a:rPr lang="en-US" sz="3600" b="1" dirty="0" smtClean="0"/>
              <a:t> Category Hierarchy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3995812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TODAY’S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MOST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IMPORTANT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SLIDES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“Equivalence Classes”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3567" y="2286000"/>
            <a:ext cx="7772400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sets or groups of resources or abstract entities that are treated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This almost never means that every instance of the category is identical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only means that for some purpose we treat them in the same way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Linguistic Relativity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286000"/>
            <a:ext cx="8382000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Languages differ a great deal in the words they contain (which concepts are lexicalized)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also differ in more fundamental ways by requiring speakers or writers to attend to details about the world or aspects of experience that another language allows them to ignore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this doesn't mean that people can't understand concepts that are not lexicalized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Categorization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00200"/>
            <a:ext cx="83820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Explicit construction of a semantic model of a domain to enable more control, robustness, and interoperability than is possible with just the cultural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Essential in abstract, information-intensive domains where semantic precision is essential for processes and transactions (especially automated ones)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Often the collaborative artifact of many individuals who represent different organizational or business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!= Unbiased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382000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Creating institutional categories by more systematic processes than cultural or individual categories does not prevent them from being biased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Indeed, the goal of institutional categories is often to impose or incentivize biases in interpretation or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Categories by Enumeration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57400"/>
            <a:ext cx="8382000" cy="44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Simplest way to define a category is by enumerating (listing) its members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principle is also called EXTENSIONAL definition; the members of the set are called the EXTENSION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principle is easy to understand and implement; the meaning of a category or concept is the specific set of resources associated with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Classical View of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8153400" cy="676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“Classical” categories have clear boundaries defined by a small number of ESSENTIAL or necessary and sufficient properties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Necessary</a:t>
            </a:r>
            <a:r>
              <a:rPr lang="en-US" sz="2800" dirty="0" smtClean="0"/>
              <a:t> means that every instance must have the property to be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Sufficient</a:t>
            </a:r>
            <a:r>
              <a:rPr lang="en-US" sz="2800" dirty="0" smtClean="0"/>
              <a:t> means that any instance that has the necessary properties is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Example: A Prime Number is an integer divisible only by itself and 1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Every prime number has these properties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If a number has these properties, it is prime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Created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3567" y="1828800"/>
            <a:ext cx="77724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can be created in many different ways according to many different types of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equivalence classes that are created depend on which aspects / roles / properties / meanings of the category members are used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Single Properties have Limitations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1"/>
            <a:ext cx="8153400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Whenever a single property is used to define a system of categories, the choice of property is critical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single-property category with a large number of items in it might lack coherence because differences on other properties will be too apparent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Stereotypes:  All people with property X are …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Multiple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153400" cy="483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Categories based on multiple properties form a hierarchy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Each successive property differentiates the items in a category to create sub-categories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Property order determines the hierarchy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STOP AND THINK -  When there are many properties, how do you select from them and how do you order them?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hlinkClick r:id="rId3"/>
              </a:rPr>
              <a:t>Borges’ Classification </a:t>
            </a:r>
            <a:br>
              <a:rPr lang="en-US" sz="3600" b="1" dirty="0" smtClean="0">
                <a:hlinkClick r:id="rId3"/>
              </a:rPr>
            </a:br>
            <a:r>
              <a:rPr lang="en-US" sz="3600" b="1" dirty="0" smtClean="0">
                <a:hlinkClick r:id="rId3"/>
              </a:rPr>
              <a:t>of Animals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47800"/>
            <a:ext cx="8382000" cy="498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3200" dirty="0" smtClean="0"/>
              <a:t>In a certain Chinese encyclopedia "it is written that 'animals are divided into:</a:t>
            </a:r>
          </a:p>
          <a:p>
            <a:endParaRPr lang="en-US" sz="3200" dirty="0" smtClean="0"/>
          </a:p>
          <a:p>
            <a:r>
              <a:rPr lang="en-US" sz="3200" dirty="0" smtClean="0"/>
              <a:t>(a) belonging to the Emperor, (b) embalmed, (c) tame, (d) suckling pigs, (e) sirens, (f) fabulous, (g) stray dogs, (h) included in the present classification,  (</a:t>
            </a:r>
            <a:r>
              <a:rPr lang="en-US" sz="3200" dirty="0" err="1" smtClean="0"/>
              <a:t>i</a:t>
            </a:r>
            <a:r>
              <a:rPr lang="en-US" sz="3200" dirty="0" smtClean="0"/>
              <a:t>) frenzied, (j) innumerable, (k) drawn with a very fine camelhair brush, (l) et cetera,  (m) having just broken the water pitcher, (n) that from a long way off look like flies.'“ 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Meeting Borges at Café </a:t>
            </a:r>
            <a:r>
              <a:rPr lang="en-US" sz="3600" b="1" dirty="0" err="1" smtClean="0"/>
              <a:t>Tortoni</a:t>
            </a:r>
            <a:r>
              <a:rPr lang="en-US" sz="3600" b="1" dirty="0" smtClean="0"/>
              <a:t> in Buenos Aires (14 Feb 2014)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DSC00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7391400" cy="492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October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17.2 – Category Categories,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or Contexts for Categorization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2675</Words>
  <Application>Microsoft Office PowerPoint</Application>
  <PresentationFormat>On-screen Show (4:3)</PresentationFormat>
  <Paragraphs>489</Paragraphs>
  <Slides>61</Slides>
  <Notes>61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Plan for Today’s Lecture(s)</vt:lpstr>
      <vt:lpstr>INFO 202 “Information Organization &amp; Retrieval” Fall 2015 </vt:lpstr>
      <vt:lpstr>How Do We Understand each Other?</vt:lpstr>
      <vt:lpstr>Categories are “Equivalence Classes”</vt:lpstr>
      <vt:lpstr>Categories are Essential</vt:lpstr>
      <vt:lpstr>Categories are Created</vt:lpstr>
      <vt:lpstr>Borges’ Classification  of Animals</vt:lpstr>
      <vt:lpstr>Meeting Borges at Café Tortoni in Buenos Aires (14 Feb 2014)</vt:lpstr>
      <vt:lpstr>INFO 202 “Information Organization &amp; Retrieval” Fall 2015 </vt:lpstr>
      <vt:lpstr>Category Categories</vt:lpstr>
      <vt:lpstr>Cultural Categories</vt:lpstr>
      <vt:lpstr>Cultural Categories</vt:lpstr>
      <vt:lpstr>Linguistic Relativity</vt:lpstr>
      <vt:lpstr>The Whorfian Hypothesis</vt:lpstr>
      <vt:lpstr>Linguistic Relativity in Icelandic Advertisement</vt:lpstr>
      <vt:lpstr>A More Nuanced View (from Boraditsky)</vt:lpstr>
      <vt:lpstr>Slide 17</vt:lpstr>
      <vt:lpstr>Culture is More Important than Language</vt:lpstr>
      <vt:lpstr>Individual Categories</vt:lpstr>
      <vt:lpstr>Individual Categories</vt:lpstr>
      <vt:lpstr>Piler’s Office  </vt:lpstr>
      <vt:lpstr>Filer’s Office</vt:lpstr>
      <vt:lpstr>Pilers and Filers – Stop and Think</vt:lpstr>
      <vt:lpstr>Institutional Categorization</vt:lpstr>
      <vt:lpstr>Institutional Categorization</vt:lpstr>
      <vt:lpstr>Institutional Categorization of Life Forms</vt:lpstr>
      <vt:lpstr>UN Standard Products and Services Codes for "Chicken" </vt:lpstr>
      <vt:lpstr>Institutional != Unbiased</vt:lpstr>
      <vt:lpstr>"Gross Income" Tax Code Categories</vt:lpstr>
      <vt:lpstr>INFO 202 “Information Organization &amp; Retrieval” Fall 2015 </vt:lpstr>
      <vt:lpstr>Principles for Creating Categories</vt:lpstr>
      <vt:lpstr>Defining Categories by Enumeration</vt:lpstr>
      <vt:lpstr>Slide 33</vt:lpstr>
      <vt:lpstr>Slide 34</vt:lpstr>
      <vt:lpstr>Enumeration is NOT a Property Test</vt:lpstr>
      <vt:lpstr>The Limits of Enumerative Definition</vt:lpstr>
      <vt:lpstr>Sorry, Pluto</vt:lpstr>
      <vt:lpstr>Specifying Enumerations (1)</vt:lpstr>
      <vt:lpstr>Specifying Enumerations (2)</vt:lpstr>
      <vt:lpstr>The Classical View of Categories</vt:lpstr>
      <vt:lpstr>Implications of  “Necessary and Sufficient” Properties</vt:lpstr>
      <vt:lpstr>Categories Defined by Single Properties</vt:lpstr>
      <vt:lpstr>Organizing A Collection of Shirts</vt:lpstr>
      <vt:lpstr>Slide 44</vt:lpstr>
      <vt:lpstr>Categories Defined by Single Properties have Limitations</vt:lpstr>
      <vt:lpstr>Single  Property  Category</vt:lpstr>
      <vt:lpstr>Slide 47</vt:lpstr>
      <vt:lpstr>Single Property Category</vt:lpstr>
      <vt:lpstr>Slide 49</vt:lpstr>
      <vt:lpstr>Categories Defined by Multiple Properties</vt:lpstr>
      <vt:lpstr>A Collection of Shirts</vt:lpstr>
      <vt:lpstr>Property Order Determines the  Category Hierarchy</vt:lpstr>
      <vt:lpstr>TODAY’S  MOST  IMPORTANT  SLIDES</vt:lpstr>
      <vt:lpstr>Categories are “Equivalence Classes”</vt:lpstr>
      <vt:lpstr>Linguistic Relativity</vt:lpstr>
      <vt:lpstr>Institutional Categorization</vt:lpstr>
      <vt:lpstr>Institutional != Unbiased</vt:lpstr>
      <vt:lpstr>Defining Categories by Enumeration</vt:lpstr>
      <vt:lpstr>The Classical View of Categories</vt:lpstr>
      <vt:lpstr>Categories Defined by Single Properties have Limitations</vt:lpstr>
      <vt:lpstr>Categories Defined by Multiple 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2015-10-22T23:24:49Z</dcterms:created>
  <dcterms:modified xsi:type="dcterms:W3CDTF">2015-10-22T23:24:54Z</dcterms:modified>
</cp:coreProperties>
</file>