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5"/>
  </p:notesMasterIdLst>
  <p:sldIdLst>
    <p:sldId id="256" r:id="rId2"/>
    <p:sldId id="532" r:id="rId3"/>
    <p:sldId id="525" r:id="rId4"/>
    <p:sldId id="527" r:id="rId5"/>
    <p:sldId id="531" r:id="rId6"/>
    <p:sldId id="528" r:id="rId7"/>
    <p:sldId id="529" r:id="rId8"/>
    <p:sldId id="533" r:id="rId9"/>
    <p:sldId id="534" r:id="rId10"/>
    <p:sldId id="569" r:id="rId11"/>
    <p:sldId id="511" r:id="rId12"/>
    <p:sldId id="512" r:id="rId13"/>
    <p:sldId id="513" r:id="rId14"/>
    <p:sldId id="514" r:id="rId15"/>
    <p:sldId id="515" r:id="rId16"/>
    <p:sldId id="516" r:id="rId17"/>
    <p:sldId id="597" r:id="rId18"/>
    <p:sldId id="598" r:id="rId19"/>
    <p:sldId id="599" r:id="rId20"/>
    <p:sldId id="535" r:id="rId21"/>
    <p:sldId id="544" r:id="rId22"/>
    <p:sldId id="539" r:id="rId23"/>
    <p:sldId id="586" r:id="rId24"/>
    <p:sldId id="583" r:id="rId25"/>
    <p:sldId id="590" r:id="rId26"/>
    <p:sldId id="596" r:id="rId27"/>
    <p:sldId id="543" r:id="rId28"/>
    <p:sldId id="592" r:id="rId29"/>
    <p:sldId id="591" r:id="rId30"/>
    <p:sldId id="588" r:id="rId31"/>
    <p:sldId id="589" r:id="rId32"/>
    <p:sldId id="601" r:id="rId33"/>
    <p:sldId id="545" r:id="rId34"/>
    <p:sldId id="517" r:id="rId35"/>
    <p:sldId id="518" r:id="rId36"/>
    <p:sldId id="519" r:id="rId37"/>
    <p:sldId id="520" r:id="rId38"/>
    <p:sldId id="351" r:id="rId39"/>
    <p:sldId id="547" r:id="rId40"/>
    <p:sldId id="546" r:id="rId41"/>
    <p:sldId id="549" r:id="rId42"/>
    <p:sldId id="550" r:id="rId43"/>
    <p:sldId id="554" r:id="rId44"/>
    <p:sldId id="565" r:id="rId45"/>
    <p:sldId id="566" r:id="rId46"/>
    <p:sldId id="556" r:id="rId47"/>
    <p:sldId id="557" r:id="rId48"/>
    <p:sldId id="558" r:id="rId49"/>
    <p:sldId id="561" r:id="rId50"/>
    <p:sldId id="562" r:id="rId51"/>
    <p:sldId id="563" r:id="rId52"/>
    <p:sldId id="570" r:id="rId53"/>
    <p:sldId id="311" r:id="rId54"/>
    <p:sldId id="571" r:id="rId55"/>
    <p:sldId id="603" r:id="rId56"/>
    <p:sldId id="604" r:id="rId57"/>
    <p:sldId id="574" r:id="rId58"/>
    <p:sldId id="606" r:id="rId59"/>
    <p:sldId id="605" r:id="rId60"/>
    <p:sldId id="600" r:id="rId61"/>
    <p:sldId id="602" r:id="rId62"/>
    <p:sldId id="579" r:id="rId63"/>
    <p:sldId id="580" r:id="rId6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504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0594" autoAdjust="0"/>
  </p:normalViewPr>
  <p:slideViewPr>
    <p:cSldViewPr>
      <p:cViewPr varScale="1">
        <p:scale>
          <a:sx n="69" d="100"/>
          <a:sy n="69" d="100"/>
        </p:scale>
        <p:origin x="-1920" y="-102"/>
      </p:cViewPr>
      <p:guideLst>
        <p:guide orient="horz" pos="350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68"/>
    </p:cViewPr>
  </p:sorterViewPr>
  <p:notesViewPr>
    <p:cSldViewPr>
      <p:cViewPr>
        <p:scale>
          <a:sx n="71" d="100"/>
          <a:sy n="71" d="100"/>
        </p:scale>
        <p:origin x="2364" y="-60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B4808-2445-4A8E-B4E1-ED80AB1FCF8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CA1B0-15C9-4F2D-85FD-131A188FAB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2706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6320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7783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3786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5925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4124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1206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930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831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76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4430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2710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7783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831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831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831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72384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09055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5408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29395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8318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96721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1968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03860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59675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31488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31488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8318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06582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74649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31772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31056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81765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0841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37017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08416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6112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06956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59061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98315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77994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69556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2833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9782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7642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62318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17155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45071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195090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97810-9C4B-4D7C-8CD6-35D8C20DC3AE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557225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248700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755306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104769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412418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443066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831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755306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960352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83184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084163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0841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1047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1047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104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B7C68-48CA-4F7E-A595-FD5BDC7FD61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SlWxg-WJQ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File:Biological_classification_L_Pengo_vflip.sv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hyperlink" Target="http://www.computerhistory.org/timeline/?category=cmptr" TargetMode="External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Plan for Today’s Lecture(s)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276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  <a:hlinkClick r:id="rId3"/>
              </a:rPr>
              <a:t>Principles for creating categories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Limits of Property-Based Categorization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Categorization Models and Models of Information Retrieval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2015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28 October 2015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18.2– Other Principles for Creating Categories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43596" y="4572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Categorization by Family Resemblance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3596" y="1447800"/>
            <a:ext cx="8153400" cy="495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Instances of a category often share many features, but some instances might have properties that are not widely shared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These widely shared though not universal properties produce FAMILY RESEMBLANCES among the members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/>
              <a:t>The resemblances among the members of a category might be based on different subsets of their properties or </a:t>
            </a:r>
            <a:r>
              <a:rPr lang="en-US" sz="3200" dirty="0" smtClean="0"/>
              <a:t>features when different members are compared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216" y="1752600"/>
            <a:ext cx="7914008" cy="3197578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Family Resemblance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4102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Chen Family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528834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Allan Bradley</a:t>
            </a:r>
            <a:br>
              <a:rPr lang="en-US" sz="3200" dirty="0" smtClean="0"/>
            </a:br>
            <a:r>
              <a:rPr lang="en-US" sz="3200" dirty="0" smtClean="0"/>
              <a:t>Power Supply Product Family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Characteristic Features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905000"/>
            <a:ext cx="8153400" cy="4459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Perceived degree of category membership has to do with which features help define the category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Members usually do not have ALL the necessary features, but have some subset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Those members that have more of the central features are seen as more central members 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Gradience in Category Membership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524000"/>
            <a:ext cx="8153400" cy="3883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The perceived centrality or typicality of category membership depends on </a:t>
            </a:r>
            <a:r>
              <a:rPr lang="en-US" sz="3200" dirty="0" smtClean="0">
                <a:solidFill>
                  <a:srgbClr val="FF0000"/>
                </a:solidFill>
              </a:rPr>
              <a:t>the extent to which the most characteristic properties are shared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"Someone says to me 'Show the children a game.' I teach them gaming with dice, and the other says 'I didn't mean that kind of game.' " (Wittgenstein)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143000"/>
            <a:ext cx="6850411" cy="4482847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Gradience in Category Membership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58674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Which bird is most typical of the category?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Similarity as a Categorization Principle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676400"/>
            <a:ext cx="8153400" cy="450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It is often said that we can define categories on the basis of resource similarity: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Something is categorized as an A and not a B if it is more similar to A’s best or </a:t>
            </a:r>
            <a:r>
              <a:rPr lang="en-US" sz="3200" dirty="0" smtClean="0">
                <a:solidFill>
                  <a:srgbClr val="FF0000"/>
                </a:solidFill>
              </a:rPr>
              <a:t>most typical member</a:t>
            </a:r>
            <a:r>
              <a:rPr lang="en-US" sz="3200" dirty="0" smtClean="0"/>
              <a:t> rather than it is to B’s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Similarity is a very intuitive notion and it underlies the idea that some kinds of categories are more natural or basic than others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Category Hierarchies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066800"/>
            <a:ext cx="7772400" cy="557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Categories can be organized into a hierarchy from the most general to the most specific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My cat can be described as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An animal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A mammal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A cat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An American Shorthair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Boris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3074" name="Picture 2" descr="E:\Pictures\Before 2000\cats\boris on b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895600"/>
            <a:ext cx="3733800" cy="287165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6248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(No intent to line up completely with </a:t>
            </a:r>
            <a:r>
              <a:rPr lang="en-US" sz="2400" dirty="0" smtClean="0">
                <a:hlinkClick r:id="rId4"/>
              </a:rPr>
              <a:t>biological classification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207184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Basic-Level Categories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295400"/>
            <a:ext cx="8153400" cy="5950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In the middle of category hierarchies are those that are more "basic" because the within-category similarity is greatest and the between-category similarity is the smallest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This means that perceptual, cognitive, and motor functions are "sharpest" at this level at identifying and thinking about category membership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These are the categories when Plato “carves nature at the joints”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543327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Basic-Level Categories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295400"/>
            <a:ext cx="8153400" cy="3477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Members tend to have the same shape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They tend to "share parts"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The same motor movements are involved in interacting with them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32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3200" dirty="0"/>
          </a:p>
        </p:txBody>
      </p:sp>
      <p:pic>
        <p:nvPicPr>
          <p:cNvPr id="37889" name="Picture 1" descr="C:\Users\glushko\Pictures\Birds\H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733800"/>
            <a:ext cx="1727200" cy="1295400"/>
          </a:xfrm>
          <a:prstGeom prst="rect">
            <a:avLst/>
          </a:prstGeom>
          <a:noFill/>
        </p:spPr>
      </p:pic>
      <p:pic>
        <p:nvPicPr>
          <p:cNvPr id="37890" name="Picture 2" descr="C:\Users\glushko\Pictures\Birds\pige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5334000"/>
            <a:ext cx="1836270" cy="1219200"/>
          </a:xfrm>
          <a:prstGeom prst="rect">
            <a:avLst/>
          </a:prstGeom>
          <a:noFill/>
        </p:spPr>
      </p:pic>
      <p:pic>
        <p:nvPicPr>
          <p:cNvPr id="37892" name="Picture 4" descr="C:\Users\glushko\Pictures\Birds\DSC00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0887" y="3733800"/>
            <a:ext cx="2028000" cy="1352150"/>
          </a:xfrm>
          <a:prstGeom prst="rect">
            <a:avLst/>
          </a:prstGeom>
          <a:noFill/>
        </p:spPr>
      </p:pic>
      <p:pic>
        <p:nvPicPr>
          <p:cNvPr id="37893" name="Picture 5" descr="C:\Users\glushko\Pictures\Birds\IMG_76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733800"/>
            <a:ext cx="1727200" cy="1295400"/>
          </a:xfrm>
          <a:prstGeom prst="rect">
            <a:avLst/>
          </a:prstGeom>
          <a:noFill/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5257800"/>
            <a:ext cx="171651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0" y="5257800"/>
            <a:ext cx="1479727" cy="130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54332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2015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28 October 2015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18.1– Limits of Property-Based Categorization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Defining Similarity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767" y="1490431"/>
            <a:ext cx="8610600" cy="5123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STOP and THINK:  We haven’t defined similarity!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Some people say that similarity is a meaningless and "mostly vacuous" concept because there must always be some unstated set of properties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So the meaning of similarity is defined by the specific properties and metrics used to compare them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Once we identify the properties and how they are used, there is nothing for a "similarity" mechanism to do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Measuring Similarity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371600"/>
            <a:ext cx="8153400" cy="450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We can sometimes represent resources as sets of properties; some will be shared, and others will be distinctive and not shared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 We could </a:t>
            </a:r>
            <a:r>
              <a:rPr lang="en-US" sz="3200" dirty="0" smtClean="0">
                <a:solidFill>
                  <a:srgbClr val="FF0000"/>
                </a:solidFill>
              </a:rPr>
              <a:t>measure the differences between the values on each shared property separately </a:t>
            </a:r>
            <a:r>
              <a:rPr lang="en-US" sz="3200" dirty="0" smtClean="0"/>
              <a:t>and combine these “difference measures” to calculate a composite similarity measure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How do “not shared” properties contribute to the similarity measure?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Geometric or Distance Models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851592"/>
            <a:ext cx="8686800" cy="5742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If the property values are metric, each resource is represented as a point in N-dimensional space, with property values as the coordinates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Similarity is inversely related to distance </a:t>
            </a:r>
            <a:r>
              <a:rPr lang="en-US" sz="3200" dirty="0" smtClean="0"/>
              <a:t>computed as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32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Euclidean metric (r = 2) is the Pythagorean Theorem, better when properties are “fused” and not analyzed into their component dimensions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“City block” metric (r = 1) is better for separable properties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902185"/>
            <a:ext cx="3800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5029200" cy="1143000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Calculating Distances</a:t>
            </a:r>
            <a:endParaRPr lang="en-US" sz="36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572000" y="55626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954289"/>
            <a:ext cx="7109526" cy="4715202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5896" y="973348"/>
            <a:ext cx="3800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0697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295400"/>
            <a:ext cx="3419475" cy="2951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8037" y="1476954"/>
            <a:ext cx="2819400" cy="2588302"/>
          </a:xfrm>
          <a:prstGeom prst="rect">
            <a:avLst/>
          </a:prstGeom>
        </p:spPr>
      </p:pic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381000" y="533400"/>
            <a:ext cx="8228707" cy="11909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Fused vs. Separable Properties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38" y="4246810"/>
            <a:ext cx="358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Properties of color and saturation are fused, and Euclidean metrics better fit similarity judgments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988037" y="4255396"/>
            <a:ext cx="358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Circle size and radius angle are separable properties, and  City </a:t>
            </a:r>
            <a:r>
              <a:rPr lang="en-US" sz="2800" dirty="0" smtClean="0"/>
              <a:t>Block metric </a:t>
            </a:r>
            <a:r>
              <a:rPr lang="en-US" sz="2800" dirty="0"/>
              <a:t>better </a:t>
            </a:r>
            <a:r>
              <a:rPr lang="en-US" sz="2800" dirty="0" smtClean="0"/>
              <a:t>fits </a:t>
            </a:r>
            <a:r>
              <a:rPr lang="en-US" sz="2800" dirty="0"/>
              <a:t>similarity judgments</a:t>
            </a:r>
          </a:p>
        </p:txBody>
      </p:sp>
    </p:spTree>
    <p:extLst>
      <p:ext uri="{BB962C8B-B14F-4D97-AF65-F5344CB8AC3E}">
        <p14:creationId xmlns:p14="http://schemas.microsoft.com/office/powerpoint/2010/main" xmlns="" val="8714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olidFill>
                  <a:srgbClr val="FF0000"/>
                </a:solidFill>
                <a:sym typeface="UC Berkeley OS Sign"/>
              </a:rPr>
              <a:t>STOP AND THINK: Is Similarity a Symmetric Relationship?</a:t>
            </a:r>
            <a:endParaRPr lang="en-US" sz="3400" dirty="0" smtClean="0">
              <a:solidFill>
                <a:srgbClr val="FF0000"/>
              </a:solidFill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2457" y="2667000"/>
            <a:ext cx="7258543" cy="2404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/>
              <a:t>Does “A is similar to </a:t>
            </a:r>
            <a:r>
              <a:rPr lang="en-US" sz="3200" dirty="0" smtClean="0"/>
              <a:t>B”  </a:t>
            </a:r>
          </a:p>
          <a:p>
            <a:pPr marL="0" lvl="1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(or “A is like B”)</a:t>
            </a:r>
          </a:p>
          <a:p>
            <a:pPr marL="0" lvl="1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mean </a:t>
            </a:r>
            <a:r>
              <a:rPr lang="en-US" sz="3200" dirty="0"/>
              <a:t>the same thing as “B is similar to A</a:t>
            </a:r>
            <a:r>
              <a:rPr lang="en-US" sz="3200" dirty="0" smtClean="0"/>
              <a:t>”</a:t>
            </a:r>
          </a:p>
          <a:p>
            <a:pPr marL="0" lvl="1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(or “B is like A”)?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614283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Similarity Asymmetry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571997"/>
            <a:ext cx="8153400" cy="4159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When we compare an A with a B with a statement about similarity, we order A and B to make the more salient or “feature complex” one as the referent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/>
              <a:t>“the portrait resembles the </a:t>
            </a:r>
            <a:r>
              <a:rPr lang="en-US" sz="2800" dirty="0" smtClean="0"/>
              <a:t>father” </a:t>
            </a:r>
            <a:br>
              <a:rPr lang="en-US" sz="2800" dirty="0" smtClean="0"/>
            </a:br>
            <a:r>
              <a:rPr lang="en-US" sz="2800" dirty="0" smtClean="0"/>
              <a:t>NOT </a:t>
            </a:r>
            <a:r>
              <a:rPr lang="en-US" sz="2800" dirty="0"/>
              <a:t>“The father resembles the portrait</a:t>
            </a:r>
            <a:r>
              <a:rPr lang="en-US" sz="2800" dirty="0" smtClean="0"/>
              <a:t>”</a:t>
            </a:r>
          </a:p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/>
              <a:t> </a:t>
            </a:r>
            <a:r>
              <a:rPr lang="en-US" sz="2800" dirty="0" smtClean="0"/>
              <a:t>The more salient resource is less similar to the less salient one than vice versa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/>
              <a:t> </a:t>
            </a:r>
            <a:r>
              <a:rPr lang="en-US" sz="2800" dirty="0" smtClean="0"/>
              <a:t>North Korea is judged more similar to China than China is judged similar to North Korea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423079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Contrast Models 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1219200"/>
            <a:ext cx="8153400" cy="1281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Tversky proposed to measure similarity using a formula that considers both shared and distinctive features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400" y="4953000"/>
            <a:ext cx="8153400" cy="1448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Each of these three sets can be weighted differently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This model can explain why similarity judgments are not always symmetric</a:t>
            </a:r>
          </a:p>
        </p:txBody>
      </p:sp>
      <p:pic>
        <p:nvPicPr>
          <p:cNvPr id="15" name="Picture 14" descr="ContrastModelOfSimilar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514600"/>
            <a:ext cx="7172325" cy="22002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90600" y="1143000"/>
            <a:ext cx="4533900" cy="419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962400" y="1905000"/>
            <a:ext cx="4267200" cy="407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25451" y="2588516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F3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92251" y="2684502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F4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06958" y="35814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F6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57848" y="3823952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F7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15962" y="2781163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F5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07317" y="1958379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F2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1682234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F1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647251" y="2296128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F12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98781" y="385077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F11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65938" y="3306509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F10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34436" y="256420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F9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52084" y="4446844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F8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196616" y="5084539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F18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236200" y="4780687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F17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480219" y="4346119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F16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833593" y="3658767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F15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863366" y="2965829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F14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818566" y="2896767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F13</a:t>
            </a:r>
            <a:endParaRPr lang="en-US" sz="3200" b="1" dirty="0"/>
          </a:p>
        </p:txBody>
      </p:sp>
      <p:sp>
        <p:nvSpPr>
          <p:cNvPr id="23" name="Rectangle 1"/>
          <p:cNvSpPr txBox="1">
            <a:spLocks noChangeArrowheads="1"/>
          </p:cNvSpPr>
          <p:nvPr/>
        </p:nvSpPr>
        <p:spPr>
          <a:xfrm>
            <a:off x="0" y="267660"/>
            <a:ext cx="8991600" cy="11909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A Few Shared and Many Distinctive Features:</a:t>
            </a:r>
          </a:p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						Not Very Similar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" y="5486400"/>
            <a:ext cx="2647950" cy="71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Object A</a:t>
            </a:r>
            <a:endParaRPr lang="en-US" sz="4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843511" y="5771891"/>
            <a:ext cx="2628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Object B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171919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5" name="AutoShape 4" descr="Image result for pyramid egypt pictures"/>
          <p:cNvSpPr>
            <a:spLocks noChangeAspect="1" noChangeArrowheads="1"/>
          </p:cNvSpPr>
          <p:nvPr/>
        </p:nvSpPr>
        <p:spPr bwMode="auto">
          <a:xfrm>
            <a:off x="5001701" y="2345028"/>
            <a:ext cx="185737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05000" y="990600"/>
            <a:ext cx="6748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Style       Color        Size       Sleeve    Maker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905000" y="1600200"/>
            <a:ext cx="6791103" cy="10086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3400" y="1752600"/>
            <a:ext cx="1447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Shirt 1</a:t>
            </a:r>
          </a:p>
          <a:p>
            <a:r>
              <a:rPr lang="en-US" sz="2800" b="1" dirty="0" smtClean="0">
                <a:latin typeface="+mj-lt"/>
              </a:rPr>
              <a:t>Shirt 2</a:t>
            </a:r>
          </a:p>
          <a:p>
            <a:r>
              <a:rPr lang="en-US" sz="2800" b="1" dirty="0" smtClean="0">
                <a:latin typeface="+mj-lt"/>
              </a:rPr>
              <a:t>Shirt 3</a:t>
            </a:r>
          </a:p>
          <a:p>
            <a:r>
              <a:rPr lang="en-US" sz="2800" b="1" dirty="0" smtClean="0">
                <a:latin typeface="+mj-lt"/>
              </a:rPr>
              <a:t>Shirt 4</a:t>
            </a:r>
          </a:p>
          <a:p>
            <a:r>
              <a:rPr lang="en-US" sz="2800" b="1" dirty="0" smtClean="0">
                <a:latin typeface="+mj-lt"/>
              </a:rPr>
              <a:t>Shirt 5</a:t>
            </a:r>
          </a:p>
          <a:p>
            <a:r>
              <a:rPr lang="en-US" sz="2800" b="1" dirty="0" smtClean="0">
                <a:latin typeface="+mj-lt"/>
              </a:rPr>
              <a:t>Shirt 6</a:t>
            </a:r>
          </a:p>
          <a:p>
            <a:r>
              <a:rPr lang="en-US" sz="2800" b="1" dirty="0" smtClean="0">
                <a:latin typeface="+mj-lt"/>
              </a:rPr>
              <a:t>Shirt 7</a:t>
            </a:r>
          </a:p>
          <a:p>
            <a:r>
              <a:rPr lang="en-US" sz="2800" b="1" dirty="0" smtClean="0">
                <a:latin typeface="+mj-lt"/>
              </a:rPr>
              <a:t>Shirt 8</a:t>
            </a:r>
          </a:p>
          <a:p>
            <a:r>
              <a:rPr lang="en-US" sz="2800" b="1" dirty="0" smtClean="0">
                <a:latin typeface="+mj-lt"/>
              </a:rPr>
              <a:t>Shirt 9</a:t>
            </a:r>
          </a:p>
          <a:p>
            <a:r>
              <a:rPr lang="en-US" sz="2800" b="1" dirty="0" smtClean="0">
                <a:latin typeface="+mj-lt"/>
              </a:rPr>
              <a:t>Shirt 10</a:t>
            </a:r>
          </a:p>
          <a:p>
            <a:r>
              <a:rPr lang="en-US" sz="2800" b="1" dirty="0" smtClean="0">
                <a:latin typeface="+mj-lt"/>
              </a:rPr>
              <a:t>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05000" y="1752600"/>
            <a:ext cx="1447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Dress</a:t>
            </a:r>
          </a:p>
          <a:p>
            <a:r>
              <a:rPr lang="en-US" sz="2800" b="1" dirty="0" smtClean="0">
                <a:latin typeface="+mj-lt"/>
              </a:rPr>
              <a:t>Dress</a:t>
            </a:r>
          </a:p>
          <a:p>
            <a:r>
              <a:rPr lang="en-US" sz="2800" b="1" dirty="0" smtClean="0">
                <a:latin typeface="+mj-lt"/>
              </a:rPr>
              <a:t>Dress</a:t>
            </a:r>
          </a:p>
          <a:p>
            <a:r>
              <a:rPr lang="en-US" sz="2800" b="1" dirty="0" smtClean="0">
                <a:latin typeface="+mj-lt"/>
              </a:rPr>
              <a:t>Dress</a:t>
            </a:r>
          </a:p>
          <a:p>
            <a:r>
              <a:rPr lang="en-US" sz="2800" b="1" dirty="0" smtClean="0">
                <a:latin typeface="+mj-lt"/>
              </a:rPr>
              <a:t>Work</a:t>
            </a:r>
          </a:p>
          <a:p>
            <a:r>
              <a:rPr lang="en-US" sz="2800" b="1" dirty="0" smtClean="0">
                <a:latin typeface="+mj-lt"/>
              </a:rPr>
              <a:t>Party</a:t>
            </a:r>
          </a:p>
          <a:p>
            <a:r>
              <a:rPr lang="en-US" sz="2800" b="1" dirty="0" smtClean="0">
                <a:latin typeface="+mj-lt"/>
              </a:rPr>
              <a:t>Athletic</a:t>
            </a:r>
          </a:p>
          <a:p>
            <a:r>
              <a:rPr lang="en-US" sz="2800" b="1" dirty="0" smtClean="0">
                <a:latin typeface="+mj-lt"/>
              </a:rPr>
              <a:t>Work</a:t>
            </a:r>
          </a:p>
          <a:p>
            <a:r>
              <a:rPr lang="en-US" sz="2800" b="1" dirty="0" smtClean="0">
                <a:latin typeface="+mj-lt"/>
              </a:rPr>
              <a:t>Party</a:t>
            </a:r>
          </a:p>
          <a:p>
            <a:r>
              <a:rPr lang="en-US" sz="2800" b="1" dirty="0" smtClean="0">
                <a:latin typeface="+mj-lt"/>
              </a:rPr>
              <a:t>Work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1752600"/>
            <a:ext cx="1447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Long</a:t>
            </a:r>
          </a:p>
          <a:p>
            <a:r>
              <a:rPr lang="en-US" sz="2800" b="1" dirty="0" smtClean="0">
                <a:latin typeface="+mj-lt"/>
              </a:rPr>
              <a:t>Long</a:t>
            </a:r>
          </a:p>
          <a:p>
            <a:r>
              <a:rPr lang="en-US" sz="2800" b="1" dirty="0" smtClean="0">
                <a:latin typeface="+mj-lt"/>
              </a:rPr>
              <a:t>Long</a:t>
            </a:r>
          </a:p>
          <a:p>
            <a:r>
              <a:rPr lang="en-US" sz="2800" b="1" dirty="0" smtClean="0">
                <a:latin typeface="+mj-lt"/>
              </a:rPr>
              <a:t>Short</a:t>
            </a:r>
          </a:p>
          <a:p>
            <a:r>
              <a:rPr lang="en-US" sz="2800" b="1" dirty="0" smtClean="0">
                <a:latin typeface="+mj-lt"/>
              </a:rPr>
              <a:t>Long</a:t>
            </a:r>
          </a:p>
          <a:p>
            <a:r>
              <a:rPr lang="en-US" sz="2800" b="1" dirty="0" smtClean="0">
                <a:latin typeface="+mj-lt"/>
              </a:rPr>
              <a:t>Short</a:t>
            </a:r>
          </a:p>
          <a:p>
            <a:r>
              <a:rPr lang="en-US" sz="2800" b="1" dirty="0" smtClean="0">
                <a:latin typeface="+mj-lt"/>
              </a:rPr>
              <a:t>Long</a:t>
            </a:r>
          </a:p>
          <a:p>
            <a:r>
              <a:rPr lang="en-US" sz="2800" b="1" dirty="0" smtClean="0">
                <a:latin typeface="+mj-lt"/>
              </a:rPr>
              <a:t>Long</a:t>
            </a:r>
          </a:p>
          <a:p>
            <a:r>
              <a:rPr lang="en-US" sz="2800" b="1" dirty="0" smtClean="0">
                <a:latin typeface="+mj-lt"/>
              </a:rPr>
              <a:t>Short</a:t>
            </a:r>
          </a:p>
          <a:p>
            <a:r>
              <a:rPr lang="en-US" sz="2800" b="1" dirty="0" smtClean="0">
                <a:latin typeface="+mj-lt"/>
              </a:rPr>
              <a:t>Short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76800" y="1752600"/>
            <a:ext cx="1447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Large</a:t>
            </a:r>
          </a:p>
          <a:p>
            <a:r>
              <a:rPr lang="en-US" sz="2800" b="1" dirty="0" smtClean="0">
                <a:latin typeface="+mj-lt"/>
              </a:rPr>
              <a:t>Large</a:t>
            </a:r>
          </a:p>
          <a:p>
            <a:r>
              <a:rPr lang="en-US" sz="2800" b="1" dirty="0" smtClean="0">
                <a:latin typeface="+mj-lt"/>
              </a:rPr>
              <a:t>Med</a:t>
            </a:r>
          </a:p>
          <a:p>
            <a:r>
              <a:rPr lang="en-US" sz="2800" b="1" dirty="0" smtClean="0">
                <a:latin typeface="+mj-lt"/>
              </a:rPr>
              <a:t>Med</a:t>
            </a:r>
          </a:p>
          <a:p>
            <a:r>
              <a:rPr lang="en-US" sz="2800" b="1" dirty="0" smtClean="0">
                <a:latin typeface="+mj-lt"/>
              </a:rPr>
              <a:t>Med</a:t>
            </a:r>
          </a:p>
          <a:p>
            <a:r>
              <a:rPr lang="en-US" sz="2800" b="1" dirty="0" smtClean="0">
                <a:latin typeface="+mj-lt"/>
              </a:rPr>
              <a:t>Small</a:t>
            </a:r>
          </a:p>
          <a:p>
            <a:r>
              <a:rPr lang="en-US" sz="2800" b="1" dirty="0" smtClean="0">
                <a:latin typeface="+mj-lt"/>
              </a:rPr>
              <a:t>Med</a:t>
            </a:r>
          </a:p>
          <a:p>
            <a:r>
              <a:rPr lang="en-US" sz="2800" b="1" dirty="0" smtClean="0">
                <a:latin typeface="+mj-lt"/>
              </a:rPr>
              <a:t>Large</a:t>
            </a:r>
          </a:p>
          <a:p>
            <a:r>
              <a:rPr lang="en-US" sz="2800" b="1" dirty="0" smtClean="0">
                <a:latin typeface="+mj-lt"/>
              </a:rPr>
              <a:t>Med</a:t>
            </a:r>
          </a:p>
          <a:p>
            <a:r>
              <a:rPr lang="en-US" sz="2800" b="1" dirty="0" smtClean="0">
                <a:latin typeface="+mj-lt"/>
              </a:rPr>
              <a:t>Med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29000" y="1752600"/>
            <a:ext cx="1447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White</a:t>
            </a:r>
          </a:p>
          <a:p>
            <a:r>
              <a:rPr lang="en-US" sz="2800" b="1" dirty="0" smtClean="0">
                <a:latin typeface="+mj-lt"/>
              </a:rPr>
              <a:t>Blue</a:t>
            </a:r>
          </a:p>
          <a:p>
            <a:r>
              <a:rPr lang="en-US" sz="2800" b="1" dirty="0" smtClean="0">
                <a:latin typeface="+mj-lt"/>
              </a:rPr>
              <a:t>White</a:t>
            </a:r>
          </a:p>
          <a:p>
            <a:r>
              <a:rPr lang="en-US" sz="2800" b="1" dirty="0" smtClean="0">
                <a:latin typeface="+mj-lt"/>
              </a:rPr>
              <a:t>Blue</a:t>
            </a:r>
          </a:p>
          <a:p>
            <a:r>
              <a:rPr lang="en-US" sz="2800" b="1" dirty="0" smtClean="0">
                <a:latin typeface="+mj-lt"/>
              </a:rPr>
              <a:t>White</a:t>
            </a:r>
          </a:p>
          <a:p>
            <a:r>
              <a:rPr lang="en-US" sz="2800" b="1" dirty="0" smtClean="0">
                <a:latin typeface="+mj-lt"/>
              </a:rPr>
              <a:t>Red</a:t>
            </a:r>
          </a:p>
          <a:p>
            <a:r>
              <a:rPr lang="en-US" sz="2800" b="1" dirty="0" smtClean="0">
                <a:latin typeface="+mj-lt"/>
              </a:rPr>
              <a:t>Red</a:t>
            </a:r>
          </a:p>
          <a:p>
            <a:r>
              <a:rPr lang="en-US" sz="2800" b="1" dirty="0" smtClean="0">
                <a:latin typeface="+mj-lt"/>
              </a:rPr>
              <a:t>Brown</a:t>
            </a:r>
          </a:p>
          <a:p>
            <a:r>
              <a:rPr lang="en-US" sz="2800" b="1" dirty="0" smtClean="0">
                <a:latin typeface="+mj-lt"/>
              </a:rPr>
              <a:t>Brown</a:t>
            </a:r>
          </a:p>
          <a:p>
            <a:r>
              <a:rPr lang="en-US" sz="2800" b="1" dirty="0" smtClean="0">
                <a:latin typeface="+mj-lt"/>
              </a:rPr>
              <a:t>White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15200" y="1752600"/>
            <a:ext cx="1447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Boss</a:t>
            </a:r>
          </a:p>
          <a:p>
            <a:r>
              <a:rPr lang="en-US" sz="2800" b="1" dirty="0" smtClean="0">
                <a:latin typeface="+mj-lt"/>
              </a:rPr>
              <a:t>Klein</a:t>
            </a:r>
          </a:p>
          <a:p>
            <a:r>
              <a:rPr lang="en-US" sz="2800" b="1" dirty="0" smtClean="0">
                <a:latin typeface="+mj-lt"/>
              </a:rPr>
              <a:t>Boss</a:t>
            </a:r>
          </a:p>
          <a:p>
            <a:r>
              <a:rPr lang="en-US" sz="2800" b="1" dirty="0" smtClean="0">
                <a:latin typeface="+mj-lt"/>
              </a:rPr>
              <a:t>Klein</a:t>
            </a:r>
          </a:p>
          <a:p>
            <a:r>
              <a:rPr lang="en-US" sz="2800" b="1" dirty="0" smtClean="0">
                <a:latin typeface="+mj-lt"/>
              </a:rPr>
              <a:t>LL Bean</a:t>
            </a:r>
          </a:p>
          <a:p>
            <a:r>
              <a:rPr lang="en-US" sz="2800" b="1" dirty="0" smtClean="0">
                <a:latin typeface="+mj-lt"/>
              </a:rPr>
              <a:t>Tommy</a:t>
            </a:r>
          </a:p>
          <a:p>
            <a:r>
              <a:rPr lang="en-US" sz="2800" b="1" dirty="0" smtClean="0">
                <a:latin typeface="+mj-lt"/>
              </a:rPr>
              <a:t>Nike</a:t>
            </a:r>
          </a:p>
          <a:p>
            <a:r>
              <a:rPr lang="en-US" sz="2800" b="1" dirty="0" smtClean="0">
                <a:latin typeface="+mj-lt"/>
              </a:rPr>
              <a:t>LL Bean</a:t>
            </a:r>
          </a:p>
          <a:p>
            <a:r>
              <a:rPr lang="en-US" sz="2800" b="1" dirty="0" smtClean="0">
                <a:latin typeface="+mj-lt"/>
              </a:rPr>
              <a:t>Tommy</a:t>
            </a:r>
          </a:p>
          <a:p>
            <a:r>
              <a:rPr lang="en-US" sz="2800" b="1" dirty="0" smtClean="0">
                <a:latin typeface="+mj-lt"/>
              </a:rPr>
              <a:t>REI</a:t>
            </a:r>
          </a:p>
        </p:txBody>
      </p:sp>
      <p:sp>
        <p:nvSpPr>
          <p:cNvPr id="3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8707" cy="8861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The Features of Shirts</a:t>
            </a:r>
          </a:p>
        </p:txBody>
      </p:sp>
    </p:spTree>
    <p:extLst>
      <p:ext uri="{BB962C8B-B14F-4D97-AF65-F5344CB8AC3E}">
        <p14:creationId xmlns:p14="http://schemas.microsoft.com/office/powerpoint/2010/main" xmlns="" val="2685116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FLASHBACK: Classical View of Categories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905000"/>
            <a:ext cx="8153400" cy="4459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“Classical” categories have clear boundaries defined by a small number of ESSENTIAL or necessary and sufficient properties</a:t>
            </a:r>
          </a:p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i="1" dirty="0" smtClean="0"/>
              <a:t>Necessary</a:t>
            </a:r>
            <a:r>
              <a:rPr lang="en-US" sz="3200" dirty="0" smtClean="0"/>
              <a:t> means that every instance must have the property to be in the category</a:t>
            </a:r>
          </a:p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i="1" dirty="0" smtClean="0"/>
              <a:t>Sufficient</a:t>
            </a:r>
            <a:r>
              <a:rPr lang="en-US" sz="3200" dirty="0" smtClean="0"/>
              <a:t> means that any instance that has the necessary properties is in the category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90600" y="1143000"/>
            <a:ext cx="4533900" cy="419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962400" y="1905000"/>
            <a:ext cx="4267200" cy="407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4083" y="2395091"/>
            <a:ext cx="1311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Large Size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8482" y="4099897"/>
            <a:ext cx="1751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Maker Boss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96301" y="2819620"/>
            <a:ext cx="17681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Long Sleeve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39351" y="3173291"/>
            <a:ext cx="1358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WhiteColor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26058" y="1451223"/>
            <a:ext cx="19769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Dress Style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11683" y="2288720"/>
            <a:ext cx="1896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Work Style</a:t>
            </a:r>
            <a:endParaRPr lang="en-US" sz="3200" b="1" dirty="0"/>
          </a:p>
        </p:txBody>
      </p:sp>
      <p:sp>
        <p:nvSpPr>
          <p:cNvPr id="23" name="Rectangle 1"/>
          <p:cNvSpPr txBox="1">
            <a:spLocks noChangeArrowheads="1"/>
          </p:cNvSpPr>
          <p:nvPr/>
        </p:nvSpPr>
        <p:spPr>
          <a:xfrm>
            <a:off x="0" y="267660"/>
            <a:ext cx="8991600" cy="11909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A Few Shared and Many Distinctive Features:</a:t>
            </a:r>
          </a:p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						Not Very Similar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" y="5486400"/>
            <a:ext cx="2647950" cy="71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Shirt 1</a:t>
            </a:r>
            <a:endParaRPr lang="en-US" sz="4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223447" y="6025514"/>
            <a:ext cx="2628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Shirt 10</a:t>
            </a:r>
            <a:endParaRPr lang="en-US" sz="4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033349" y="3430523"/>
            <a:ext cx="1714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Medium Size</a:t>
            </a:r>
            <a:endParaRPr lang="en-US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779706" y="4549527"/>
            <a:ext cx="17681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Short Sleeve</a:t>
            </a:r>
            <a:endParaRPr lang="en-US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662100" y="4435421"/>
            <a:ext cx="1751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Maker REI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361970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930528" y="3438618"/>
            <a:ext cx="1856166" cy="25998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444302" y="2173223"/>
            <a:ext cx="4218366" cy="3787766"/>
            <a:chOff x="1600200" y="1958378"/>
            <a:chExt cx="4218366" cy="3787766"/>
          </a:xfrm>
        </p:grpSpPr>
        <p:sp>
          <p:nvSpPr>
            <p:cNvPr id="2" name="Oval 1"/>
            <p:cNvSpPr/>
            <p:nvPr/>
          </p:nvSpPr>
          <p:spPr>
            <a:xfrm>
              <a:off x="1600200" y="1958378"/>
              <a:ext cx="3924300" cy="337562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12219" y="3128014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P3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12813" y="2746681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P4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64724" y="3787537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P6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69544" y="368677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P7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73741" y="2996625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P5</a:t>
              </a:r>
              <a:endParaRPr lang="en-US" sz="3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07317" y="1958379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P2</a:t>
              </a:r>
              <a:endParaRPr lang="en-US" sz="3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94818" y="2056536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P1</a:t>
              </a:r>
              <a:endParaRPr lang="en-US" sz="32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97250" y="3855041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P11</a:t>
              </a:r>
              <a:endParaRPr lang="en-US" sz="32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63160" y="4438236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P10</a:t>
              </a:r>
              <a:endParaRPr lang="en-US" sz="32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34436" y="2564201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P9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39894" y="447047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P8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80366" y="4582589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P12</a:t>
              </a:r>
              <a:endParaRPr lang="en-US" sz="32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24427" y="5161369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P13</a:t>
              </a:r>
              <a:endParaRPr lang="en-US" sz="32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15509" y="2913095"/>
            <a:ext cx="2914853" cy="2609300"/>
            <a:chOff x="3443487" y="3372399"/>
            <a:chExt cx="2914853" cy="2609300"/>
          </a:xfrm>
        </p:grpSpPr>
        <p:sp>
          <p:nvSpPr>
            <p:cNvPr id="25" name="Oval 24"/>
            <p:cNvSpPr/>
            <p:nvPr/>
          </p:nvSpPr>
          <p:spPr>
            <a:xfrm>
              <a:off x="3443487" y="3372399"/>
              <a:ext cx="2243607" cy="22766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962400" y="3603946"/>
              <a:ext cx="2112000" cy="237775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25131" y="4250662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53000" y="4321399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P4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520140" y="4613786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P6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36200" y="5306284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P7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73730" y="4700971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P5</a:t>
              </a:r>
              <a:endParaRPr lang="en-US" sz="32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97745" y="379197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P2</a:t>
              </a:r>
              <a:endParaRPr lang="en-US" sz="32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5552" y="4166175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P1</a:t>
              </a:r>
              <a:endParaRPr lang="en-US" sz="3200" b="1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153351" y="2193186"/>
            <a:ext cx="2647950" cy="71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Object A</a:t>
            </a:r>
            <a:endParaRPr lang="en-US" sz="4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917215" y="1432052"/>
            <a:ext cx="2647950" cy="71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Object A</a:t>
            </a:r>
            <a:endParaRPr lang="en-US" sz="4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845582" y="5870554"/>
            <a:ext cx="2233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Object B</a:t>
            </a:r>
            <a:endParaRPr lang="en-US" sz="4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319386" y="5671805"/>
            <a:ext cx="2233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Object B</a:t>
            </a:r>
            <a:endParaRPr lang="en-US" sz="4000" b="1" dirty="0"/>
          </a:p>
        </p:txBody>
      </p:sp>
      <p:sp>
        <p:nvSpPr>
          <p:cNvPr id="38" name="Rectangle 37"/>
          <p:cNvSpPr/>
          <p:nvPr/>
        </p:nvSpPr>
        <p:spPr>
          <a:xfrm>
            <a:off x="2151047" y="76557"/>
            <a:ext cx="5841400" cy="111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olidFill>
                  <a:srgbClr val="FF0000"/>
                </a:solidFill>
                <a:sym typeface="UC Berkeley OS Sign"/>
              </a:rPr>
              <a:t>STOP AND THINK:  HOW SIMILAR ARE A AND B?</a:t>
            </a:r>
            <a:endParaRPr lang="en-US" sz="3600" dirty="0">
              <a:solidFill>
                <a:srgbClr val="FF0000"/>
              </a:solidFill>
              <a:sym typeface="UC Berkeley OS Sign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1515" y="1440620"/>
            <a:ext cx="1369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CASE 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65165" y="1618968"/>
            <a:ext cx="1369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CASE 2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33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81200" y="1905000"/>
            <a:ext cx="4446966" cy="42762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981200" y="1828800"/>
            <a:ext cx="4218366" cy="3787766"/>
            <a:chOff x="1600200" y="1958378"/>
            <a:chExt cx="4218366" cy="3787766"/>
          </a:xfrm>
        </p:grpSpPr>
        <p:sp>
          <p:nvSpPr>
            <p:cNvPr id="2" name="Oval 1"/>
            <p:cNvSpPr/>
            <p:nvPr/>
          </p:nvSpPr>
          <p:spPr>
            <a:xfrm>
              <a:off x="1600200" y="1958378"/>
              <a:ext cx="3924300" cy="337562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12219" y="3128014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P3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12813" y="2746681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P4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64724" y="3787537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P6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69544" y="368677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P7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73741" y="2996625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P5</a:t>
              </a:r>
              <a:endParaRPr lang="en-US" sz="3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07317" y="1958379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P2</a:t>
              </a:r>
              <a:endParaRPr lang="en-US" sz="3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94818" y="2056536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P1</a:t>
              </a:r>
              <a:endParaRPr lang="en-US" sz="32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97250" y="3855041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P11</a:t>
              </a:r>
              <a:endParaRPr lang="en-US" sz="32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63160" y="4438236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P10</a:t>
              </a:r>
              <a:endParaRPr lang="en-US" sz="32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34436" y="2564201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P9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39894" y="447047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P8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80366" y="4582589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P12</a:t>
              </a:r>
              <a:endParaRPr lang="en-US" sz="32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24427" y="5161369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P13</a:t>
              </a:r>
              <a:endParaRPr lang="en-US" sz="3200" b="1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28600" y="1524000"/>
            <a:ext cx="2647950" cy="71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Object A</a:t>
            </a:r>
            <a:endParaRPr lang="en-US" sz="4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400800" y="4800600"/>
            <a:ext cx="2233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Object B</a:t>
            </a:r>
            <a:endParaRPr lang="en-US" sz="4000" b="1" dirty="0"/>
          </a:p>
        </p:txBody>
      </p:sp>
      <p:sp>
        <p:nvSpPr>
          <p:cNvPr id="38" name="Rectangle 37"/>
          <p:cNvSpPr/>
          <p:nvPr/>
        </p:nvSpPr>
        <p:spPr>
          <a:xfrm>
            <a:off x="990600" y="228600"/>
            <a:ext cx="7306647" cy="602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Missing Data != Distinctive Features</a:t>
            </a:r>
            <a:endParaRPr lang="en-US" sz="3600" dirty="0">
              <a:sym typeface="UC Berkeley OS Sig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77000" y="1371600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CASE </a:t>
            </a:r>
            <a:r>
              <a:rPr lang="en-US" sz="2800" b="1" dirty="0" smtClean="0">
                <a:solidFill>
                  <a:srgbClr val="FF0000"/>
                </a:solidFill>
              </a:rPr>
              <a:t>2 might look like this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33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Structure Models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1219200"/>
            <a:ext cx="8153400" cy="6412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Geometric and Feature models don’t work well when comparing things that have lots of internal hierarchical or relational structure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In these cases, comparing matching features is insufficient; you need to compare features with similar roles in structures or relationships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Similarity is like analogy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In analogies, relationships are shared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In similarity, both relationships and features are shared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Theory-Based Categories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905000"/>
            <a:ext cx="8153400" cy="3861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Sometimes a category can be defined even when there are no family resemblances or similarity based on surface or perceivable properties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Instead, there is a theory of causation or capability that explains why some collection of things go together</a:t>
            </a:r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Theory-Based Category: Computer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6096000"/>
            <a:ext cx="8001000" cy="432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/>
              <a:t>Category of "</a:t>
            </a:r>
            <a:r>
              <a:rPr lang="en-US" sz="2400" dirty="0" smtClean="0">
                <a:hlinkClick r:id="rId3"/>
              </a:rPr>
              <a:t>computer</a:t>
            </a:r>
            <a:r>
              <a:rPr lang="en-US" sz="2400" dirty="0" smtClean="0"/>
              <a:t>" is based on being able to compute</a:t>
            </a:r>
          </a:p>
        </p:txBody>
      </p:sp>
      <p:pic>
        <p:nvPicPr>
          <p:cNvPr id="9218" name="Picture 2" descr="Babbage Difference Engine No.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524000"/>
            <a:ext cx="2305050" cy="1536700"/>
          </a:xfrm>
          <a:prstGeom prst="rect">
            <a:avLst/>
          </a:prstGeom>
          <a:noFill/>
        </p:spPr>
      </p:pic>
      <p:pic>
        <p:nvPicPr>
          <p:cNvPr id="9222" name="Picture 6" descr="Harvard Mark-I in use, 19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1524000"/>
            <a:ext cx="1378698" cy="1649257"/>
          </a:xfrm>
          <a:prstGeom prst="rect">
            <a:avLst/>
          </a:prstGeom>
          <a:noFill/>
        </p:spPr>
      </p:pic>
      <p:pic>
        <p:nvPicPr>
          <p:cNvPr id="9224" name="Picture 8" descr="http://www.computerhistory.org/timeline/images/1951_univa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352800"/>
            <a:ext cx="1905000" cy="1447801"/>
          </a:xfrm>
          <a:prstGeom prst="rect">
            <a:avLst/>
          </a:prstGeom>
          <a:noFill/>
        </p:spPr>
      </p:pic>
      <p:pic>
        <p:nvPicPr>
          <p:cNvPr id="9226" name="Picture 10" descr="http://www.computerhistory.org/timeline/images/1956_tx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4648200"/>
            <a:ext cx="1905000" cy="1304926"/>
          </a:xfrm>
          <a:prstGeom prst="rect">
            <a:avLst/>
          </a:prstGeom>
          <a:noFill/>
        </p:spPr>
      </p:pic>
      <p:pic>
        <p:nvPicPr>
          <p:cNvPr id="9228" name="Picture 12" descr="http://www.computerhistory.org/timeline/images/1972_hp3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1524000"/>
            <a:ext cx="1029138" cy="1790700"/>
          </a:xfrm>
          <a:prstGeom prst="rect">
            <a:avLst/>
          </a:prstGeom>
          <a:noFill/>
        </p:spPr>
      </p:pic>
      <p:pic>
        <p:nvPicPr>
          <p:cNvPr id="9230" name="Picture 14" descr="http://www.computerhistory.org/timeline/images/1974_alt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1600200"/>
            <a:ext cx="1088756" cy="1605916"/>
          </a:xfrm>
          <a:prstGeom prst="rect">
            <a:avLst/>
          </a:prstGeom>
          <a:noFill/>
        </p:spPr>
      </p:pic>
      <p:pic>
        <p:nvPicPr>
          <p:cNvPr id="9232" name="Picture 16" descr="http://www.computerhistory.org/timeline/images/1976_cray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1800" y="3276600"/>
            <a:ext cx="1600200" cy="1200150"/>
          </a:xfrm>
          <a:prstGeom prst="rect">
            <a:avLst/>
          </a:prstGeom>
          <a:noFill/>
        </p:spPr>
      </p:pic>
      <p:pic>
        <p:nvPicPr>
          <p:cNvPr id="9234" name="Picture 18" descr="http://www.computerhistory.org/timeline/images/1977_appl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91000" y="4419600"/>
            <a:ext cx="1143000" cy="1383030"/>
          </a:xfrm>
          <a:prstGeom prst="rect">
            <a:avLst/>
          </a:prstGeom>
          <a:noFill/>
        </p:spPr>
      </p:pic>
      <p:pic>
        <p:nvPicPr>
          <p:cNvPr id="9236" name="Picture 20" descr="https://encrypted-tbn3.gstatic.com/images?q=tbn:ANd9GcRvMsHXi_zQeOwSoohnXjuhRKvxP89oLCcKEQ9zj4dgqRkcUYS9VfWoykUc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91400" y="1630554"/>
            <a:ext cx="1469721" cy="1274572"/>
          </a:xfrm>
          <a:prstGeom prst="rect">
            <a:avLst/>
          </a:prstGeom>
          <a:noFill/>
        </p:spPr>
      </p:pic>
      <p:pic>
        <p:nvPicPr>
          <p:cNvPr id="9238" name="Picture 22" descr="https://encrypted-tbn1.gstatic.com/images?q=tbn:ANd9GcSM29K4Z0711h4B4k5uFLfki9pLLuxv7QhcExCOsRVkdcdSkiI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10200" y="3505200"/>
            <a:ext cx="1558062" cy="1457325"/>
          </a:xfrm>
          <a:prstGeom prst="rect">
            <a:avLst/>
          </a:prstGeom>
          <a:noFill/>
        </p:spPr>
      </p:pic>
      <p:pic>
        <p:nvPicPr>
          <p:cNvPr id="9240" name="Picture 24" descr="https://encrypted-tbn3.gstatic.com/images?q=tbn:ANd9GcSaEvYWLe0T4F2q49Exwe8OZjgtdXzdGITPl0oFIbTXWSzWDtf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0400" y="3048000"/>
            <a:ext cx="1848433" cy="1409701"/>
          </a:xfrm>
          <a:prstGeom prst="rect">
            <a:avLst/>
          </a:prstGeom>
          <a:noFill/>
        </p:spPr>
      </p:pic>
      <p:pic>
        <p:nvPicPr>
          <p:cNvPr id="9242" name="Picture 26" descr="https://encrypted-tbn1.gstatic.com/images?q=tbn:ANd9GcTwwmZxilOOqKc0_Pel0-uEEXZ-VbvnpIBlfKRG0FDThMc0bQkxW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86600" y="4724400"/>
            <a:ext cx="1562100" cy="11655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Goal-Derived (or “Ad Hoc”) Categories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6307" y="1219200"/>
            <a:ext cx="8153400" cy="4389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Another way of defining categories for things that have no </a:t>
            </a:r>
            <a:r>
              <a:rPr lang="en-US" sz="2800" dirty="0"/>
              <a:t>discernible properties in </a:t>
            </a:r>
            <a:r>
              <a:rPr lang="en-US" sz="2800" dirty="0" smtClean="0"/>
              <a:t>common is based on their value with respect to a common goal or task</a:t>
            </a:r>
          </a:p>
          <a:p>
            <a:pPr lvl="1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Imagine you are in a city about to be hit by a hurricane and you have 10 minutes to take any of your possessions and evacuate. How do you define the category of what to take?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You might have a set of properties, but they are not likely to be ones that are easy to define: irreplaceable, priceless, sentimentally valuable, etc.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295400"/>
            <a:ext cx="6705600" cy="4915204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Goal-Derived Personal Category?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2015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28 October 2015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18.3 – Category Models and Models of Information Retrieval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Models of Information Retrieval (1)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752600"/>
            <a:ext cx="8686800" cy="4159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The core problems of information retrieval are finding relevant documents and ordering the found documents according to relevance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The IR model explains how these problems are solved: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...By specifying the representations of queries and documents in the collection being searched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...And the information used, and the calculations performed, that order the retrieved documents by relevance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Wittgenstein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752600"/>
            <a:ext cx="8458200" cy="4820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Ludwig Wittgenstein (1889-1951) – "philosophy of ordinary language" - first to discuss problems with classical category theory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 Enumerative categories embody the idea that “</a:t>
            </a:r>
            <a:r>
              <a:rPr lang="en-US" sz="2800" dirty="0" smtClean="0">
                <a:solidFill>
                  <a:srgbClr val="FF0000"/>
                </a:solidFill>
              </a:rPr>
              <a:t>meaning is reference</a:t>
            </a:r>
            <a:r>
              <a:rPr lang="en-US" sz="2800" dirty="0" smtClean="0"/>
              <a:t>” – a concept means what it refers to; you understand words by following the association to their “extensions”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 Wittgenstein argued that most words don’t have fixed extensions because what they refer to can depend on context: “</a:t>
            </a:r>
            <a:r>
              <a:rPr lang="en-US" sz="2800" dirty="0" smtClean="0">
                <a:solidFill>
                  <a:srgbClr val="FF0000"/>
                </a:solidFill>
              </a:rPr>
              <a:t>meaning is use</a:t>
            </a:r>
            <a:r>
              <a:rPr lang="en-US" sz="2800" dirty="0" smtClean="0"/>
              <a:t>”</a:t>
            </a:r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Models of Information Retrieval (2)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752600"/>
            <a:ext cx="8001000" cy="3993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Different IR models solve these problems in different ways; the better they solve it, the more conceptually and computationally complex they are, so there are tradeoffs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Identifying relevant documents is equivalent to defining a category to which the query and retrieved information (document) both belong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So there is a correspondence between models of categories and models of information retrieval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The Boolean Model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524000"/>
            <a:ext cx="7772400" cy="480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The Boolean model of IR represents documents and queries as sets of index terms that are either present or absent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Term frequency is not represented in any way; terms are either present or absent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This enables comparisons between queries and document collections using set theory operations with Boolean algebra, making relevance a binary decision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400" dirty="0" smtClean="0">
              <a:latin typeface="UC Berkeley OS Sign"/>
              <a:sym typeface="UC Berkeley OS Sign"/>
            </a:endParaRP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solidFill>
                  <a:srgbClr val="FF0000"/>
                </a:solidFill>
                <a:latin typeface="UC Berkeley OS Sign"/>
                <a:sym typeface="UC Berkeley OS Sign"/>
              </a:rPr>
              <a:t>THIS IS THE CLASSICAL MODEL OF CATEGORIES WITH NECESSARY AND SUFFIEICENT PROPERTIES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600200"/>
            <a:ext cx="8272751" cy="4534103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Example of Boolean Representation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Relevance in the Boolean Model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28600" y="1981200"/>
            <a:ext cx="8534400" cy="43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Because terms are either present or absent, a document is either relevant or not relevant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But this is clearly flawed -- if a query is "a and b" the Boolean model retrieves only those documents that contain both of them, and treats documents that contain only a or only b as equally irrelevant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solidFill>
                  <a:srgbClr val="FF0000"/>
                </a:solidFill>
                <a:latin typeface="UC Berkeley OS Sign"/>
                <a:sym typeface="UC Berkeley OS Sign"/>
              </a:rPr>
              <a:t>THIS IS EQUIVALENT TO SAYING THAT THE BOOLEAN MODEL HAS NO WAY TO REPRESENT TYPICALITY OR GRADED MEMBERSHIP IN A CATEGORY</a:t>
            </a:r>
            <a:endParaRPr lang="en-US" sz="2800" dirty="0" smtClean="0">
              <a:latin typeface="UC Berkeley OS Sign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Overview of Vector Model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1447800"/>
            <a:ext cx="7924800" cy="396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Documents and queries are represented in the same way as word or term vectors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Each dimension is the count of occurrences for a term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Vector algebra provides a model for computing similarity between queries and documents and between documents because of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sym typeface="UC Berkeley OS Sign"/>
              </a:rPr>
              <a:t>assumption that "closeness in space" means "closeness in meaning”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Overview of Vector Model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1752600"/>
            <a:ext cx="7924800" cy="356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Because the model represents term frequency and not just presence or absence, terms can be weighted to reflect the importance of the term in discriminating the document in the collection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solidFill>
                  <a:srgbClr val="FF0000"/>
                </a:solidFill>
                <a:latin typeface="UC Berkeley OS Sign"/>
                <a:sym typeface="UC Berkeley OS Sign"/>
              </a:rPr>
              <a:t>THIS WILL PRODUCE A CONTINUOUS RATHER THAN A BINARY MEASURE OF SIMILARITY</a:t>
            </a:r>
            <a:endParaRPr lang="en-US" sz="2800" dirty="0" smtClean="0">
              <a:latin typeface="UC Berkeley OS Sign"/>
              <a:sym typeface="UC Berkeley OS Sign"/>
            </a:endParaRP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>
              <a:latin typeface="UC Berkeley OS Sign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129155"/>
            <a:ext cx="7620000" cy="5555849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Vectors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Vectors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143000" y="2514600"/>
            <a:ext cx="7391400" cy="260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Vectors are an abstract way to think about a list of numbers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Any point in a vector space can be represented as a list of numbers called "coordinates" which represent values on the "axes" or "basis vectors" of the space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Vectors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066800" y="1752600"/>
            <a:ext cx="7696200" cy="317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Adding and multiplying vectors gives us a way to represent a continuous space in any number of dimensions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We can multiply a coordinate value in a vector to "scale" its length on a particular basic vector to "weight" that value (or axis)</a:t>
            </a:r>
          </a:p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>
              <a:latin typeface="UC Berkeley OS Sign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Calculating Similarity in Vector Models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371600"/>
            <a:ext cx="8229600" cy="464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The similarity between a query and a document, or between two documents, is defined as the "inner product" of their vectors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The inner product of two vectors is the sum of the products of their overlapping terms (so similarity increases when they have more terms in common)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 v1 = (3, 8, 4)   v2 = (2, 3, 1)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 (3, 8, 4) x (2, 3, 1) = (3 x 2) + (8 x 3) + (4 x 1) = 34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646" y="1524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If Meaning was just Reference...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05931" y="1257239"/>
            <a:ext cx="8382000" cy="525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If "meaning</a:t>
            </a:r>
            <a:r>
              <a:rPr lang="en-US" sz="2800" dirty="0"/>
              <a:t>" was just based on reference would we need all that complicated ontology </a:t>
            </a:r>
            <a:r>
              <a:rPr lang="en-US" sz="2800" dirty="0" smtClean="0"/>
              <a:t>machinery and </a:t>
            </a:r>
            <a:r>
              <a:rPr lang="en-US" sz="2800" dirty="0"/>
              <a:t>common </a:t>
            </a:r>
            <a:r>
              <a:rPr lang="en-US" sz="2800" dirty="0" smtClean="0"/>
              <a:t>sense to understand each other? Would names matter?</a:t>
            </a:r>
            <a:endParaRPr lang="en-US" sz="2800" dirty="0"/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Prune == Dried Plum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Chinese Gooseberry == Kiwi Fruit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Patagonian Toothfish == Antarctic Cod ==  Chilean Sea Bass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Sectarian Conflict == Civil War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Terrorists == Insurgents == Resistance == Freedom Fighters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Calculating Similarity in Vector Models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85800" y="1447800"/>
            <a:ext cx="8229600" cy="44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Qualitatively or intuitively this means that documents are more likely to be about the same topics when they use the same terms in the same proportions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When vectors are normalized (to length 1) compensate for different lengths, the inner product calculation is the cosine between the vectors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>
              <a:latin typeface="UC Berkeley OS Sign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915293" y="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Similarity in Vector Models</a:t>
            </a:r>
            <a:br>
              <a:rPr lang="en-US" sz="3600" b="1" dirty="0" smtClean="0"/>
            </a:br>
            <a:r>
              <a:rPr lang="en-US" sz="3600" b="1" dirty="0" smtClean="0"/>
              <a:t> (Graphical Depiction)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05000" y="1257182"/>
            <a:ext cx="5486400" cy="536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Summary: Why Study Categorization?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752600"/>
            <a:ext cx="8686800" cy="495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Categorization is central to how we organize information and the world, and categories are involved whenever we communicate, analyze, predict, or classify</a:t>
            </a:r>
          </a:p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Whenever we design data structures, programming language class hierarchies, user or application interfaces, ...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Categorization is much messier than our computer systems and applications would like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But understanding how people (and each of us) categorize can help us design better systems and interfaces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414" y="1995785"/>
            <a:ext cx="7867055" cy="44916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TDO 7 through 7.2</a:t>
            </a:r>
          </a:p>
          <a:p>
            <a:r>
              <a:rPr lang="en-US" sz="2800" dirty="0" smtClean="0"/>
              <a:t>Rosenthal, </a:t>
            </a:r>
            <a:r>
              <a:rPr lang="en-US" sz="2800" dirty="0" err="1" smtClean="0"/>
              <a:t>Arnon</a:t>
            </a:r>
            <a:r>
              <a:rPr lang="en-US" sz="2800" dirty="0" smtClean="0"/>
              <a:t>, Len Seligman, and Scott Renner. “From semantic integration to semantics management: case studies and a way forward.” ACM SIGMOD Record 33, no. 4 (2004): 44-50. </a:t>
            </a:r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Core Readings for Next Lecture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25E6FFFD-38D9-4C0C-960C-8E08C295169A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8707" cy="3995812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TODAY’S</a:t>
            </a:r>
            <a:br>
              <a:rPr lang="en-US" b="1" dirty="0" smtClean="0">
                <a:sym typeface="UC Berkeley OS Sign"/>
              </a:rPr>
            </a:br>
            <a:r>
              <a:rPr lang="en-US" b="1" dirty="0" smtClean="0">
                <a:sym typeface="UC Berkeley OS Sign"/>
              </a:rPr>
              <a:t> MOST</a:t>
            </a:r>
            <a:br>
              <a:rPr lang="en-US" b="1" dirty="0" smtClean="0">
                <a:sym typeface="UC Berkeley OS Sign"/>
              </a:rPr>
            </a:br>
            <a:r>
              <a:rPr lang="en-US" b="1" dirty="0" smtClean="0">
                <a:sym typeface="UC Berkeley OS Sign"/>
              </a:rPr>
              <a:t> IMPORTANT</a:t>
            </a:r>
            <a:br>
              <a:rPr lang="en-US" b="1" dirty="0" smtClean="0">
                <a:sym typeface="UC Berkeley OS Sign"/>
              </a:rPr>
            </a:br>
            <a:r>
              <a:rPr lang="en-US" b="1" dirty="0" smtClean="0">
                <a:sym typeface="UC Berkeley OS Sign"/>
              </a:rPr>
              <a:t> SLIDES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Implications of “Meaning is Use”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905000"/>
            <a:ext cx="8153400" cy="4757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There may be defining features for typical instances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But there are </a:t>
            </a:r>
            <a:r>
              <a:rPr lang="en-US" sz="2800" dirty="0" smtClean="0">
                <a:solidFill>
                  <a:srgbClr val="FF0000"/>
                </a:solidFill>
              </a:rPr>
              <a:t>no features that are necessary and sufficient</a:t>
            </a:r>
            <a:r>
              <a:rPr lang="en-US" sz="2800" dirty="0" smtClean="0"/>
              <a:t> for all examples of the category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Even when features can be identified, they change in different contexts and over time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Different instances vary substantially in how typical or representative they are of the category even though they share all the required features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Other Limits of Property-Based Categorization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524000"/>
            <a:ext cx="8001000" cy="4159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Some properties </a:t>
            </a:r>
            <a:r>
              <a:rPr lang="en-US" sz="2800" dirty="0" smtClean="0">
                <a:solidFill>
                  <a:srgbClr val="FF0000"/>
                </a:solidFill>
              </a:rPr>
              <a:t>cannot be directly perceived</a:t>
            </a:r>
            <a:r>
              <a:rPr lang="en-US" sz="2800" dirty="0" smtClean="0"/>
              <a:t>: e.g., “aboutness” for information resources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Some properties can be perceived but they are </a:t>
            </a:r>
            <a:r>
              <a:rPr lang="en-US" sz="2800" dirty="0" smtClean="0">
                <a:solidFill>
                  <a:srgbClr val="FF0000"/>
                </a:solidFill>
              </a:rPr>
              <a:t>not separable </a:t>
            </a:r>
            <a:r>
              <a:rPr lang="en-US" sz="2800" dirty="0" smtClean="0"/>
              <a:t>because they co-occur with other properties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Many </a:t>
            </a:r>
            <a:r>
              <a:rPr lang="en-US" sz="2800" dirty="0" smtClean="0">
                <a:solidFill>
                  <a:srgbClr val="FF0000"/>
                </a:solidFill>
              </a:rPr>
              <a:t>properties of resources are extrinsic and incidental and not relevant </a:t>
            </a:r>
            <a:r>
              <a:rPr lang="en-US" sz="2800" dirty="0" smtClean="0"/>
              <a:t>to most of their categorizations  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Characteristic Features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905000"/>
            <a:ext cx="8153400" cy="4459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Perceived degree of category membership has to do with which features help define the category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Members usually do not have ALL the necessary features, but have some subset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Those members that have more of the central features are seen as more central members 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Basic-Level Categories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295400"/>
            <a:ext cx="8153400" cy="5950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In the middle of category hierarchies are those that are more "basic" because the within-category similarity is greatest and the between-category similarity is the smallest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This means that perceptual, cognitive, and motor functions are "sharpest" at this level at identifying and thinking about category membership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These are the categories when Plato “carves nature at the joints”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543327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Measuring Similarity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371600"/>
            <a:ext cx="8153400" cy="450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We can sometimes represent resources as sets of properties; some will be shared, and others will be distinctive and not shared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 We could </a:t>
            </a:r>
            <a:r>
              <a:rPr lang="en-US" sz="3200" dirty="0" smtClean="0">
                <a:solidFill>
                  <a:srgbClr val="FF0000"/>
                </a:solidFill>
              </a:rPr>
              <a:t>measure the differences between the values on each shared property separately </a:t>
            </a:r>
            <a:r>
              <a:rPr lang="en-US" sz="3200" dirty="0" smtClean="0"/>
              <a:t>and combine these “difference measures” to calculate a composite similarity measure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How do “not shared” properties contribute to the similarity measure?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Implications of “Meaning is Use”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905000"/>
            <a:ext cx="8153400" cy="4757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There may be defining features for typical instances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But there are </a:t>
            </a:r>
            <a:r>
              <a:rPr lang="en-US" sz="2800" dirty="0" smtClean="0">
                <a:solidFill>
                  <a:srgbClr val="FF0000"/>
                </a:solidFill>
              </a:rPr>
              <a:t>no features that are necessary and sufficient</a:t>
            </a:r>
            <a:r>
              <a:rPr lang="en-US" sz="2800" dirty="0" smtClean="0"/>
              <a:t> for all examples of the category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Even when features can be identified, they change in different contexts and over time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Different instances vary substantially in how typical or representative they are of the category even though they share all the required features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Geometric or Distance Models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851592"/>
            <a:ext cx="8686800" cy="5742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If the property values are metric, each resource is represented as a point in N-dimensional space, with property values as the coordinates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Similarity is inversely related to distance </a:t>
            </a:r>
            <a:r>
              <a:rPr lang="en-US" sz="3200" dirty="0" smtClean="0"/>
              <a:t>computed as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32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Euclidean metric (r = 2) is the Pythagorean Theorem, better when properties are “fused” and not analyzed into their component dimensions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“City block” metric (r = 1) is better for separable properties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902185"/>
            <a:ext cx="3800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01245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Contrast Models 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1219200"/>
            <a:ext cx="8153400" cy="1281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Tversky proposed to measure similarity using a formula that considers both shared and distinctive features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400" y="4953000"/>
            <a:ext cx="8153400" cy="1448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Each of these three sets can be weighted differently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This model can explain why similarity judgments are not always symmetric</a:t>
            </a:r>
          </a:p>
        </p:txBody>
      </p:sp>
      <p:pic>
        <p:nvPicPr>
          <p:cNvPr id="15" name="Picture 14" descr="ContrastModelOfSimilar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514600"/>
            <a:ext cx="7172325" cy="22002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Models of Information Retrieval (1)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752600"/>
            <a:ext cx="8686800" cy="4159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The core problems of information retrieval are finding relevant documents and ordering the found documents according to relevance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The IR model explains how these problems are solved: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...By specifying the representations of queries and documents in the collection being searched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...And the information used, and the calculations performed, that order the retrieved documents by relevance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Models of Information Retrieval (2)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752600"/>
            <a:ext cx="8001000" cy="3993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Different IR models solve these problems in different ways; the better they solve it, the more conceptually and computationally complex they are, so there are tradeoffs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Identifying relevant documents is equivalent to defining a category to which the query and retrieved information (document) both belong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So there is a correspondence between models of categories and models of information retrieval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Necessary and Sufficient Properties - Not!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447800"/>
            <a:ext cx="8305800" cy="5056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Wittgenstein's classic counterexample is "Game"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No common properties are shared by all games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Some involve competition, others are cooperative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Some involve physical skill, others more mental skills, others luck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Some require equipment, others don't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Some involve teams, others are solitary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No fixed category boundary - we can extend game category to include video games, networked games, word games, mind games, …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Other Limits of Property-Based Categorization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524000"/>
            <a:ext cx="8001000" cy="4159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Some properties </a:t>
            </a:r>
            <a:r>
              <a:rPr lang="en-US" sz="2800" dirty="0" smtClean="0">
                <a:solidFill>
                  <a:srgbClr val="FF0000"/>
                </a:solidFill>
              </a:rPr>
              <a:t>cannot be directly perceived</a:t>
            </a:r>
            <a:r>
              <a:rPr lang="en-US" sz="2800" dirty="0" smtClean="0"/>
              <a:t>: e.g., “aboutness” for information resources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Some properties can be perceived but they are </a:t>
            </a:r>
            <a:r>
              <a:rPr lang="en-US" sz="2800" dirty="0" smtClean="0">
                <a:solidFill>
                  <a:srgbClr val="FF0000"/>
                </a:solidFill>
              </a:rPr>
              <a:t>not separable </a:t>
            </a:r>
            <a:r>
              <a:rPr lang="en-US" sz="2800" dirty="0" smtClean="0"/>
              <a:t>because they co-occur with other properties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Many </a:t>
            </a:r>
            <a:r>
              <a:rPr lang="en-US" sz="2800" dirty="0" smtClean="0">
                <a:solidFill>
                  <a:srgbClr val="FF0000"/>
                </a:solidFill>
              </a:rPr>
              <a:t>properties of resources are extrinsic and incidental and not relevant </a:t>
            </a:r>
            <a:r>
              <a:rPr lang="en-US" sz="2800" dirty="0" smtClean="0"/>
              <a:t>to most of their categorizations  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Implications of these Limits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524000"/>
            <a:ext cx="7162800" cy="296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Family resemblances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Typicality or centrality effects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Fuzzy  and flexible category boundaries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3152</Words>
  <Application>Microsoft Office PowerPoint</Application>
  <PresentationFormat>On-screen Show (4:3)</PresentationFormat>
  <Paragraphs>510</Paragraphs>
  <Slides>63</Slides>
  <Notes>63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Plan for Today’s Lecture(s)</vt:lpstr>
      <vt:lpstr>INFO 202 “Information Organization &amp; Retrieval” Fall 2015 </vt:lpstr>
      <vt:lpstr>FLASHBACK: Classical View of Categories</vt:lpstr>
      <vt:lpstr>Wittgenstein</vt:lpstr>
      <vt:lpstr>If Meaning was just Reference...</vt:lpstr>
      <vt:lpstr>Implications of “Meaning is Use”</vt:lpstr>
      <vt:lpstr>Necessary and Sufficient Properties - Not!</vt:lpstr>
      <vt:lpstr>Other Limits of Property-Based Categorization</vt:lpstr>
      <vt:lpstr>Implications of these Limits</vt:lpstr>
      <vt:lpstr>INFO 202 “Information Organization &amp; Retrieval” Fall 2015 </vt:lpstr>
      <vt:lpstr>Categorization by Family Resemblance</vt:lpstr>
      <vt:lpstr>Family Resemblance</vt:lpstr>
      <vt:lpstr>Characteristic Features</vt:lpstr>
      <vt:lpstr>Gradience in Category Membership</vt:lpstr>
      <vt:lpstr>Gradience in Category Membership</vt:lpstr>
      <vt:lpstr>Similarity as a Categorization Principle</vt:lpstr>
      <vt:lpstr>Category Hierarchies</vt:lpstr>
      <vt:lpstr>Basic-Level Categories</vt:lpstr>
      <vt:lpstr>Basic-Level Categories</vt:lpstr>
      <vt:lpstr>Defining Similarity</vt:lpstr>
      <vt:lpstr>Measuring Similarity</vt:lpstr>
      <vt:lpstr>Geometric or Distance Models</vt:lpstr>
      <vt:lpstr>Calculating Distances</vt:lpstr>
      <vt:lpstr>Slide 24</vt:lpstr>
      <vt:lpstr>STOP AND THINK: Is Similarity a Symmetric Relationship?</vt:lpstr>
      <vt:lpstr>Similarity Asymmetry</vt:lpstr>
      <vt:lpstr>Contrast Models </vt:lpstr>
      <vt:lpstr>Slide 28</vt:lpstr>
      <vt:lpstr>The Features of Shirts</vt:lpstr>
      <vt:lpstr>Slide 30</vt:lpstr>
      <vt:lpstr>Slide 31</vt:lpstr>
      <vt:lpstr>Slide 32</vt:lpstr>
      <vt:lpstr>Structure Models</vt:lpstr>
      <vt:lpstr>Theory-Based Categories</vt:lpstr>
      <vt:lpstr>Theory-Based Category: Computer</vt:lpstr>
      <vt:lpstr>Goal-Derived (or “Ad Hoc”) Categories</vt:lpstr>
      <vt:lpstr>Goal-Derived Personal Category?</vt:lpstr>
      <vt:lpstr>INFO 202 “Information Organization &amp; Retrieval” Fall 2015 </vt:lpstr>
      <vt:lpstr>Models of Information Retrieval (1)</vt:lpstr>
      <vt:lpstr>Models of Information Retrieval (2)</vt:lpstr>
      <vt:lpstr>The Boolean Model</vt:lpstr>
      <vt:lpstr>Example of Boolean Representation</vt:lpstr>
      <vt:lpstr>Relevance in the Boolean Model</vt:lpstr>
      <vt:lpstr>Overview of Vector Model</vt:lpstr>
      <vt:lpstr>Overview of Vector Model</vt:lpstr>
      <vt:lpstr>Vectors</vt:lpstr>
      <vt:lpstr>Vectors</vt:lpstr>
      <vt:lpstr>Vectors</vt:lpstr>
      <vt:lpstr>Calculating Similarity in Vector Models</vt:lpstr>
      <vt:lpstr>Calculating Similarity in Vector Models</vt:lpstr>
      <vt:lpstr>Similarity in Vector Models  (Graphical Depiction)</vt:lpstr>
      <vt:lpstr>Summary: Why Study Categorization?</vt:lpstr>
      <vt:lpstr>Core Readings for Next Lecture</vt:lpstr>
      <vt:lpstr>TODAY’S  MOST  IMPORTANT  SLIDES</vt:lpstr>
      <vt:lpstr>Implications of “Meaning is Use”</vt:lpstr>
      <vt:lpstr>Other Limits of Property-Based Categorization</vt:lpstr>
      <vt:lpstr>Characteristic Features</vt:lpstr>
      <vt:lpstr>Basic-Level Categories</vt:lpstr>
      <vt:lpstr>Measuring Similarity</vt:lpstr>
      <vt:lpstr>Geometric or Distance Models</vt:lpstr>
      <vt:lpstr>Contrast Models </vt:lpstr>
      <vt:lpstr>Models of Information Retrieval (1)</vt:lpstr>
      <vt:lpstr>Models of Information Retrieval (2)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2015-10-27T23:45:17Z</dcterms:created>
  <dcterms:modified xsi:type="dcterms:W3CDTF">2015-10-27T23:48:59Z</dcterms:modified>
</cp:coreProperties>
</file>