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63" r:id="rId2"/>
    <p:sldId id="261" r:id="rId3"/>
    <p:sldId id="266" r:id="rId4"/>
    <p:sldId id="267" r:id="rId5"/>
    <p:sldId id="274" r:id="rId6"/>
    <p:sldId id="275" r:id="rId7"/>
    <p:sldId id="366" r:id="rId8"/>
    <p:sldId id="370" r:id="rId9"/>
    <p:sldId id="372" r:id="rId10"/>
    <p:sldId id="262" r:id="rId11"/>
    <p:sldId id="265" r:id="rId12"/>
    <p:sldId id="340" r:id="rId13"/>
    <p:sldId id="277" r:id="rId14"/>
    <p:sldId id="276" r:id="rId15"/>
    <p:sldId id="339" r:id="rId16"/>
    <p:sldId id="341" r:id="rId17"/>
    <p:sldId id="282" r:id="rId18"/>
    <p:sldId id="326" r:id="rId19"/>
    <p:sldId id="280" r:id="rId20"/>
    <p:sldId id="342" r:id="rId21"/>
    <p:sldId id="346" r:id="rId22"/>
    <p:sldId id="345" r:id="rId23"/>
    <p:sldId id="347" r:id="rId24"/>
    <p:sldId id="281" r:id="rId25"/>
    <p:sldId id="285" r:id="rId26"/>
    <p:sldId id="286" r:id="rId27"/>
    <p:sldId id="283" r:id="rId28"/>
    <p:sldId id="287" r:id="rId29"/>
    <p:sldId id="316" r:id="rId30"/>
    <p:sldId id="319" r:id="rId31"/>
    <p:sldId id="323" r:id="rId32"/>
    <p:sldId id="317" r:id="rId33"/>
    <p:sldId id="348" r:id="rId34"/>
    <p:sldId id="264" r:id="rId35"/>
    <p:sldId id="288" r:id="rId36"/>
    <p:sldId id="289" r:id="rId37"/>
    <p:sldId id="290" r:id="rId38"/>
    <p:sldId id="291" r:id="rId39"/>
    <p:sldId id="292" r:id="rId40"/>
    <p:sldId id="349" r:id="rId41"/>
    <p:sldId id="315" r:id="rId42"/>
    <p:sldId id="293" r:id="rId43"/>
    <p:sldId id="295" r:id="rId44"/>
    <p:sldId id="298" r:id="rId45"/>
    <p:sldId id="299" r:id="rId46"/>
    <p:sldId id="301" r:id="rId47"/>
    <p:sldId id="302" r:id="rId48"/>
    <p:sldId id="303" r:id="rId49"/>
    <p:sldId id="304" r:id="rId50"/>
    <p:sldId id="356" r:id="rId51"/>
    <p:sldId id="357" r:id="rId52"/>
    <p:sldId id="358" r:id="rId53"/>
    <p:sldId id="359" r:id="rId54"/>
    <p:sldId id="360" r:id="rId55"/>
    <p:sldId id="361" r:id="rId56"/>
    <p:sldId id="362" r:id="rId57"/>
    <p:sldId id="364" r:id="rId58"/>
    <p:sldId id="363" r:id="rId59"/>
    <p:sldId id="365" r:id="rId6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7" autoAdjust="0"/>
    <p:restoredTop sz="67219" autoAdjust="0"/>
  </p:normalViewPr>
  <p:slideViewPr>
    <p:cSldViewPr>
      <p:cViewPr varScale="1">
        <p:scale>
          <a:sx n="45" d="100"/>
          <a:sy n="45" d="100"/>
        </p:scale>
        <p:origin x="-26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12"/>
    </p:cViewPr>
  </p:sorterViewPr>
  <p:notesViewPr>
    <p:cSldViewPr>
      <p:cViewPr varScale="1">
        <p:scale>
          <a:sx n="78" d="100"/>
          <a:sy n="78" d="100"/>
        </p:scale>
        <p:origin x="-1182" y="-84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F9F23-CF09-4FE1-9026-F8E2AE93442E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5EB34-8C19-4B16-A7F8-91CF980648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4879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B1F10-037C-4665-B757-F447893D65B6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5CA87-0D7A-4FA3-A9E2-416E16DA8E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7596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>
              <a:latin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5462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A9816D-3DFD-4EC5-904C-2F861A49E92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4428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13503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13503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18016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43739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80B0FC-BED5-4411-B828-5532959A5EC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05302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5CA87-0D7A-4FA3-A9E2-416E16DA8E1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11121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5CA87-0D7A-4FA3-A9E2-416E16DA8E1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11121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5CA87-0D7A-4FA3-A9E2-416E16DA8E1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96819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0856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A9816D-3DFD-4EC5-904C-2F861A49E92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43700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08563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24141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427826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22909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14666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83063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78065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05289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71613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3408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44470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72267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82407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84268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A9816D-3DFD-4EC5-904C-2F861A49E92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85570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algn="l" defTabSz="914400" rtl="0" eaLnBrk="0" fontAlgn="base" latinLnBrk="0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 smtClean="0">
              <a:sym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91620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83709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77706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84463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0643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86702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347433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190514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059798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 smtClean="0">
              <a:sym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362261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79737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877916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854549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18543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637986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2026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884476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97810-9C4B-4D7C-8CD6-35D8C20DC3AE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557225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>
              <a:latin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8248700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867028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135038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085638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146664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716136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algn="l" defTabSz="914400" rtl="0" eaLnBrk="0" fontAlgn="base" latinLnBrk="0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 smtClean="0">
              <a:sym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916202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837095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 smtClean="0">
              <a:sym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3622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35246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35246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1607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8589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7576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E2755-73AF-4CCA-916D-999A3B8F33F4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CE15-7F95-4ADA-8B50-A6D11F24FC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E2755-73AF-4CCA-916D-999A3B8F33F4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CE15-7F95-4ADA-8B50-A6D11F24FC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E2755-73AF-4CCA-916D-999A3B8F33F4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CE15-7F95-4ADA-8B50-A6D11F24FC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E2755-73AF-4CCA-916D-999A3B8F33F4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CE15-7F95-4ADA-8B50-A6D11F24FC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E2755-73AF-4CCA-916D-999A3B8F33F4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CE15-7F95-4ADA-8B50-A6D11F24FC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E2755-73AF-4CCA-916D-999A3B8F33F4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CE15-7F95-4ADA-8B50-A6D11F24FC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E2755-73AF-4CCA-916D-999A3B8F33F4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CE15-7F95-4ADA-8B50-A6D11F24FC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E2755-73AF-4CCA-916D-999A3B8F33F4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CE15-7F95-4ADA-8B50-A6D11F24FC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E2755-73AF-4CCA-916D-999A3B8F33F4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CE15-7F95-4ADA-8B50-A6D11F24FC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E2755-73AF-4CCA-916D-999A3B8F33F4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CE15-7F95-4ADA-8B50-A6D11F24FC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E2755-73AF-4CCA-916D-999A3B8F33F4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CE15-7F95-4ADA-8B50-A6D11F24FC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E2755-73AF-4CCA-916D-999A3B8F33F4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9CE15-7F95-4ADA-8B50-A6D11F24FC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glushko@berkeley.ed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sj.com/articles/SB10001424127887323716304578481222760113886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n.wsj.com/1k3lDxO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mazon.com/dp/1449379702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sis.usda.gov/wps/portal/fsis/topics/food-safety-education/get-answers/food-safety-fact-sheets/meat-preparation/fresh-pork-from-farm-to-table/CT_Index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bart.gov/stations/index.aspx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glushko@berkeley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knifecenter.com/shop/kitchen-knives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tish.org/essays/Wilkins.html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times.com/2010/05/16/opinion/16pubed.html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nline.wsj.com/article/SB10001424127887323309404578611490682767344.html" TargetMode="External"/><Relationship Id="rId5" Type="http://schemas.openxmlformats.org/officeDocument/2006/relationships/hyperlink" Target="http://uberlawsuit.com/" TargetMode="External"/><Relationship Id="rId4" Type="http://schemas.openxmlformats.org/officeDocument/2006/relationships/hyperlink" Target="http://www.nytimes.com/2013/03/20/business/in-a-new-aisle-energy-drinks-sidestep-rules.html?_r=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anielamerman.com/articles/2012/WorkC.html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uffingtonpost.com/2013/01/30/illinois-governors-in-pri_n_2581182.html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glushko@berkeley.edu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tova.com/mapforce.html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knifecenter.com/shop/kitchen-knives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tish.org/essays/Wilkins.html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>
                <a:sym typeface="UC Berkeley OS Sign"/>
              </a:rPr>
              <a:t>Plan for Today’s Lecture(s)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2057400"/>
            <a:ext cx="8036719" cy="212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Introduction to Classification</a:t>
            </a:r>
          </a:p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Classification is Purposeful, Principled, and Biased</a:t>
            </a:r>
          </a:p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Classification and Standardization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1071562"/>
            <a:ext cx="8197453" cy="208954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800" b="1" dirty="0" smtClean="0">
                <a:sym typeface="UC Berkeley OS Sign"/>
              </a:rPr>
              <a:t>INFO 202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“Information Organization &amp; Retrieval”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Fall 2015</a:t>
            </a:r>
            <a:r>
              <a:rPr lang="en-US" sz="3400" b="1" dirty="0" smtClean="0"/>
              <a:t/>
            </a:r>
            <a:br>
              <a:rPr lang="en-US" sz="3400" b="1" dirty="0" smtClean="0"/>
            </a:br>
            <a:endParaRPr lang="en-US" sz="3400" dirty="0" smtClean="0">
              <a:sym typeface="UC Berkeley OS Sign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2906" y="2464594"/>
            <a:ext cx="8228707" cy="3589734"/>
          </a:xfrm>
        </p:spPr>
        <p:txBody>
          <a:bodyPr anchor="ctr">
            <a:normAutofit fontScale="92500" lnSpcReduction="20000"/>
          </a:bodyPr>
          <a:lstStyle/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Robert J. Glushko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  <a:hlinkClick r:id="rId3"/>
              </a:rPr>
              <a:t>glushko@berkeley.edu</a:t>
            </a: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@rjglushko</a:t>
            </a: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2 November 2015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Lecture 19.2 – Classification is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 Purposeful, Principled, and Biased</a:t>
            </a: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olidFill>
                <a:srgbClr val="002955"/>
              </a:solidFill>
              <a:sym typeface="UC Berkeley OS Sign"/>
            </a:endParaRP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054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Classification Is Purposeful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85800" y="1524000"/>
            <a:ext cx="7772400" cy="453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Classifications arrange resources </a:t>
            </a:r>
            <a:r>
              <a:rPr lang="en-US" sz="28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to provide structure for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 and </a:t>
            </a:r>
            <a:r>
              <a:rPr lang="en-US" sz="28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increase the precision of INTERACTIONS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in organizing systems by human or computational agents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Classifications are essential in useful work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They serve as a </a:t>
            </a:r>
            <a:r>
              <a:rPr lang="en-US" sz="28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reference model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(a semantic road map) to individual domains and the relationships among them to help people understand and communicate the concepts and relationships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>
                <a:sym typeface="UC Berkeley OS Sign"/>
              </a:rPr>
              <a:t>STOP and THINK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914400"/>
            <a:ext cx="7772400" cy="556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 Diagnostic and Statistical Manual of Mental Disorders (DSM) is a classification of psychiatric diagnoses;  likewise, the  International Classification of Diseases (ICD) is a classification of  diseases and related health problems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What kinds of “useful work” do the DSM and ICD enable, and for whom?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Was all of this work anticipated when the DSM and ICD were first created?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Are there ways in which the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  <a:hlinkClick r:id="rId3"/>
              </a:rPr>
              <a:t>DSM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 and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  <a:hlinkClick r:id="rId4"/>
              </a:rPr>
              <a:t>ICD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 interfere with doing useful work?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Classification and Interactions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85800" y="1219200"/>
            <a:ext cx="7772400" cy="476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Effective user interfaces to physical or digital systems </a:t>
            </a:r>
            <a:r>
              <a:rPr lang="en-US" sz="28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present and reinforce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 logical classifications embodied in the system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… while poor user interfaces don’t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Standard classifications for products and business services make it easier to discover suitable resources and integrate them into your own processes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With physical resources, activity-based classification makes co-location more useful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8" name="Picture 7" descr="MartialArtsCategori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304800"/>
            <a:ext cx="5181600" cy="548640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600" y="5562600"/>
            <a:ext cx="8001000" cy="11430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Good user interface design creates a clear mapping between a classification scheme and  the arrangements and interactions that users see  (TDO, Figure 7.1)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58936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User Interface Design Idioms</a:t>
            </a:r>
          </a:p>
        </p:txBody>
      </p:sp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0517E3FE-7F1A-45FE-8ADC-A11D6EF3917C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8" name="Picture 7" descr="Closet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1371600"/>
            <a:ext cx="4645157" cy="52566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0" y="1905000"/>
            <a:ext cx="2667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UC Berkeley OS Sign"/>
              </a:rPr>
              <a:t>Tidwell, Jenifer.</a:t>
            </a:r>
          </a:p>
          <a:p>
            <a:endParaRPr lang="en-US" sz="2400" dirty="0" smtClean="0">
              <a:latin typeface="UC Berkeley OS Sign"/>
            </a:endParaRPr>
          </a:p>
          <a:p>
            <a:r>
              <a:rPr lang="en-US" sz="2400" dirty="0" smtClean="0">
                <a:latin typeface="UC Berkeley OS Sign"/>
              </a:rPr>
              <a:t>Designing Interfaces: Patterns for Effective Interaction Design</a:t>
            </a:r>
          </a:p>
          <a:p>
            <a:endParaRPr lang="en-US" sz="2400" dirty="0" smtClean="0">
              <a:latin typeface="UC Berkeley OS Sign"/>
            </a:endParaRPr>
          </a:p>
          <a:p>
            <a:r>
              <a:rPr lang="en-US" sz="2400" dirty="0" smtClean="0">
                <a:latin typeface="UC Berkeley OS Sign"/>
                <a:hlinkClick r:id="rId4"/>
              </a:rPr>
              <a:t>www.amazon.com/dp/1449379702</a:t>
            </a:r>
            <a:endParaRPr lang="en-US" sz="2400" dirty="0">
              <a:latin typeface="UC Berkeley OS Sig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2286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Flashback to 9 September </a:t>
            </a:r>
            <a:endParaRPr lang="en-US" sz="32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438400"/>
            <a:ext cx="3642179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2514600"/>
            <a:ext cx="470883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600" y="1371600"/>
            <a:ext cx="866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71600" y="304800"/>
            <a:ext cx="578603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3048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Better Communication of a Classification Scheme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6248400"/>
            <a:ext cx="708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Photo taken by Bob Glushko at Union Square Greenmarket, NYC</a:t>
            </a:r>
            <a:endParaRPr lang="en-US" sz="2000" dirty="0"/>
          </a:p>
        </p:txBody>
      </p:sp>
      <p:pic>
        <p:nvPicPr>
          <p:cNvPr id="7" name="Picture 6" descr="7.2.1.2-ClassificationInNovelUI-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914400"/>
            <a:ext cx="6883400" cy="5162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3048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Poor Communication of a Classification Scheme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95400"/>
            <a:ext cx="4944621" cy="513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867400" y="948690"/>
            <a:ext cx="2895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Better Might Be Something Like…</a:t>
            </a:r>
          </a:p>
          <a:p>
            <a:endParaRPr lang="en-US" dirty="0" smtClean="0"/>
          </a:p>
          <a:p>
            <a:r>
              <a:rPr lang="en-US" b="1" dirty="0" smtClean="0"/>
              <a:t>San Francisco</a:t>
            </a:r>
          </a:p>
          <a:p>
            <a:r>
              <a:rPr lang="en-US" b="1" dirty="0" smtClean="0"/>
              <a:t>   Embarcadero</a:t>
            </a:r>
          </a:p>
          <a:p>
            <a:r>
              <a:rPr lang="en-US" b="1" dirty="0" smtClean="0"/>
              <a:t>   Montgomery</a:t>
            </a:r>
          </a:p>
          <a:p>
            <a:r>
              <a:rPr lang="en-US" b="1" dirty="0" smtClean="0"/>
              <a:t>   Powell</a:t>
            </a:r>
          </a:p>
          <a:p>
            <a:r>
              <a:rPr lang="en-US" b="1" dirty="0" smtClean="0"/>
              <a:t>   Civic Center</a:t>
            </a:r>
          </a:p>
          <a:p>
            <a:r>
              <a:rPr lang="en-US" b="1" dirty="0" smtClean="0"/>
              <a:t>    …</a:t>
            </a:r>
          </a:p>
          <a:p>
            <a:r>
              <a:rPr lang="en-US" b="1" dirty="0" smtClean="0"/>
              <a:t>Oakland</a:t>
            </a:r>
          </a:p>
          <a:p>
            <a:r>
              <a:rPr lang="en-US" b="1" dirty="0" smtClean="0"/>
              <a:t>   West Oakland</a:t>
            </a:r>
          </a:p>
          <a:p>
            <a:r>
              <a:rPr lang="en-US" b="1" dirty="0" smtClean="0"/>
              <a:t>    12 Street </a:t>
            </a:r>
          </a:p>
          <a:p>
            <a:r>
              <a:rPr lang="en-US" b="1" dirty="0" smtClean="0"/>
              <a:t>     19 Street</a:t>
            </a:r>
          </a:p>
          <a:p>
            <a:r>
              <a:rPr lang="en-US" b="1" dirty="0" smtClean="0"/>
              <a:t>     MacArthur</a:t>
            </a:r>
          </a:p>
          <a:p>
            <a:r>
              <a:rPr lang="en-US" b="1" dirty="0" smtClean="0"/>
              <a:t>     </a:t>
            </a:r>
            <a:r>
              <a:rPr lang="en-US" b="1" dirty="0" err="1" smtClean="0"/>
              <a:t>Rockridge</a:t>
            </a:r>
            <a:endParaRPr lang="en-US" b="1" dirty="0" smtClean="0"/>
          </a:p>
          <a:p>
            <a:r>
              <a:rPr lang="en-US" b="1" dirty="0" smtClean="0"/>
              <a:t>     …</a:t>
            </a:r>
          </a:p>
          <a:p>
            <a:r>
              <a:rPr lang="en-US" b="1" dirty="0" smtClean="0"/>
              <a:t>Berkeley</a:t>
            </a:r>
          </a:p>
          <a:p>
            <a:r>
              <a:rPr lang="en-US" b="1" dirty="0" smtClean="0"/>
              <a:t>    Ashby</a:t>
            </a:r>
          </a:p>
          <a:p>
            <a:r>
              <a:rPr lang="en-US" b="1" dirty="0" smtClean="0"/>
              <a:t>     Berkeley Downtown</a:t>
            </a:r>
          </a:p>
          <a:p>
            <a:r>
              <a:rPr lang="en-US" b="1" dirty="0" smtClean="0"/>
              <a:t>     Berkeley North</a:t>
            </a:r>
          </a:p>
          <a:p>
            <a:r>
              <a:rPr lang="en-US" dirty="0" smtClean="0"/>
              <a:t>    </a:t>
            </a:r>
          </a:p>
          <a:p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057400" y="838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BART Station List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Classification is “Principled”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1676400"/>
            <a:ext cx="7772400" cy="493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 principles for defining categories (enumeration, properties, similarity, family resemblance, etc.) are embodied in the classifications that use these principles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But the emergent classification system follows other principles that reflect its purposes, scope, scale, intended lifetime, extensibility, and other considerations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Being "principled" means that once these design choices are made they should be consistently followed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1071562"/>
            <a:ext cx="8197453" cy="208954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800" b="1" dirty="0" smtClean="0">
                <a:sym typeface="UC Berkeley OS Sign"/>
              </a:rPr>
              <a:t>INFO 202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“Information Organization &amp; Retrieval”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Fall 2015</a:t>
            </a:r>
            <a:r>
              <a:rPr lang="en-US" sz="3400" b="1" dirty="0" smtClean="0"/>
              <a:t/>
            </a:r>
            <a:br>
              <a:rPr lang="en-US" sz="3400" b="1" dirty="0" smtClean="0"/>
            </a:br>
            <a:endParaRPr lang="en-US" sz="3400" dirty="0" smtClean="0">
              <a:sym typeface="UC Berkeley OS Sign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2906" y="2464594"/>
            <a:ext cx="8228707" cy="3589734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Robert J. Glushko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  <a:hlinkClick r:id="rId3"/>
              </a:rPr>
              <a:t>glushko@berkeley.edu</a:t>
            </a: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@rjglushko</a:t>
            </a: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2 November 2015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Lecture 19.1 – Introduction to Classification</a:t>
            </a: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olidFill>
                <a:srgbClr val="002955"/>
              </a:solidFill>
              <a:sym typeface="UC Berkeley OS Sign"/>
            </a:endParaRP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054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“Principled” Does Not Imply “Good” or “the Only Way”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57200" y="1905000"/>
            <a:ext cx="8153400" cy="4653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Many of the choices can be arbitrary and others may involve tradeoffs that depend on: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the nature of the resources and the complexity of the resource domain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the purposes of the classification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the amount of effort available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the capabilities of the people doing the classification and of the people using it</a:t>
            </a: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(flashback to TDO 6.4, “Category Design Issues and Implications” and to TDO 10.3, “Defining and Scoping”)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1428751" y="228602"/>
            <a:ext cx="6171530" cy="119099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/>
              <a:t>FLASHBACK: Scope and Scale</a:t>
            </a:r>
            <a:endParaRPr lang="en-US" sz="40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7722227" y="6594574"/>
            <a:ext cx="65298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28600" y="1143000"/>
            <a:ext cx="8686800" cy="533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/>
          </a:p>
          <a:p>
            <a:pPr marL="160729" indent="-160729" eaLnBrk="0" hangingPunct="0"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>
                <a:latin typeface="UC Berkeley OS Sign"/>
                <a:sym typeface="UC Berkeley OS Sign"/>
              </a:rPr>
              <a:t>SCOPE:  the breadth and variety of resource types</a:t>
            </a:r>
          </a:p>
          <a:p>
            <a:pPr marL="160729" indent="-160729" eaLnBrk="0" hangingPunct="0"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>
                <a:latin typeface="UC Berkeley OS Sign"/>
                <a:sym typeface="UC Berkeley OS Sign"/>
              </a:rPr>
              <a:t>SCALE: the number of resource instances</a:t>
            </a:r>
          </a:p>
          <a:p>
            <a:pPr marL="160729" indent="-160729" eaLnBrk="0" hangingPunct="0"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800" dirty="0">
              <a:latin typeface="UC Berkeley OS Sign"/>
              <a:sym typeface="UC Berkeley OS Sign"/>
            </a:endParaRPr>
          </a:p>
          <a:p>
            <a:pPr marL="160729" indent="-160729" eaLnBrk="0" hangingPunct="0"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>
                <a:latin typeface="UC Berkeley OS Sign"/>
                <a:sym typeface="UC Berkeley OS Sign"/>
              </a:rPr>
              <a:t>Heterogeneity of resources is more important than absolute number  (Scope &gt;&gt; Scale)</a:t>
            </a:r>
          </a:p>
          <a:p>
            <a:pPr marL="160729" indent="-160729" eaLnBrk="0" hangingPunct="0"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>
                <a:latin typeface="UC Berkeley OS Sign"/>
                <a:sym typeface="UC Berkeley OS Sign"/>
              </a:rPr>
              <a:t>Handling resource heterogeneity:</a:t>
            </a:r>
          </a:p>
          <a:p>
            <a:pPr marL="617929" lvl="1" indent="-160729" eaLnBrk="0" hangingPunct="0"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>
                <a:solidFill>
                  <a:srgbClr val="FF0000"/>
                </a:solidFill>
                <a:latin typeface="UC Berkeley OS Sign"/>
                <a:sym typeface="UC Berkeley OS Sign"/>
              </a:rPr>
              <a:t>Fewer, broader categories if possible</a:t>
            </a:r>
          </a:p>
          <a:p>
            <a:pPr marL="617929" lvl="1" indent="-160729" eaLnBrk="0" hangingPunct="0"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>
                <a:latin typeface="UC Berkeley OS Sign"/>
                <a:sym typeface="UC Berkeley OS Sign"/>
              </a:rPr>
              <a:t>Less description</a:t>
            </a:r>
          </a:p>
          <a:p>
            <a:pPr marL="617929" lvl="1" indent="-160729" eaLnBrk="0" hangingPunct="0"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>
                <a:solidFill>
                  <a:srgbClr val="FF0000"/>
                </a:solidFill>
                <a:latin typeface="UC Berkeley OS Sign"/>
                <a:sym typeface="UC Berkeley OS Sign"/>
              </a:rPr>
              <a:t>Standards for automated description and classification</a:t>
            </a:r>
          </a:p>
        </p:txBody>
      </p:sp>
    </p:spTree>
    <p:extLst>
      <p:ext uri="{BB962C8B-B14F-4D97-AF65-F5344CB8AC3E}">
        <p14:creationId xmlns="" xmlns:p14="http://schemas.microsoft.com/office/powerpoint/2010/main" val="2577434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153400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/>
              <a:t>Category Abstraction and Granularity</a:t>
            </a:r>
            <a:endParaRPr lang="en-US" sz="3400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7722227" y="6594574"/>
            <a:ext cx="65298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295400"/>
            <a:ext cx="7886700" cy="534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/>
              <a:t>We can identify any resource as a unique instance or as a member of a </a:t>
            </a:r>
            <a:r>
              <a:rPr lang="en-US" sz="2800" dirty="0" smtClean="0"/>
              <a:t>category </a:t>
            </a:r>
            <a:r>
              <a:rPr lang="en-US" sz="2800" dirty="0"/>
              <a:t>of resources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/>
              <a:t>The size of this </a:t>
            </a:r>
            <a:r>
              <a:rPr lang="en-US" sz="2800" dirty="0" smtClean="0"/>
              <a:t>category —the </a:t>
            </a:r>
            <a:r>
              <a:rPr lang="en-US" sz="2800" dirty="0"/>
              <a:t>number of resources that are treated as equivalent—is determined by the properties or characteristics we consider when we examine the resources in some domain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/>
              <a:t>People differ in their preferences or tolerances for the amount of granularity in an organizing system and we need to expect and respect these </a:t>
            </a:r>
            <a:r>
              <a:rPr lang="en-US" sz="2800" dirty="0" smtClean="0"/>
              <a:t>differences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 (we’ll talk more about “choice architecture” in a few weeks)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924622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6171530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>
                <a:sym typeface="UC Berkeley OS Sign"/>
              </a:rPr>
              <a:t>Tradeoffs in Abstraction and Granularity</a:t>
            </a:r>
            <a:endParaRPr lang="en-US" sz="3400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7722227" y="6594574"/>
            <a:ext cx="65298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1371600"/>
            <a:ext cx="7886700" cy="5182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/>
              <a:t>The abstraction level we choose determines how precisely we identify resources. When we want to make a general claim, or communicate that the scope of our interest is broad, we use </a:t>
            </a:r>
            <a:r>
              <a:rPr lang="en-US" sz="2800" dirty="0" err="1"/>
              <a:t>superordinate</a:t>
            </a:r>
            <a:r>
              <a:rPr lang="en-US" sz="2800" dirty="0"/>
              <a:t> categories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/>
              <a:t>More fine-grained organization reduces recall, the number of resources you find or retrieve in response to a query, but increases the precision of the recalled set, the proportion of recalled items that are relevant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/>
              <a:t> But not always - there is often a tradeoff between precision and validity</a:t>
            </a:r>
          </a:p>
        </p:txBody>
      </p:sp>
    </p:spTree>
    <p:extLst>
      <p:ext uri="{BB962C8B-B14F-4D97-AF65-F5344CB8AC3E}">
        <p14:creationId xmlns="" xmlns:p14="http://schemas.microsoft.com/office/powerpoint/2010/main" val="30968429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19546" y="5334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Principles Embodied in the</a:t>
            </a:r>
            <a:br>
              <a:rPr lang="en-US" sz="3600" b="1" dirty="0" smtClean="0"/>
            </a:br>
            <a:r>
              <a:rPr lang="en-US" sz="3600" b="1" dirty="0" smtClean="0"/>
              <a:t> Classification Scheme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48767" y="1828800"/>
            <a:ext cx="8610600" cy="459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Warrant: What is the justification for the choice of categories and their names?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Literary Warrant:  Classify only the resources we have? 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Scientific Warrant: Use expert categories and names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Use Warrant: Use categories and names from “ordinary” people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Breadth and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  <a:hlinkClick r:id="rId3"/>
              </a:rPr>
              <a:t>depth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 of classification hierarchy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Degree of enumerativeness  (synonym for “granularity”)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Hierarchy and Uniqueness Principles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1600200"/>
            <a:ext cx="7772400" cy="562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Deeply engrained in our intellectual and physical worlds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Hierarchy:  Each category is successively divided into smaller subdivisions according to a feature or property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Uniqueness</a:t>
            </a:r>
            <a:r>
              <a:rPr lang="en-US" sz="2800" smtClean="0">
                <a:latin typeface="UC Berkeley OS Sign"/>
                <a:cs typeface="Arial" pitchFamily="34" charset="0"/>
                <a:sym typeface="Arial" pitchFamily="34" charset="0"/>
              </a:rPr>
              <a:t>: </a:t>
            </a:r>
            <a:r>
              <a:rPr lang="en-US" sz="2800" smtClean="0">
                <a:latin typeface="UC Berkeley OS Sign"/>
                <a:cs typeface="Arial" pitchFamily="34" charset="0"/>
                <a:sym typeface="Arial" pitchFamily="34" charset="0"/>
              </a:rPr>
              <a:t>Every (type of)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resource is classified in only one subdivision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STOP AND THINK:  IS UNIQUENESS IMPLIED BY HIERARCHY?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The "One and Only One Place" Rule in Library Classification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2057400"/>
            <a:ext cx="7772400" cy="442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If each resource goes in one and only one category it won't always be easy to decide what description or property determines the categorization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For example, a book's title is often a clue to the subject, but should never be the only thing analyzed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i="1" dirty="0" smtClean="0">
                <a:latin typeface="UC Berkeley OS Sign"/>
                <a:cs typeface="Arial" pitchFamily="34" charset="0"/>
                <a:sym typeface="Arial" pitchFamily="34" charset="0"/>
              </a:rPr>
              <a:t>Who Moved My Cheese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? is a work on coping with change, not a work related to the culinary arts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Should </a:t>
            </a:r>
            <a:r>
              <a:rPr lang="en-US" sz="2400" i="1" dirty="0" smtClean="0">
                <a:latin typeface="UC Berkeley OS Sign"/>
                <a:cs typeface="Arial" pitchFamily="34" charset="0"/>
                <a:sym typeface="Arial" pitchFamily="34" charset="0"/>
              </a:rPr>
              <a:t>Leaves of Grass 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be assigned to the "Gardening" category?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Principles for </a:t>
            </a:r>
            <a:br>
              <a:rPr lang="en-US" sz="3600" b="1" dirty="0" smtClean="0"/>
            </a:br>
            <a:r>
              <a:rPr lang="en-US" sz="3600" b="1" dirty="0" smtClean="0"/>
              <a:t>Maintaining the Classification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2133600"/>
            <a:ext cx="7772400" cy="3392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Lifetime management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Category integrity: Classify once and for all, or change categories and assignments over time?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STOP AND THINK:  How can a classification have flexibility / extensibility / hospitality?</a:t>
            </a:r>
            <a:endParaRPr lang="en-US" sz="2400" dirty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"Principled" Maybe ... But Every Classification is "Biased"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152400" y="1981200"/>
            <a:ext cx="8382000" cy="4766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Every classification is arbitrary to some extent because the criteria used to establish the categories reflect a point of view or perspective on the domain that intentionally excludes all other perspectives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There is no "one true way" about how things go together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Every classification system implicitly or explicitly distinguishes between "good" or "standard" and "bad" or "nonstandard" ways of understanding things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  <a:hlinkClick r:id="rId3"/>
              </a:rPr>
              <a:t>Borges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: “there is no classification of the Universe that is not arbitrary and full of conjectures”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>
                <a:sym typeface="UC Berkeley OS Sign"/>
              </a:rPr>
              <a:t>Classification Biases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57200" y="1524000"/>
            <a:ext cx="8382000" cy="6149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  <a:hlinkClick r:id="rId3"/>
              </a:rPr>
              <a:t>Natural vs. man-made disaster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?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Welfare vs. entitlement?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Taxes vs. government investments?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Illegal vs. undocumented immigrants?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Coup or regime change?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  <a:hlinkClick r:id="rId4"/>
              </a:rPr>
              <a:t>Dietary supplement vs. beverage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?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  <a:hlinkClick r:id="rId5"/>
              </a:rPr>
              <a:t>Employee vs. contractor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,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  <a:hlinkClick r:id="rId6"/>
              </a:rPr>
              <a:t>full vs. part time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?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Unemployed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What is Classification?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85800" y="1905000"/>
            <a:ext cx="7772400" cy="407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"Classification is a higher order thinking skill requiring the fusion of the </a:t>
            </a:r>
            <a:r>
              <a:rPr lang="en-US" sz="24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naturalist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's eye for relationships...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...with the </a:t>
            </a:r>
            <a:r>
              <a:rPr lang="en-US" sz="24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logician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's desire for structured order...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...the </a:t>
            </a:r>
            <a:r>
              <a:rPr lang="en-US" sz="24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mathematician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's compulsion to achieve consistent, predictable results...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...and the </a:t>
            </a:r>
            <a:r>
              <a:rPr lang="en-US" sz="24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linguist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's interest in explicit and tacit expressions of meaning“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-- Louise Gruenberg, "Faceted Classification, Facet Analysis and the Web“</a:t>
            </a: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8" name="Picture 7" descr="MartialArtsCategori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799" y="1295401"/>
            <a:ext cx="8025601" cy="528960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CAFE Categories: Find the Truck(s)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8" name="Picture 7" descr="MartialArtsCategori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6924" y="1295401"/>
            <a:ext cx="6529350" cy="528960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Beverage Categories: Find the Beer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172200" y="2362200"/>
            <a:ext cx="2514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Making</a:t>
            </a:r>
            <a:br>
              <a:rPr lang="en-US" b="1" dirty="0" smtClean="0"/>
            </a:br>
            <a:r>
              <a:rPr lang="en-US" b="1" dirty="0" smtClean="0"/>
              <a:t>9 Million</a:t>
            </a:r>
            <a:br>
              <a:rPr lang="en-US" b="1" dirty="0" smtClean="0"/>
            </a:br>
            <a:r>
              <a:rPr lang="en-US" b="1" dirty="0" smtClean="0"/>
              <a:t>Jobless </a:t>
            </a:r>
            <a:br>
              <a:rPr lang="en-US" b="1" dirty="0" smtClean="0"/>
            </a:br>
            <a:r>
              <a:rPr lang="en-US" b="1" dirty="0" smtClean="0"/>
              <a:t>People </a:t>
            </a:r>
            <a:br>
              <a:rPr lang="en-US" b="1" dirty="0" smtClean="0"/>
            </a:br>
            <a:r>
              <a:rPr lang="en-US" b="1" dirty="0" smtClean="0"/>
              <a:t>Vanish</a:t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2050" name="Picture 2" descr="http://danielamerman.com/Images/2012/Workforce/Work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5524500" cy="55911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6027003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hlinkClick r:id="rId4"/>
              </a:rPr>
              <a:t>When you give up looking for a job, you’re not unemployed</a:t>
            </a: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8" name="Picture 7" descr="MartialArtsCategori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1066800"/>
            <a:ext cx="6620757" cy="528960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Gerrymandering: Find the Democrats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63246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Illinois is famous for its corrupt politicians….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1071562"/>
            <a:ext cx="8197453" cy="208954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800" b="1" dirty="0" smtClean="0">
                <a:sym typeface="UC Berkeley OS Sign"/>
              </a:rPr>
              <a:t>INFO 202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“Information Organization &amp; Retrieval”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Fall 2015</a:t>
            </a:r>
            <a:r>
              <a:rPr lang="en-US" sz="3400" b="1" dirty="0" smtClean="0"/>
              <a:t/>
            </a:r>
            <a:br>
              <a:rPr lang="en-US" sz="3400" b="1" dirty="0" smtClean="0"/>
            </a:br>
            <a:endParaRPr lang="en-US" sz="3400" dirty="0" smtClean="0">
              <a:sym typeface="UC Berkeley OS Sign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2906" y="2464594"/>
            <a:ext cx="8228707" cy="3589734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Robert J. Glushko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  <a:hlinkClick r:id="rId3"/>
              </a:rPr>
              <a:t>glushko@berkeley.edu</a:t>
            </a: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@rjglushko</a:t>
            </a: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2 November 2015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Lecture 19.3 – Classification and Standardization</a:t>
            </a: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olidFill>
                <a:srgbClr val="002955"/>
              </a:solidFill>
              <a:sym typeface="UC Berkeley OS Sign"/>
            </a:endParaRP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054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Classification and Standardization (1)</a:t>
            </a:r>
            <a:endParaRPr lang="en-US" sz="36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2133600"/>
            <a:ext cx="7772400" cy="4997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Classifications and standards both impose order on resources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They both distinguish, explicitly or implicitly, between standard / appropriate / effective and nonstandard / inappropriate / ineffective ways of creating organizing, and using resources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But this does not imply that a standard is a good one or that the best one will win a "standards war“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STOP AND THINK: Examples of standards wars?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Classification and Standardization (2)</a:t>
            </a:r>
            <a:endParaRPr lang="en-US" sz="36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2133600"/>
            <a:ext cx="7772400" cy="3161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Some classifications become standards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Every successful standard imposes a classification system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Standards and classification systems can have significant inertia, becoming part of the "installed base" or "infrastructure" and difficult to change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"Specifications"</a:t>
            </a:r>
            <a:endParaRPr lang="en-US" sz="36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1371600"/>
            <a:ext cx="7772400" cy="4653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A specification is an explicit and detailed </a:t>
            </a:r>
            <a:r>
              <a:rPr lang="en-US" sz="24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description about how something (a product, system, service, or practice) works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 that might include: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the definitions of the key concepts or terms used in the description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the materials from which it is made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the components (tangible or intangible) that are arranged or assembled to make it work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the methods or processes by which it operates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the inputs and outputs for each method or process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"Standards"</a:t>
            </a:r>
            <a:endParaRPr lang="en-US" sz="36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57200" y="1447800"/>
            <a:ext cx="7772400" cy="4766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A standard is a </a:t>
            </a:r>
            <a:r>
              <a:rPr lang="en-US" sz="24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published specification that is developed and maintained by consensus 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of all the relevant stakeholders in some domain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following a defined and transparent process 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usually under the auspices of a dedicated organization with the authority to create standards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The rigor and transparency of the process by which a standard is created is essential to its legitimacy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Some governments or other large procurers or products of systems require that they be based on these "de jure" standards</a:t>
            </a:r>
            <a:endParaRPr lang="en-US" sz="2400" dirty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Why Standards Exist (1)</a:t>
            </a:r>
            <a:endParaRPr lang="en-US" sz="36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2133600"/>
            <a:ext cx="7772400" cy="2700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Standards serve as a </a:t>
            </a:r>
            <a:r>
              <a:rPr lang="en-US" sz="24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coordinating mechanism 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whenever there are alternative ways of doing or making something that might be incompatible or that otherwise wouldn't be possible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Standards can also serve as a </a:t>
            </a:r>
            <a:r>
              <a:rPr lang="en-US" sz="24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regulating mechanism 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to restrict behavior or operation that might be unsafe, unfair, or otherwise "harmful“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Distinguishing Categorization</a:t>
            </a:r>
            <a:br>
              <a:rPr lang="en-US" sz="3600" b="1" dirty="0" smtClean="0"/>
            </a:br>
            <a:r>
              <a:rPr lang="en-US" sz="3600" b="1" dirty="0" smtClean="0"/>
              <a:t> and Classification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04800" y="2362200"/>
            <a:ext cx="8382000" cy="361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Categories are EQUIVALENCE CLASSES - sets of resources, processes, and events that we treat the same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A Classification (noun) (or Classification Scheme) is a </a:t>
            </a:r>
            <a:r>
              <a:rPr lang="en-US" sz="24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SYSTEM OF CATEGORIES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, ordered according to a </a:t>
            </a:r>
            <a:r>
              <a:rPr lang="en-US" sz="24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PRE-DETERMINED SET OF PRINCIPLES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 and used to organize a collection of resources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Classification (verb) is the process of systematically assigning resources to intentional (often institutional) categories in a classification system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Why Standards Exist (2)</a:t>
            </a:r>
            <a:endParaRPr lang="en-US" sz="36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2133600"/>
            <a:ext cx="7772400" cy="2700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Many standards define technical specifications and procedures to ensure a "common design" or "</a:t>
            </a:r>
            <a:r>
              <a:rPr lang="en-US" sz="24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interoperability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"-- TDO calls these "institutional semantics"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Standards define institutional categories about models, behaviors, or processes - TDO calls these "institutional taxonomies" (like the UNSPSC)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Who Sets Standards? (1)</a:t>
            </a:r>
            <a:endParaRPr lang="en-US" sz="36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1981200"/>
            <a:ext cx="7772400" cy="327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Some technical standards are set by governments in order to protect the public interest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Other standards are set by organizations created precisely for the purpose of setting standards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Other standards are set by groups of companies who may or may not establish an ongoing organization and governance procedures to maintain and extend a standards "family" around the initial standard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Who Sets Standards? (2)</a:t>
            </a:r>
            <a:endParaRPr lang="en-US" sz="36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1981200"/>
            <a:ext cx="7772400" cy="2700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Other "standards" begin as proprietary vendor specifications that will become </a:t>
            </a:r>
            <a:r>
              <a:rPr lang="en-US" sz="24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"de facto" 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standards if they are widely adopted and achieve market dominance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Often "de facto" standards are submitted to a standards organization with the goal of "rubber stamping" them as </a:t>
            </a:r>
            <a:r>
              <a:rPr lang="en-US" sz="24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"de jure"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 ones</a:t>
            </a:r>
            <a:endParaRPr lang="en-US" sz="2400" dirty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Standards and Network Effects</a:t>
            </a:r>
            <a:endParaRPr lang="en-US" sz="36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2133600"/>
            <a:ext cx="7772400" cy="361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Standards are especially important in industries or domains that have significant </a:t>
            </a:r>
            <a:r>
              <a:rPr lang="en-US" sz="24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"network effects" 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where the value of a product or service depends on the number of interoperable or compatible ones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These contexts are sometimes called "winner take all" markets, which is why standards wars take place - because of the economic implications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How do you encourage and enable others to conform to a standard?</a:t>
            </a:r>
            <a:endParaRPr lang="en-US" sz="2400" dirty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8" name="Picture 7" descr="MartialArtsCategori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8140" y="1752601"/>
            <a:ext cx="8029452" cy="472440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Interchange / Hub Languages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Mapping in and out of Hub Language</a:t>
            </a:r>
            <a:endParaRPr lang="en-US" sz="36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2133600"/>
            <a:ext cx="7772400" cy="327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If all parties/applications/services rely on a hub language for their external interfaces, an exponential interoperability challenge becomes a linear one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Mapping tools for transforming instances from an internal information model to another one are ubiquitous as standalone tools and as parts of application servers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EXAMPLE: 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  <a:hlinkClick r:id="rId3"/>
              </a:rPr>
              <a:t>Altova </a:t>
            </a:r>
            <a:r>
              <a:rPr lang="en-US" sz="2400" dirty="0" err="1" smtClean="0">
                <a:latin typeface="UC Berkeley OS Sign"/>
                <a:cs typeface="Arial" pitchFamily="34" charset="0"/>
                <a:sym typeface="Arial" pitchFamily="34" charset="0"/>
                <a:hlinkClick r:id="rId3"/>
              </a:rPr>
              <a:t>MapForce</a:t>
            </a:r>
            <a:endParaRPr lang="en-US" sz="2400" dirty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Using Standards in Organizing Systems</a:t>
            </a:r>
            <a:endParaRPr lang="en-US" sz="36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2133600"/>
            <a:ext cx="7772400" cy="201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You may be required by the government, by your customers, or by "business partners" to conform to some organizing standards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But to the extent that standards embody best practices, it is a good idea to follow them anyway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Standards for Document Description in Organizing Systems (1)</a:t>
            </a:r>
            <a:endParaRPr lang="en-US" sz="36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2362200"/>
            <a:ext cx="7772400" cy="419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For specific vocabularies or "domain-specific languages" (e.g., HTML, UBL, SPL, DocBook, DITA, EPUB, SVG)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For schema languages that formally define the domain-specific languages (e.g., XSD)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For "profiles" that suggest modeling practices like degree of abstraction and granularity, or constrain the possible values for some descriptor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For the </a:t>
            </a:r>
            <a:r>
              <a:rPr lang="en-US" sz="2400" dirty="0" err="1" smtClean="0">
                <a:latin typeface="UC Berkeley OS Sign"/>
                <a:cs typeface="Arial" pitchFamily="34" charset="0"/>
                <a:sym typeface="Arial" pitchFamily="34" charset="0"/>
              </a:rPr>
              <a:t>metalanguages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 used to encode the DSLs and schema languages (e.g., XML, SGML)</a:t>
            </a:r>
            <a:endParaRPr lang="en-US" sz="2400" dirty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Standards for Document Description in Organizing Systems (2)</a:t>
            </a:r>
            <a:endParaRPr lang="en-US" sz="36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2438400"/>
            <a:ext cx="7772400" cy="190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For the construction of file and document names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For identifying resources and namespaces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For specifying versions, stages or revisions of documents or other resources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Other Standards for Organizing Systems</a:t>
            </a:r>
            <a:endParaRPr lang="en-US" sz="36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2133600"/>
            <a:ext cx="7772400" cy="304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Metadata standards (MARC, Dublin Core, EAD, METS, RDF, OWL)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Standards for classification (</a:t>
            </a:r>
            <a:r>
              <a:rPr lang="en-US" sz="2400" dirty="0" err="1" smtClean="0">
                <a:latin typeface="UC Berkeley OS Sign"/>
                <a:cs typeface="Arial" pitchFamily="34" charset="0"/>
                <a:sym typeface="Arial" pitchFamily="34" charset="0"/>
              </a:rPr>
              <a:t>LoC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, DD, BISAC)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Standards for thesaurus construction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Standards for processes (WS-*)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Standards for communication protocols</a:t>
            </a:r>
            <a:endParaRPr lang="en-US" sz="2400" dirty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Classification Schemes (1)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04800" y="1905000"/>
            <a:ext cx="8534400" cy="201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A CLASSIFICATION SCHEME follows one or more organizing principles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An ENUMERATIVE scheme </a:t>
            </a:r>
            <a:r>
              <a:rPr lang="en-US" sz="24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itemizes all possible categories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 to which resources can be assigned (into one and only one of the categories)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414" y="1995785"/>
            <a:ext cx="7867055" cy="4491633"/>
          </a:xfrm>
        </p:spPr>
        <p:txBody>
          <a:bodyPr>
            <a:normAutofit/>
          </a:bodyPr>
          <a:lstStyle/>
          <a:p>
            <a:r>
              <a:rPr lang="en-US" dirty="0" smtClean="0"/>
              <a:t>TDO Sections 7.3-7.6</a:t>
            </a:r>
          </a:p>
          <a:p>
            <a:endParaRPr lang="en-US" sz="2800" dirty="0" smtClean="0"/>
          </a:p>
          <a:p>
            <a:r>
              <a:rPr lang="en-US" sz="2800" dirty="0" smtClean="0"/>
              <a:t>Nonprofit book publisher (11.19)</a:t>
            </a:r>
          </a:p>
          <a:p>
            <a:r>
              <a:rPr lang="en-US" sz="2800" dirty="0" smtClean="0"/>
              <a:t>Norman, D. A. (2006). Logic versus usage: the case for activity-centered design. Interactions, 13(6), 45-ff.</a:t>
            </a:r>
          </a:p>
          <a:p>
            <a:r>
              <a:rPr lang="en-US" sz="2800" dirty="0" smtClean="0"/>
              <a:t>Hearst, Marti. Search User Interfaces, 2009. Section 8.6 "Faceted Navigation" </a:t>
            </a:r>
            <a:endParaRPr lang="en-US" sz="2800" dirty="0"/>
          </a:p>
        </p:txBody>
      </p:sp>
      <p:sp>
        <p:nvSpPr>
          <p:cNvPr id="7171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>
                <a:sym typeface="UC Berkeley OS Sign"/>
              </a:rPr>
              <a:t>Readings for Next Lecture</a:t>
            </a: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25E6FFFD-38D9-4C0C-960C-8E08C295169A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8707" cy="3995812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 smtClean="0">
                <a:sym typeface="UC Berkeley OS Sign"/>
              </a:rPr>
              <a:t>TODAY’S</a:t>
            </a:r>
            <a:br>
              <a:rPr lang="en-US" b="1" dirty="0" smtClean="0">
                <a:sym typeface="UC Berkeley OS Sign"/>
              </a:rPr>
            </a:br>
            <a:r>
              <a:rPr lang="en-US" b="1" dirty="0" smtClean="0">
                <a:sym typeface="UC Berkeley OS Sign"/>
              </a:rPr>
              <a:t> MOST</a:t>
            </a:r>
            <a:br>
              <a:rPr lang="en-US" b="1" dirty="0" smtClean="0">
                <a:sym typeface="UC Berkeley OS Sign"/>
              </a:rPr>
            </a:br>
            <a:r>
              <a:rPr lang="en-US" b="1" dirty="0" smtClean="0">
                <a:sym typeface="UC Berkeley OS Sign"/>
              </a:rPr>
              <a:t> IMPORTANT</a:t>
            </a:r>
            <a:br>
              <a:rPr lang="en-US" b="1" dirty="0" smtClean="0">
                <a:sym typeface="UC Berkeley OS Sign"/>
              </a:rPr>
            </a:br>
            <a:r>
              <a:rPr lang="en-US" b="1" dirty="0" smtClean="0">
                <a:sym typeface="UC Berkeley OS Sign"/>
              </a:rPr>
              <a:t> SLIDES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Distinguishing Categorization</a:t>
            </a:r>
            <a:br>
              <a:rPr lang="en-US" sz="3600" b="1" dirty="0" smtClean="0"/>
            </a:br>
            <a:r>
              <a:rPr lang="en-US" sz="3600" b="1" dirty="0" smtClean="0"/>
              <a:t> and Classification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04800" y="2362200"/>
            <a:ext cx="8382000" cy="361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Categories are EQUIVALENCE CLASSES - sets of resources, processes, and events that we treat the same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A Classification (noun) (or Classification Scheme) is a </a:t>
            </a:r>
            <a:r>
              <a:rPr lang="en-US" sz="24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SYSTEM OF CATEGORIES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, ordered according to a </a:t>
            </a:r>
            <a:r>
              <a:rPr lang="en-US" sz="24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PRE-DETERMINED SET OF PRINCIPLES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 and used to organize a collection of resources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Classification (verb) is the process of systematically assigning resources to intentional (often institutional) categories in a classification system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Classification Is Purposeful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85800" y="1524000"/>
            <a:ext cx="7772400" cy="453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Classifications arrange resources </a:t>
            </a:r>
            <a:r>
              <a:rPr lang="en-US" sz="28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to provide structure for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 and </a:t>
            </a:r>
            <a:r>
              <a:rPr lang="en-US" sz="28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increase the precision of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interactions in organizing systems by human or computational agents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Classifications are essential in useful work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They serve as a </a:t>
            </a:r>
            <a:r>
              <a:rPr lang="en-US" sz="28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reference model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(a semantic road map) to individual domains and the relationships among them to help people understand and communicate the concepts and relationships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“Principled” Does Not Imply “Good” or “the Only Way”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57200" y="1905000"/>
            <a:ext cx="8153400" cy="4653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Many of the choices can be arbitrary and others may involve tradeoffs that depend on: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the nature of the resources and the complexity of the resource domain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the purposes of the classification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the amount of effort available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the capabilities of the people doing the classification and of the people using it</a:t>
            </a: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(flashback to TDO 6.4, “Category Design Issues and Implications” and to TDO 10.3, “Defining and Scoping”)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19546" y="5334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Principles Embodied in the</a:t>
            </a:r>
            <a:br>
              <a:rPr lang="en-US" sz="3600" b="1" dirty="0" smtClean="0"/>
            </a:br>
            <a:r>
              <a:rPr lang="en-US" sz="3600" b="1" dirty="0" smtClean="0"/>
              <a:t> Classification Scheme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48767" y="1828800"/>
            <a:ext cx="8610600" cy="459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Warrant: What is the justification for the choice of categories and their names?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Literary Warrant:  Classify only the resources we have? 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Scientific Warrant: Use expert categories and names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Use Warrant: Use categories and names from “ordinary” people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Breadth and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  <a:hlinkClick r:id="rId3"/>
              </a:rPr>
              <a:t>depth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 of classification hierarchy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Degree of enumerativeness  (synonym for “granularity”)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"Principled" Maybe ... But Every Classification is "Biased"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152400" y="1981200"/>
            <a:ext cx="8382000" cy="4766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Every classification is arbitrary to some extent because the criteria used to establish the categories reflect a point of view or perspective on the domain that intentionally excludes all other perspectives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There is no "one true way" about how things go together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Every classification system implicitly or explicitly distinguishes between "good" or "standard" and "bad" or "nonstandard" ways of understanding things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  <a:hlinkClick r:id="rId3"/>
              </a:rPr>
              <a:t>Borges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: “there is no classification of the Universe that is not arbitrary and full of conjectures”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Classification and Standardization (1)</a:t>
            </a:r>
            <a:endParaRPr lang="en-US" sz="36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2133600"/>
            <a:ext cx="7772400" cy="4997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Classifications and standards both impose order on resources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They both distinguish, explicitly or implicitly, between standard / appropriate / effective and nonstandard / inappropriate / ineffective ways of creating organizing, and using resources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But this does not imply that a standard is a good one or that the best one will win a "standards war“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STOP AND THINK: Examples of standards wars?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Classification and Standardization (2)</a:t>
            </a:r>
            <a:endParaRPr lang="en-US" sz="36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2133600"/>
            <a:ext cx="7772400" cy="3161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Some classifications become standards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Every successful standard imposes a classification system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Standards and classification systems can have significant inertia, becoming part of the "installed base" or "infrastructure" and difficult to change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Standards and Network Effects</a:t>
            </a:r>
            <a:endParaRPr lang="en-US" sz="36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2133600"/>
            <a:ext cx="7772400" cy="361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Standards are especially important in industries or domains that have significant </a:t>
            </a:r>
            <a:r>
              <a:rPr lang="en-US" sz="24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"network effects" 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where the value of a product or service depends on the number of interoperable or compatible ones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These contexts are sometimes called "winner take all" markets, which is why standards wars take place - because of the economic implications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How do you encourage and enable others to conform to a standard?</a:t>
            </a:r>
            <a:endParaRPr lang="en-US" sz="2400" dirty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Classification Schemes (2)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04800" y="1905000"/>
            <a:ext cx="8534400" cy="3961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A HIERARCHICAL or TAXONOMIC scheme emerges when multiple resource properties are used by organizing principles; each property creates another level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A scheme can be both HIERARCHICAL and ENUMERATIVE at the lowest level where resources are categorized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A FACETED classification scheme uses multiple resource properties, but does not require every resource to have a value for every property and allows the properties to be considered in any order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Classification {and,or,vs.} “Tagging”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04800" y="1905000"/>
            <a:ext cx="8534400" cy="430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fontAlgn="base" hangingPunct="0">
              <a:lnSpc>
                <a:spcPct val="92000"/>
              </a:lnSpc>
              <a:spcBef>
                <a:spcPts val="1266"/>
              </a:spcBef>
              <a:spcAft>
                <a:spcPct val="0"/>
              </a:spcAft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/>
              <a:t>Many applications, especially social ones, allow people to assign tags in the form of words or phrases </a:t>
            </a:r>
            <a:r>
              <a:rPr lang="en-US" sz="2400" dirty="0" err="1" smtClean="0"/>
              <a:t>todescribe</a:t>
            </a:r>
            <a:r>
              <a:rPr lang="en-US" sz="2400" dirty="0" smtClean="0"/>
              <a:t> a resource</a:t>
            </a:r>
          </a:p>
          <a:p>
            <a:pPr marL="160729" indent="-160729" eaLnBrk="0" fontAlgn="base" hangingPunct="0">
              <a:lnSpc>
                <a:spcPct val="92000"/>
              </a:lnSpc>
              <a:spcBef>
                <a:spcPts val="1266"/>
              </a:spcBef>
              <a:spcAft>
                <a:spcPct val="0"/>
              </a:spcAft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>
                <a:sym typeface="Arial" pitchFamily="34" charset="0"/>
              </a:rPr>
              <a:t>The aggregated results of individual tags have been described as </a:t>
            </a:r>
            <a:r>
              <a:rPr lang="en-US" sz="2400" dirty="0" smtClean="0">
                <a:solidFill>
                  <a:srgbClr val="FF0000"/>
                </a:solidFill>
                <a:sym typeface="Arial" pitchFamily="34" charset="0"/>
              </a:rPr>
              <a:t>social, collaborative, or user-generated classifications </a:t>
            </a:r>
            <a:r>
              <a:rPr lang="en-US" sz="2400" dirty="0" smtClean="0">
                <a:sym typeface="Arial" pitchFamily="34" charset="0"/>
              </a:rPr>
              <a:t>or as a </a:t>
            </a:r>
            <a:r>
              <a:rPr lang="en-US" sz="2400" dirty="0" err="1" smtClean="0">
                <a:solidFill>
                  <a:srgbClr val="FF0000"/>
                </a:solidFill>
                <a:sym typeface="Arial" pitchFamily="34" charset="0"/>
              </a:rPr>
              <a:t>folksonomy</a:t>
            </a:r>
            <a:r>
              <a:rPr lang="en-US" sz="2400" dirty="0" smtClean="0">
                <a:sym typeface="Arial" pitchFamily="34" charset="0"/>
              </a:rPr>
              <a:t>, a word created to mean something like “the people’s taxonomy”</a:t>
            </a:r>
          </a:p>
          <a:p>
            <a:pPr marL="160729" indent="-160729" eaLnBrk="0" fontAlgn="base" hangingPunct="0">
              <a:lnSpc>
                <a:spcPct val="92000"/>
              </a:lnSpc>
              <a:spcBef>
                <a:spcPts val="1266"/>
              </a:spcBef>
              <a:spcAft>
                <a:spcPct val="0"/>
              </a:spcAft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/>
              <a:t>But tagging a photo as “red” or “car” is an act of resource description, not classification, because the other tags that would serve as the alternative classifications are unspecified – there is no system of categories</a:t>
            </a:r>
          </a:p>
          <a:p>
            <a:pPr marL="160729" indent="-160729" eaLnBrk="0" fontAlgn="base" hangingPunct="0">
              <a:lnSpc>
                <a:spcPct val="92000"/>
              </a:lnSpc>
              <a:spcBef>
                <a:spcPts val="1266"/>
              </a:spcBef>
              <a:spcAft>
                <a:spcPct val="0"/>
              </a:spcAft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400" dirty="0" smtClean="0"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6171530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>
                <a:sym typeface="UC Berkeley OS Sign"/>
              </a:rPr>
              <a:t>Types of </a:t>
            </a:r>
            <a:r>
              <a:rPr lang="en-US" sz="3600" b="1" dirty="0" smtClean="0">
                <a:sym typeface="UC Berkeley OS Sign"/>
              </a:rPr>
              <a:t>Tags</a:t>
            </a:r>
            <a:endParaRPr lang="en-US" sz="36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7722227" y="6594574"/>
            <a:ext cx="65298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1295400"/>
            <a:ext cx="7086600" cy="4836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/>
              <a:t>Subject /Taxonomic or Keyword Tags (most common, but rarely from a controlled vocabulary</a:t>
            </a:r>
            <a:r>
              <a:rPr lang="en-US" sz="3200" dirty="0" smtClean="0"/>
              <a:t>)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Non-taxonomic tags:</a:t>
            </a:r>
            <a:endParaRPr lang="en-US" sz="3200" dirty="0"/>
          </a:p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/>
              <a:t>Property or Attribute Tags ("red," "expensive“)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/>
              <a:t>"Purpose" Tags (</a:t>
            </a:r>
            <a:r>
              <a:rPr lang="en-US" sz="3200" dirty="0" err="1"/>
              <a:t>e.g</a:t>
            </a:r>
            <a:r>
              <a:rPr lang="en-US" sz="3200" dirty="0"/>
              <a:t>, "toread" or "buythis" or "tagthis“)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/>
              <a:t>Evaluative Tags ("interesting," "good)</a:t>
            </a:r>
          </a:p>
        </p:txBody>
      </p:sp>
    </p:spTree>
    <p:extLst>
      <p:ext uri="{BB962C8B-B14F-4D97-AF65-F5344CB8AC3E}">
        <p14:creationId xmlns:p14="http://schemas.microsoft.com/office/powerpoint/2010/main" xmlns="" val="998744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6171530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>
                <a:sym typeface="UC Berkeley OS Sign"/>
              </a:rPr>
              <a:t>“Tag Soup”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7722227" y="6594574"/>
            <a:ext cx="65298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1371600"/>
            <a:ext cx="7239000" cy="4836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/>
              <a:t>Users are free to assign any number of labels or tags they choose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/>
              <a:t>No vocabulary control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/>
              <a:t>No text processing </a:t>
            </a:r>
            <a:r>
              <a:rPr lang="en-US" sz="3200" dirty="0" smtClean="0"/>
              <a:t>in most apps that allow tagging to </a:t>
            </a:r>
            <a:r>
              <a:rPr lang="en-US" sz="3200" dirty="0"/>
              <a:t>handle derivational and morphological </a:t>
            </a:r>
            <a:r>
              <a:rPr lang="en-US" sz="3200" dirty="0" smtClean="0"/>
              <a:t>variants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3200" dirty="0" smtClean="0"/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So if we consider tagging as classification, it is very poor classification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8424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3308</Words>
  <Application>Microsoft Office PowerPoint</Application>
  <PresentationFormat>On-screen Show (4:3)</PresentationFormat>
  <Paragraphs>407</Paragraphs>
  <Slides>59</Slides>
  <Notes>59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Plan for Today’s Lecture(s)</vt:lpstr>
      <vt:lpstr>INFO 202 “Information Organization &amp; Retrieval” Fall 2015 </vt:lpstr>
      <vt:lpstr>What is Classification?</vt:lpstr>
      <vt:lpstr>Distinguishing Categorization  and Classification</vt:lpstr>
      <vt:lpstr>Classification Schemes (1)</vt:lpstr>
      <vt:lpstr>Classification Schemes (2)</vt:lpstr>
      <vt:lpstr>Classification {and,or,vs.} “Tagging”</vt:lpstr>
      <vt:lpstr>Types of Tags</vt:lpstr>
      <vt:lpstr>“Tag Soup”</vt:lpstr>
      <vt:lpstr>INFO 202 “Information Organization &amp; Retrieval” Fall 2015 </vt:lpstr>
      <vt:lpstr>Classification Is Purposeful</vt:lpstr>
      <vt:lpstr>STOP and THINK</vt:lpstr>
      <vt:lpstr>Classification and Interactions</vt:lpstr>
      <vt:lpstr>Good user interface design creates a clear mapping between a classification scheme and  the arrangements and interactions that users see  (TDO, Figure 7.1)</vt:lpstr>
      <vt:lpstr>User Interface Design Idioms</vt:lpstr>
      <vt:lpstr>Slide 16</vt:lpstr>
      <vt:lpstr>Slide 17</vt:lpstr>
      <vt:lpstr>Slide 18</vt:lpstr>
      <vt:lpstr>Classification is “Principled”</vt:lpstr>
      <vt:lpstr>“Principled” Does Not Imply “Good” or “the Only Way”</vt:lpstr>
      <vt:lpstr>FLASHBACK: Scope and Scale</vt:lpstr>
      <vt:lpstr>Category Abstraction and Granularity</vt:lpstr>
      <vt:lpstr>Tradeoffs in Abstraction and Granularity</vt:lpstr>
      <vt:lpstr>Principles Embodied in the  Classification Scheme</vt:lpstr>
      <vt:lpstr>Hierarchy and Uniqueness Principles</vt:lpstr>
      <vt:lpstr>The "One and Only One Place" Rule in Library Classification</vt:lpstr>
      <vt:lpstr>Principles for  Maintaining the Classification</vt:lpstr>
      <vt:lpstr>"Principled" Maybe ... But Every Classification is "Biased"</vt:lpstr>
      <vt:lpstr>Classification Biases</vt:lpstr>
      <vt:lpstr>CAFE Categories: Find the Truck(s)</vt:lpstr>
      <vt:lpstr>Beverage Categories: Find the Beer</vt:lpstr>
      <vt:lpstr>Making 9 Million Jobless  People  Vanish </vt:lpstr>
      <vt:lpstr>Gerrymandering: Find the Democrats</vt:lpstr>
      <vt:lpstr>INFO 202 “Information Organization &amp; Retrieval” Fall 2015 </vt:lpstr>
      <vt:lpstr>Classification and Standardization (1)</vt:lpstr>
      <vt:lpstr>Classification and Standardization (2)</vt:lpstr>
      <vt:lpstr>"Specifications"</vt:lpstr>
      <vt:lpstr>"Standards"</vt:lpstr>
      <vt:lpstr>Why Standards Exist (1)</vt:lpstr>
      <vt:lpstr>Why Standards Exist (2)</vt:lpstr>
      <vt:lpstr>Who Sets Standards? (1)</vt:lpstr>
      <vt:lpstr>Who Sets Standards? (2)</vt:lpstr>
      <vt:lpstr>Standards and Network Effects</vt:lpstr>
      <vt:lpstr>Interchange / Hub Languages</vt:lpstr>
      <vt:lpstr>Mapping in and out of Hub Language</vt:lpstr>
      <vt:lpstr>Using Standards in Organizing Systems</vt:lpstr>
      <vt:lpstr>Standards for Document Description in Organizing Systems (1)</vt:lpstr>
      <vt:lpstr>Standards for Document Description in Organizing Systems (2)</vt:lpstr>
      <vt:lpstr>Other Standards for Organizing Systems</vt:lpstr>
      <vt:lpstr>Readings for Next Lecture</vt:lpstr>
      <vt:lpstr>TODAY’S  MOST  IMPORTANT  SLIDES</vt:lpstr>
      <vt:lpstr>Distinguishing Categorization  and Classification</vt:lpstr>
      <vt:lpstr>Classification Is Purposeful</vt:lpstr>
      <vt:lpstr>“Principled” Does Not Imply “Good” or “the Only Way”</vt:lpstr>
      <vt:lpstr>Principles Embodied in the  Classification Scheme</vt:lpstr>
      <vt:lpstr>"Principled" Maybe ... But Every Classification is "Biased"</vt:lpstr>
      <vt:lpstr>Classification and Standardization (1)</vt:lpstr>
      <vt:lpstr>Classification and Standardization (2)</vt:lpstr>
      <vt:lpstr>Standards and Network Effects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2015-11-01T19:18:48Z</dcterms:created>
  <dcterms:modified xsi:type="dcterms:W3CDTF">2015-11-01T19:18:53Z</dcterms:modified>
</cp:coreProperties>
</file>