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4"/>
  </p:notesMasterIdLst>
  <p:sldIdLst>
    <p:sldId id="257" r:id="rId2"/>
    <p:sldId id="344" r:id="rId3"/>
    <p:sldId id="339" r:id="rId4"/>
    <p:sldId id="340" r:id="rId5"/>
    <p:sldId id="341" r:id="rId6"/>
    <p:sldId id="342" r:id="rId7"/>
    <p:sldId id="343" r:id="rId8"/>
    <p:sldId id="326" r:id="rId9"/>
    <p:sldId id="327" r:id="rId10"/>
    <p:sldId id="328" r:id="rId11"/>
    <p:sldId id="329" r:id="rId12"/>
    <p:sldId id="330" r:id="rId13"/>
    <p:sldId id="331" r:id="rId14"/>
    <p:sldId id="332" r:id="rId15"/>
    <p:sldId id="334" r:id="rId16"/>
    <p:sldId id="335" r:id="rId17"/>
    <p:sldId id="336" r:id="rId18"/>
    <p:sldId id="258" r:id="rId19"/>
    <p:sldId id="259" r:id="rId20"/>
    <p:sldId id="305" r:id="rId21"/>
    <p:sldId id="310" r:id="rId22"/>
    <p:sldId id="306" r:id="rId23"/>
    <p:sldId id="324" r:id="rId24"/>
    <p:sldId id="266" r:id="rId25"/>
    <p:sldId id="267" r:id="rId26"/>
    <p:sldId id="311" r:id="rId27"/>
    <p:sldId id="307" r:id="rId28"/>
    <p:sldId id="263" r:id="rId29"/>
    <p:sldId id="268" r:id="rId30"/>
    <p:sldId id="313" r:id="rId31"/>
    <p:sldId id="314" r:id="rId32"/>
    <p:sldId id="337" r:id="rId33"/>
    <p:sldId id="264" r:id="rId34"/>
    <p:sldId id="260" r:id="rId35"/>
    <p:sldId id="265" r:id="rId36"/>
    <p:sldId id="261" r:id="rId37"/>
    <p:sldId id="277" r:id="rId38"/>
    <p:sldId id="279" r:id="rId39"/>
    <p:sldId id="290" r:id="rId40"/>
    <p:sldId id="345" r:id="rId41"/>
    <p:sldId id="276" r:id="rId42"/>
    <p:sldId id="280" r:id="rId43"/>
    <p:sldId id="294" r:id="rId44"/>
    <p:sldId id="293" r:id="rId45"/>
    <p:sldId id="296" r:id="rId46"/>
    <p:sldId id="275" r:id="rId47"/>
    <p:sldId id="316" r:id="rId48"/>
    <p:sldId id="317" r:id="rId49"/>
    <p:sldId id="319" r:id="rId50"/>
    <p:sldId id="320" r:id="rId51"/>
    <p:sldId id="322" r:id="rId52"/>
    <p:sldId id="325" r:id="rId53"/>
    <p:sldId id="321" r:id="rId54"/>
    <p:sldId id="304" r:id="rId55"/>
    <p:sldId id="338" r:id="rId56"/>
    <p:sldId id="346" r:id="rId57"/>
    <p:sldId id="347" r:id="rId58"/>
    <p:sldId id="352" r:id="rId59"/>
    <p:sldId id="348" r:id="rId60"/>
    <p:sldId id="349" r:id="rId61"/>
    <p:sldId id="350" r:id="rId62"/>
    <p:sldId id="351" r:id="rId6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2900" autoAdjust="0"/>
  </p:normalViewPr>
  <p:slideViewPr>
    <p:cSldViewPr>
      <p:cViewPr varScale="1">
        <p:scale>
          <a:sx n="74" d="100"/>
          <a:sy n="74" d="100"/>
        </p:scale>
        <p:origin x="-102" y="-91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9542"/>
    </p:cViewPr>
  </p:sorterViewPr>
  <p:notesViewPr>
    <p:cSldViewPr>
      <p:cViewPr varScale="1">
        <p:scale>
          <a:sx n="83" d="100"/>
          <a:sy n="83" d="100"/>
        </p:scale>
        <p:origin x="-888"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04DCB03-DDF9-43C1-ADDF-29A04B4A0860}" type="datetimeFigureOut">
              <a:rPr lang="en-US" smtClean="0"/>
              <a:pPr/>
              <a:t>11/3/2015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F07FF3E-20BA-4345-89E8-419DD71E1F68}" type="slidenum">
              <a:rPr lang="en-US" smtClean="0"/>
              <a:pPr/>
              <a:t>‹#›</a:t>
            </a:fld>
            <a:endParaRPr lang="en-US"/>
          </a:p>
        </p:txBody>
      </p:sp>
    </p:spTree>
    <p:extLst>
      <p:ext uri="{BB962C8B-B14F-4D97-AF65-F5344CB8AC3E}">
        <p14:creationId xmlns:p14="http://schemas.microsoft.com/office/powerpoint/2010/main" xmlns="" val="260705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extLst>
      <p:ext uri="{BB962C8B-B14F-4D97-AF65-F5344CB8AC3E}">
        <p14:creationId xmlns:p14="http://schemas.microsoft.com/office/powerpoint/2010/main" xmlns="" val="270879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18</a:t>
            </a:fld>
            <a:endParaRPr lang="en-US"/>
          </a:p>
        </p:txBody>
      </p:sp>
    </p:spTree>
    <p:extLst>
      <p:ext uri="{BB962C8B-B14F-4D97-AF65-F5344CB8AC3E}">
        <p14:creationId xmlns:p14="http://schemas.microsoft.com/office/powerpoint/2010/main" xmlns="" val="28979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extLst>
      <p:ext uri="{BB962C8B-B14F-4D97-AF65-F5344CB8AC3E}">
        <p14:creationId xmlns:p14="http://schemas.microsoft.com/office/powerpoint/2010/main" xmlns="" val="366261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xmlns="" val="2244090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extLst>
      <p:ext uri="{BB962C8B-B14F-4D97-AF65-F5344CB8AC3E}">
        <p14:creationId xmlns:p14="http://schemas.microsoft.com/office/powerpoint/2010/main" xmlns="" val="3285786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85800" y="4415790"/>
            <a:ext cx="5715000" cy="4183380"/>
          </a:xfrm>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xmlns="" val="2605917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07FF3E-20BA-4345-89E8-419DD71E1F68}" type="slidenum">
              <a:rPr lang="en-US" smtClean="0"/>
              <a:pPr/>
              <a:t>23</a:t>
            </a:fld>
            <a:endParaRPr lang="en-US"/>
          </a:p>
        </p:txBody>
      </p:sp>
    </p:spTree>
    <p:extLst>
      <p:ext uri="{BB962C8B-B14F-4D97-AF65-F5344CB8AC3E}">
        <p14:creationId xmlns:p14="http://schemas.microsoft.com/office/powerpoint/2010/main" xmlns="" val="2090765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xmlns="" val="651803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40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extLst>
      <p:ext uri="{BB962C8B-B14F-4D97-AF65-F5344CB8AC3E}">
        <p14:creationId xmlns:p14="http://schemas.microsoft.com/office/powerpoint/2010/main" xmlns="" val="3870832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extLst>
      <p:ext uri="{BB962C8B-B14F-4D97-AF65-F5344CB8AC3E}">
        <p14:creationId xmlns:p14="http://schemas.microsoft.com/office/powerpoint/2010/main" xmlns="" val="3071776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xmlns="" val="2867927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xmlns="" val="1474934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extLst>
      <p:ext uri="{BB962C8B-B14F-4D97-AF65-F5344CB8AC3E}">
        <p14:creationId xmlns:p14="http://schemas.microsoft.com/office/powerpoint/2010/main" xmlns="" val="33438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extLst>
      <p:ext uri="{BB962C8B-B14F-4D97-AF65-F5344CB8AC3E}">
        <p14:creationId xmlns="" xmlns:p14="http://schemas.microsoft.com/office/powerpoint/2010/main" val="1063474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xmlns="" val="604748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b="1"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extLst>
      <p:ext uri="{BB962C8B-B14F-4D97-AF65-F5344CB8AC3E}">
        <p14:creationId xmlns:p14="http://schemas.microsoft.com/office/powerpoint/2010/main" xmlns="" val="1685379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xmlns="" val="160068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33</a:t>
            </a:fld>
            <a:endParaRPr lang="en-US"/>
          </a:p>
        </p:txBody>
      </p:sp>
    </p:spTree>
    <p:extLst>
      <p:ext uri="{BB962C8B-B14F-4D97-AF65-F5344CB8AC3E}">
        <p14:creationId xmlns:p14="http://schemas.microsoft.com/office/powerpoint/2010/main" xmlns="" val="823965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533400" y="4495800"/>
            <a:ext cx="5486400" cy="4183380"/>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xmlns="" val="352922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p14="http://schemas.microsoft.com/office/powerpoint/2010/main" xmlns="" val="3860210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extLst>
      <p:ext uri="{BB962C8B-B14F-4D97-AF65-F5344CB8AC3E}">
        <p14:creationId xmlns:p14="http://schemas.microsoft.com/office/powerpoint/2010/main" xmlns="" val="943576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xmlns="" val="2907502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extLst>
      <p:ext uri="{BB962C8B-B14F-4D97-AF65-F5344CB8AC3E}">
        <p14:creationId xmlns:p14="http://schemas.microsoft.com/office/powerpoint/2010/main" xmlns="" val="3751696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12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p14="http://schemas.microsoft.com/office/powerpoint/2010/main" xmlns="" val="121153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xmlns="" val="1418725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xmlns="" val="2740789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xmlns="" val="160928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xmlns="" val="7387775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xmlns="" val="568633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xmlns="" val="949211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extLst>
      <p:ext uri="{BB962C8B-B14F-4D97-AF65-F5344CB8AC3E}">
        <p14:creationId xmlns:p14="http://schemas.microsoft.com/office/powerpoint/2010/main" xmlns="" val="2347138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47</a:t>
            </a:fld>
            <a:endParaRPr lang="en-US"/>
          </a:p>
        </p:txBody>
      </p:sp>
    </p:spTree>
    <p:extLst>
      <p:ext uri="{BB962C8B-B14F-4D97-AF65-F5344CB8AC3E}">
        <p14:creationId xmlns:p14="http://schemas.microsoft.com/office/powerpoint/2010/main" xmlns="" val="3059741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xmlns="" val="18704533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extLst>
      <p:ext uri="{BB962C8B-B14F-4D97-AF65-F5344CB8AC3E}">
        <p14:creationId xmlns:p14="http://schemas.microsoft.com/office/powerpoint/2010/main" xmlns="" val="428623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07FF3E-20BA-4345-89E8-419DD71E1F6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extLst>
      <p:ext uri="{BB962C8B-B14F-4D97-AF65-F5344CB8AC3E}">
        <p14:creationId xmlns:p14="http://schemas.microsoft.com/office/powerpoint/2010/main" xmlns="" val="38870014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extLst>
      <p:ext uri="{BB962C8B-B14F-4D97-AF65-F5344CB8AC3E}">
        <p14:creationId xmlns:p14="http://schemas.microsoft.com/office/powerpoint/2010/main" xmlns="" val="31496752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extLst>
      <p:ext uri="{BB962C8B-B14F-4D97-AF65-F5344CB8AC3E}">
        <p14:creationId xmlns:p14="http://schemas.microsoft.com/office/powerpoint/2010/main" xmlns="" val="16295365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a:p>
        </p:txBody>
      </p:sp>
    </p:spTree>
    <p:extLst>
      <p:ext uri="{BB962C8B-B14F-4D97-AF65-F5344CB8AC3E}">
        <p14:creationId xmlns:p14="http://schemas.microsoft.com/office/powerpoint/2010/main" xmlns="" val="23468800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54</a:t>
            </a:fld>
            <a:endParaRPr lang="en-US"/>
          </a:p>
        </p:txBody>
      </p:sp>
    </p:spTree>
    <p:extLst>
      <p:ext uri="{BB962C8B-B14F-4D97-AF65-F5344CB8AC3E}">
        <p14:creationId xmlns:p14="http://schemas.microsoft.com/office/powerpoint/2010/main" xmlns="" val="15302937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dirty="0"/>
          </a:p>
        </p:txBody>
      </p:sp>
    </p:spTree>
    <p:extLst>
      <p:ext uri="{BB962C8B-B14F-4D97-AF65-F5344CB8AC3E}">
        <p14:creationId xmlns="" xmlns:p14="http://schemas.microsoft.com/office/powerpoint/2010/main" val="3782487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59</a:t>
            </a:fld>
            <a:endParaRPr lang="en-US"/>
          </a:p>
        </p:txBody>
      </p:sp>
    </p:spTree>
    <p:extLst>
      <p:ext uri="{BB962C8B-B14F-4D97-AF65-F5344CB8AC3E}">
        <p14:creationId xmlns:p14="http://schemas.microsoft.com/office/powerpoint/2010/main" xmlns="" val="366261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60</a:t>
            </a:fld>
            <a:endParaRPr lang="en-US"/>
          </a:p>
        </p:txBody>
      </p:sp>
    </p:spTree>
    <p:extLst>
      <p:ext uri="{BB962C8B-B14F-4D97-AF65-F5344CB8AC3E}">
        <p14:creationId xmlns:p14="http://schemas.microsoft.com/office/powerpoint/2010/main" xmlns="" val="9435763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61</a:t>
            </a:fld>
            <a:endParaRPr lang="en-US"/>
          </a:p>
        </p:txBody>
      </p:sp>
    </p:spTree>
    <p:extLst>
      <p:ext uri="{BB962C8B-B14F-4D97-AF65-F5344CB8AC3E}">
        <p14:creationId xmlns:p14="http://schemas.microsoft.com/office/powerpoint/2010/main" xmlns="" val="7387775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62</a:t>
            </a:fld>
            <a:endParaRPr lang="en-US"/>
          </a:p>
        </p:txBody>
      </p:sp>
    </p:spTree>
    <p:extLst>
      <p:ext uri="{BB962C8B-B14F-4D97-AF65-F5344CB8AC3E}">
        <p14:creationId xmlns:p14="http://schemas.microsoft.com/office/powerpoint/2010/main" xmlns="" val="187045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22B30-3571-4B9D-8EF0-26125B08C4D4}"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22B30-3571-4B9D-8EF0-26125B08C4D4}"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22B30-3571-4B9D-8EF0-26125B08C4D4}"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22B30-3571-4B9D-8EF0-26125B08C4D4}"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22B30-3571-4B9D-8EF0-26125B08C4D4}"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22B30-3571-4B9D-8EF0-26125B08C4D4}"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22B30-3571-4B9D-8EF0-26125B08C4D4}" type="datetimeFigureOut">
              <a:rPr lang="en-US" smtClean="0"/>
              <a:pPr/>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22B30-3571-4B9D-8EF0-26125B08C4D4}" type="datetimeFigureOut">
              <a:rPr lang="en-US" smtClean="0"/>
              <a:pPr/>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22B30-3571-4B9D-8EF0-26125B08C4D4}" type="datetimeFigureOut">
              <a:rPr lang="en-US" smtClean="0"/>
              <a:pPr/>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22B30-3571-4B9D-8EF0-26125B08C4D4}"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22B30-3571-4B9D-8EF0-26125B08C4D4}"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6EBFC-55D8-4FF2-9A35-EB8A3B5F03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22B30-3571-4B9D-8EF0-26125B08C4D4}" type="datetimeFigureOut">
              <a:rPr lang="en-US" smtClean="0"/>
              <a:pPr/>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6EBFC-55D8-4FF2-9A35-EB8A3B5F03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www.oclc.org/dewey.en.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oc.gov/catdir/cpso/lcc.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id.loc.gov/authorities/subject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loc.gov/catdir/cpso/lcc.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bisg.org/what-we-do-0-136-bisac-subject-headings-list-major-subjects.php" TargetMode="External"/><Relationship Id="rId7"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picurious.com/recipesmenus/brows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museumsandtheweb.com/mw2008/papers/schmitz/schmitz.html" TargetMode="External"/><Relationship Id="rId4" Type="http://schemas.openxmlformats.org/officeDocument/2006/relationships/hyperlink" Target="http://pahma.berkeley.edu/delphi/modules/browser/browser.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archuserinterfaces.com/book/sui_ch8_navigation_and_search.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dl.acm.org/citation.cfm?id=642681"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npr.org/sections/thesalt/2014/08/11/338850091/for-a-more-ordered-life-organize-like-a-che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interruptions.net/literature/Kirsh-Intellectica00-30.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npr.org/sections/thesalt/2014/08/11/338850091/for-a-more-ordered-life-organize-like-a-che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3392754"/>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sym typeface="UC Berkeley OS Sign"/>
              </a:rPr>
              <a:t>Interoperability </a:t>
            </a:r>
          </a:p>
          <a:p>
            <a:pPr marL="342900" indent="-342900" eaLnBrk="0" fontAlgn="base" hangingPunct="0">
              <a:lnSpc>
                <a:spcPct val="93000"/>
              </a:lnSpc>
              <a:spcBef>
                <a:spcPts val="1800"/>
              </a:spcBef>
              <a:spcAft>
                <a:spcPct val="0"/>
              </a:spcAft>
              <a:buFont typeface="Arial" pitchFamily="34" charset="0"/>
              <a:buChar char="•"/>
            </a:pPr>
            <a:r>
              <a:rPr lang="en-US" sz="2800" dirty="0" smtClean="0">
                <a:sym typeface="UC Berkeley OS Sign"/>
              </a:rPr>
              <a:t>MITRE Reference Model for Understanding and Comparing Standards</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Bibliographic Classification</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Faceted Classification</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“Taskonomic” or Activity-based Classification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Lessons From Standards Making: The </a:t>
            </a:r>
            <a:r>
              <a:rPr lang="en-US" sz="3600" b="1" dirty="0" smtClean="0">
                <a:solidFill>
                  <a:srgbClr val="FF0000"/>
                </a:solidFill>
              </a:rPr>
              <a:t>"Person-Concept" Tradeoff</a:t>
            </a:r>
            <a:endParaRPr lang="en-US" sz="3600" b="1" dirty="0" smtClean="0">
              <a:solidFill>
                <a:srgbClr val="FF0000"/>
              </a:solidFill>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396149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Semantic agreement comes at a cost driven by the number of people who require a shared understanding, and by the number of concepts they must all understand</a:t>
            </a:r>
          </a:p>
          <a:p>
            <a:pPr marL="342900" indent="-342900" eaLnBrk="0" fontAlgn="base" hangingPunct="0">
              <a:lnSpc>
                <a:spcPct val="93000"/>
              </a:lnSpc>
              <a:spcBef>
                <a:spcPts val="1800"/>
              </a:spcBef>
              <a:spcAft>
                <a:spcPct val="0"/>
              </a:spcAft>
              <a:buFont typeface="Arial" pitchFamily="34" charset="0"/>
              <a:buChar char="•"/>
            </a:pPr>
            <a:r>
              <a:rPr lang="en-US" sz="2400" b="1" dirty="0" smtClean="0">
                <a:solidFill>
                  <a:srgbClr val="FF0000"/>
                </a:solidFill>
                <a:latin typeface="UC Berkeley OS Sign"/>
                <a:cs typeface="Arial" pitchFamily="34" charset="0"/>
                <a:sym typeface="Arial" pitchFamily="34" charset="0"/>
              </a:rPr>
              <a:t>So a small set of people can agree on a complex standard, or a large set of people can agree on a simple one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…especially when participants are just trying to agree on how to describe pre-existing shared concepts rather than having to define them first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Lessons from Standards Making: Incentives and Disincentives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Approaches that require perfect coordination and altruism are of </a:t>
            </a:r>
            <a:r>
              <a:rPr lang="en-US" sz="2400" dirty="0" smtClean="0">
                <a:solidFill>
                  <a:srgbClr val="FF0000"/>
                </a:solidFill>
                <a:latin typeface="UC Berkeley OS Sign"/>
                <a:cs typeface="Arial" pitchFamily="34" charset="0"/>
                <a:sym typeface="Arial" pitchFamily="34" charset="0"/>
              </a:rPr>
              <a:t>no practical interest</a:t>
            </a:r>
          </a:p>
          <a:p>
            <a:pPr marL="342900" indent="-342900" eaLnBrk="0" fontAlgn="base" hangingPunct="0">
              <a:lnSpc>
                <a:spcPct val="93000"/>
              </a:lnSpc>
              <a:spcBef>
                <a:spcPts val="1800"/>
              </a:spcBef>
              <a:spcAft>
                <a:spcPct val="0"/>
              </a:spcAft>
              <a:buFont typeface="Arial" pitchFamily="34" charset="0"/>
              <a:buChar char="•"/>
            </a:pPr>
            <a:r>
              <a:rPr lang="en-US" sz="2400" dirty="0" smtClean="0">
                <a:solidFill>
                  <a:srgbClr val="FF0000"/>
                </a:solidFill>
                <a:latin typeface="UC Berkeley OS Sign"/>
                <a:cs typeface="Arial" pitchFamily="34" charset="0"/>
                <a:sym typeface="Arial" pitchFamily="34" charset="0"/>
              </a:rPr>
              <a:t>Disincentives to agree on semantics arise </a:t>
            </a:r>
            <a:r>
              <a:rPr lang="en-US" sz="2400" dirty="0" smtClean="0">
                <a:latin typeface="UC Berkeley OS Sign"/>
                <a:cs typeface="Arial" pitchFamily="34" charset="0"/>
                <a:sym typeface="Arial" pitchFamily="34" charset="0"/>
              </a:rPr>
              <a:t>if agreement means that someone has to change an implementation and pay the cost of doing so</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Model-driven development tools that generate needed software artifacts (e.g., system and user interfaces) from specifications can encourage standards adoption by reducing the transition costs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MITRE Reference Model for Comparing Standards: Data Objects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293102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What is the </a:t>
            </a:r>
            <a:r>
              <a:rPr lang="en-US" sz="2400" dirty="0" smtClean="0">
                <a:solidFill>
                  <a:srgbClr val="FF0000"/>
                </a:solidFill>
                <a:latin typeface="UC Berkeley OS Sign"/>
                <a:cs typeface="Arial" pitchFamily="34" charset="0"/>
                <a:sym typeface="Arial" pitchFamily="34" charset="0"/>
              </a:rPr>
              <a:t>semantic granularity </a:t>
            </a:r>
            <a:r>
              <a:rPr lang="en-US" sz="2400" dirty="0" smtClean="0">
                <a:latin typeface="UC Berkeley OS Sign"/>
                <a:cs typeface="Arial" pitchFamily="34" charset="0"/>
                <a:sym typeface="Arial" pitchFamily="34" charset="0"/>
              </a:rPr>
              <a:t>of the concepts being standardized?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Is there also a standard for how the concepts are </a:t>
            </a:r>
            <a:r>
              <a:rPr lang="en-US" sz="2400" dirty="0" smtClean="0">
                <a:latin typeface="UC Berkeley OS Sign"/>
                <a:cs typeface="Arial" pitchFamily="34" charset="0"/>
                <a:sym typeface="Arial" pitchFamily="34" charset="0"/>
              </a:rPr>
              <a:t>encoded </a:t>
            </a:r>
            <a:r>
              <a:rPr lang="en-US" sz="2400" dirty="0" smtClean="0">
                <a:latin typeface="UC Berkeley OS Sign"/>
                <a:cs typeface="Arial" pitchFamily="34" charset="0"/>
                <a:sym typeface="Arial" pitchFamily="34" charset="0"/>
              </a:rPr>
              <a:t>in some syntactic or physical representation?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Does the standard also specify "instance sets" or </a:t>
            </a:r>
            <a:r>
              <a:rPr lang="en-US" sz="2400" dirty="0" smtClean="0">
                <a:solidFill>
                  <a:srgbClr val="FF0000"/>
                </a:solidFill>
                <a:latin typeface="UC Berkeley OS Sign"/>
                <a:cs typeface="Arial" pitchFamily="34" charset="0"/>
                <a:sym typeface="Arial" pitchFamily="34" charset="0"/>
              </a:rPr>
              <a:t>possible values </a:t>
            </a:r>
            <a:r>
              <a:rPr lang="en-US" sz="2400" dirty="0" smtClean="0">
                <a:latin typeface="UC Berkeley OS Sign"/>
                <a:cs typeface="Arial" pitchFamily="34" charset="0"/>
                <a:sym typeface="Arial" pitchFamily="34" charset="0"/>
              </a:rPr>
              <a:t>for each data element concept?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914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MITRE Reference Model for Comparing Standards: Structures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235670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 addition to standards for data objects, are there standards for schemas or "document architectures" that </a:t>
            </a:r>
            <a:r>
              <a:rPr lang="en-US" sz="2400" dirty="0" smtClean="0">
                <a:solidFill>
                  <a:srgbClr val="FF0000"/>
                </a:solidFill>
                <a:latin typeface="UC Berkeley OS Sign"/>
                <a:cs typeface="Arial" pitchFamily="34" charset="0"/>
                <a:sym typeface="Arial" pitchFamily="34" charset="0"/>
              </a:rPr>
              <a:t>structurally organize </a:t>
            </a:r>
            <a:r>
              <a:rPr lang="en-US" sz="2400" dirty="0" smtClean="0">
                <a:latin typeface="UC Berkeley OS Sign"/>
                <a:cs typeface="Arial" pitchFamily="34" charset="0"/>
                <a:sym typeface="Arial" pitchFamily="34" charset="0"/>
              </a:rPr>
              <a:t>them?</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Are there standards for the instances or interchange formats used by publishers/producers or expected by subscribers/consumers?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1219200" y="1842676"/>
            <a:ext cx="6695971" cy="4255139"/>
          </a:xfrm>
          <a:prstGeom prst="rect">
            <a:avLst/>
          </a:prstGeom>
        </p:spPr>
      </p:pic>
      <p:sp>
        <p:nvSpPr>
          <p:cNvPr id="10" name="Title 9"/>
          <p:cNvSpPr>
            <a:spLocks noGrp="1"/>
          </p:cNvSpPr>
          <p:nvPr>
            <p:ph type="title"/>
          </p:nvPr>
        </p:nvSpPr>
        <p:spPr/>
        <p:txBody>
          <a:bodyPr>
            <a:normAutofit fontScale="90000"/>
          </a:bodyPr>
          <a:lstStyle/>
          <a:p>
            <a:r>
              <a:rPr lang="en-US" b="1" dirty="0" smtClean="0"/>
              <a:t>Horizontal and Vertical</a:t>
            </a:r>
            <a:br>
              <a:rPr lang="en-US" b="1" dirty="0" smtClean="0"/>
            </a:br>
            <a:r>
              <a:rPr lang="en-US" b="1" dirty="0" smtClean="0"/>
              <a:t> Document Components</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914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MITRE Reference Model for Comparing Standards: Community Characteristics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258753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Is there a primary stakeholder with decision making authority, or is authority distributed?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What are participants' obligations to support the standard?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 the participants already share an understand of the domain to be standardized?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Lessons from Standards Making: Enterprise Data Standards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27001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Standards-making can be successful when a "single authority exercises effective control over the system requirements, funding, the developers, and the users"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a very large enterprise cannot hope to construct a single data model (or even a single-set of universally understood concept definitions) for all the data it requires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Lessons from Standards Making: "Communities of Interest"</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201321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Standards making is best organized around </a:t>
            </a:r>
            <a:r>
              <a:rPr lang="en-US" sz="2400" dirty="0" smtClean="0">
                <a:solidFill>
                  <a:srgbClr val="FF0000"/>
                </a:solidFill>
                <a:latin typeface="UC Berkeley OS Sign"/>
                <a:cs typeface="Arial" pitchFamily="34" charset="0"/>
                <a:sym typeface="Arial" pitchFamily="34" charset="0"/>
              </a:rPr>
              <a:t>naturally formed communities of interest </a:t>
            </a:r>
            <a:r>
              <a:rPr lang="en-US" sz="2400" dirty="0" smtClean="0">
                <a:latin typeface="UC Berkeley OS Sign"/>
                <a:cs typeface="Arial" pitchFamily="34" charset="0"/>
                <a:sym typeface="Arial" pitchFamily="34" charset="0"/>
              </a:rPr>
              <a:t>rather than "org chart" organizations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Different types of communities might be needed to develop, deploy, and maintain a standard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4 November 2015</a:t>
            </a:r>
            <a:br>
              <a:rPr lang="en-US" sz="3000" dirty="0" smtClean="0">
                <a:sym typeface="UC Berkeley OS Sign"/>
              </a:rPr>
            </a:br>
            <a:r>
              <a:rPr lang="en-US" sz="3000" dirty="0" smtClean="0">
                <a:sym typeface="UC Berkeley OS Sign"/>
              </a:rPr>
              <a:t>Lecture 20.1 – Bibliographic Classification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Bibliographic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905000"/>
            <a:ext cx="7772400"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Much of our thinking about classification systems comes from the bibliographic domain, which is distinctive because of:</a:t>
            </a:r>
          </a:p>
          <a:p>
            <a:pPr marL="800100" lvl="1"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Scale</a:t>
            </a:r>
            <a:r>
              <a:rPr lang="en-US" sz="2800" dirty="0" smtClean="0">
                <a:latin typeface="UC Berkeley OS Sign"/>
                <a:cs typeface="Arial" pitchFamily="34" charset="0"/>
                <a:sym typeface="Arial" pitchFamily="34" charset="0"/>
              </a:rPr>
              <a:t>, complexity, and degree of standardization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Standards and rules for classification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Legacy of physical arrangement</a:t>
            </a:r>
            <a:r>
              <a:rPr lang="en-US" sz="2800" dirty="0" smtClean="0">
                <a:latin typeface="UC Berkeley OS Sign"/>
                <a:cs typeface="Arial" pitchFamily="34" charset="0"/>
                <a:sym typeface="Arial" pitchFamily="34" charset="0"/>
              </a:rPr>
              <a:t>, user access, circulation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4 November 2015</a:t>
            </a:r>
            <a:br>
              <a:rPr lang="en-US" sz="3000" dirty="0" smtClean="0">
                <a:sym typeface="UC Berkeley OS Sign"/>
              </a:rPr>
            </a:br>
            <a:r>
              <a:rPr lang="en-US" sz="3000" dirty="0" smtClean="0">
                <a:sym typeface="UC Berkeley OS Sign"/>
              </a:rPr>
              <a:t>Lecture 19.4 – Interoperability</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hlinkClick r:id="rId3"/>
              </a:rPr>
              <a:t>Dewey Decimal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752600"/>
            <a:ext cx="77724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Started in 1876, the DDC is the most widely used classification system in the world, especially in public libraries</a:t>
            </a:r>
          </a:p>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Easy to use </a:t>
            </a:r>
            <a:r>
              <a:rPr lang="en-US" sz="2800" dirty="0" smtClean="0">
                <a:latin typeface="UC Berkeley OS Sign"/>
                <a:cs typeface="Arial" pitchFamily="34" charset="0"/>
                <a:sym typeface="Arial" pitchFamily="34" charset="0"/>
              </a:rPr>
              <a:t>to locate resources in libraries because of its </a:t>
            </a:r>
            <a:r>
              <a:rPr lang="en-US" sz="2800" dirty="0" smtClean="0">
                <a:solidFill>
                  <a:srgbClr val="FF0000"/>
                </a:solidFill>
                <a:latin typeface="UC Berkeley OS Sign"/>
                <a:cs typeface="Arial" pitchFamily="34" charset="0"/>
                <a:sym typeface="Arial" pitchFamily="34" charset="0"/>
              </a:rPr>
              <a:t>numerical notation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DDC is proprietary and must be licensed from OCLC in Dublin OH</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Dewey Decimal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447801"/>
            <a:ext cx="7772400" cy="596717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DDC is divided into ten main classes, which together </a:t>
            </a:r>
            <a:r>
              <a:rPr lang="en-US" sz="2800" dirty="0" smtClean="0">
                <a:solidFill>
                  <a:srgbClr val="FF0000"/>
                </a:solidFill>
                <a:latin typeface="UC Berkeley OS Sign"/>
                <a:cs typeface="Arial" pitchFamily="34" charset="0"/>
                <a:sym typeface="Arial" pitchFamily="34" charset="0"/>
              </a:rPr>
              <a:t>cover the entire world of knowledge</a:t>
            </a:r>
            <a:r>
              <a:rPr lang="en-US" sz="2800" dirty="0" smtClean="0">
                <a:latin typeface="UC Berkeley OS Sign"/>
                <a:cs typeface="Arial" pitchFamily="34" charset="0"/>
                <a:sym typeface="Arial" pitchFamily="34" charset="0"/>
              </a:rPr>
              <a:t>. Each main class is further divided into ten divisions, and each division into ten sections</a:t>
            </a:r>
          </a:p>
          <a:p>
            <a:pPr marL="342900"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sym typeface="Arial" pitchFamily="34" charset="0"/>
              </a:rPr>
              <a:t>Melvil</a:t>
            </a:r>
            <a:r>
              <a:rPr lang="en-US" sz="2800" dirty="0" smtClean="0">
                <a:latin typeface="UC Berkeley OS Sign"/>
                <a:cs typeface="Arial" pitchFamily="34" charset="0"/>
                <a:sym typeface="Arial" pitchFamily="34" charset="0"/>
              </a:rPr>
              <a:t> Dewey wanted to develop a universal classification, but it was done in the context of the library of Amherst College, which introduced </a:t>
            </a:r>
            <a:r>
              <a:rPr lang="en-US" sz="2800" b="1" dirty="0" smtClean="0">
                <a:solidFill>
                  <a:srgbClr val="FF0000"/>
                </a:solidFill>
                <a:latin typeface="UC Berkeley OS Sign"/>
                <a:cs typeface="Arial" pitchFamily="34" charset="0"/>
                <a:sym typeface="Arial" pitchFamily="34" charset="0"/>
              </a:rPr>
              <a:t>significant bias </a:t>
            </a:r>
            <a:r>
              <a:rPr lang="en-US" sz="2800" dirty="0" smtClean="0">
                <a:latin typeface="UC Berkeley OS Sign"/>
                <a:cs typeface="Arial" pitchFamily="34" charset="0"/>
                <a:sym typeface="Arial" pitchFamily="34" charset="0"/>
              </a:rPr>
              <a:t>because of the contents of its collection and school’s religious orientation at the time</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t>Dewey Decimal Classification</a:t>
            </a:r>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762000" y="1295400"/>
            <a:ext cx="7897225" cy="49142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DDC on Literature</a:t>
            </a:r>
          </a:p>
        </p:txBody>
      </p:sp>
      <p:sp>
        <p:nvSpPr>
          <p:cNvPr id="3" name="Content Placeholder 2"/>
          <p:cNvSpPr>
            <a:spLocks noGrp="1"/>
          </p:cNvSpPr>
          <p:nvPr>
            <p:ph sz="half" idx="1"/>
          </p:nvPr>
        </p:nvSpPr>
        <p:spPr>
          <a:xfrm>
            <a:off x="152400" y="1143000"/>
            <a:ext cx="4267200" cy="4525963"/>
          </a:xfrm>
        </p:spPr>
        <p:txBody>
          <a:bodyPr>
            <a:noAutofit/>
          </a:bodyPr>
          <a:lstStyle/>
          <a:p>
            <a:pPr>
              <a:spcBef>
                <a:spcPts val="600"/>
              </a:spcBef>
              <a:buNone/>
            </a:pPr>
            <a:r>
              <a:rPr lang="en-US" sz="2000" dirty="0" smtClean="0"/>
              <a:t>800 – Literature</a:t>
            </a:r>
          </a:p>
          <a:p>
            <a:pPr marL="182880">
              <a:lnSpc>
                <a:spcPts val="1400"/>
              </a:lnSpc>
              <a:spcBef>
                <a:spcPts val="300"/>
              </a:spcBef>
              <a:buNone/>
            </a:pPr>
            <a:r>
              <a:rPr lang="en-US" sz="2000" dirty="0" smtClean="0"/>
              <a:t/>
            </a:r>
            <a:br>
              <a:rPr lang="en-US" sz="2000" dirty="0" smtClean="0"/>
            </a:br>
            <a:r>
              <a:rPr lang="en-US" sz="2000" dirty="0" smtClean="0"/>
              <a:t>• 800 Literature, rhetoric &amp; criticism</a:t>
            </a:r>
            <a:br>
              <a:rPr lang="en-US" sz="2000" dirty="0" smtClean="0"/>
            </a:br>
            <a:r>
              <a:rPr lang="en-US" sz="2000" dirty="0" smtClean="0"/>
              <a:t> </a:t>
            </a:r>
            <a:br>
              <a:rPr lang="en-US" sz="2000" dirty="0" smtClean="0"/>
            </a:br>
            <a:r>
              <a:rPr lang="en-US" sz="2000" dirty="0" smtClean="0"/>
              <a:t>• 810 American literature in English</a:t>
            </a:r>
          </a:p>
          <a:p>
            <a:pPr marL="182880">
              <a:lnSpc>
                <a:spcPts val="1400"/>
              </a:lnSpc>
              <a:spcBef>
                <a:spcPts val="300"/>
              </a:spcBef>
              <a:buNone/>
            </a:pPr>
            <a:r>
              <a:rPr lang="en-US" sz="2000" dirty="0" smtClean="0"/>
              <a:t> </a:t>
            </a:r>
            <a:br>
              <a:rPr lang="en-US" sz="2000" dirty="0" smtClean="0"/>
            </a:br>
            <a:r>
              <a:rPr lang="en-US" sz="2000" dirty="0" smtClean="0"/>
              <a:t>• 820 English &amp; Old English</a:t>
            </a:r>
            <a:br>
              <a:rPr lang="en-US" sz="2000" dirty="0" smtClean="0"/>
            </a:br>
            <a:r>
              <a:rPr lang="en-US" sz="2000" dirty="0" smtClean="0"/>
              <a:t>	 literatures</a:t>
            </a:r>
          </a:p>
          <a:p>
            <a:pPr marL="182880">
              <a:lnSpc>
                <a:spcPts val="1400"/>
              </a:lnSpc>
              <a:spcBef>
                <a:spcPts val="300"/>
              </a:spcBef>
              <a:buNone/>
            </a:pPr>
            <a:r>
              <a:rPr lang="en-US" sz="2000" dirty="0" smtClean="0"/>
              <a:t> </a:t>
            </a:r>
            <a:br>
              <a:rPr lang="en-US" sz="2000" dirty="0" smtClean="0"/>
            </a:br>
            <a:r>
              <a:rPr lang="en-US" sz="2000" dirty="0" smtClean="0"/>
              <a:t>• 830 German &amp; related literatures</a:t>
            </a:r>
            <a:br>
              <a:rPr lang="en-US" sz="2000" dirty="0" smtClean="0"/>
            </a:br>
            <a:r>
              <a:rPr lang="en-US" sz="2000" dirty="0" smtClean="0"/>
              <a:t>	</a:t>
            </a:r>
            <a:br>
              <a:rPr lang="en-US" sz="2000" dirty="0" smtClean="0"/>
            </a:br>
            <a:r>
              <a:rPr lang="en-US" sz="2000" dirty="0" smtClean="0"/>
              <a:t>• 840 Literatures of Romance</a:t>
            </a:r>
            <a:br>
              <a:rPr lang="en-US" sz="2000" dirty="0" smtClean="0"/>
            </a:br>
            <a:r>
              <a:rPr lang="en-US" sz="2000" dirty="0" smtClean="0"/>
              <a:t>	 languages</a:t>
            </a:r>
          </a:p>
          <a:p>
            <a:pPr marL="182880">
              <a:lnSpc>
                <a:spcPts val="1400"/>
              </a:lnSpc>
              <a:spcBef>
                <a:spcPts val="300"/>
              </a:spcBef>
              <a:buNone/>
            </a:pPr>
            <a:r>
              <a:rPr lang="en-US" sz="2000" dirty="0" smtClean="0"/>
              <a:t> </a:t>
            </a:r>
            <a:br>
              <a:rPr lang="en-US" sz="2000" dirty="0" smtClean="0"/>
            </a:br>
            <a:r>
              <a:rPr lang="en-US" sz="2000" dirty="0" smtClean="0"/>
              <a:t>• 850 Italian, Romanian,</a:t>
            </a:r>
            <a:br>
              <a:rPr lang="en-US" sz="2000" dirty="0" smtClean="0"/>
            </a:br>
            <a:r>
              <a:rPr lang="en-US" sz="2000" dirty="0" smtClean="0"/>
              <a:t> 	Rhaeto-Romanic</a:t>
            </a:r>
          </a:p>
          <a:p>
            <a:pPr marL="182880">
              <a:lnSpc>
                <a:spcPts val="1400"/>
              </a:lnSpc>
              <a:spcBef>
                <a:spcPts val="300"/>
              </a:spcBef>
              <a:buNone/>
            </a:pPr>
            <a:r>
              <a:rPr lang="en-US" sz="2000" dirty="0" smtClean="0"/>
              <a:t> </a:t>
            </a:r>
            <a:br>
              <a:rPr lang="en-US" sz="2000" dirty="0" smtClean="0"/>
            </a:br>
            <a:r>
              <a:rPr lang="en-US" sz="2000" dirty="0" smtClean="0"/>
              <a:t>• 860 Spanish &amp; Portuguese</a:t>
            </a:r>
            <a:br>
              <a:rPr lang="en-US" sz="2000" dirty="0" smtClean="0"/>
            </a:br>
            <a:r>
              <a:rPr lang="en-US" sz="2000" dirty="0" smtClean="0"/>
              <a:t>	 literatures</a:t>
            </a:r>
          </a:p>
          <a:p>
            <a:pPr marL="182880">
              <a:lnSpc>
                <a:spcPts val="1400"/>
              </a:lnSpc>
              <a:spcBef>
                <a:spcPts val="300"/>
              </a:spcBef>
              <a:buNone/>
            </a:pPr>
            <a:r>
              <a:rPr lang="en-US" sz="2000" dirty="0" smtClean="0"/>
              <a:t/>
            </a:r>
            <a:br>
              <a:rPr lang="en-US" sz="2000" dirty="0" smtClean="0"/>
            </a:br>
            <a:r>
              <a:rPr lang="en-US" sz="2000" dirty="0" smtClean="0"/>
              <a:t>• 870 Italic literatures; Latin literature</a:t>
            </a:r>
          </a:p>
          <a:p>
            <a:pPr marL="182880">
              <a:lnSpc>
                <a:spcPts val="1400"/>
              </a:lnSpc>
              <a:spcBef>
                <a:spcPts val="300"/>
              </a:spcBef>
              <a:buNone/>
            </a:pPr>
            <a:r>
              <a:rPr lang="en-US" sz="2000" dirty="0" smtClean="0"/>
              <a:t/>
            </a:r>
            <a:br>
              <a:rPr lang="en-US" sz="2000" dirty="0" smtClean="0"/>
            </a:br>
            <a:r>
              <a:rPr lang="en-US" sz="2000" dirty="0" smtClean="0"/>
              <a:t>• 880 Hellenic literatures;</a:t>
            </a:r>
            <a:br>
              <a:rPr lang="en-US" sz="2000" dirty="0" smtClean="0"/>
            </a:br>
            <a:r>
              <a:rPr lang="en-US" sz="2000" dirty="0" smtClean="0"/>
              <a:t>	 Classical Greek</a:t>
            </a:r>
          </a:p>
          <a:p>
            <a:endParaRPr lang="en-US" sz="1800" dirty="0"/>
          </a:p>
        </p:txBody>
      </p:sp>
      <p:sp>
        <p:nvSpPr>
          <p:cNvPr id="4" name="Content Placeholder 3"/>
          <p:cNvSpPr>
            <a:spLocks noGrp="1"/>
          </p:cNvSpPr>
          <p:nvPr>
            <p:ph sz="half" idx="2"/>
          </p:nvPr>
        </p:nvSpPr>
        <p:spPr>
          <a:xfrm>
            <a:off x="4572000" y="1371600"/>
            <a:ext cx="4343400" cy="4525963"/>
          </a:xfrm>
        </p:spPr>
        <p:txBody>
          <a:bodyPr>
            <a:noAutofit/>
          </a:bodyPr>
          <a:lstStyle/>
          <a:p>
            <a:pPr>
              <a:buNone/>
            </a:pPr>
            <a:r>
              <a:rPr lang="en-US" sz="2000" dirty="0" smtClean="0"/>
              <a:t>890 Literatures of other languages </a:t>
            </a:r>
          </a:p>
          <a:p>
            <a:pPr>
              <a:lnSpc>
                <a:spcPts val="1600"/>
              </a:lnSpc>
              <a:buNone/>
            </a:pPr>
            <a:r>
              <a:rPr lang="en-US" sz="2000" dirty="0" smtClean="0"/>
              <a:t/>
            </a:r>
            <a:br>
              <a:rPr lang="en-US" sz="2000" dirty="0" smtClean="0"/>
            </a:br>
            <a:r>
              <a:rPr lang="en-US" sz="2000" dirty="0" smtClean="0"/>
              <a:t>o 891 East Indo-European &amp; Celtic</a:t>
            </a:r>
          </a:p>
          <a:p>
            <a:pPr>
              <a:lnSpc>
                <a:spcPts val="1600"/>
              </a:lnSpc>
              <a:buNone/>
            </a:pPr>
            <a:r>
              <a:rPr lang="en-US" sz="2000" dirty="0" smtClean="0"/>
              <a:t/>
            </a:r>
            <a:br>
              <a:rPr lang="en-US" sz="2000" dirty="0" smtClean="0"/>
            </a:br>
            <a:r>
              <a:rPr lang="en-US" sz="2000" dirty="0" smtClean="0"/>
              <a:t>o 892 Afro-Asiatic literatures Semitic</a:t>
            </a:r>
          </a:p>
          <a:p>
            <a:pPr>
              <a:lnSpc>
                <a:spcPts val="1600"/>
              </a:lnSpc>
              <a:buNone/>
            </a:pPr>
            <a:r>
              <a:rPr lang="en-US" sz="2000" dirty="0" smtClean="0"/>
              <a:t/>
            </a:r>
            <a:br>
              <a:rPr lang="en-US" sz="2000" dirty="0" smtClean="0"/>
            </a:br>
            <a:r>
              <a:rPr lang="en-US" sz="2000" dirty="0" smtClean="0"/>
              <a:t>o 893 Non-Semitic Afro-Asiatic</a:t>
            </a:r>
            <a:br>
              <a:rPr lang="en-US" sz="2000" dirty="0" smtClean="0"/>
            </a:br>
            <a:r>
              <a:rPr lang="en-US" sz="2000" dirty="0" smtClean="0"/>
              <a:t>	literatures</a:t>
            </a:r>
          </a:p>
          <a:p>
            <a:pPr>
              <a:lnSpc>
                <a:spcPts val="1600"/>
              </a:lnSpc>
              <a:buNone/>
            </a:pPr>
            <a:r>
              <a:rPr lang="en-US" sz="2000" dirty="0" smtClean="0"/>
              <a:t/>
            </a:r>
            <a:br>
              <a:rPr lang="en-US" sz="2000" dirty="0" smtClean="0"/>
            </a:br>
            <a:r>
              <a:rPr lang="en-US" sz="2000" dirty="0" smtClean="0"/>
              <a:t>o 894 Ural–Altaic, </a:t>
            </a:r>
            <a:r>
              <a:rPr lang="en-US" sz="2000" dirty="0" err="1" smtClean="0"/>
              <a:t>Paleosiberian</a:t>
            </a:r>
            <a:r>
              <a:rPr lang="en-US" sz="2000" dirty="0" smtClean="0"/>
              <a:t>,</a:t>
            </a:r>
            <a:br>
              <a:rPr lang="en-US" sz="2000" dirty="0" smtClean="0"/>
            </a:br>
            <a:r>
              <a:rPr lang="en-US" sz="2000" dirty="0" smtClean="0"/>
              <a:t>	Dravidian</a:t>
            </a:r>
          </a:p>
          <a:p>
            <a:pPr>
              <a:lnSpc>
                <a:spcPts val="1600"/>
              </a:lnSpc>
              <a:buNone/>
            </a:pPr>
            <a:r>
              <a:rPr lang="en-US" sz="2000" dirty="0" smtClean="0"/>
              <a:t/>
            </a:r>
            <a:br>
              <a:rPr lang="en-US" sz="2000" dirty="0" smtClean="0"/>
            </a:br>
            <a:r>
              <a:rPr lang="en-US" sz="2000" dirty="0" smtClean="0"/>
              <a:t>o 895 Literatures of East &amp;</a:t>
            </a:r>
            <a:br>
              <a:rPr lang="en-US" sz="2000" dirty="0" smtClean="0"/>
            </a:br>
            <a:r>
              <a:rPr lang="en-US" sz="2000" dirty="0" smtClean="0"/>
              <a:t>	 Southeast Asia</a:t>
            </a:r>
          </a:p>
          <a:p>
            <a:pPr>
              <a:lnSpc>
                <a:spcPts val="1600"/>
              </a:lnSpc>
              <a:buNone/>
            </a:pPr>
            <a:r>
              <a:rPr lang="en-US" sz="2000" dirty="0" smtClean="0"/>
              <a:t/>
            </a:r>
            <a:br>
              <a:rPr lang="en-US" sz="2000" dirty="0" smtClean="0"/>
            </a:br>
            <a:r>
              <a:rPr lang="en-US" sz="2000" dirty="0" smtClean="0"/>
              <a:t>o 897 North American native</a:t>
            </a:r>
            <a:br>
              <a:rPr lang="en-US" sz="2000" dirty="0" smtClean="0"/>
            </a:br>
            <a:r>
              <a:rPr lang="en-US" sz="2000" dirty="0" smtClean="0"/>
              <a:t> 	literatures</a:t>
            </a:r>
          </a:p>
          <a:p>
            <a:pPr>
              <a:lnSpc>
                <a:spcPts val="1600"/>
              </a:lnSpc>
              <a:buNone/>
            </a:pPr>
            <a:r>
              <a:rPr lang="en-US" sz="2000" dirty="0" smtClean="0"/>
              <a:t/>
            </a:r>
            <a:br>
              <a:rPr lang="en-US" sz="2000" dirty="0" smtClean="0"/>
            </a:br>
            <a:r>
              <a:rPr lang="en-US" sz="2000" dirty="0" smtClean="0"/>
              <a:t>o 898 South American native</a:t>
            </a:r>
            <a:br>
              <a:rPr lang="en-US" sz="2000" dirty="0" smtClean="0"/>
            </a:br>
            <a:r>
              <a:rPr lang="en-US" sz="2000" dirty="0" smtClean="0"/>
              <a:t>	 literatures</a:t>
            </a:r>
          </a:p>
          <a:p>
            <a:pPr>
              <a:lnSpc>
                <a:spcPts val="1600"/>
              </a:lnSpc>
              <a:buNone/>
            </a:pPr>
            <a:r>
              <a:rPr lang="en-US" sz="2000" dirty="0" smtClean="0"/>
              <a:t/>
            </a:r>
            <a:br>
              <a:rPr lang="en-US" sz="2000" dirty="0" smtClean="0"/>
            </a:br>
            <a:r>
              <a:rPr lang="en-US" sz="2000" dirty="0" smtClean="0"/>
              <a:t>o 899 Other literatures</a:t>
            </a:r>
          </a:p>
          <a:p>
            <a:pPr>
              <a:lnSpc>
                <a:spcPts val="1600"/>
              </a:lnSpc>
            </a:pPr>
            <a:endParaRPr 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Library of Congress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76400"/>
            <a:ext cx="77724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US Library of Congress was established in 1800 with a very practical focus, with no intent to devise an organizing scheme that could be used elsewhere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got off to a bad start when the British burned it down (along with the White House) during the “War of 1812” in 1814</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library was restarted with Thomas Jefferson’s personal library, which broadened its scope, influenced the subsequent LCC scheme</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81000" y="228600"/>
            <a:ext cx="8229600" cy="1143000"/>
          </a:xfrm>
        </p:spPr>
        <p:txBody>
          <a:bodyPr>
            <a:normAutofit fontScale="90000"/>
          </a:bodyPr>
          <a:lstStyle/>
          <a:p>
            <a:r>
              <a:rPr lang="en-US" dirty="0" smtClean="0"/>
              <a:t>British Burn the White House (1814)</a:t>
            </a:r>
            <a:endParaRPr lang="en-US" dirty="0"/>
          </a:p>
        </p:txBody>
      </p:sp>
      <p:pic>
        <p:nvPicPr>
          <p:cNvPr id="33794" name="Picture 2" descr="File:BurningofWashington1814.jpg"/>
          <p:cNvPicPr>
            <a:picLocks noChangeAspect="1" noChangeArrowheads="1"/>
          </p:cNvPicPr>
          <p:nvPr/>
        </p:nvPicPr>
        <p:blipFill>
          <a:blip r:embed="rId3" cstate="print"/>
          <a:srcRect/>
          <a:stretch>
            <a:fillRect/>
          </a:stretch>
        </p:blipFill>
        <p:spPr bwMode="auto">
          <a:xfrm>
            <a:off x="914400" y="1152524"/>
            <a:ext cx="7486650" cy="5705476"/>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An Important Distinction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447800"/>
            <a:ext cx="77724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t>
            </a:r>
            <a:r>
              <a:rPr lang="en-US" sz="2800" dirty="0" smtClean="0">
                <a:latin typeface="UC Berkeley OS Sign"/>
                <a:cs typeface="Arial" pitchFamily="34" charset="0"/>
                <a:sym typeface="Arial" pitchFamily="34" charset="0"/>
                <a:hlinkClick r:id="rId3"/>
              </a:rPr>
              <a:t>LCC</a:t>
            </a:r>
            <a:r>
              <a:rPr lang="en-US" sz="2800" dirty="0" smtClean="0">
                <a:latin typeface="UC Berkeley OS Sign"/>
                <a:cs typeface="Arial" pitchFamily="34" charset="0"/>
                <a:sym typeface="Arial" pitchFamily="34" charset="0"/>
              </a:rPr>
              <a:t> is not the same as the </a:t>
            </a:r>
            <a:r>
              <a:rPr lang="en-US" sz="2800" dirty="0" smtClean="0">
                <a:latin typeface="UC Berkeley OS Sign"/>
                <a:cs typeface="Arial" pitchFamily="34" charset="0"/>
                <a:sym typeface="Arial" pitchFamily="34" charset="0"/>
                <a:hlinkClick r:id="rId4"/>
              </a:rPr>
              <a:t>LCSH</a:t>
            </a:r>
            <a:r>
              <a:rPr lang="en-US" sz="2800" dirty="0" smtClean="0">
                <a:latin typeface="UC Berkeley OS Sign"/>
                <a:cs typeface="Arial" pitchFamily="34" charset="0"/>
                <a:sym typeface="Arial" pitchFamily="34" charset="0"/>
              </a:rPr>
              <a:t>, the controlled vocabulary for subject description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LCSH is used to describe individual resources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LCC positions them in a collection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two activities are distinguished in LIS education and practice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 non-library organizing contexts, </a:t>
            </a:r>
            <a:r>
              <a:rPr lang="en-US" sz="2800" b="1" dirty="0" smtClean="0">
                <a:solidFill>
                  <a:srgbClr val="FF0000"/>
                </a:solidFill>
                <a:latin typeface="UC Berkeley OS Sign"/>
                <a:cs typeface="Arial" pitchFamily="34" charset="0"/>
                <a:sym typeface="Arial" pitchFamily="34" charset="0"/>
              </a:rPr>
              <a:t>describing resources and organizing them are much more intertwined activities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hlinkClick r:id="rId3"/>
              </a:rPr>
              <a:t>Library of Congress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524000"/>
            <a:ext cx="77724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LCC has 21 top level categories, identified by (arbitrary?) letters instead of numbers like the DCC</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Each top level category is further divided, and then once again… a very deep system that makes it practical but not theoretically grounded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LCC is </a:t>
            </a:r>
            <a:r>
              <a:rPr lang="en-US" sz="2800" b="1" dirty="0" smtClean="0">
                <a:solidFill>
                  <a:srgbClr val="FF0000"/>
                </a:solidFill>
                <a:latin typeface="UC Berkeley OS Sign"/>
                <a:cs typeface="Arial" pitchFamily="34" charset="0"/>
                <a:sym typeface="Arial" pitchFamily="34" charset="0"/>
              </a:rPr>
              <a:t>biased</a:t>
            </a:r>
            <a:r>
              <a:rPr lang="en-US" sz="2800" dirty="0" smtClean="0">
                <a:latin typeface="UC Berkeley OS Sign"/>
                <a:cs typeface="Arial" pitchFamily="34" charset="0"/>
                <a:sym typeface="Arial" pitchFamily="34" charset="0"/>
              </a:rPr>
              <a:t> toward the US and toward the needs of a national government, and definitely shows its age</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t>Library of Congress Classification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56660" y="1371600"/>
            <a:ext cx="8615066" cy="4962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t>Where’s Computer Science?</a:t>
            </a:r>
            <a:endParaRPr lang="en-US" dirty="0"/>
          </a:p>
        </p:txBody>
      </p:sp>
      <p:pic>
        <p:nvPicPr>
          <p:cNvPr id="36866" name="Picture 2"/>
          <p:cNvPicPr>
            <a:picLocks noChangeAspect="1" noChangeArrowheads="1"/>
          </p:cNvPicPr>
          <p:nvPr/>
        </p:nvPicPr>
        <p:blipFill>
          <a:blip r:embed="rId3" cstate="print"/>
          <a:srcRect/>
          <a:stretch>
            <a:fillRect/>
          </a:stretch>
        </p:blipFill>
        <p:spPr bwMode="auto">
          <a:xfrm>
            <a:off x="777712" y="1295400"/>
            <a:ext cx="6775515"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Interoperability</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76400"/>
            <a:ext cx="77724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"Common design" or "interoperability" aren't always clearly defined, but what they mean in practice is that two different companies or vendors could each implement specifications or follow the “same” procedures and produce equivalent results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Interoperability isn’t “all or none” because good specifications and standards often leave some implementation choices</a:t>
            </a:r>
          </a:p>
          <a:p>
            <a:pPr marL="800100" lvl="1" indent="-342900" eaLnBrk="0" fontAlgn="base" hangingPunct="0">
              <a:lnSpc>
                <a:spcPct val="93000"/>
              </a:lnSpc>
              <a:spcBef>
                <a:spcPts val="1800"/>
              </a:spcBef>
              <a:spcAft>
                <a:spcPct val="0"/>
              </a:spcAft>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BISAC</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890823"/>
            <a:ext cx="7772400" cy="596717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Book Industry Standards Advisory Committee Classification (BISAC) differs substantially in intent and design from the DDC and LCC schemes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BISAC is developed by the Book Industry Study Group, an organization with a business efficiency focus (logistics, marketing)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BISAC is used by publishers to suggest how a book should be classified in physical and online bookstores, so its categories are </a:t>
            </a:r>
            <a:r>
              <a:rPr lang="en-US" sz="2800" b="1" dirty="0" smtClean="0">
                <a:solidFill>
                  <a:srgbClr val="FF0000"/>
                </a:solidFill>
                <a:latin typeface="UC Berkeley OS Sign"/>
                <a:cs typeface="Arial" pitchFamily="34" charset="0"/>
                <a:sym typeface="Arial" pitchFamily="34" charset="0"/>
              </a:rPr>
              <a:t>biased</a:t>
            </a:r>
            <a:r>
              <a:rPr lang="en-US" sz="2800" dirty="0" smtClean="0">
                <a:latin typeface="UC Berkeley OS Sign"/>
                <a:cs typeface="Arial" pitchFamily="34" charset="0"/>
                <a:sym typeface="Arial" pitchFamily="34" charset="0"/>
              </a:rPr>
              <a:t> toward common language usage and popular culture </a:t>
            </a:r>
          </a:p>
          <a:p>
            <a:pPr marL="800100" lvl="1" indent="-342900" eaLnBrk="0" fontAlgn="base" hangingPunct="0">
              <a:lnSpc>
                <a:spcPct val="93000"/>
              </a:lnSpc>
              <a:spcBef>
                <a:spcPts val="1800"/>
              </a:spcBef>
              <a:spcAft>
                <a:spcPct val="0"/>
              </a:spcAft>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smtClean="0">
                <a:hlinkClick r:id="rId3"/>
              </a:rPr>
              <a:t>Top Level BISAC Categories</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304800" y="1676400"/>
            <a:ext cx="2228850" cy="46482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590800" y="1905000"/>
            <a:ext cx="1971675" cy="449580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419600" y="1752600"/>
            <a:ext cx="2124075" cy="457200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705600" y="1752600"/>
            <a:ext cx="2095500" cy="449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New Press</a:t>
            </a:r>
            <a:br>
              <a:rPr lang="en-US" sz="3600" b="1" dirty="0" smtClean="0"/>
            </a:br>
            <a:r>
              <a:rPr lang="en-US" sz="2400" b="1" dirty="0" smtClean="0"/>
              <a:t>(Emily Paul 2014 Case Study, TDO 11.19)</a:t>
            </a:r>
            <a:endParaRPr lang="en-US" sz="2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93021"/>
            <a:ext cx="8153400" cy="27002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Custom classification to communicate the narrow coverage of a niche publisher</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Category names use words that frame the concept from a clear point of view that expresses the values and politics of the publisher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4 November 2015</a:t>
            </a:r>
            <a:br>
              <a:rPr lang="en-US" sz="3000" dirty="0" smtClean="0">
                <a:sym typeface="UC Berkeley OS Sign"/>
              </a:rPr>
            </a:br>
            <a:r>
              <a:rPr lang="en-US" sz="3000" dirty="0" smtClean="0">
                <a:sym typeface="UC Berkeley OS Sign"/>
              </a:rPr>
              <a:t>Lecture 20.2 – Faceted Classification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Need For Multiple Classifications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pic>
        <p:nvPicPr>
          <p:cNvPr id="8" name="Picture 7" descr="Classification-MultPathways.gif"/>
          <p:cNvPicPr>
            <a:picLocks noChangeAspect="1"/>
          </p:cNvPicPr>
          <p:nvPr/>
        </p:nvPicPr>
        <p:blipFill>
          <a:blip r:embed="rId3" cstate="print"/>
          <a:stretch>
            <a:fillRect/>
          </a:stretch>
        </p:blipFill>
        <p:spPr>
          <a:xfrm>
            <a:off x="116601" y="1905000"/>
            <a:ext cx="8505759" cy="3200399"/>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457200" y="1905000"/>
            <a:ext cx="8294893" cy="3770405"/>
          </a:xfrm>
          <a:prstGeom prst="rect">
            <a:avLst/>
          </a:prstGeom>
        </p:spPr>
      </p:pic>
      <p:sp>
        <p:nvSpPr>
          <p:cNvPr id="10" name="Title 9"/>
          <p:cNvSpPr>
            <a:spLocks noGrp="1"/>
          </p:cNvSpPr>
          <p:nvPr>
            <p:ph type="title"/>
          </p:nvPr>
        </p:nvSpPr>
        <p:spPr/>
        <p:txBody>
          <a:bodyPr>
            <a:normAutofit/>
          </a:bodyPr>
          <a:lstStyle/>
          <a:p>
            <a:r>
              <a:rPr lang="en-US" b="1" dirty="0" smtClean="0"/>
              <a:t>Wine Classifications</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Faceted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981200"/>
            <a:ext cx="83820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FACETS are an alternative to hierarchical classification that overcome many of its limitations</a:t>
            </a:r>
          </a:p>
          <a:p>
            <a:pPr marL="342900" indent="-342900" eaLnBrk="0" fontAlgn="base" hangingPunct="0">
              <a:lnSpc>
                <a:spcPct val="93000"/>
              </a:lnSpc>
              <a:spcBef>
                <a:spcPts val="1800"/>
              </a:spcBef>
              <a:spcAft>
                <a:spcPct val="0"/>
              </a:spcAft>
              <a:buFont typeface="Arial" pitchFamily="34" charset="0"/>
              <a:buChar char="•"/>
            </a:pPr>
            <a:r>
              <a:rPr lang="en-US" sz="2800" dirty="0" smtClean="0"/>
              <a:t>Instead of creating a deep category hierarchy, facets create multi-dimensional </a:t>
            </a:r>
            <a:r>
              <a:rPr lang="en-US" sz="2800" b="1" dirty="0" smtClean="0">
                <a:solidFill>
                  <a:srgbClr val="FF0000"/>
                </a:solidFill>
              </a:rPr>
              <a:t>categories that are defined (or generated) through grammatical composition (or combination) </a:t>
            </a:r>
            <a:r>
              <a:rPr lang="en-US" sz="2800" dirty="0" smtClean="0"/>
              <a:t>from the (characteristics or dimensions or relations) in the domain</a:t>
            </a:r>
          </a:p>
          <a:p>
            <a:pPr marL="342900" indent="-342900" eaLnBrk="0" fontAlgn="base" hangingPunct="0">
              <a:lnSpc>
                <a:spcPct val="93000"/>
              </a:lnSpc>
              <a:spcBef>
                <a:spcPts val="1800"/>
              </a:spcBef>
              <a:spcAft>
                <a:spcPct val="0"/>
              </a:spcAft>
              <a:buFont typeface="Arial" pitchFamily="34" charset="0"/>
              <a:buChar char="•"/>
            </a:pPr>
            <a:r>
              <a:rPr lang="en-US" sz="2800" dirty="0" smtClean="0"/>
              <a:t>Facets divide a domain or subject into "homogeneous" or "semantically cohesive" categories of manageable size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5" name="Title 4"/>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Facets and User Interfaces</a:t>
            </a:r>
            <a:endParaRPr lang="en-US" sz="3600" b="1" dirty="0"/>
          </a:p>
        </p:txBody>
      </p:sp>
      <p:pic>
        <p:nvPicPr>
          <p:cNvPr id="39938" name="Picture 2"/>
          <p:cNvPicPr>
            <a:picLocks noChangeAspect="1" noChangeArrowheads="1"/>
          </p:cNvPicPr>
          <p:nvPr/>
        </p:nvPicPr>
        <p:blipFill>
          <a:blip r:embed="rId3" cstate="print"/>
          <a:srcRect/>
          <a:stretch>
            <a:fillRect/>
          </a:stretch>
        </p:blipFill>
        <p:spPr bwMode="auto">
          <a:xfrm>
            <a:off x="304800" y="3124200"/>
            <a:ext cx="8441521" cy="2900362"/>
          </a:xfrm>
          <a:prstGeom prst="rect">
            <a:avLst/>
          </a:prstGeom>
          <a:noFill/>
          <a:ln w="9525">
            <a:noFill/>
            <a:miter lim="800000"/>
            <a:headEnd/>
            <a:tailEnd/>
          </a:ln>
        </p:spPr>
      </p:pic>
      <p:sp>
        <p:nvSpPr>
          <p:cNvPr id="7" name="TextBox 6"/>
          <p:cNvSpPr txBox="1"/>
          <p:nvPr/>
        </p:nvSpPr>
        <p:spPr>
          <a:xfrm>
            <a:off x="381000" y="1752600"/>
            <a:ext cx="2819400" cy="923330"/>
          </a:xfrm>
          <a:prstGeom prst="rect">
            <a:avLst/>
          </a:prstGeom>
          <a:noFill/>
        </p:spPr>
        <p:txBody>
          <a:bodyPr wrap="square" rtlCol="0">
            <a:spAutoFit/>
          </a:bodyPr>
          <a:lstStyle/>
          <a:p>
            <a:r>
              <a:rPr lang="en-US" dirty="0" smtClean="0"/>
              <a:t>Sequential category selection, results only at leaf nodes</a:t>
            </a:r>
            <a:endParaRPr lang="en-US" dirty="0"/>
          </a:p>
        </p:txBody>
      </p:sp>
      <p:sp>
        <p:nvSpPr>
          <p:cNvPr id="9" name="TextBox 8"/>
          <p:cNvSpPr txBox="1"/>
          <p:nvPr/>
        </p:nvSpPr>
        <p:spPr>
          <a:xfrm>
            <a:off x="4724400" y="1828800"/>
            <a:ext cx="2819400" cy="923330"/>
          </a:xfrm>
          <a:prstGeom prst="rect">
            <a:avLst/>
          </a:prstGeom>
          <a:noFill/>
        </p:spPr>
        <p:txBody>
          <a:bodyPr wrap="square" rtlCol="0">
            <a:spAutoFit/>
          </a:bodyPr>
          <a:lstStyle/>
          <a:p>
            <a:r>
              <a:rPr lang="en-US" dirty="0" smtClean="0"/>
              <a:t>Each selection yields results, subsequent selections refine the results set</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Facets as a Controlled Vocabulary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2286000"/>
            <a:ext cx="8534400" cy="316192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The relationships between the facets enable a small CONTROLLED VOCABULARY to generate: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t>Many structured descriptions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t>That are complex, but formally structured</a:t>
            </a:r>
          </a:p>
          <a:p>
            <a:pPr marL="800100" lvl="2" indent="-342900" eaLnBrk="0" fontAlgn="base" hangingPunct="0">
              <a:lnSpc>
                <a:spcPct val="93000"/>
              </a:lnSpc>
              <a:spcBef>
                <a:spcPts val="1800"/>
              </a:spcBef>
              <a:spcAft>
                <a:spcPct val="0"/>
              </a:spcAft>
              <a:buFont typeface="Arial" pitchFamily="34" charset="0"/>
              <a:buChar char="•"/>
            </a:pPr>
            <a:r>
              <a:rPr lang="en-US" sz="2800" dirty="0" smtClean="0"/>
              <a:t>That enable us to describe things we don't have words for</a:t>
            </a:r>
            <a:endParaRPr lang="en-US" sz="2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Some Live Examples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828800"/>
            <a:ext cx="8382000" cy="172883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err="1" smtClean="0">
                <a:hlinkClick r:id="rId3"/>
              </a:rPr>
              <a:t>Epicurious</a:t>
            </a:r>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hlinkClick r:id="rId4"/>
              </a:rPr>
              <a:t>Hearst Museum</a:t>
            </a:r>
            <a:endParaRPr lang="en-US" sz="2800" dirty="0" smtClean="0"/>
          </a:p>
          <a:p>
            <a:pPr marL="800100" lvl="1" indent="-342900" eaLnBrk="0" fontAlgn="base" hangingPunct="0">
              <a:lnSpc>
                <a:spcPct val="93000"/>
              </a:lnSpc>
              <a:spcBef>
                <a:spcPts val="1800"/>
              </a:spcBef>
              <a:spcAft>
                <a:spcPct val="0"/>
              </a:spcAft>
              <a:buFont typeface="Arial" pitchFamily="34" charset="0"/>
              <a:buChar char="•"/>
            </a:pPr>
            <a:r>
              <a:rPr lang="en-US" sz="2800" dirty="0" smtClean="0">
                <a:hlinkClick r:id="rId5"/>
              </a:rPr>
              <a:t>(important ISchool connection…)</a:t>
            </a:r>
            <a:endParaRPr lang="en-US" sz="28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2012\202\figures\InteroperabilityDimensionsM.gif"/>
          <p:cNvPicPr>
            <a:picLocks noGrp="1" noChangeAspect="1" noChangeArrowheads="1"/>
          </p:cNvPicPr>
          <p:nvPr>
            <p:ph idx="1"/>
          </p:nvPr>
        </p:nvPicPr>
        <p:blipFill>
          <a:blip r:embed="rId3" cstate="print"/>
          <a:srcRect/>
          <a:stretch>
            <a:fillRect/>
          </a:stretch>
        </p:blipFill>
        <p:spPr bwMode="auto">
          <a:xfrm>
            <a:off x="849082" y="1620044"/>
            <a:ext cx="7013806" cy="4780756"/>
          </a:xfrm>
          <a:prstGeom prst="rect">
            <a:avLst/>
          </a:prstGeom>
          <a:noFill/>
        </p:spPr>
      </p:pic>
      <p:sp>
        <p:nvSpPr>
          <p:cNvPr id="5" name="Rectangle 1"/>
          <p:cNvSpPr txBox="1">
            <a:spLocks noChangeArrowheads="1"/>
          </p:cNvSpPr>
          <p:nvPr/>
        </p:nvSpPr>
        <p:spPr>
          <a:xfrm>
            <a:off x="381000" y="304800"/>
            <a:ext cx="8228707" cy="119099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Interoperability – Not</a:t>
            </a:r>
            <a:r>
              <a:rPr kumimoji="0" lang="en-US" sz="3600" b="1" i="0" u="none" strike="noStrike" kern="1200" cap="none" spc="0" normalizeH="0" noProof="0" dirty="0" smtClean="0">
                <a:ln>
                  <a:noFill/>
                </a:ln>
                <a:solidFill>
                  <a:schemeClr val="tx1"/>
                </a:solidFill>
                <a:effectLst/>
                <a:uLnTx/>
                <a:uFillTx/>
                <a:latin typeface="+mj-lt"/>
                <a:ea typeface="+mj-ea"/>
                <a:cs typeface="+mj-cs"/>
              </a:rPr>
              <a:t> All or None</a:t>
            </a:r>
            <a:endParaRPr kumimoji="0" lang="en-US" sz="3600" b="1" i="0" u="none" strike="noStrike" kern="1200" cap="none" spc="0" normalizeH="0" baseline="0" noProof="0" dirty="0" smtClean="0">
              <a:ln>
                <a:noFill/>
              </a:ln>
              <a:solidFill>
                <a:schemeClr val="tx1"/>
              </a:solidFill>
              <a:effectLst/>
              <a:uLnTx/>
              <a:uFillTx/>
              <a:latin typeface="+mj-lt"/>
              <a:ea typeface="+mj-ea"/>
              <a:cs typeface="+mj-cs"/>
              <a:sym typeface="UC Berkeley OS Sig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457200" y="1219200"/>
            <a:ext cx="8153400" cy="5370891"/>
          </a:xfrm>
          <a:prstGeom prst="rect">
            <a:avLst/>
          </a:prstGeom>
        </p:spPr>
      </p:pic>
      <p:sp>
        <p:nvSpPr>
          <p:cNvPr id="10" name="Title 9"/>
          <p:cNvSpPr>
            <a:spLocks noGrp="1"/>
          </p:cNvSpPr>
          <p:nvPr>
            <p:ph type="title"/>
          </p:nvPr>
        </p:nvSpPr>
        <p:spPr/>
        <p:txBody>
          <a:bodyPr>
            <a:normAutofit/>
          </a:bodyPr>
          <a:lstStyle/>
          <a:p>
            <a:r>
              <a:rPr lang="en-US" sz="3200" b="1" dirty="0" smtClean="0"/>
              <a:t>Father of Faceted Classification - Condorcet</a:t>
            </a:r>
            <a:endParaRPr lang="en-US" sz="32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Marti Hearst and Faceted UIs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828800"/>
            <a:ext cx="83820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Professor Marti Hearst did much of the fundamental research on faceted user interfaces for search and navigation in large resource collections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3"/>
              </a:rPr>
              <a:t>Section 8.6 of “Search User Interfaces”</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t>
            </a:r>
            <a:r>
              <a:rPr lang="en-US" sz="2800" dirty="0" smtClean="0">
                <a:latin typeface="UC Berkeley OS Sign"/>
                <a:cs typeface="Arial" pitchFamily="34" charset="0"/>
                <a:sym typeface="Arial" pitchFamily="34" charset="0"/>
                <a:hlinkClick r:id="rId4"/>
              </a:rPr>
              <a:t>Faceted metadata for image search and browsing</a:t>
            </a:r>
            <a:r>
              <a:rPr lang="en-US" sz="2800" dirty="0" smtClean="0">
                <a:latin typeface="UC Berkeley OS Sign"/>
                <a:cs typeface="Arial" pitchFamily="34" charset="0"/>
                <a:sym typeface="Arial" pitchFamily="34" charset="0"/>
              </a:rPr>
              <a:t>." In Proceedings of the SIGCHI conference on Human factors in computing systems, pp. 401-408. ACM, 2003</a:t>
            </a:r>
            <a:r>
              <a:rPr lang="en-US" sz="2800" dirty="0" smtClean="0"/>
              <a: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Facets in the Library of Congress</a:t>
            </a:r>
            <a:br>
              <a:rPr lang="en-US" sz="3600" b="1" dirty="0" smtClean="0"/>
            </a:br>
            <a:r>
              <a:rPr lang="en-US" sz="3600" b="1" dirty="0" smtClean="0"/>
              <a:t> Subject Headings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2286000"/>
            <a:ext cx="8534400" cy="419425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LCSH uses facets for Topic, Place, Time, and Form (but they can be ordered in a variety of ways)</a:t>
            </a:r>
          </a:p>
          <a:p>
            <a:pPr marL="342900" indent="-342900" eaLnBrk="0" fontAlgn="base" hangingPunct="0">
              <a:lnSpc>
                <a:spcPct val="93000"/>
              </a:lnSpc>
              <a:spcBef>
                <a:spcPts val="1800"/>
              </a:spcBef>
              <a:spcAft>
                <a:spcPct val="0"/>
              </a:spcAft>
              <a:buFont typeface="Arial" pitchFamily="34" charset="0"/>
              <a:buChar char="•"/>
            </a:pPr>
            <a:r>
              <a:rPr lang="en-US" sz="2800" dirty="0" smtClean="0"/>
              <a:t>(Topic Main Heading - Place - Topic - Time - Form)</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Art criticism - France - Paris - History - Nineteenth Century - Bibliography </a:t>
            </a:r>
          </a:p>
          <a:p>
            <a:pPr marL="342900" indent="-342900" eaLnBrk="0" fontAlgn="base" hangingPunct="0">
              <a:lnSpc>
                <a:spcPct val="93000"/>
              </a:lnSpc>
              <a:spcBef>
                <a:spcPts val="1800"/>
              </a:spcBef>
              <a:spcAft>
                <a:spcPct val="0"/>
              </a:spcAft>
              <a:buFont typeface="Arial" pitchFamily="34" charset="0"/>
              <a:buChar char="•"/>
            </a:pPr>
            <a:r>
              <a:rPr lang="en-US" sz="2800" dirty="0" smtClean="0"/>
              <a:t>(Topic Main Heading - Topic - Place - Time - Form)</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Art - Censorship - Europe - Twentieth Century - Exhibitions</a:t>
            </a:r>
            <a:endParaRPr lang="en-US" sz="28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Designing a Faceted Classification</a:t>
            </a:r>
            <a:br>
              <a:rPr lang="en-US" sz="3600" b="1" dirty="0" smtClean="0"/>
            </a:br>
            <a:r>
              <a:rPr lang="en-US" sz="3600" b="1" dirty="0" smtClean="0"/>
              <a:t> (TDO 7.4.4)</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81200"/>
            <a:ext cx="8534400" cy="454133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Collect examples that need to be classified</a:t>
            </a:r>
          </a:p>
          <a:p>
            <a:pPr marL="342900" indent="-342900" eaLnBrk="0" fontAlgn="base" hangingPunct="0">
              <a:lnSpc>
                <a:spcPct val="93000"/>
              </a:lnSpc>
              <a:spcBef>
                <a:spcPts val="1800"/>
              </a:spcBef>
              <a:spcAft>
                <a:spcPct val="0"/>
              </a:spcAft>
              <a:buFont typeface="Arial" pitchFamily="34" charset="0"/>
              <a:buChar char="•"/>
            </a:pPr>
            <a:r>
              <a:rPr lang="en-US" sz="2400" dirty="0" smtClean="0"/>
              <a:t>Identify candidates for facets and </a:t>
            </a:r>
            <a:r>
              <a:rPr lang="en-US" sz="2400" dirty="0" err="1" smtClean="0"/>
              <a:t>subfacets</a:t>
            </a:r>
            <a:r>
              <a:rPr lang="en-US" sz="2400" dirty="0" smtClean="0"/>
              <a:t> by analyzing the examples</a:t>
            </a:r>
          </a:p>
          <a:p>
            <a:pPr marL="342900" indent="-342900" eaLnBrk="0" fontAlgn="base" hangingPunct="0">
              <a:lnSpc>
                <a:spcPct val="93000"/>
              </a:lnSpc>
              <a:spcBef>
                <a:spcPts val="1800"/>
              </a:spcBef>
              <a:spcAft>
                <a:spcPct val="0"/>
              </a:spcAft>
              <a:buFont typeface="Arial" pitchFamily="34" charset="0"/>
              <a:buChar char="•"/>
            </a:pPr>
            <a:r>
              <a:rPr lang="en-US" sz="2400" dirty="0" smtClean="0"/>
              <a:t>Order foci within facets</a:t>
            </a:r>
          </a:p>
          <a:p>
            <a:pPr marL="342900" indent="-342900" eaLnBrk="0" fontAlgn="base" hangingPunct="0">
              <a:lnSpc>
                <a:spcPct val="93000"/>
              </a:lnSpc>
              <a:spcBef>
                <a:spcPts val="1800"/>
              </a:spcBef>
              <a:spcAft>
                <a:spcPct val="0"/>
              </a:spcAft>
              <a:buFont typeface="Arial" pitchFamily="34" charset="0"/>
              <a:buChar char="•"/>
            </a:pPr>
            <a:r>
              <a:rPr lang="en-US" sz="2400" dirty="0" smtClean="0"/>
              <a:t>Determine grammar for ordering and combining facets and </a:t>
            </a:r>
            <a:r>
              <a:rPr lang="en-US" sz="2400" dirty="0" err="1" smtClean="0"/>
              <a:t>subfacets</a:t>
            </a:r>
            <a:endParaRPr lang="en-US" sz="2400" dirty="0" smtClean="0"/>
          </a:p>
          <a:p>
            <a:pPr marL="342900" indent="-342900" eaLnBrk="0" fontAlgn="base" hangingPunct="0">
              <a:lnSpc>
                <a:spcPct val="93000"/>
              </a:lnSpc>
              <a:spcBef>
                <a:spcPts val="1800"/>
              </a:spcBef>
              <a:spcAft>
                <a:spcPct val="0"/>
              </a:spcAft>
              <a:buFont typeface="Arial" pitchFamily="34" charset="0"/>
              <a:buChar char="•"/>
            </a:pPr>
            <a:r>
              <a:rPr lang="en-US" sz="2400" dirty="0" smtClean="0"/>
              <a:t>Create new facets and </a:t>
            </a:r>
            <a:r>
              <a:rPr lang="en-US" sz="2400" dirty="0" err="1" smtClean="0"/>
              <a:t>subfacets</a:t>
            </a:r>
            <a:r>
              <a:rPr lang="en-US" sz="2400" dirty="0" smtClean="0"/>
              <a:t> where needed</a:t>
            </a:r>
          </a:p>
          <a:p>
            <a:pPr marL="342900" indent="-342900" eaLnBrk="0" fontAlgn="base" hangingPunct="0">
              <a:lnSpc>
                <a:spcPct val="93000"/>
              </a:lnSpc>
              <a:spcBef>
                <a:spcPts val="1800"/>
              </a:spcBef>
              <a:spcAft>
                <a:spcPct val="0"/>
              </a:spcAft>
              <a:buFont typeface="Arial" pitchFamily="34" charset="0"/>
              <a:buChar char="•"/>
            </a:pPr>
            <a:r>
              <a:rPr lang="en-US" sz="2400" dirty="0" smtClean="0"/>
              <a:t>Test classification scheme on new examples</a:t>
            </a:r>
          </a:p>
          <a:p>
            <a:pPr marL="342900" indent="-342900" eaLnBrk="0" fontAlgn="base" hangingPunct="0">
              <a:lnSpc>
                <a:spcPct val="93000"/>
              </a:lnSpc>
              <a:spcBef>
                <a:spcPts val="1800"/>
              </a:spcBef>
              <a:spcAft>
                <a:spcPct val="0"/>
              </a:spcAft>
              <a:buFont typeface="Arial" pitchFamily="34" charset="0"/>
              <a:buChar char="•"/>
            </a:pPr>
            <a:r>
              <a:rPr lang="en-US" sz="2400" dirty="0" smtClean="0"/>
              <a:t>Iterate and refine throughout</a:t>
            </a:r>
            <a:endParaRPr lang="en-US" sz="24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Types of Facets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2286000"/>
            <a:ext cx="8534400" cy="356267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Enumerative -- a set of mutually exclusive possible values</a:t>
            </a:r>
          </a:p>
          <a:p>
            <a:pPr marL="342900" indent="-342900" eaLnBrk="0" fontAlgn="base" hangingPunct="0">
              <a:lnSpc>
                <a:spcPct val="93000"/>
              </a:lnSpc>
              <a:spcBef>
                <a:spcPts val="1800"/>
              </a:spcBef>
              <a:spcAft>
                <a:spcPct val="0"/>
              </a:spcAft>
              <a:buFont typeface="Arial" pitchFamily="34" charset="0"/>
              <a:buChar char="•"/>
            </a:pPr>
            <a:r>
              <a:rPr lang="en-US" sz="2800" dirty="0" smtClean="0"/>
              <a:t>Boolean -- yes or no on some dimension</a:t>
            </a:r>
          </a:p>
          <a:p>
            <a:pPr marL="342900" indent="-342900" eaLnBrk="0" fontAlgn="base" hangingPunct="0">
              <a:lnSpc>
                <a:spcPct val="93000"/>
              </a:lnSpc>
              <a:spcBef>
                <a:spcPts val="1800"/>
              </a:spcBef>
              <a:spcAft>
                <a:spcPct val="0"/>
              </a:spcAft>
              <a:buFont typeface="Arial" pitchFamily="34" charset="0"/>
              <a:buChar char="•"/>
            </a:pPr>
            <a:r>
              <a:rPr lang="en-US" sz="2800" dirty="0" smtClean="0"/>
              <a:t>Hierarchical or taxonomic -- organize the instances by logical containment</a:t>
            </a:r>
          </a:p>
          <a:p>
            <a:pPr marL="342900" indent="-342900" eaLnBrk="0" fontAlgn="base" hangingPunct="0">
              <a:lnSpc>
                <a:spcPct val="93000"/>
              </a:lnSpc>
              <a:spcBef>
                <a:spcPts val="1800"/>
              </a:spcBef>
              <a:spcAft>
                <a:spcPct val="0"/>
              </a:spcAft>
              <a:buFont typeface="Arial" pitchFamily="34" charset="0"/>
              <a:buChar char="•"/>
            </a:pPr>
            <a:r>
              <a:rPr lang="en-US" sz="2800" dirty="0" smtClean="0"/>
              <a:t>Spectrum -- numerical attributes on some range, with min and max</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Choosing Facets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71600"/>
            <a:ext cx="8534400" cy="49974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ORTHOGONALITY - facets are independent dimensions</a:t>
            </a:r>
          </a:p>
          <a:p>
            <a:pPr marL="342900" indent="-342900" eaLnBrk="0" fontAlgn="base" hangingPunct="0">
              <a:lnSpc>
                <a:spcPct val="93000"/>
              </a:lnSpc>
              <a:spcBef>
                <a:spcPts val="1800"/>
              </a:spcBef>
              <a:spcAft>
                <a:spcPct val="0"/>
              </a:spcAft>
              <a:buFont typeface="Arial" pitchFamily="34" charset="0"/>
              <a:buChar char="•"/>
            </a:pPr>
            <a:r>
              <a:rPr lang="en-US" sz="2400" dirty="0" smtClean="0"/>
              <a:t>SEMANTIC BALANCE - top level facets are the most important semantic dimensions of the domain; values within facets are at equal semantic level</a:t>
            </a:r>
          </a:p>
          <a:p>
            <a:pPr marL="342900" indent="-342900" eaLnBrk="0" fontAlgn="base" hangingPunct="0">
              <a:lnSpc>
                <a:spcPct val="93000"/>
              </a:lnSpc>
              <a:spcBef>
                <a:spcPts val="1800"/>
              </a:spcBef>
              <a:spcAft>
                <a:spcPct val="0"/>
              </a:spcAft>
              <a:buFont typeface="Arial" pitchFamily="34" charset="0"/>
              <a:buChar char="•"/>
            </a:pPr>
            <a:r>
              <a:rPr lang="en-US" sz="2400" dirty="0" smtClean="0"/>
              <a:t>COVERAGE - all current instances can be classified</a:t>
            </a:r>
          </a:p>
          <a:p>
            <a:pPr marL="342900" indent="-342900" eaLnBrk="0" fontAlgn="base" hangingPunct="0">
              <a:lnSpc>
                <a:spcPct val="93000"/>
              </a:lnSpc>
              <a:spcBef>
                <a:spcPts val="1800"/>
              </a:spcBef>
              <a:spcAft>
                <a:spcPct val="0"/>
              </a:spcAft>
              <a:buFont typeface="Arial" pitchFamily="34" charset="0"/>
              <a:buChar char="•"/>
            </a:pPr>
            <a:r>
              <a:rPr lang="en-US" sz="2400" dirty="0" smtClean="0"/>
              <a:t>SCALABILITY - future instances can be classified</a:t>
            </a:r>
          </a:p>
          <a:p>
            <a:pPr marL="342900" indent="-342900" eaLnBrk="0" fontAlgn="base" hangingPunct="0">
              <a:lnSpc>
                <a:spcPct val="93000"/>
              </a:lnSpc>
              <a:spcBef>
                <a:spcPts val="1800"/>
              </a:spcBef>
              <a:spcAft>
                <a:spcPct val="0"/>
              </a:spcAft>
              <a:buFont typeface="Arial" pitchFamily="34" charset="0"/>
              <a:buChar char="•"/>
            </a:pPr>
            <a:r>
              <a:rPr lang="en-US" sz="2400" dirty="0" smtClean="0"/>
              <a:t>OBJECTIVITY - instances can be objectively classified; might also be called CONCRETENESS</a:t>
            </a:r>
          </a:p>
          <a:p>
            <a:pPr marL="342900" indent="-342900" eaLnBrk="0" fontAlgn="base" hangingPunct="0">
              <a:lnSpc>
                <a:spcPct val="93000"/>
              </a:lnSpc>
              <a:spcBef>
                <a:spcPts val="1800"/>
              </a:spcBef>
              <a:spcAft>
                <a:spcPct val="0"/>
              </a:spcAft>
              <a:buFont typeface="Arial" pitchFamily="34" charset="0"/>
              <a:buChar char="•"/>
            </a:pPr>
            <a:r>
              <a:rPr lang="en-US" sz="2400" dirty="0" smtClean="0"/>
              <a:t>NOT IDIOSYNCRATIC - facet semantics should be "mainstream" or "normative" and not rely on clever, fanciful or metaphoric  interpretation</a:t>
            </a:r>
            <a:endParaRPr lang="en-US" sz="24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457200" y="152400"/>
            <a:ext cx="8229600" cy="990600"/>
          </a:xfrm>
        </p:spPr>
        <p:txBody>
          <a:bodyPr>
            <a:normAutofit/>
          </a:bodyPr>
          <a:lstStyle/>
          <a:p>
            <a:r>
              <a:rPr lang="en-US" b="1" dirty="0" smtClean="0"/>
              <a:t>Organizing the Animals</a:t>
            </a:r>
            <a:endParaRPr lang="en-US" dirty="0"/>
          </a:p>
        </p:txBody>
      </p:sp>
      <p:pic>
        <p:nvPicPr>
          <p:cNvPr id="40962" name="Picture 2"/>
          <p:cNvPicPr>
            <a:picLocks noChangeAspect="1" noChangeArrowheads="1"/>
          </p:cNvPicPr>
          <p:nvPr/>
        </p:nvPicPr>
        <p:blipFill>
          <a:blip r:embed="rId3" cstate="print"/>
          <a:srcRect/>
          <a:stretch>
            <a:fillRect/>
          </a:stretch>
        </p:blipFill>
        <p:spPr bwMode="auto">
          <a:xfrm>
            <a:off x="152400" y="1143000"/>
            <a:ext cx="8829675" cy="5362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4 November 2015</a:t>
            </a:r>
            <a:br>
              <a:rPr lang="en-US" sz="3000" dirty="0" smtClean="0">
                <a:sym typeface="UC Berkeley OS Sign"/>
              </a:rPr>
            </a:br>
            <a:r>
              <a:rPr lang="en-US" sz="3000" dirty="0" smtClean="0">
                <a:sym typeface="UC Berkeley OS Sign"/>
              </a:rPr>
              <a:t>Lecture 20.3 – Taskonomic Classification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Taskonomy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143000"/>
            <a:ext cx="8534400" cy="166971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In contrast to "taxonomy" - an approach to organization based on similarity of content or characteristics - a "taskonomy" organizes on the basis of purpose or "activity structure“</a:t>
            </a:r>
          </a:p>
          <a:p>
            <a:pPr marL="342900" indent="-342900" eaLnBrk="0" fontAlgn="base" hangingPunct="0">
              <a:lnSpc>
                <a:spcPct val="93000"/>
              </a:lnSpc>
              <a:spcBef>
                <a:spcPts val="1800"/>
              </a:spcBef>
              <a:spcAft>
                <a:spcPct val="0"/>
              </a:spcAft>
              <a:buFont typeface="Arial" pitchFamily="34" charset="0"/>
              <a:buChar char="•"/>
            </a:pPr>
            <a:r>
              <a:rPr lang="en-US" sz="2400" dirty="0" smtClean="0"/>
              <a:t>A COOK’S TASKONOMY (Figure 7.1 in TDO)</a:t>
            </a:r>
          </a:p>
        </p:txBody>
      </p:sp>
      <p:pic>
        <p:nvPicPr>
          <p:cNvPr id="3074" name="Picture 2"/>
          <p:cNvPicPr>
            <a:picLocks noChangeAspect="1" noChangeArrowheads="1"/>
          </p:cNvPicPr>
          <p:nvPr/>
        </p:nvPicPr>
        <p:blipFill>
          <a:blip r:embed="rId3" cstate="print"/>
          <a:srcRect/>
          <a:stretch>
            <a:fillRect/>
          </a:stretch>
        </p:blipFill>
        <p:spPr bwMode="auto">
          <a:xfrm>
            <a:off x="1828800" y="2895600"/>
            <a:ext cx="5334000" cy="2138198"/>
          </a:xfrm>
          <a:prstGeom prst="rect">
            <a:avLst/>
          </a:prstGeom>
          <a:noFill/>
          <a:ln w="9525">
            <a:noFill/>
            <a:miter lim="800000"/>
            <a:headEnd/>
            <a:tailEnd/>
          </a:ln>
        </p:spPr>
      </p:pic>
      <p:sp>
        <p:nvSpPr>
          <p:cNvPr id="6" name="Rectangle 5"/>
          <p:cNvSpPr/>
          <p:nvPr/>
        </p:nvSpPr>
        <p:spPr>
          <a:xfrm>
            <a:off x="457200" y="5029200"/>
            <a:ext cx="7696200" cy="146629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FLASHBACK TO </a:t>
            </a:r>
            <a:r>
              <a:rPr lang="en-US" sz="2400" dirty="0" err="1" smtClean="0"/>
              <a:t>mise</a:t>
            </a:r>
            <a:r>
              <a:rPr lang="en-US" sz="2400" dirty="0" smtClean="0"/>
              <a:t>-en-place, or, literally, "put in place” --“</a:t>
            </a:r>
            <a:r>
              <a:rPr lang="en-US" sz="2400" dirty="0" smtClean="0">
                <a:hlinkClick r:id="rId4"/>
              </a:rPr>
              <a:t>time is precious. Resources are precious. Space is precious. Your self-respect and the respect of others are precious</a:t>
            </a:r>
            <a:r>
              <a:rPr lang="en-US" sz="2400" dirty="0" smtClean="0"/>
              <a:t>”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“Distributed Cognition”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066800"/>
            <a:ext cx="8534400" cy="430691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t>"Distributed cognition" is a "dialect" of cognitive science that views cognitive activity as not just something that takes place within the mind of a single person a some moment in time; it is:</a:t>
            </a:r>
          </a:p>
          <a:p>
            <a:pPr marL="800100" lvl="3" indent="-342900" eaLnBrk="0" fontAlgn="base" hangingPunct="0">
              <a:lnSpc>
                <a:spcPct val="93000"/>
              </a:lnSpc>
              <a:spcBef>
                <a:spcPts val="1800"/>
              </a:spcBef>
              <a:spcAft>
                <a:spcPct val="0"/>
              </a:spcAft>
              <a:buFont typeface="Arial" pitchFamily="34" charset="0"/>
              <a:buChar char="•"/>
            </a:pPr>
            <a:r>
              <a:rPr lang="en-US" sz="2800" dirty="0" smtClean="0"/>
              <a:t>Distributed across the members of a social or goal-oriented group</a:t>
            </a:r>
          </a:p>
          <a:p>
            <a:pPr marL="800100" lvl="3" indent="-342900" eaLnBrk="0" fontAlgn="base" hangingPunct="0">
              <a:lnSpc>
                <a:spcPct val="93000"/>
              </a:lnSpc>
              <a:spcBef>
                <a:spcPts val="1800"/>
              </a:spcBef>
              <a:spcAft>
                <a:spcPct val="0"/>
              </a:spcAft>
              <a:buFont typeface="Arial" pitchFamily="34" charset="0"/>
              <a:buChar char="•"/>
            </a:pPr>
            <a:r>
              <a:rPr lang="en-US" sz="2800" dirty="0" smtClean="0"/>
              <a:t>Distributed and coordinated between people and the technology and artifacts they create and use</a:t>
            </a:r>
            <a:endParaRPr lang="en-US" sz="2400" dirty="0" smtClean="0"/>
          </a:p>
        </p:txBody>
      </p:sp>
      <p:sp>
        <p:nvSpPr>
          <p:cNvPr id="9" name="Rectangle 8"/>
          <p:cNvSpPr/>
          <p:nvPr/>
        </p:nvSpPr>
        <p:spPr>
          <a:xfrm>
            <a:off x="1600200" y="5657671"/>
            <a:ext cx="5715000" cy="923330"/>
          </a:xfrm>
          <a:prstGeom prst="rect">
            <a:avLst/>
          </a:prstGeom>
        </p:spPr>
        <p:txBody>
          <a:bodyPr wrap="square">
            <a:spAutoFit/>
          </a:bodyPr>
          <a:lstStyle/>
          <a:p>
            <a:r>
              <a:rPr lang="en-US" dirty="0" err="1" smtClean="0"/>
              <a:t>Hollan</a:t>
            </a:r>
            <a:r>
              <a:rPr lang="en-US" dirty="0" smtClean="0"/>
              <a:t>, Hutchins, &amp; </a:t>
            </a:r>
            <a:r>
              <a:rPr lang="en-US" dirty="0" err="1" smtClean="0"/>
              <a:t>Kirsh</a:t>
            </a:r>
            <a:r>
              <a:rPr lang="en-US" dirty="0" smtClean="0"/>
              <a:t>, "Distributed Cognition: Toward a New Foundation for Human-Computer Interaction Research," ACM TOCHI, 2000</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Example:  Model of a Purchase Order</a:t>
            </a:r>
          </a:p>
        </p:txBody>
      </p:sp>
      <p:pic>
        <p:nvPicPr>
          <p:cNvPr id="4098" name="Picture 2"/>
          <p:cNvPicPr>
            <a:picLocks noGrp="1" noChangeAspect="1" noChangeArrowheads="1"/>
          </p:cNvPicPr>
          <p:nvPr>
            <p:ph idx="1"/>
          </p:nvPr>
        </p:nvPicPr>
        <p:blipFill>
          <a:blip r:embed="rId3" cstate="print"/>
          <a:srcRect/>
          <a:stretch>
            <a:fillRect/>
          </a:stretch>
        </p:blipFill>
        <p:spPr bwMode="auto">
          <a:xfrm>
            <a:off x="2819400" y="990600"/>
            <a:ext cx="6132853" cy="288210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81000" y="3886200"/>
            <a:ext cx="7670812" cy="2681287"/>
          </a:xfrm>
          <a:prstGeom prst="rect">
            <a:avLst/>
          </a:prstGeom>
          <a:noFill/>
          <a:ln w="9525">
            <a:noFill/>
            <a:miter lim="800000"/>
            <a:headEnd/>
            <a:tailEnd/>
          </a:ln>
        </p:spPr>
      </p:pic>
      <p:sp>
        <p:nvSpPr>
          <p:cNvPr id="6" name="TextBox 5"/>
          <p:cNvSpPr txBox="1"/>
          <p:nvPr/>
        </p:nvSpPr>
        <p:spPr>
          <a:xfrm>
            <a:off x="304800" y="3276600"/>
            <a:ext cx="3505200" cy="461665"/>
          </a:xfrm>
          <a:prstGeom prst="rect">
            <a:avLst/>
          </a:prstGeom>
          <a:noFill/>
        </p:spPr>
        <p:txBody>
          <a:bodyPr wrap="square" rtlCol="0">
            <a:spAutoFit/>
          </a:bodyPr>
          <a:lstStyle/>
          <a:p>
            <a:r>
              <a:rPr lang="en-US" sz="2400" b="1" dirty="0" smtClean="0"/>
              <a:t>EXPECTED ADDRESS</a:t>
            </a:r>
            <a:endParaRPr lang="en-US" sz="2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Intelligent Use of Space”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219200"/>
            <a:ext cx="8534400" cy="470766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t>"Whether we are aware of it or not, we are constantly organizing and reorganizing our workplace to enhance performance"</a:t>
            </a:r>
          </a:p>
          <a:p>
            <a:pPr marL="342900" indent="-342900" eaLnBrk="0" fontAlgn="base" hangingPunct="0">
              <a:lnSpc>
                <a:spcPct val="93000"/>
              </a:lnSpc>
              <a:spcBef>
                <a:spcPts val="1800"/>
              </a:spcBef>
              <a:spcAft>
                <a:spcPct val="0"/>
              </a:spcAft>
              <a:buFont typeface="Arial" pitchFamily="34" charset="0"/>
              <a:buChar char="•"/>
            </a:pPr>
            <a:r>
              <a:rPr lang="en-US" sz="2800" dirty="0" smtClean="0"/>
              <a:t>"The physics of the world is such that </a:t>
            </a:r>
            <a:r>
              <a:rPr lang="en-US" sz="2800" dirty="0" smtClean="0">
                <a:solidFill>
                  <a:srgbClr val="FF0000"/>
                </a:solidFill>
              </a:rPr>
              <a:t>at times the histories of use are perceptually available to us </a:t>
            </a:r>
            <a:r>
              <a:rPr lang="en-US" sz="2800" dirty="0" smtClean="0"/>
              <a:t>in ways that support the tasks we are doing"</a:t>
            </a:r>
          </a:p>
          <a:p>
            <a:pPr marL="342900" indent="-342900" eaLnBrk="0" fontAlgn="base" hangingPunct="0">
              <a:lnSpc>
                <a:spcPct val="93000"/>
              </a:lnSpc>
              <a:spcBef>
                <a:spcPts val="1800"/>
              </a:spcBef>
              <a:spcAft>
                <a:spcPct val="0"/>
              </a:spcAft>
              <a:buFont typeface="Arial" pitchFamily="34" charset="0"/>
              <a:buChar char="•"/>
            </a:pPr>
            <a:r>
              <a:rPr lang="en-US" sz="2800" dirty="0" smtClean="0"/>
              <a:t>"When space is used well, it reduces the time and memory demands of our tasks... </a:t>
            </a:r>
            <a:r>
              <a:rPr lang="en-US" sz="2800" dirty="0" smtClean="0">
                <a:solidFill>
                  <a:srgbClr val="FF0000"/>
                </a:solidFill>
              </a:rPr>
              <a:t>to simplify choice, to simplify perception, and simplify internal computation</a:t>
            </a:r>
            <a:r>
              <a:rPr lang="en-US" sz="2800" dirty="0" smtClean="0"/>
              <a:t>”</a:t>
            </a:r>
          </a:p>
        </p:txBody>
      </p:sp>
      <p:sp>
        <p:nvSpPr>
          <p:cNvPr id="8" name="Rectangle 7"/>
          <p:cNvSpPr/>
          <p:nvPr/>
        </p:nvSpPr>
        <p:spPr>
          <a:xfrm>
            <a:off x="1981200" y="6019800"/>
            <a:ext cx="4572000" cy="646331"/>
          </a:xfrm>
          <a:prstGeom prst="rect">
            <a:avLst/>
          </a:prstGeom>
        </p:spPr>
        <p:txBody>
          <a:bodyPr>
            <a:spAutoFit/>
          </a:bodyPr>
          <a:lstStyle/>
          <a:p>
            <a:r>
              <a:rPr lang="en-US" dirty="0" err="1" smtClean="0"/>
              <a:t>Kirsh</a:t>
            </a:r>
            <a:r>
              <a:rPr lang="en-US" dirty="0" smtClean="0"/>
              <a:t>, David. "The intelligent use of space." </a:t>
            </a:r>
            <a:r>
              <a:rPr lang="en-US" i="1" dirty="0" smtClean="0"/>
              <a:t>Artificial intelligence</a:t>
            </a:r>
            <a:r>
              <a:rPr lang="en-US" dirty="0" smtClean="0"/>
              <a:t> 73, no. 1 (1995): 31-68.</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685800" y="1371600"/>
            <a:ext cx="7257782" cy="4334509"/>
          </a:xfrm>
          <a:prstGeom prst="rect">
            <a:avLst/>
          </a:prstGeom>
        </p:spPr>
      </p:pic>
      <p:sp>
        <p:nvSpPr>
          <p:cNvPr id="10" name="Title 9"/>
          <p:cNvSpPr>
            <a:spLocks noGrp="1"/>
          </p:cNvSpPr>
          <p:nvPr>
            <p:ph type="title"/>
          </p:nvPr>
        </p:nvSpPr>
        <p:spPr/>
        <p:txBody>
          <a:bodyPr>
            <a:normAutofit/>
          </a:bodyPr>
          <a:lstStyle/>
          <a:p>
            <a:r>
              <a:rPr lang="en-US" b="1" dirty="0" smtClean="0"/>
              <a:t>Task-Based Card Sorting</a:t>
            </a:r>
            <a:endParaRPr lang="en-US" dirty="0"/>
          </a:p>
        </p:txBody>
      </p:sp>
      <p:sp>
        <p:nvSpPr>
          <p:cNvPr id="5" name="TextBox 4"/>
          <p:cNvSpPr txBox="1"/>
          <p:nvPr/>
        </p:nvSpPr>
        <p:spPr>
          <a:xfrm>
            <a:off x="533400" y="5867400"/>
            <a:ext cx="8001000" cy="923330"/>
          </a:xfrm>
          <a:prstGeom prst="rect">
            <a:avLst/>
          </a:prstGeom>
          <a:noFill/>
        </p:spPr>
        <p:txBody>
          <a:bodyPr wrap="square" rtlCol="0">
            <a:spAutoFit/>
          </a:bodyPr>
          <a:lstStyle/>
          <a:p>
            <a:r>
              <a:rPr lang="en-US" b="1" dirty="0" smtClean="0"/>
              <a:t>“When space is used well, it reduces the time and memory demands of our tasks... to simplify choice, to simplify perception, and simplify internal computation“ –</a:t>
            </a:r>
          </a:p>
          <a:p>
            <a:r>
              <a:rPr lang="en-US" b="1" dirty="0" smtClean="0">
                <a:hlinkClick r:id="rId4"/>
              </a:rPr>
              <a:t> David </a:t>
            </a:r>
            <a:r>
              <a:rPr lang="en-US" b="1" dirty="0" err="1" smtClean="0">
                <a:hlinkClick r:id="rId4"/>
              </a:rPr>
              <a:t>Kirsh</a:t>
            </a:r>
            <a:r>
              <a:rPr lang="en-US" b="1" dirty="0" smtClean="0">
                <a:hlinkClick r:id="rId4"/>
              </a:rPr>
              <a:t> on “Cognitive Overload”</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457200" y="1447800"/>
            <a:ext cx="8442803" cy="4114800"/>
          </a:xfrm>
          <a:prstGeom prst="rect">
            <a:avLst/>
          </a:prstGeom>
        </p:spPr>
      </p:pic>
      <p:sp>
        <p:nvSpPr>
          <p:cNvPr id="10" name="Title 9"/>
          <p:cNvSpPr>
            <a:spLocks noGrp="1"/>
          </p:cNvSpPr>
          <p:nvPr>
            <p:ph type="title"/>
          </p:nvPr>
        </p:nvSpPr>
        <p:spPr/>
        <p:txBody>
          <a:bodyPr>
            <a:normAutofit/>
          </a:bodyPr>
          <a:lstStyle/>
          <a:p>
            <a:r>
              <a:rPr lang="en-US" b="1" dirty="0" smtClean="0"/>
              <a:t>The Blacksmith’s Taxonomy</a:t>
            </a:r>
            <a:endParaRPr lang="en-US" dirty="0"/>
          </a:p>
        </p:txBody>
      </p:sp>
      <p:sp>
        <p:nvSpPr>
          <p:cNvPr id="5" name="TextBox 4"/>
          <p:cNvSpPr txBox="1"/>
          <p:nvPr/>
        </p:nvSpPr>
        <p:spPr>
          <a:xfrm>
            <a:off x="533400" y="5867400"/>
            <a:ext cx="8001000" cy="865237"/>
          </a:xfrm>
          <a:prstGeom prst="rect">
            <a:avLst/>
          </a:prstGeom>
          <a:noFill/>
        </p:spPr>
        <p:txBody>
          <a:bodyPr wrap="square" rtlCol="0">
            <a:spAutoFit/>
          </a:bodyPr>
          <a:lstStyle/>
          <a:p>
            <a:pPr marL="342900" indent="-342900" eaLnBrk="0" fontAlgn="base" hangingPunct="0">
              <a:lnSpc>
                <a:spcPct val="93000"/>
              </a:lnSpc>
              <a:spcBef>
                <a:spcPts val="1800"/>
              </a:spcBef>
              <a:spcAft>
                <a:spcPct val="0"/>
              </a:spcAft>
              <a:buFont typeface="Arial" pitchFamily="34" charset="0"/>
              <a:buChar char="•"/>
            </a:pPr>
            <a:r>
              <a:rPr lang="en-US" dirty="0" smtClean="0"/>
              <a:t>Janet W. D. Dougherty and Charles M. Keller, "</a:t>
            </a:r>
            <a:r>
              <a:rPr lang="en-US" dirty="0" err="1" smtClean="0"/>
              <a:t>Taskonomy</a:t>
            </a:r>
            <a:r>
              <a:rPr lang="en-US" dirty="0" smtClean="0"/>
              <a:t>: A Practical Approach to Knowledge Structures," American Ethnologist, Vol. 9, No. 4, Symbolism and Cognition II (Nov., 1982), pp. 763-774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914400" y="1371600"/>
            <a:ext cx="6781800" cy="5215378"/>
          </a:xfrm>
          <a:prstGeom prst="rect">
            <a:avLst/>
          </a:prstGeom>
        </p:spPr>
      </p:pic>
      <p:sp>
        <p:nvSpPr>
          <p:cNvPr id="10" name="Title 9"/>
          <p:cNvSpPr>
            <a:spLocks noGrp="1"/>
          </p:cNvSpPr>
          <p:nvPr>
            <p:ph type="title"/>
          </p:nvPr>
        </p:nvSpPr>
        <p:spPr/>
        <p:txBody>
          <a:bodyPr>
            <a:normAutofit/>
          </a:bodyPr>
          <a:lstStyle/>
          <a:p>
            <a:r>
              <a:rPr lang="en-US" b="1" dirty="0" smtClean="0"/>
              <a:t>The Blacksmith’s Use of Space</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Taming Text- </a:t>
            </a:r>
          </a:p>
          <a:p>
            <a:pPr lvl="1"/>
            <a:r>
              <a:rPr lang="en-US" sz="2400" dirty="0" smtClean="0"/>
              <a:t>Chapter 1, "Getting started taming text" (p 1-16)</a:t>
            </a:r>
          </a:p>
          <a:p>
            <a:pPr lvl="1"/>
            <a:r>
              <a:rPr lang="en-US" sz="2400" dirty="0" smtClean="0"/>
              <a:t>Chapter 2, "Foundations of taming text", (p 16-33)</a:t>
            </a:r>
          </a:p>
          <a:p>
            <a:pPr lvl="1"/>
            <a:r>
              <a:rPr lang="en-US" sz="2400" dirty="0" smtClean="0"/>
              <a:t>Chapter 3, "Searching" (p 46-49</a:t>
            </a:r>
            <a:r>
              <a:rPr lang="en-US" sz="2400" dirty="0" smtClean="0"/>
              <a:t>)</a:t>
            </a:r>
            <a:endParaRPr lang="en-US" sz="2400" dirty="0" smtClean="0"/>
          </a:p>
        </p:txBody>
      </p:sp>
      <p:sp>
        <p:nvSpPr>
          <p:cNvPr id="7171"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90600"/>
            <a:ext cx="8228707" cy="3995812"/>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TODAY’S</a:t>
            </a:r>
            <a:br>
              <a:rPr lang="en-US" b="1" dirty="0" smtClean="0">
                <a:sym typeface="UC Berkeley OS Sign"/>
              </a:rPr>
            </a:br>
            <a:r>
              <a:rPr lang="en-US" b="1" dirty="0" smtClean="0">
                <a:sym typeface="UC Berkeley OS Sign"/>
              </a:rPr>
              <a:t> MOST</a:t>
            </a:r>
            <a:br>
              <a:rPr lang="en-US" b="1" dirty="0" smtClean="0">
                <a:sym typeface="UC Berkeley OS Sign"/>
              </a:rPr>
            </a:br>
            <a:r>
              <a:rPr lang="en-US" b="1" dirty="0" smtClean="0">
                <a:sym typeface="UC Berkeley OS Sign"/>
              </a:rPr>
              <a:t> IMPORTANT</a:t>
            </a:r>
            <a:br>
              <a:rPr lang="en-US" b="1" dirty="0" smtClean="0">
                <a:sym typeface="UC Berkeley OS Sign"/>
              </a:rPr>
            </a:br>
            <a:r>
              <a:rPr lang="en-US" b="1" dirty="0" smtClean="0">
                <a:sym typeface="UC Berkeley OS Sign"/>
              </a:rPr>
              <a:t> SLIDES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2012\202\figures\InteroperabilityDimensionsM.gif"/>
          <p:cNvPicPr>
            <a:picLocks noGrp="1" noChangeAspect="1" noChangeArrowheads="1"/>
          </p:cNvPicPr>
          <p:nvPr>
            <p:ph idx="1"/>
          </p:nvPr>
        </p:nvPicPr>
        <p:blipFill>
          <a:blip r:embed="rId3" cstate="print"/>
          <a:srcRect/>
          <a:stretch>
            <a:fillRect/>
          </a:stretch>
        </p:blipFill>
        <p:spPr bwMode="auto">
          <a:xfrm>
            <a:off x="849082" y="1620044"/>
            <a:ext cx="7013806" cy="4780756"/>
          </a:xfrm>
          <a:prstGeom prst="rect">
            <a:avLst/>
          </a:prstGeom>
          <a:noFill/>
        </p:spPr>
      </p:pic>
      <p:sp>
        <p:nvSpPr>
          <p:cNvPr id="5" name="Rectangle 1"/>
          <p:cNvSpPr txBox="1">
            <a:spLocks noChangeArrowheads="1"/>
          </p:cNvSpPr>
          <p:nvPr/>
        </p:nvSpPr>
        <p:spPr>
          <a:xfrm>
            <a:off x="381000" y="304800"/>
            <a:ext cx="8228707" cy="119099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Interoperability – Not</a:t>
            </a:r>
            <a:r>
              <a:rPr kumimoji="0" lang="en-US" sz="3600" b="1" i="0" u="none" strike="noStrike" kern="1200" cap="none" spc="0" normalizeH="0" noProof="0" dirty="0" smtClean="0">
                <a:ln>
                  <a:noFill/>
                </a:ln>
                <a:solidFill>
                  <a:schemeClr val="tx1"/>
                </a:solidFill>
                <a:effectLst/>
                <a:uLnTx/>
                <a:uFillTx/>
                <a:latin typeface="+mj-lt"/>
                <a:ea typeface="+mj-ea"/>
                <a:cs typeface="+mj-cs"/>
              </a:rPr>
              <a:t> All or None</a:t>
            </a:r>
            <a:endParaRPr kumimoji="0" lang="en-US" sz="3600" b="1" i="0" u="none" strike="noStrike" kern="1200" cap="none" spc="0" normalizeH="0" baseline="0" noProof="0" dirty="0" smtClean="0">
              <a:ln>
                <a:noFill/>
              </a:ln>
              <a:solidFill>
                <a:schemeClr val="tx1"/>
              </a:solidFill>
              <a:effectLst/>
              <a:uLnTx/>
              <a:uFillTx/>
              <a:latin typeface="+mj-lt"/>
              <a:ea typeface="+mj-ea"/>
              <a:cs typeface="+mj-cs"/>
              <a:sym typeface="UC Berkeley OS Sign"/>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Lessons From Standards Making: The </a:t>
            </a:r>
            <a:r>
              <a:rPr lang="en-US" sz="3600" b="1" dirty="0" smtClean="0">
                <a:solidFill>
                  <a:srgbClr val="FF0000"/>
                </a:solidFill>
              </a:rPr>
              <a:t>"Person-Concept" Tradeoff</a:t>
            </a:r>
            <a:endParaRPr lang="en-US" sz="3600" b="1" dirty="0" smtClean="0">
              <a:solidFill>
                <a:srgbClr val="FF0000"/>
              </a:solidFill>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396149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Semantic agreement comes at a cost driven by the number of people who require a shared understanding, and by the number of concepts they must all understand</a:t>
            </a:r>
          </a:p>
          <a:p>
            <a:pPr marL="342900" indent="-342900" eaLnBrk="0" fontAlgn="base" hangingPunct="0">
              <a:lnSpc>
                <a:spcPct val="93000"/>
              </a:lnSpc>
              <a:spcBef>
                <a:spcPts val="1800"/>
              </a:spcBef>
              <a:spcAft>
                <a:spcPct val="0"/>
              </a:spcAft>
              <a:buFont typeface="Arial" pitchFamily="34" charset="0"/>
              <a:buChar char="•"/>
            </a:pPr>
            <a:r>
              <a:rPr lang="en-US" sz="2400" b="1" dirty="0" smtClean="0">
                <a:solidFill>
                  <a:srgbClr val="FF0000"/>
                </a:solidFill>
                <a:latin typeface="UC Berkeley OS Sign"/>
                <a:cs typeface="Arial" pitchFamily="34" charset="0"/>
                <a:sym typeface="Arial" pitchFamily="34" charset="0"/>
              </a:rPr>
              <a:t>So a small set of people can agree on a complex standard, or a large set of people can agree on a simple one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…especially when participants are just trying to agree on how to describe pre-existing shared concepts rather than having to define them first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914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MITRE Reference Model for Comparing Standards: Community Characteristics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258753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Is there a primary stakeholder with decision making authority, or is authority distributed?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What are participants' obligations to support the standard?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 the participants already share an understand of the domain to be standardized?</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Bibliographic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905000"/>
            <a:ext cx="7772400"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Much of our thinking about classification systems comes from the bibliographic domain, which is distinctive because of:</a:t>
            </a:r>
          </a:p>
          <a:p>
            <a:pPr marL="800100" lvl="1"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Scale</a:t>
            </a:r>
            <a:r>
              <a:rPr lang="en-US" sz="2800" dirty="0" smtClean="0">
                <a:latin typeface="UC Berkeley OS Sign"/>
                <a:cs typeface="Arial" pitchFamily="34" charset="0"/>
                <a:sym typeface="Arial" pitchFamily="34" charset="0"/>
              </a:rPr>
              <a:t>, complexity, and degree of standardization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Standards and rules for classification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Legacy of physical arrangement</a:t>
            </a:r>
            <a:r>
              <a:rPr lang="en-US" sz="2800" dirty="0" smtClean="0">
                <a:latin typeface="UC Berkeley OS Sign"/>
                <a:cs typeface="Arial" pitchFamily="34" charset="0"/>
                <a:sym typeface="Arial" pitchFamily="34" charset="0"/>
              </a:rPr>
              <a:t>, user access, circulation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Conceptual Agreement, Implementation Disagreement: Easy to Make Interoperable</a:t>
            </a:r>
          </a:p>
        </p:txBody>
      </p:sp>
      <p:pic>
        <p:nvPicPr>
          <p:cNvPr id="5122" name="Picture 2"/>
          <p:cNvPicPr>
            <a:picLocks noChangeAspect="1" noChangeArrowheads="1"/>
          </p:cNvPicPr>
          <p:nvPr/>
        </p:nvPicPr>
        <p:blipFill>
          <a:blip r:embed="rId3" cstate="print"/>
          <a:srcRect/>
          <a:stretch>
            <a:fillRect/>
          </a:stretch>
        </p:blipFill>
        <p:spPr bwMode="auto">
          <a:xfrm>
            <a:off x="304800" y="1143000"/>
            <a:ext cx="5502552" cy="2452688"/>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57200" y="3962400"/>
            <a:ext cx="547561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Faceted Classification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981200"/>
            <a:ext cx="83820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FACETS are an alternative to hierarchical classification that overcome many of its limitations</a:t>
            </a:r>
          </a:p>
          <a:p>
            <a:pPr marL="342900" indent="-342900" eaLnBrk="0" fontAlgn="base" hangingPunct="0">
              <a:lnSpc>
                <a:spcPct val="93000"/>
              </a:lnSpc>
              <a:spcBef>
                <a:spcPts val="1800"/>
              </a:spcBef>
              <a:spcAft>
                <a:spcPct val="0"/>
              </a:spcAft>
              <a:buFont typeface="Arial" pitchFamily="34" charset="0"/>
              <a:buChar char="•"/>
            </a:pPr>
            <a:r>
              <a:rPr lang="en-US" sz="2800" dirty="0" smtClean="0"/>
              <a:t>Instead of creating a deep category hierarchy, facets create multi-dimensional </a:t>
            </a:r>
            <a:r>
              <a:rPr lang="en-US" sz="2800" b="1" dirty="0" smtClean="0">
                <a:solidFill>
                  <a:srgbClr val="FF0000"/>
                </a:solidFill>
              </a:rPr>
              <a:t>categories that are defined (or generated) through grammatical composition (or combination) </a:t>
            </a:r>
            <a:r>
              <a:rPr lang="en-US" sz="2800" dirty="0" smtClean="0"/>
              <a:t>from the (characteristics or dimensions or relations) in the domain</a:t>
            </a:r>
          </a:p>
          <a:p>
            <a:pPr marL="342900" indent="-342900" eaLnBrk="0" fontAlgn="base" hangingPunct="0">
              <a:lnSpc>
                <a:spcPct val="93000"/>
              </a:lnSpc>
              <a:spcBef>
                <a:spcPts val="1800"/>
              </a:spcBef>
              <a:spcAft>
                <a:spcPct val="0"/>
              </a:spcAft>
              <a:buFont typeface="Arial" pitchFamily="34" charset="0"/>
              <a:buChar char="•"/>
            </a:pPr>
            <a:r>
              <a:rPr lang="en-US" sz="2800" dirty="0" smtClean="0"/>
              <a:t>Facets divide a domain or subject into "homogeneous" or "semantically cohesive" categories of manageable size </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Designing a Faceted Classification</a:t>
            </a:r>
            <a:br>
              <a:rPr lang="en-US" sz="3600" b="1" dirty="0" smtClean="0"/>
            </a:br>
            <a:r>
              <a:rPr lang="en-US" sz="3600" b="1" dirty="0" smtClean="0"/>
              <a:t> (TDO 7.4.4)</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81200"/>
            <a:ext cx="8534400" cy="454133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Collect examples that need to be classified</a:t>
            </a:r>
          </a:p>
          <a:p>
            <a:pPr marL="342900" indent="-342900" eaLnBrk="0" fontAlgn="base" hangingPunct="0">
              <a:lnSpc>
                <a:spcPct val="93000"/>
              </a:lnSpc>
              <a:spcBef>
                <a:spcPts val="1800"/>
              </a:spcBef>
              <a:spcAft>
                <a:spcPct val="0"/>
              </a:spcAft>
              <a:buFont typeface="Arial" pitchFamily="34" charset="0"/>
              <a:buChar char="•"/>
            </a:pPr>
            <a:r>
              <a:rPr lang="en-US" sz="2400" dirty="0" smtClean="0"/>
              <a:t>Identify candidates for facets and </a:t>
            </a:r>
            <a:r>
              <a:rPr lang="en-US" sz="2400" dirty="0" err="1" smtClean="0"/>
              <a:t>subfacets</a:t>
            </a:r>
            <a:r>
              <a:rPr lang="en-US" sz="2400" dirty="0" smtClean="0"/>
              <a:t> by analyzing the examples</a:t>
            </a:r>
          </a:p>
          <a:p>
            <a:pPr marL="342900" indent="-342900" eaLnBrk="0" fontAlgn="base" hangingPunct="0">
              <a:lnSpc>
                <a:spcPct val="93000"/>
              </a:lnSpc>
              <a:spcBef>
                <a:spcPts val="1800"/>
              </a:spcBef>
              <a:spcAft>
                <a:spcPct val="0"/>
              </a:spcAft>
              <a:buFont typeface="Arial" pitchFamily="34" charset="0"/>
              <a:buChar char="•"/>
            </a:pPr>
            <a:r>
              <a:rPr lang="en-US" sz="2400" dirty="0" smtClean="0"/>
              <a:t>Order foci within facets</a:t>
            </a:r>
          </a:p>
          <a:p>
            <a:pPr marL="342900" indent="-342900" eaLnBrk="0" fontAlgn="base" hangingPunct="0">
              <a:lnSpc>
                <a:spcPct val="93000"/>
              </a:lnSpc>
              <a:spcBef>
                <a:spcPts val="1800"/>
              </a:spcBef>
              <a:spcAft>
                <a:spcPct val="0"/>
              </a:spcAft>
              <a:buFont typeface="Arial" pitchFamily="34" charset="0"/>
              <a:buChar char="•"/>
            </a:pPr>
            <a:r>
              <a:rPr lang="en-US" sz="2400" dirty="0" smtClean="0"/>
              <a:t>Determine grammar for ordering and combining facets and </a:t>
            </a:r>
            <a:r>
              <a:rPr lang="en-US" sz="2400" dirty="0" err="1" smtClean="0"/>
              <a:t>subfacets</a:t>
            </a:r>
            <a:endParaRPr lang="en-US" sz="2400" dirty="0" smtClean="0"/>
          </a:p>
          <a:p>
            <a:pPr marL="342900" indent="-342900" eaLnBrk="0" fontAlgn="base" hangingPunct="0">
              <a:lnSpc>
                <a:spcPct val="93000"/>
              </a:lnSpc>
              <a:spcBef>
                <a:spcPts val="1800"/>
              </a:spcBef>
              <a:spcAft>
                <a:spcPct val="0"/>
              </a:spcAft>
              <a:buFont typeface="Arial" pitchFamily="34" charset="0"/>
              <a:buChar char="•"/>
            </a:pPr>
            <a:r>
              <a:rPr lang="en-US" sz="2400" dirty="0" smtClean="0"/>
              <a:t>Create new facets and </a:t>
            </a:r>
            <a:r>
              <a:rPr lang="en-US" sz="2400" dirty="0" err="1" smtClean="0"/>
              <a:t>subfacets</a:t>
            </a:r>
            <a:r>
              <a:rPr lang="en-US" sz="2400" dirty="0" smtClean="0"/>
              <a:t> where needed</a:t>
            </a:r>
          </a:p>
          <a:p>
            <a:pPr marL="342900" indent="-342900" eaLnBrk="0" fontAlgn="base" hangingPunct="0">
              <a:lnSpc>
                <a:spcPct val="93000"/>
              </a:lnSpc>
              <a:spcBef>
                <a:spcPts val="1800"/>
              </a:spcBef>
              <a:spcAft>
                <a:spcPct val="0"/>
              </a:spcAft>
              <a:buFont typeface="Arial" pitchFamily="34" charset="0"/>
              <a:buChar char="•"/>
            </a:pPr>
            <a:r>
              <a:rPr lang="en-US" sz="2400" dirty="0" smtClean="0"/>
              <a:t>Test classification scheme on new examples</a:t>
            </a:r>
          </a:p>
          <a:p>
            <a:pPr marL="342900" indent="-342900" eaLnBrk="0" fontAlgn="base" hangingPunct="0">
              <a:lnSpc>
                <a:spcPct val="93000"/>
              </a:lnSpc>
              <a:spcBef>
                <a:spcPts val="1800"/>
              </a:spcBef>
              <a:spcAft>
                <a:spcPct val="0"/>
              </a:spcAft>
              <a:buFont typeface="Arial" pitchFamily="34" charset="0"/>
              <a:buChar char="•"/>
            </a:pPr>
            <a:r>
              <a:rPr lang="en-US" sz="2400" dirty="0" smtClean="0"/>
              <a:t>Iterate and refine throughout</a:t>
            </a:r>
            <a:endParaRPr lang="en-US" sz="24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Taskonomy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143000"/>
            <a:ext cx="8534400" cy="166971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In contrast to "taxonomy" - an approach to organization based on similarity of content or characteristics - a "taskonomy" organizes on the basis of purpose or "activity structure“</a:t>
            </a:r>
          </a:p>
          <a:p>
            <a:pPr marL="342900" indent="-342900" eaLnBrk="0" fontAlgn="base" hangingPunct="0">
              <a:lnSpc>
                <a:spcPct val="93000"/>
              </a:lnSpc>
              <a:spcBef>
                <a:spcPts val="1800"/>
              </a:spcBef>
              <a:spcAft>
                <a:spcPct val="0"/>
              </a:spcAft>
              <a:buFont typeface="Arial" pitchFamily="34" charset="0"/>
              <a:buChar char="•"/>
            </a:pPr>
            <a:r>
              <a:rPr lang="en-US" sz="2400" dirty="0" smtClean="0"/>
              <a:t>A COOK’S TASKONOMY (Figure 7.1 in TDO)</a:t>
            </a:r>
          </a:p>
        </p:txBody>
      </p:sp>
      <p:pic>
        <p:nvPicPr>
          <p:cNvPr id="3074" name="Picture 2"/>
          <p:cNvPicPr>
            <a:picLocks noChangeAspect="1" noChangeArrowheads="1"/>
          </p:cNvPicPr>
          <p:nvPr/>
        </p:nvPicPr>
        <p:blipFill>
          <a:blip r:embed="rId3" cstate="print"/>
          <a:srcRect/>
          <a:stretch>
            <a:fillRect/>
          </a:stretch>
        </p:blipFill>
        <p:spPr bwMode="auto">
          <a:xfrm>
            <a:off x="1828800" y="2895600"/>
            <a:ext cx="5334000" cy="2138198"/>
          </a:xfrm>
          <a:prstGeom prst="rect">
            <a:avLst/>
          </a:prstGeom>
          <a:noFill/>
          <a:ln w="9525">
            <a:noFill/>
            <a:miter lim="800000"/>
            <a:headEnd/>
            <a:tailEnd/>
          </a:ln>
        </p:spPr>
      </p:pic>
      <p:sp>
        <p:nvSpPr>
          <p:cNvPr id="6" name="Rectangle 5"/>
          <p:cNvSpPr/>
          <p:nvPr/>
        </p:nvSpPr>
        <p:spPr>
          <a:xfrm>
            <a:off x="457200" y="5029200"/>
            <a:ext cx="7696200" cy="146629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FLASHBACK TO </a:t>
            </a:r>
            <a:r>
              <a:rPr lang="en-US" sz="2400" dirty="0" err="1" smtClean="0"/>
              <a:t>mise</a:t>
            </a:r>
            <a:r>
              <a:rPr lang="en-US" sz="2400" dirty="0" smtClean="0"/>
              <a:t>-en-place, or, literally, "put in place” --“</a:t>
            </a:r>
            <a:r>
              <a:rPr lang="en-US" sz="2400" dirty="0" smtClean="0">
                <a:hlinkClick r:id="rId4"/>
              </a:rPr>
              <a:t>time is precious. Resources are precious. Space is precious. Your self-respect and the respect of others are precious</a:t>
            </a:r>
            <a:r>
              <a:rPr lang="en-US" sz="2400" dirty="0" smtClean="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305800" cy="1815882"/>
          </a:xfrm>
          <a:prstGeom prst="rect">
            <a:avLst/>
          </a:prstGeom>
          <a:noFill/>
        </p:spPr>
        <p:txBody>
          <a:bodyPr wrap="square" rtlCol="0">
            <a:spAutoFit/>
          </a:bodyPr>
          <a:lstStyle/>
          <a:p>
            <a:r>
              <a:rPr lang="en-US" sz="2800" dirty="0" smtClean="0"/>
              <a:t>&lt;Address&gt;</a:t>
            </a:r>
          </a:p>
          <a:p>
            <a:r>
              <a:rPr lang="en-US" sz="2800" dirty="0" smtClean="0"/>
              <a:t>     &lt;Latitude direction=“N”&gt;37.871&lt;/Latitude&gt;</a:t>
            </a:r>
          </a:p>
          <a:p>
            <a:r>
              <a:rPr lang="en-US" sz="2800" dirty="0" smtClean="0"/>
              <a:t>     &lt;Longitude direction=“W”&gt;-122.271&lt;/Longitude&gt;</a:t>
            </a:r>
          </a:p>
          <a:p>
            <a:r>
              <a:rPr lang="en-US" sz="2800" dirty="0" smtClean="0"/>
              <a:t>&lt;/Address&gt;</a:t>
            </a:r>
            <a:endParaRPr lang="en-US" sz="2800" dirty="0"/>
          </a:p>
        </p:txBody>
      </p:sp>
      <p:pic>
        <p:nvPicPr>
          <p:cNvPr id="7" name="Picture 4" descr="D:\courses\F2012\202\figures\InteroperabilityDimensionsG.gif"/>
          <p:cNvPicPr>
            <a:picLocks noGrp="1" noChangeAspect="1" noChangeArrowheads="1"/>
          </p:cNvPicPr>
          <p:nvPr>
            <p:ph idx="1"/>
          </p:nvPr>
        </p:nvPicPr>
        <p:blipFill>
          <a:blip r:embed="rId3" cstate="print"/>
          <a:srcRect/>
          <a:stretch>
            <a:fillRect/>
          </a:stretch>
        </p:blipFill>
        <p:spPr bwMode="auto">
          <a:xfrm>
            <a:off x="1066800" y="2362200"/>
            <a:ext cx="6268962" cy="4114006"/>
          </a:xfrm>
          <a:prstGeom prst="rect">
            <a:avLst/>
          </a:prstGeom>
          <a:noFill/>
        </p:spPr>
      </p:pic>
      <p:sp>
        <p:nvSpPr>
          <p:cNvPr id="9" name="Oval 8"/>
          <p:cNvSpPr/>
          <p:nvPr/>
        </p:nvSpPr>
        <p:spPr>
          <a:xfrm>
            <a:off x="2286000" y="4800600"/>
            <a:ext cx="1295400" cy="838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4 November 2015</a:t>
            </a:r>
            <a:br>
              <a:rPr lang="en-US" sz="3000" dirty="0" smtClean="0">
                <a:sym typeface="UC Berkeley OS Sign"/>
              </a:rPr>
            </a:br>
            <a:r>
              <a:rPr lang="en-US" sz="3000" dirty="0" smtClean="0">
                <a:sym typeface="UC Berkeley OS Sign"/>
              </a:rPr>
              <a:t>Lecture 19.5 – MITRE Reference Model for Understanding and Comparing Standards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MITRE Reference Model for Understanding and Comparing Standards</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4766656"/>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"We need to </a:t>
            </a:r>
            <a:r>
              <a:rPr lang="en-US" sz="2400" dirty="0" smtClean="0">
                <a:solidFill>
                  <a:srgbClr val="FF0000"/>
                </a:solidFill>
                <a:latin typeface="UC Berkeley OS Sign"/>
                <a:cs typeface="Arial" pitchFamily="34" charset="0"/>
                <a:sym typeface="Arial" pitchFamily="34" charset="0"/>
              </a:rPr>
              <a:t>proactively produce new areas of useful semantic agreement</a:t>
            </a:r>
            <a:r>
              <a:rPr lang="en-US" sz="2400" dirty="0" smtClean="0">
                <a:latin typeface="UC Berkeley OS Sign"/>
                <a:cs typeface="Arial" pitchFamily="34" charset="0"/>
                <a:sym typeface="Arial" pitchFamily="34" charset="0"/>
              </a:rPr>
              <a:t>, and not simply document correspondences among existing systems"</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 approach to semantics management must tolerate </a:t>
            </a:r>
            <a:r>
              <a:rPr lang="en-US" sz="2400" dirty="0" smtClean="0">
                <a:solidFill>
                  <a:srgbClr val="FF0000"/>
                </a:solidFill>
                <a:latin typeface="UC Berkeley OS Sign"/>
                <a:cs typeface="Arial" pitchFamily="34" charset="0"/>
                <a:sym typeface="Arial" pitchFamily="34" charset="0"/>
              </a:rPr>
              <a:t>organizational realities </a:t>
            </a:r>
            <a:r>
              <a:rPr lang="en-US" sz="2400" dirty="0" smtClean="0">
                <a:latin typeface="UC Berkeley OS Sign"/>
                <a:cs typeface="Arial" pitchFamily="34" charset="0"/>
                <a:sym typeface="Arial" pitchFamily="34" charset="0"/>
              </a:rPr>
              <a:t>that are often ignored“</a:t>
            </a:r>
          </a:p>
          <a:p>
            <a:pPr marL="342900" lvl="1"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Rosenthal, A., Seligman, L., and Renner, S. 2004. From semantic integration to semantics management: case studies and a way forward. SIGMOD Rec. 33, 4 (Dec. 2004), 44-50 </a:t>
            </a:r>
          </a:p>
          <a:p>
            <a:pPr marL="342900" lvl="1"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2643</Words>
  <Application>Microsoft Office PowerPoint</Application>
  <PresentationFormat>On-screen Show (4:3)</PresentationFormat>
  <Paragraphs>370</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Plan for Today’s Lecture(s)</vt:lpstr>
      <vt:lpstr>INFO 202 “Information Organization &amp; Retrieval” Fall 2015 </vt:lpstr>
      <vt:lpstr>Interoperability</vt:lpstr>
      <vt:lpstr>Slide 4</vt:lpstr>
      <vt:lpstr>Example:  Model of a Purchase Order</vt:lpstr>
      <vt:lpstr>Conceptual Agreement, Implementation Disagreement: Easy to Make Interoperable</vt:lpstr>
      <vt:lpstr>Slide 7</vt:lpstr>
      <vt:lpstr>INFO 202 “Information Organization &amp; Retrieval” Fall 2015 </vt:lpstr>
      <vt:lpstr>MITRE Reference Model for Understanding and Comparing Standards</vt:lpstr>
      <vt:lpstr>Lessons From Standards Making: The "Person-Concept" Tradeoff</vt:lpstr>
      <vt:lpstr>Lessons from Standards Making: Incentives and Disincentives</vt:lpstr>
      <vt:lpstr>MITRE Reference Model for Comparing Standards: Data Objects</vt:lpstr>
      <vt:lpstr>MITRE Reference Model for Comparing Standards: Structures</vt:lpstr>
      <vt:lpstr>Horizontal and Vertical  Document Components</vt:lpstr>
      <vt:lpstr>MITRE Reference Model for Comparing Standards: Community Characteristics</vt:lpstr>
      <vt:lpstr>Lessons from Standards Making: Enterprise Data Standards</vt:lpstr>
      <vt:lpstr>Lessons from Standards Making: "Communities of Interest"</vt:lpstr>
      <vt:lpstr>INFO 202 “Information Organization &amp; Retrieval” Fall 2015 </vt:lpstr>
      <vt:lpstr>Bibliographic Classification</vt:lpstr>
      <vt:lpstr>Dewey Decimal Classification</vt:lpstr>
      <vt:lpstr>Dewey Decimal Classification</vt:lpstr>
      <vt:lpstr>Dewey Decimal Classification</vt:lpstr>
      <vt:lpstr>DDC on Literature</vt:lpstr>
      <vt:lpstr>Library of Congress Classification</vt:lpstr>
      <vt:lpstr>British Burn the White House (1814)</vt:lpstr>
      <vt:lpstr>An Important Distinction</vt:lpstr>
      <vt:lpstr>Library of Congress Classification</vt:lpstr>
      <vt:lpstr>Library of Congress Classification</vt:lpstr>
      <vt:lpstr>Where’s Computer Science?</vt:lpstr>
      <vt:lpstr>BISAC</vt:lpstr>
      <vt:lpstr>Top Level BISAC Categories</vt:lpstr>
      <vt:lpstr>The New Press (Emily Paul 2014 Case Study, TDO 11.19)</vt:lpstr>
      <vt:lpstr>INFO 202 “Information Organization &amp; Retrieval” Fall 2015 </vt:lpstr>
      <vt:lpstr>The Need For Multiple Classifications</vt:lpstr>
      <vt:lpstr>Wine Classifications</vt:lpstr>
      <vt:lpstr>Faceted Classification</vt:lpstr>
      <vt:lpstr>Facets and User Interfaces</vt:lpstr>
      <vt:lpstr>Facets as a Controlled Vocabulary</vt:lpstr>
      <vt:lpstr>Some Live Examples</vt:lpstr>
      <vt:lpstr>Father of Faceted Classification - Condorcet</vt:lpstr>
      <vt:lpstr>Marti Hearst and Faceted UIs</vt:lpstr>
      <vt:lpstr>Facets in the Library of Congress  Subject Headings</vt:lpstr>
      <vt:lpstr>Designing a Faceted Classification  (TDO 7.4.4)</vt:lpstr>
      <vt:lpstr>Types of Facets</vt:lpstr>
      <vt:lpstr>Choosing Facets</vt:lpstr>
      <vt:lpstr>Organizing the Animals</vt:lpstr>
      <vt:lpstr>INFO 202 “Information Organization &amp; Retrieval” Fall 2015 </vt:lpstr>
      <vt:lpstr>Taskonomy</vt:lpstr>
      <vt:lpstr>“Distributed Cognition”</vt:lpstr>
      <vt:lpstr>“The Intelligent Use of Space”</vt:lpstr>
      <vt:lpstr>Task-Based Card Sorting</vt:lpstr>
      <vt:lpstr>The Blacksmith’s Taxonomy</vt:lpstr>
      <vt:lpstr>The Blacksmith’s Use of Space</vt:lpstr>
      <vt:lpstr>Readings for Next Lecture</vt:lpstr>
      <vt:lpstr>TODAY’S  MOST  IMPORTANT  SLIDES</vt:lpstr>
      <vt:lpstr>Slide 56</vt:lpstr>
      <vt:lpstr>Lessons From Standards Making: The "Person-Concept" Tradeoff</vt:lpstr>
      <vt:lpstr>MITRE Reference Model for Comparing Standards: Community Characteristics</vt:lpstr>
      <vt:lpstr>Bibliographic Classification</vt:lpstr>
      <vt:lpstr>Faceted Classification</vt:lpstr>
      <vt:lpstr>Designing a Faceted Classification  (TDO 7.4.4)</vt:lpstr>
      <vt:lpstr>Taskonomy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2015-11-04T02:39:27Z</dcterms:created>
  <dcterms:modified xsi:type="dcterms:W3CDTF">2015-11-04T02:39:37Z</dcterms:modified>
</cp:coreProperties>
</file>