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0"/>
  </p:notesMasterIdLst>
  <p:handoutMasterIdLst>
    <p:handoutMasterId r:id="rId71"/>
  </p:handoutMasterIdLst>
  <p:sldIdLst>
    <p:sldId id="263" r:id="rId2"/>
    <p:sldId id="261" r:id="rId3"/>
    <p:sldId id="266" r:id="rId4"/>
    <p:sldId id="373" r:id="rId5"/>
    <p:sldId id="421" r:id="rId6"/>
    <p:sldId id="429" r:id="rId7"/>
    <p:sldId id="374" r:id="rId8"/>
    <p:sldId id="274" r:id="rId9"/>
    <p:sldId id="375" r:id="rId10"/>
    <p:sldId id="366" r:id="rId11"/>
    <p:sldId id="370" r:id="rId12"/>
    <p:sldId id="379" r:id="rId13"/>
    <p:sldId id="381" r:id="rId14"/>
    <p:sldId id="382" r:id="rId15"/>
    <p:sldId id="265" r:id="rId16"/>
    <p:sldId id="340" r:id="rId17"/>
    <p:sldId id="431" r:id="rId18"/>
    <p:sldId id="262" r:id="rId19"/>
    <p:sldId id="277" r:id="rId20"/>
    <p:sldId id="383" r:id="rId21"/>
    <p:sldId id="384" r:id="rId22"/>
    <p:sldId id="386" r:id="rId23"/>
    <p:sldId id="432" r:id="rId24"/>
    <p:sldId id="387" r:id="rId25"/>
    <p:sldId id="435" r:id="rId26"/>
    <p:sldId id="438" r:id="rId27"/>
    <p:sldId id="391" r:id="rId28"/>
    <p:sldId id="388" r:id="rId29"/>
    <p:sldId id="433" r:id="rId30"/>
    <p:sldId id="390" r:id="rId31"/>
    <p:sldId id="392" r:id="rId32"/>
    <p:sldId id="434" r:id="rId33"/>
    <p:sldId id="394" r:id="rId34"/>
    <p:sldId id="264" r:id="rId35"/>
    <p:sldId id="403" r:id="rId36"/>
    <p:sldId id="404" r:id="rId37"/>
    <p:sldId id="405" r:id="rId38"/>
    <p:sldId id="406" r:id="rId39"/>
    <p:sldId id="407" r:id="rId40"/>
    <p:sldId id="409" r:id="rId41"/>
    <p:sldId id="410" r:id="rId42"/>
    <p:sldId id="412" r:id="rId43"/>
    <p:sldId id="413" r:id="rId44"/>
    <p:sldId id="414" r:id="rId45"/>
    <p:sldId id="415" r:id="rId46"/>
    <p:sldId id="416" r:id="rId47"/>
    <p:sldId id="417" r:id="rId48"/>
    <p:sldId id="418" r:id="rId49"/>
    <p:sldId id="419" r:id="rId50"/>
    <p:sldId id="420" r:id="rId51"/>
    <p:sldId id="437" r:id="rId52"/>
    <p:sldId id="423" r:id="rId53"/>
    <p:sldId id="428" r:id="rId54"/>
    <p:sldId id="424" r:id="rId55"/>
    <p:sldId id="425" r:id="rId56"/>
    <p:sldId id="426" r:id="rId57"/>
    <p:sldId id="427" r:id="rId58"/>
    <p:sldId id="436" r:id="rId59"/>
    <p:sldId id="357" r:id="rId60"/>
    <p:sldId id="439" r:id="rId61"/>
    <p:sldId id="440" r:id="rId62"/>
    <p:sldId id="441" r:id="rId63"/>
    <p:sldId id="442" r:id="rId64"/>
    <p:sldId id="443" r:id="rId65"/>
    <p:sldId id="444" r:id="rId66"/>
    <p:sldId id="445" r:id="rId67"/>
    <p:sldId id="446" r:id="rId68"/>
    <p:sldId id="447" r:id="rId6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707" autoAdjust="0"/>
    <p:restoredTop sz="67219" autoAdjust="0"/>
  </p:normalViewPr>
  <p:slideViewPr>
    <p:cSldViewPr>
      <p:cViewPr varScale="1">
        <p:scale>
          <a:sx n="61" d="100"/>
          <a:sy n="61" d="100"/>
        </p:scale>
        <p:origin x="2160" y="60"/>
      </p:cViewPr>
      <p:guideLst>
        <p:guide orient="horz" pos="2160"/>
        <p:guide pos="2880"/>
      </p:guideLst>
    </p:cSldViewPr>
  </p:slideViewPr>
  <p:notesTextViewPr>
    <p:cViewPr>
      <p:scale>
        <a:sx n="3" d="2"/>
        <a:sy n="3" d="2"/>
      </p:scale>
      <p:origin x="0" y="0"/>
    </p:cViewPr>
  </p:notesTextViewPr>
  <p:sorterViewPr>
    <p:cViewPr>
      <p:scale>
        <a:sx n="100" d="100"/>
        <a:sy n="100" d="100"/>
      </p:scale>
      <p:origin x="0" y="-15558"/>
    </p:cViewPr>
  </p:sorterViewPr>
  <p:notesViewPr>
    <p:cSldViewPr>
      <p:cViewPr varScale="1">
        <p:scale>
          <a:sx n="69" d="100"/>
          <a:sy n="69" d="100"/>
        </p:scale>
        <p:origin x="3174" y="4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E61F9F23-CF09-4FE1-9026-F8E2AE93442E}" type="datetimeFigureOut">
              <a:rPr lang="en-US" smtClean="0"/>
              <a:pPr/>
              <a:t>11/4/2015</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5B35EB34-8C19-4B16-A7F8-91CF98064804}" type="slidenum">
              <a:rPr lang="en-US" smtClean="0"/>
              <a:pPr/>
              <a:t>‹#›</a:t>
            </a:fld>
            <a:endParaRPr lang="en-US"/>
          </a:p>
        </p:txBody>
      </p:sp>
    </p:spTree>
    <p:extLst>
      <p:ext uri="{BB962C8B-B14F-4D97-AF65-F5344CB8AC3E}">
        <p14:creationId xmlns:p14="http://schemas.microsoft.com/office/powerpoint/2010/main" val="41548792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023B1F10-037C-4665-B757-F447893D65B6}" type="datetimeFigureOut">
              <a:rPr lang="en-US" smtClean="0"/>
              <a:pPr/>
              <a:t>11/4/2015</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8DC5CA87-0D7A-4FA3-A9E2-416E16DA8E1F}" type="slidenum">
              <a:rPr lang="en-US" smtClean="0"/>
              <a:pPr/>
              <a:t>‹#›</a:t>
            </a:fld>
            <a:endParaRPr lang="en-US"/>
          </a:p>
        </p:txBody>
      </p:sp>
    </p:spTree>
    <p:extLst>
      <p:ext uri="{BB962C8B-B14F-4D97-AF65-F5344CB8AC3E}">
        <p14:creationId xmlns:p14="http://schemas.microsoft.com/office/powerpoint/2010/main" val="2017596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3" Type="http://schemas.openxmlformats.org/officeDocument/2006/relationships/hyperlink" Target="http://www.myersbriggs.org/my-mbti-personality-type/mbti-basics/extraversion-or-introversion.htm" TargetMode="External"/><Relationship Id="rId2" Type="http://schemas.openxmlformats.org/officeDocument/2006/relationships/slide" Target="../slides/slide54.xml"/><Relationship Id="rId1" Type="http://schemas.openxmlformats.org/officeDocument/2006/relationships/notesMaster" Target="../notesMasters/notesMaster1.xml"/><Relationship Id="rId6" Type="http://schemas.openxmlformats.org/officeDocument/2006/relationships/hyperlink" Target="http://www.myersbriggs.org/my-mbti-personality-type/mbti-basics/judging-or-perceiving.htm" TargetMode="External"/><Relationship Id="rId5" Type="http://schemas.openxmlformats.org/officeDocument/2006/relationships/hyperlink" Target="http://www.myersbriggs.org/my-mbti-personality-type/mbti-basics/thinking-or-feeling.htm" TargetMode="External"/><Relationship Id="rId4" Type="http://schemas.openxmlformats.org/officeDocument/2006/relationships/hyperlink" Target="http://www.myersbriggs.org/my-mbti-personality-type/mbti-basics/sensing-or-intuition.htm" TargetMode="Externa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675727" lvl="1" indent="-222239">
              <a:lnSpc>
                <a:spcPct val="92000"/>
              </a:lnSpc>
              <a:spcBef>
                <a:spcPts val="1786"/>
              </a:spcBef>
              <a:buClr>
                <a:srgbClr val="002955"/>
              </a:buClr>
              <a:buSzPct val="44000"/>
              <a:buFont typeface="Wingdings" pitchFamily="2" charset="2"/>
              <a:buChar char="l"/>
              <a:tabLst>
                <a:tab pos="926498" algn="l"/>
                <a:tab pos="1845487" algn="l"/>
                <a:tab pos="2776489" algn="l"/>
                <a:tab pos="3692475" algn="l"/>
                <a:tab pos="4623477" algn="l"/>
                <a:tab pos="5555980" algn="l"/>
                <a:tab pos="6474969" algn="l"/>
                <a:tab pos="7378942" algn="l"/>
                <a:tab pos="8320456" algn="l"/>
                <a:tab pos="9237943" algn="l"/>
                <a:tab pos="10182460" algn="l"/>
                <a:tab pos="11087934" algn="l"/>
              </a:tabLst>
            </a:pPr>
            <a:r>
              <a:rPr lang="en-US" dirty="0" smtClean="0">
                <a:latin typeface="UC Berkeley OS Sign"/>
              </a:rPr>
              <a:t>In</a:t>
            </a:r>
            <a:r>
              <a:rPr lang="en-US" baseline="0" dirty="0" smtClean="0">
                <a:latin typeface="UC Berkeley OS Sign"/>
              </a:rPr>
              <a:t> data science and machine learning contexts. What I’m calling “resource description” is </a:t>
            </a:r>
            <a:endParaRPr lang="en-US" dirty="0" smtClean="0">
              <a:latin typeface="UC Berkeley OS Sign"/>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a:t>
            </a:fld>
            <a:endParaRPr lang="en-US"/>
          </a:p>
        </p:txBody>
      </p:sp>
    </p:spTree>
    <p:extLst>
      <p:ext uri="{BB962C8B-B14F-4D97-AF65-F5344CB8AC3E}">
        <p14:creationId xmlns:p14="http://schemas.microsoft.com/office/powerpoint/2010/main" val="24254620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UC Berkeley OS Sign"/>
                <a:cs typeface="Arial" pitchFamily="34" charset="0"/>
                <a:sym typeface="Arial" pitchFamily="34" charset="0"/>
              </a:rPr>
              <a:t>A sentence is the longest string between two sentence delimiters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UC Berkeley OS Sign"/>
              <a:cs typeface="Arial" pitchFamily="34" charset="0"/>
              <a:sym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UC Berkeley OS Sign"/>
                <a:cs typeface="Arial" pitchFamily="34" charset="0"/>
                <a:sym typeface="Arial" pitchFamily="34" charset="0"/>
              </a:rPr>
              <a:t>Dr. Glushko,</a:t>
            </a:r>
            <a:r>
              <a:rPr lang="en-US" sz="1200" baseline="0" dirty="0" smtClean="0">
                <a:latin typeface="UC Berkeley OS Sign"/>
                <a:cs typeface="Arial" pitchFamily="34" charset="0"/>
                <a:sym typeface="Arial" pitchFamily="34" charset="0"/>
              </a:rPr>
              <a:t> this is too hard.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UC Berkeley OS Sign"/>
                <a:cs typeface="Arial" pitchFamily="34" charset="0"/>
                <a:sym typeface="Arial" pitchFamily="34" charset="0"/>
              </a:rPr>
              <a:t>did you appreciate my example here? It turns out that the period is the tough case because it has both a sentence-ending and an abbreviation-ending function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UC Berkeley OS Sign"/>
              <a:cs typeface="Arial" pitchFamily="34" charset="0"/>
              <a:sym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UC Berkeley OS Sign"/>
                <a:cs typeface="Arial" pitchFamily="34" charset="0"/>
                <a:sym typeface="Arial" pitchFamily="34" charset="0"/>
              </a:rPr>
              <a:t>turns out to do this really well requires a list of common abbreviations and lots of heuristics, like the fact that abbreviated words tend to be short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UC Berkeley OS Sign"/>
              <a:cs typeface="Arial" pitchFamily="34" charset="0"/>
              <a:sym typeface="Arial" pitchFamily="34" charset="0"/>
            </a:endParaRPr>
          </a:p>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10</a:t>
            </a:fld>
            <a:endParaRPr lang="en-US"/>
          </a:p>
        </p:txBody>
      </p:sp>
    </p:spTree>
    <p:extLst>
      <p:ext uri="{BB962C8B-B14F-4D97-AF65-F5344CB8AC3E}">
        <p14:creationId xmlns:p14="http://schemas.microsoft.com/office/powerpoint/2010/main" val="15352463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160729" lvl="1"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dirty="0" smtClean="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11</a:t>
            </a:fld>
            <a:endParaRPr lang="en-US"/>
          </a:p>
        </p:txBody>
      </p:sp>
    </p:spTree>
    <p:extLst>
      <p:ext uri="{BB962C8B-B14F-4D97-AF65-F5344CB8AC3E}">
        <p14:creationId xmlns:p14="http://schemas.microsoft.com/office/powerpoint/2010/main" val="15585899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r>
              <a:rPr lang="en-US" b="1" dirty="0" smtClean="0"/>
              <a:t>search for 501(c)(3) in google, see alternatives suggested because people are obviously a little concerned that the </a:t>
            </a:r>
            <a:r>
              <a:rPr lang="en-US" b="1" dirty="0" err="1" smtClean="0"/>
              <a:t>punct</a:t>
            </a:r>
            <a:r>
              <a:rPr lang="en-US" b="1" dirty="0" smtClean="0"/>
              <a:t> gets stripped or lost</a:t>
            </a:r>
          </a:p>
          <a:p>
            <a:endParaRPr lang="en-US" b="1" dirty="0" smtClean="0"/>
          </a:p>
          <a:p>
            <a:r>
              <a:rPr lang="en-US" b="1" dirty="0" smtClean="0"/>
              <a:t>What is a</a:t>
            </a:r>
            <a:r>
              <a:rPr lang="en-US" b="1" baseline="0" dirty="0" smtClean="0"/>
              <a:t> rule for treating </a:t>
            </a:r>
            <a:r>
              <a:rPr lang="en-US" b="1" dirty="0" smtClean="0"/>
              <a:t>parentheses as parts of words by following these two rules: if no space to left of left </a:t>
            </a:r>
            <a:r>
              <a:rPr lang="en-US" b="1" dirty="0" err="1" smtClean="0"/>
              <a:t>paren</a:t>
            </a:r>
            <a:r>
              <a:rPr lang="en-US" b="1" dirty="0" smtClean="0"/>
              <a:t>, treat it and its matching right </a:t>
            </a:r>
            <a:r>
              <a:rPr lang="en-US" b="1" dirty="0" err="1" smtClean="0"/>
              <a:t>paren</a:t>
            </a:r>
            <a:r>
              <a:rPr lang="en-US" b="1" dirty="0" smtClean="0"/>
              <a:t> as part of the word to the left of the left paren. if no space to right of right </a:t>
            </a:r>
            <a:r>
              <a:rPr lang="en-US" b="1" dirty="0" err="1" smtClean="0"/>
              <a:t>paren</a:t>
            </a:r>
            <a:r>
              <a:rPr lang="en-US" b="1" dirty="0" smtClean="0"/>
              <a:t>, treat it as part of the word to its right... etc.</a:t>
            </a:r>
          </a:p>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12</a:t>
            </a:fld>
            <a:endParaRPr lang="en-US"/>
          </a:p>
        </p:txBody>
      </p:sp>
    </p:spTree>
    <p:extLst>
      <p:ext uri="{BB962C8B-B14F-4D97-AF65-F5344CB8AC3E}">
        <p14:creationId xmlns:p14="http://schemas.microsoft.com/office/powerpoint/2010/main" val="33675768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13</a:t>
            </a:fld>
            <a:endParaRPr lang="en-US"/>
          </a:p>
        </p:txBody>
      </p:sp>
    </p:spTree>
    <p:extLst>
      <p:ext uri="{BB962C8B-B14F-4D97-AF65-F5344CB8AC3E}">
        <p14:creationId xmlns:p14="http://schemas.microsoft.com/office/powerpoint/2010/main" val="33675768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r>
              <a:rPr lang="en-US" dirty="0" smtClean="0"/>
              <a:t>How</a:t>
            </a:r>
            <a:r>
              <a:rPr lang="en-US" baseline="0" dirty="0" smtClean="0"/>
              <a:t> we identify the language is a classification problem we’ll talk about next time</a:t>
            </a:r>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14</a:t>
            </a:fld>
            <a:endParaRPr lang="en-US"/>
          </a:p>
        </p:txBody>
      </p:sp>
    </p:spTree>
    <p:extLst>
      <p:ext uri="{BB962C8B-B14F-4D97-AF65-F5344CB8AC3E}">
        <p14:creationId xmlns:p14="http://schemas.microsoft.com/office/powerpoint/2010/main" val="33675768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342900" indent="-342900" eaLnBrk="0" fontAlgn="base" hangingPunct="0">
              <a:lnSpc>
                <a:spcPct val="93000"/>
              </a:lnSpc>
              <a:spcBef>
                <a:spcPts val="1800"/>
              </a:spcBef>
              <a:spcAft>
                <a:spcPct val="0"/>
              </a:spcAft>
              <a:buFont typeface="Arial" pitchFamily="34" charset="0"/>
              <a:buChar char="•"/>
            </a:pPr>
            <a:r>
              <a:rPr lang="en-US" sz="1200" dirty="0" smtClean="0">
                <a:latin typeface="UC Berkeley OS Sign"/>
                <a:cs typeface="Arial" pitchFamily="34" charset="0"/>
                <a:sym typeface="Arial" pitchFamily="34" charset="0"/>
              </a:rPr>
              <a:t>The analogous problem in English would be the word "TOGETHER" -- do we treat it as one word or is three separate words "TO GET HER" </a:t>
            </a: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15</a:t>
            </a:fld>
            <a:endParaRPr lang="en-US"/>
          </a:p>
        </p:txBody>
      </p:sp>
    </p:spTree>
    <p:extLst>
      <p:ext uri="{BB962C8B-B14F-4D97-AF65-F5344CB8AC3E}">
        <p14:creationId xmlns:p14="http://schemas.microsoft.com/office/powerpoint/2010/main" val="6713503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r>
              <a:rPr lang="en-US" dirty="0" smtClean="0"/>
              <a:t>The GE</a:t>
            </a:r>
            <a:r>
              <a:rPr lang="en-US" baseline="0" dirty="0" smtClean="0"/>
              <a:t> and Bush cases are named entities and we want to identify them… in the next lecture</a:t>
            </a:r>
            <a:endParaRPr lang="en-US" dirty="0" smtClean="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16</a:t>
            </a:fld>
            <a:endParaRPr lang="en-US"/>
          </a:p>
        </p:txBody>
      </p:sp>
    </p:spTree>
    <p:extLst>
      <p:ext uri="{BB962C8B-B14F-4D97-AF65-F5344CB8AC3E}">
        <p14:creationId xmlns:p14="http://schemas.microsoft.com/office/powerpoint/2010/main" val="6713503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UC Berkeley OS Sign"/>
                <a:cs typeface="Arial" pitchFamily="34" charset="0"/>
              </a:rPr>
              <a:t>Christian </a:t>
            </a:r>
            <a:r>
              <a:rPr lang="en-US" sz="1200" dirty="0" err="1" smtClean="0">
                <a:latin typeface="UC Berkeley OS Sign"/>
                <a:cs typeface="Arial" pitchFamily="34" charset="0"/>
              </a:rPr>
              <a:t>Garay</a:t>
            </a:r>
            <a:r>
              <a:rPr lang="en-US" sz="1200" dirty="0" smtClean="0">
                <a:latin typeface="UC Berkeley OS Sign"/>
                <a:cs typeface="Arial" pitchFamily="34"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UC Berkeley OS Sign"/>
                <a:cs typeface="Arial" pitchFamily="34" charset="0"/>
              </a:rPr>
              <a:t>pain and rock</a:t>
            </a:r>
          </a:p>
          <a:p>
            <a:endParaRPr lang="en-US" dirty="0" smtClean="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17</a:t>
            </a:fld>
            <a:endParaRPr lang="en-US"/>
          </a:p>
        </p:txBody>
      </p:sp>
    </p:spTree>
    <p:extLst>
      <p:ext uri="{BB962C8B-B14F-4D97-AF65-F5344CB8AC3E}">
        <p14:creationId xmlns:p14="http://schemas.microsoft.com/office/powerpoint/2010/main" val="41233571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C1A9816D-3DFD-4EC5-904C-2F861A49E925}" type="slidenum">
              <a:rPr lang="en-US" smtClean="0"/>
              <a:pPr>
                <a:defRPr/>
              </a:pPr>
              <a:t>18</a:t>
            </a:fld>
            <a:endParaRPr lang="en-US"/>
          </a:p>
        </p:txBody>
      </p:sp>
    </p:spTree>
    <p:extLst>
      <p:ext uri="{BB962C8B-B14F-4D97-AF65-F5344CB8AC3E}">
        <p14:creationId xmlns:p14="http://schemas.microsoft.com/office/powerpoint/2010/main" val="4644286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19</a:t>
            </a:fld>
            <a:endParaRPr lang="en-US"/>
          </a:p>
        </p:txBody>
      </p:sp>
    </p:spTree>
    <p:extLst>
      <p:ext uri="{BB962C8B-B14F-4D97-AF65-F5344CB8AC3E}">
        <p14:creationId xmlns:p14="http://schemas.microsoft.com/office/powerpoint/2010/main" val="3351801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C1A9816D-3DFD-4EC5-904C-2F861A49E925}" type="slidenum">
              <a:rPr lang="en-US" smtClean="0"/>
              <a:pPr>
                <a:defRPr/>
              </a:pPr>
              <a:t>2</a:t>
            </a:fld>
            <a:endParaRPr lang="en-US"/>
          </a:p>
        </p:txBody>
      </p:sp>
    </p:spTree>
    <p:extLst>
      <p:ext uri="{BB962C8B-B14F-4D97-AF65-F5344CB8AC3E}">
        <p14:creationId xmlns:p14="http://schemas.microsoft.com/office/powerpoint/2010/main" val="41643700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UC Berkeley OS Sign"/>
                <a:cs typeface="Arial" pitchFamily="34" charset="0"/>
              </a:rPr>
              <a:t>, so if you</a:t>
            </a:r>
            <a:r>
              <a:rPr lang="en-US" sz="1200" baseline="0" dirty="0" smtClean="0">
                <a:latin typeface="UC Berkeley OS Sign"/>
                <a:cs typeface="Arial" pitchFamily="34" charset="0"/>
              </a:rPr>
              <a:t> add </a:t>
            </a:r>
            <a:r>
              <a:rPr lang="en-US" sz="1200" dirty="0" smtClean="0">
                <a:latin typeface="UC Berkeley OS Sign"/>
                <a:cs typeface="Arial" pitchFamily="34" charset="0"/>
              </a:rPr>
              <a:t>adding them to a misspelling list would make it impossible to check spellings for the latter; minute,</a:t>
            </a:r>
            <a:r>
              <a:rPr lang="en-US" sz="1200" baseline="0" dirty="0" smtClean="0">
                <a:latin typeface="UC Berkeley OS Sign"/>
                <a:cs typeface="Arial" pitchFamily="34" charset="0"/>
              </a:rPr>
              <a:t> minuet</a:t>
            </a:r>
            <a:endParaRPr lang="en-US" sz="1200" dirty="0" smtClean="0">
              <a:latin typeface="UC Berkeley OS Sign"/>
              <a:cs typeface="Arial" pitchFamily="34" charset="0"/>
            </a:endParaRPr>
          </a:p>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20</a:t>
            </a:fld>
            <a:endParaRPr lang="en-US"/>
          </a:p>
        </p:txBody>
      </p:sp>
    </p:spTree>
    <p:extLst>
      <p:ext uri="{BB962C8B-B14F-4D97-AF65-F5344CB8AC3E}">
        <p14:creationId xmlns:p14="http://schemas.microsoft.com/office/powerpoint/2010/main" val="10739693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UC Berkeley OS Sign"/>
                <a:cs typeface="Arial" pitchFamily="34" charset="0"/>
              </a:rPr>
              <a:t>I have, you have, we have, they have</a:t>
            </a:r>
          </a:p>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21</a:t>
            </a:fld>
            <a:endParaRPr lang="en-US"/>
          </a:p>
        </p:txBody>
      </p:sp>
    </p:spTree>
    <p:extLst>
      <p:ext uri="{BB962C8B-B14F-4D97-AF65-F5344CB8AC3E}">
        <p14:creationId xmlns:p14="http://schemas.microsoft.com/office/powerpoint/2010/main" val="7157137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22</a:t>
            </a:fld>
            <a:endParaRPr lang="en-US"/>
          </a:p>
        </p:txBody>
      </p:sp>
    </p:spTree>
    <p:extLst>
      <p:ext uri="{BB962C8B-B14F-4D97-AF65-F5344CB8AC3E}">
        <p14:creationId xmlns:p14="http://schemas.microsoft.com/office/powerpoint/2010/main" val="38949367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342900" indent="-342900" eaLnBrk="0" fontAlgn="base" hangingPunct="0">
              <a:lnSpc>
                <a:spcPct val="93000"/>
              </a:lnSpc>
              <a:spcBef>
                <a:spcPts val="1800"/>
              </a:spcBef>
              <a:spcAft>
                <a:spcPct val="0"/>
              </a:spcAft>
              <a:buFont typeface="Arial" pitchFamily="34" charset="0"/>
              <a:buChar char="•"/>
            </a:pPr>
            <a:r>
              <a:rPr lang="en-US" sz="1200" dirty="0" smtClean="0">
                <a:latin typeface="UC Berkeley OS Sign"/>
                <a:cs typeface="Arial" pitchFamily="34" charset="0"/>
              </a:rPr>
              <a:t>; one called </a:t>
            </a:r>
            <a:r>
              <a:rPr lang="en-US" sz="1200" dirty="0" err="1" smtClean="0">
                <a:latin typeface="UC Berkeley OS Sign"/>
                <a:cs typeface="Arial" pitchFamily="34" charset="0"/>
              </a:rPr>
              <a:t>Lovins</a:t>
            </a:r>
            <a:r>
              <a:rPr lang="en-US" sz="1200" dirty="0" smtClean="0">
                <a:latin typeface="UC Berkeley OS Sign"/>
                <a:cs typeface="Arial" pitchFamily="34" charset="0"/>
              </a:rPr>
              <a:t> has 260, a more popular stemming algorithm is Porter's Algorithm that is much easier to implement because is has only 60 so it makes a lot more mistakes</a:t>
            </a:r>
          </a:p>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23</a:t>
            </a:fld>
            <a:endParaRPr lang="en-US"/>
          </a:p>
        </p:txBody>
      </p:sp>
    </p:spTree>
    <p:extLst>
      <p:ext uri="{BB962C8B-B14F-4D97-AF65-F5344CB8AC3E}">
        <p14:creationId xmlns:p14="http://schemas.microsoft.com/office/powerpoint/2010/main" val="6420505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UC Berkeley OS Sign"/>
                <a:cs typeface="Arial" pitchFamily="34" charset="0"/>
              </a:rPr>
              <a:t>Stemming affects the recall/precision tradeoff</a:t>
            </a:r>
          </a:p>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24</a:t>
            </a:fld>
            <a:endParaRPr lang="en-US"/>
          </a:p>
        </p:txBody>
      </p:sp>
    </p:spTree>
    <p:extLst>
      <p:ext uri="{BB962C8B-B14F-4D97-AF65-F5344CB8AC3E}">
        <p14:creationId xmlns:p14="http://schemas.microsoft.com/office/powerpoint/2010/main" val="3318216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C1A9816D-3DFD-4EC5-904C-2F861A49E925}" type="slidenum">
              <a:rPr lang="en-US" smtClean="0"/>
              <a:pPr>
                <a:defRPr/>
              </a:pPr>
              <a:t>25</a:t>
            </a:fld>
            <a:endParaRPr lang="en-US"/>
          </a:p>
        </p:txBody>
      </p:sp>
    </p:spTree>
    <p:extLst>
      <p:ext uri="{BB962C8B-B14F-4D97-AF65-F5344CB8AC3E}">
        <p14:creationId xmlns:p14="http://schemas.microsoft.com/office/powerpoint/2010/main" val="7428780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r>
              <a:rPr lang="en-US" b="1" dirty="0" smtClean="0"/>
              <a:t>You can think of this as creating a controlled vocabulary - a more carefully chosen set of words to describe the contents of a document. All the benefits and costs of CVs that you know from earlier in the semester arise in indexing.</a:t>
            </a:r>
          </a:p>
          <a:p>
            <a:endParaRPr lang="en-US" b="1" dirty="0" smtClean="0"/>
          </a:p>
          <a:p>
            <a:r>
              <a:rPr lang="en-US" b="1" dirty="0" smtClean="0"/>
              <a:t>I say</a:t>
            </a:r>
            <a:r>
              <a:rPr lang="en-US" b="1" baseline="0" dirty="0" smtClean="0"/>
              <a:t> “select / create” because in most cases we will do some text processing to make small but important changes to the words in the document, so we won’t be using them exactly “as is”</a:t>
            </a:r>
            <a:endParaRPr lang="en-US" b="1" dirty="0" smtClean="0"/>
          </a:p>
          <a:p>
            <a:endParaRPr lang="en-US" b="1" dirty="0" smtClean="0"/>
          </a:p>
          <a:p>
            <a:endParaRPr lang="en-US" b="1" dirty="0" smtClean="0"/>
          </a:p>
          <a:p>
            <a:endParaRPr lang="en-US" b="1" dirty="0" smtClean="0"/>
          </a:p>
          <a:p>
            <a:r>
              <a:rPr lang="en-US" b="1" dirty="0" smtClean="0"/>
              <a:t> </a:t>
            </a:r>
            <a:endParaRPr lang="en-US" sz="1200" dirty="0" smtClean="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26</a:t>
            </a:fld>
            <a:endParaRPr lang="en-US"/>
          </a:p>
        </p:txBody>
      </p:sp>
    </p:spTree>
    <p:extLst>
      <p:ext uri="{BB962C8B-B14F-4D97-AF65-F5344CB8AC3E}">
        <p14:creationId xmlns:p14="http://schemas.microsoft.com/office/powerpoint/2010/main" val="20538060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r>
              <a:rPr lang="en-US" dirty="0" smtClean="0"/>
              <a:t>And we add additional terms like synonyms – as</a:t>
            </a:r>
            <a:r>
              <a:rPr lang="en-US" baseline="0" dirty="0" smtClean="0"/>
              <a:t> if they were in the document to begin with -  but it is simpler to explain the process of creating an index if we defer that step for a while, and this is often done at query time, not at indexing </a:t>
            </a:r>
            <a:r>
              <a:rPr lang="en-US" baseline="0" dirty="0" smtClean="0"/>
              <a:t>time</a:t>
            </a:r>
          </a:p>
          <a:p>
            <a:endParaRPr lang="en-US" baseline="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UC Berkeley OS Sign"/>
                <a:cs typeface="Arial" pitchFamily="34" charset="0"/>
                <a:sym typeface="Arial" pitchFamily="34" charset="0"/>
              </a:rPr>
              <a:t>“Negative Features” whose presence can reliably predict or classify because they are negatively correlated are important but in IR we don’t put them in indexes </a:t>
            </a:r>
            <a:endParaRPr lang="en-US" sz="2400" dirty="0" smtClean="0">
              <a:latin typeface="UC Berkeley OS Sign"/>
              <a:cs typeface="Arial" pitchFamily="34" charset="0"/>
            </a:endParaRPr>
          </a:p>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27</a:t>
            </a:fld>
            <a:endParaRPr lang="en-US"/>
          </a:p>
        </p:txBody>
      </p:sp>
    </p:spTree>
    <p:extLst>
      <p:ext uri="{BB962C8B-B14F-4D97-AF65-F5344CB8AC3E}">
        <p14:creationId xmlns:p14="http://schemas.microsoft.com/office/powerpoint/2010/main" val="3825999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28</a:t>
            </a:fld>
            <a:endParaRPr lang="en-US"/>
          </a:p>
        </p:txBody>
      </p:sp>
    </p:spTree>
    <p:extLst>
      <p:ext uri="{BB962C8B-B14F-4D97-AF65-F5344CB8AC3E}">
        <p14:creationId xmlns:p14="http://schemas.microsoft.com/office/powerpoint/2010/main" val="40687332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29</a:t>
            </a:fld>
            <a:endParaRPr lang="en-US"/>
          </a:p>
        </p:txBody>
      </p:sp>
    </p:spTree>
    <p:extLst>
      <p:ext uri="{BB962C8B-B14F-4D97-AF65-F5344CB8AC3E}">
        <p14:creationId xmlns:p14="http://schemas.microsoft.com/office/powerpoint/2010/main" val="2922008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r>
              <a:rPr lang="en-US" sz="1200" dirty="0" smtClean="0"/>
              <a:t>Something</a:t>
            </a:r>
            <a:r>
              <a:rPr lang="en-US" sz="1200" baseline="0" dirty="0" smtClean="0"/>
              <a:t> I tried to do at the end of TDO 6 and 7 was to motivate how categories can be created and resources assigned to them by computational means, I will discuss that and more in the next lecture (which is next Monday 11/16 because this Wednesday is a national holiday 11/11)</a:t>
            </a:r>
            <a:endParaRPr lang="en-US" sz="1200" dirty="0" smtClean="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3</a:t>
            </a:fld>
            <a:endParaRPr lang="en-US"/>
          </a:p>
        </p:txBody>
      </p:sp>
    </p:spTree>
    <p:extLst>
      <p:ext uri="{BB962C8B-B14F-4D97-AF65-F5344CB8AC3E}">
        <p14:creationId xmlns:p14="http://schemas.microsoft.com/office/powerpoint/2010/main" val="33644470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r>
              <a:rPr lang="en-US" sz="1200" dirty="0" smtClean="0">
                <a:latin typeface="UC Berkeley OS Sign"/>
                <a:cs typeface="Arial" pitchFamily="34" charset="0"/>
                <a:sym typeface="Arial" pitchFamily="34" charset="0"/>
              </a:rPr>
              <a:t>birth control as a phrase means "conception prevention" - "birth" + "control" is abortion</a:t>
            </a:r>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30</a:t>
            </a:fld>
            <a:endParaRPr lang="en-US"/>
          </a:p>
        </p:txBody>
      </p:sp>
    </p:spTree>
    <p:extLst>
      <p:ext uri="{BB962C8B-B14F-4D97-AF65-F5344CB8AC3E}">
        <p14:creationId xmlns:p14="http://schemas.microsoft.com/office/powerpoint/2010/main" val="6825031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31</a:t>
            </a:fld>
            <a:endParaRPr lang="en-US"/>
          </a:p>
        </p:txBody>
      </p:sp>
    </p:spTree>
    <p:extLst>
      <p:ext uri="{BB962C8B-B14F-4D97-AF65-F5344CB8AC3E}">
        <p14:creationId xmlns:p14="http://schemas.microsoft.com/office/powerpoint/2010/main" val="334784069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32</a:t>
            </a:fld>
            <a:endParaRPr lang="en-US"/>
          </a:p>
        </p:txBody>
      </p:sp>
    </p:spTree>
    <p:extLst>
      <p:ext uri="{BB962C8B-B14F-4D97-AF65-F5344CB8AC3E}">
        <p14:creationId xmlns:p14="http://schemas.microsoft.com/office/powerpoint/2010/main" val="38404036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C1A9816D-3DFD-4EC5-904C-2F861A49E925}" type="slidenum">
              <a:rPr lang="en-US" smtClean="0"/>
              <a:pPr>
                <a:defRPr/>
              </a:pPr>
              <a:t>34</a:t>
            </a:fld>
            <a:endParaRPr lang="en-US"/>
          </a:p>
        </p:txBody>
      </p:sp>
    </p:spTree>
    <p:extLst>
      <p:ext uri="{BB962C8B-B14F-4D97-AF65-F5344CB8AC3E}">
        <p14:creationId xmlns:p14="http://schemas.microsoft.com/office/powerpoint/2010/main" val="43855704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smtClean="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35</a:t>
            </a:fld>
            <a:endParaRPr lang="en-US"/>
          </a:p>
        </p:txBody>
      </p:sp>
    </p:spTree>
    <p:extLst>
      <p:ext uri="{BB962C8B-B14F-4D97-AF65-F5344CB8AC3E}">
        <p14:creationId xmlns:p14="http://schemas.microsoft.com/office/powerpoint/2010/main" val="204503973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smtClean="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36</a:t>
            </a:fld>
            <a:endParaRPr lang="en-US"/>
          </a:p>
        </p:txBody>
      </p:sp>
    </p:spTree>
    <p:extLst>
      <p:ext uri="{BB962C8B-B14F-4D97-AF65-F5344CB8AC3E}">
        <p14:creationId xmlns:p14="http://schemas.microsoft.com/office/powerpoint/2010/main" val="6517489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37</a:t>
            </a:fld>
            <a:endParaRPr lang="en-US"/>
          </a:p>
        </p:txBody>
      </p:sp>
    </p:spTree>
    <p:extLst>
      <p:ext uri="{BB962C8B-B14F-4D97-AF65-F5344CB8AC3E}">
        <p14:creationId xmlns:p14="http://schemas.microsoft.com/office/powerpoint/2010/main" val="142402619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38</a:t>
            </a:fld>
            <a:endParaRPr lang="en-US"/>
          </a:p>
        </p:txBody>
      </p:sp>
    </p:spTree>
    <p:extLst>
      <p:ext uri="{BB962C8B-B14F-4D97-AF65-F5344CB8AC3E}">
        <p14:creationId xmlns:p14="http://schemas.microsoft.com/office/powerpoint/2010/main" val="271168423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39</a:t>
            </a:fld>
            <a:endParaRPr lang="en-US"/>
          </a:p>
        </p:txBody>
      </p:sp>
    </p:spTree>
    <p:extLst>
      <p:ext uri="{BB962C8B-B14F-4D97-AF65-F5344CB8AC3E}">
        <p14:creationId xmlns:p14="http://schemas.microsoft.com/office/powerpoint/2010/main" val="301575590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smtClean="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40</a:t>
            </a:fld>
            <a:endParaRPr lang="en-US"/>
          </a:p>
        </p:txBody>
      </p:sp>
    </p:spTree>
    <p:extLst>
      <p:ext uri="{BB962C8B-B14F-4D97-AF65-F5344CB8AC3E}">
        <p14:creationId xmlns:p14="http://schemas.microsoft.com/office/powerpoint/2010/main" val="26313813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r>
              <a:rPr lang="en-US" sz="1200" baseline="0" dirty="0" smtClean="0"/>
              <a:t> </a:t>
            </a:r>
            <a:endParaRPr lang="en-US" sz="1200" dirty="0" smtClean="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4</a:t>
            </a:fld>
            <a:endParaRPr lang="en-US"/>
          </a:p>
        </p:txBody>
      </p:sp>
    </p:spTree>
    <p:extLst>
      <p:ext uri="{BB962C8B-B14F-4D97-AF65-F5344CB8AC3E}">
        <p14:creationId xmlns:p14="http://schemas.microsoft.com/office/powerpoint/2010/main" val="33644470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dirty="0" smtClean="0">
              <a:sym typeface="UC Berkeley OS Sign"/>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41</a:t>
            </a:fld>
            <a:endParaRPr lang="en-US"/>
          </a:p>
        </p:txBody>
      </p:sp>
    </p:spTree>
    <p:extLst>
      <p:ext uri="{BB962C8B-B14F-4D97-AF65-F5344CB8AC3E}">
        <p14:creationId xmlns:p14="http://schemas.microsoft.com/office/powerpoint/2010/main" val="93278912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42</a:t>
            </a:fld>
            <a:endParaRPr lang="en-US"/>
          </a:p>
        </p:txBody>
      </p:sp>
    </p:spTree>
    <p:extLst>
      <p:ext uri="{BB962C8B-B14F-4D97-AF65-F5344CB8AC3E}">
        <p14:creationId xmlns:p14="http://schemas.microsoft.com/office/powerpoint/2010/main" val="247292094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43</a:t>
            </a:fld>
            <a:endParaRPr lang="en-US"/>
          </a:p>
        </p:txBody>
      </p:sp>
    </p:spTree>
    <p:extLst>
      <p:ext uri="{BB962C8B-B14F-4D97-AF65-F5344CB8AC3E}">
        <p14:creationId xmlns:p14="http://schemas.microsoft.com/office/powerpoint/2010/main" val="251780891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 drew this in 3 dimensions, but the document had</a:t>
            </a:r>
            <a:r>
              <a:rPr lang="en-US" baseline="0" dirty="0" smtClean="0"/>
              <a:t> 5 different words in it… I can’t draw in 5 dimensions, but fortunately t4 and t5 I could safely drop because they are too rare or too common to discriminate documents</a:t>
            </a:r>
            <a:endParaRPr lang="en-US" dirty="0" smtClean="0"/>
          </a:p>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44</a:t>
            </a:fld>
            <a:endParaRPr lang="en-US"/>
          </a:p>
        </p:txBody>
      </p:sp>
    </p:spTree>
    <p:extLst>
      <p:ext uri="{BB962C8B-B14F-4D97-AF65-F5344CB8AC3E}">
        <p14:creationId xmlns:p14="http://schemas.microsoft.com/office/powerpoint/2010/main" val="37296151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45</a:t>
            </a:fld>
            <a:endParaRPr lang="en-US"/>
          </a:p>
        </p:txBody>
      </p:sp>
    </p:spTree>
    <p:extLst>
      <p:ext uri="{BB962C8B-B14F-4D97-AF65-F5344CB8AC3E}">
        <p14:creationId xmlns:p14="http://schemas.microsoft.com/office/powerpoint/2010/main" val="87309828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smtClean="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46</a:t>
            </a:fld>
            <a:endParaRPr lang="en-US"/>
          </a:p>
        </p:txBody>
      </p:sp>
    </p:spTree>
    <p:extLst>
      <p:ext uri="{BB962C8B-B14F-4D97-AF65-F5344CB8AC3E}">
        <p14:creationId xmlns:p14="http://schemas.microsoft.com/office/powerpoint/2010/main" val="48842650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47</a:t>
            </a:fld>
            <a:endParaRPr lang="en-US"/>
          </a:p>
        </p:txBody>
      </p:sp>
    </p:spTree>
    <p:extLst>
      <p:ext uri="{BB962C8B-B14F-4D97-AF65-F5344CB8AC3E}">
        <p14:creationId xmlns:p14="http://schemas.microsoft.com/office/powerpoint/2010/main" val="121399835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smtClean="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48</a:t>
            </a:fld>
            <a:endParaRPr lang="en-US"/>
          </a:p>
        </p:txBody>
      </p:sp>
    </p:spTree>
    <p:extLst>
      <p:ext uri="{BB962C8B-B14F-4D97-AF65-F5344CB8AC3E}">
        <p14:creationId xmlns:p14="http://schemas.microsoft.com/office/powerpoint/2010/main" val="345788936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49</a:t>
            </a:fld>
            <a:endParaRPr lang="en-US"/>
          </a:p>
        </p:txBody>
      </p:sp>
    </p:spTree>
    <p:extLst>
      <p:ext uri="{BB962C8B-B14F-4D97-AF65-F5344CB8AC3E}">
        <p14:creationId xmlns:p14="http://schemas.microsoft.com/office/powerpoint/2010/main" val="3360839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smtClean="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50</a:t>
            </a:fld>
            <a:endParaRPr lang="en-US"/>
          </a:p>
        </p:txBody>
      </p:sp>
    </p:spTree>
    <p:extLst>
      <p:ext uri="{BB962C8B-B14F-4D97-AF65-F5344CB8AC3E}">
        <p14:creationId xmlns:p14="http://schemas.microsoft.com/office/powerpoint/2010/main" val="656500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r>
              <a:rPr lang="en-US" sz="1200" dirty="0" smtClean="0"/>
              <a:t>This is a</a:t>
            </a:r>
            <a:r>
              <a:rPr lang="en-US" sz="1200" baseline="0" dirty="0" smtClean="0"/>
              <a:t> logical story of how it works… I am grossly simplifying the implementation issues</a:t>
            </a:r>
            <a:endParaRPr lang="en-US" sz="1200" dirty="0" smtClean="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5</a:t>
            </a:fld>
            <a:endParaRPr lang="en-US"/>
          </a:p>
        </p:txBody>
      </p:sp>
    </p:spTree>
    <p:extLst>
      <p:ext uri="{BB962C8B-B14F-4D97-AF65-F5344CB8AC3E}">
        <p14:creationId xmlns:p14="http://schemas.microsoft.com/office/powerpoint/2010/main" val="413954827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C1A9816D-3DFD-4EC5-904C-2F861A49E925}" type="slidenum">
              <a:rPr lang="en-US" smtClean="0"/>
              <a:pPr>
                <a:defRPr/>
              </a:pPr>
              <a:t>51</a:t>
            </a:fld>
            <a:endParaRPr lang="en-US"/>
          </a:p>
        </p:txBody>
      </p:sp>
    </p:spTree>
    <p:extLst>
      <p:ext uri="{BB962C8B-B14F-4D97-AF65-F5344CB8AC3E}">
        <p14:creationId xmlns:p14="http://schemas.microsoft.com/office/powerpoint/2010/main" val="390875115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52</a:t>
            </a:fld>
            <a:endParaRPr lang="en-US"/>
          </a:p>
        </p:txBody>
      </p:sp>
    </p:spTree>
    <p:extLst>
      <p:ext uri="{BB962C8B-B14F-4D97-AF65-F5344CB8AC3E}">
        <p14:creationId xmlns:p14="http://schemas.microsoft.com/office/powerpoint/2010/main" val="344810189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53</a:t>
            </a:fld>
            <a:endParaRPr lang="en-US"/>
          </a:p>
        </p:txBody>
      </p:sp>
    </p:spTree>
    <p:extLst>
      <p:ext uri="{BB962C8B-B14F-4D97-AF65-F5344CB8AC3E}">
        <p14:creationId xmlns:p14="http://schemas.microsoft.com/office/powerpoint/2010/main" val="187968171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4 personality dimensions</a:t>
            </a:r>
            <a:r>
              <a:rPr lang="en-US" baseline="0" dirty="0" smtClean="0"/>
              <a:t> in the Myers-</a:t>
            </a:r>
            <a:r>
              <a:rPr lang="en-US" baseline="0" dirty="0" err="1" smtClean="0"/>
              <a:t>briggs</a:t>
            </a:r>
            <a:r>
              <a:rPr lang="en-US" baseline="0" dirty="0" smtClean="0"/>
              <a:t> framework</a:t>
            </a:r>
          </a:p>
          <a:p>
            <a:r>
              <a:rPr lang="en-US" dirty="0" smtClean="0"/>
              <a:t>Extraversion or Introversion </a:t>
            </a:r>
            <a:r>
              <a:rPr lang="en-US" dirty="0" smtClean="0">
                <a:hlinkClick r:id="rId3" tooltip="Link to Extraversion or Introversion"/>
              </a:rPr>
              <a:t>E or I</a:t>
            </a:r>
            <a:endParaRPr lang="en-US" dirty="0" smtClean="0"/>
          </a:p>
          <a:p>
            <a:r>
              <a:rPr lang="en-US" dirty="0" smtClean="0"/>
              <a:t>Sensing or Intuition </a:t>
            </a:r>
            <a:r>
              <a:rPr lang="en-US" dirty="0" smtClean="0">
                <a:hlinkClick r:id="rId4" tooltip="Link to Sensing or Intuition"/>
              </a:rPr>
              <a:t>S or N</a:t>
            </a:r>
            <a:endParaRPr lang="en-US" dirty="0" smtClean="0"/>
          </a:p>
          <a:p>
            <a:r>
              <a:rPr lang="en-US" dirty="0" smtClean="0"/>
              <a:t>Thinking or Feeling </a:t>
            </a:r>
            <a:r>
              <a:rPr lang="en-US" dirty="0" smtClean="0">
                <a:hlinkClick r:id="rId5" tooltip="Link to Thinking or Feeling"/>
              </a:rPr>
              <a:t>T or F</a:t>
            </a:r>
            <a:endParaRPr lang="en-US" dirty="0" smtClean="0"/>
          </a:p>
          <a:p>
            <a:r>
              <a:rPr lang="en-US" dirty="0" smtClean="0"/>
              <a:t>Judging or Perceiving </a:t>
            </a:r>
            <a:r>
              <a:rPr lang="en-US" dirty="0" smtClean="0">
                <a:hlinkClick r:id="rId6" tooltip="Link to Judging or Perceiving"/>
              </a:rPr>
              <a:t>J or P</a:t>
            </a:r>
            <a:endParaRPr lang="en-US" dirty="0" smtClean="0"/>
          </a:p>
          <a:p>
            <a:r>
              <a:rPr lang="en-US" dirty="0" smtClean="0"/>
              <a:t>So there are 16</a:t>
            </a:r>
            <a:r>
              <a:rPr lang="en-US" baseline="0" dirty="0" smtClean="0"/>
              <a:t> types of people… that’s all</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54</a:t>
            </a:fld>
            <a:endParaRPr lang="en-US"/>
          </a:p>
        </p:txBody>
      </p:sp>
    </p:spTree>
    <p:extLst>
      <p:ext uri="{BB962C8B-B14F-4D97-AF65-F5344CB8AC3E}">
        <p14:creationId xmlns:p14="http://schemas.microsoft.com/office/powerpoint/2010/main" val="294074714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r>
              <a:rPr lang="en-US" sz="1200" dirty="0" smtClean="0"/>
              <a:t>University, college,</a:t>
            </a:r>
            <a:r>
              <a:rPr lang="en-US" sz="1200" baseline="0" dirty="0" smtClean="0"/>
              <a:t> institution of higher learning, academy</a:t>
            </a:r>
            <a:endParaRPr lang="en-US" sz="1200"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55</a:t>
            </a:fld>
            <a:endParaRPr lang="en-US"/>
          </a:p>
        </p:txBody>
      </p:sp>
    </p:spTree>
    <p:extLst>
      <p:ext uri="{BB962C8B-B14F-4D97-AF65-F5344CB8AC3E}">
        <p14:creationId xmlns:p14="http://schemas.microsoft.com/office/powerpoint/2010/main" val="264823004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56</a:t>
            </a:fld>
            <a:endParaRPr lang="en-US"/>
          </a:p>
        </p:txBody>
      </p:sp>
    </p:spTree>
    <p:extLst>
      <p:ext uri="{BB962C8B-B14F-4D97-AF65-F5344CB8AC3E}">
        <p14:creationId xmlns:p14="http://schemas.microsoft.com/office/powerpoint/2010/main" val="17489283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57</a:t>
            </a:fld>
            <a:endParaRPr lang="en-US"/>
          </a:p>
        </p:txBody>
      </p:sp>
    </p:spTree>
    <p:extLst>
      <p:ext uri="{BB962C8B-B14F-4D97-AF65-F5344CB8AC3E}">
        <p14:creationId xmlns:p14="http://schemas.microsoft.com/office/powerpoint/2010/main" val="2081131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51C97810-9C4B-4D7C-8CD6-35D8C20DC3AE}" type="slidenum">
              <a:rPr lang="en-US" smtClean="0"/>
              <a:pPr>
                <a:defRPr/>
              </a:pPr>
              <a:t>58</a:t>
            </a:fld>
            <a:endParaRPr lang="en-US"/>
          </a:p>
        </p:txBody>
      </p:sp>
    </p:spTree>
    <p:extLst>
      <p:ext uri="{BB962C8B-B14F-4D97-AF65-F5344CB8AC3E}">
        <p14:creationId xmlns:p14="http://schemas.microsoft.com/office/powerpoint/2010/main" val="121296643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675727" lvl="1" indent="-222239">
              <a:lnSpc>
                <a:spcPct val="92000"/>
              </a:lnSpc>
              <a:spcBef>
                <a:spcPts val="1786"/>
              </a:spcBef>
              <a:buClr>
                <a:srgbClr val="002955"/>
              </a:buClr>
              <a:buSzPct val="44000"/>
              <a:buFont typeface="Wingdings" pitchFamily="2" charset="2"/>
              <a:buChar char="l"/>
              <a:tabLst>
                <a:tab pos="926498" algn="l"/>
                <a:tab pos="1845487" algn="l"/>
                <a:tab pos="2776489" algn="l"/>
                <a:tab pos="3692475" algn="l"/>
                <a:tab pos="4623477" algn="l"/>
                <a:tab pos="5555980" algn="l"/>
                <a:tab pos="6474969" algn="l"/>
                <a:tab pos="7378942" algn="l"/>
                <a:tab pos="8320456" algn="l"/>
                <a:tab pos="9237943" algn="l"/>
                <a:tab pos="10182460" algn="l"/>
                <a:tab pos="11087934" algn="l"/>
              </a:tabLst>
            </a:pPr>
            <a:endParaRPr lang="en-US" dirty="0" smtClean="0">
              <a:latin typeface="UC Berkeley OS Sign"/>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59</a:t>
            </a:fld>
            <a:endParaRPr lang="en-US" dirty="0"/>
          </a:p>
        </p:txBody>
      </p:sp>
    </p:spTree>
    <p:extLst>
      <p:ext uri="{BB962C8B-B14F-4D97-AF65-F5344CB8AC3E}">
        <p14:creationId xmlns:p14="http://schemas.microsoft.com/office/powerpoint/2010/main" val="378248700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r>
              <a:rPr lang="en-US" sz="1200" baseline="0" dirty="0" smtClean="0"/>
              <a:t> </a:t>
            </a:r>
            <a:endParaRPr lang="en-US" sz="1200" dirty="0" smtClean="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60</a:t>
            </a:fld>
            <a:endParaRPr lang="en-US"/>
          </a:p>
        </p:txBody>
      </p:sp>
    </p:spTree>
    <p:extLst>
      <p:ext uri="{BB962C8B-B14F-4D97-AF65-F5344CB8AC3E}">
        <p14:creationId xmlns:p14="http://schemas.microsoft.com/office/powerpoint/2010/main" val="16015735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sz="1200" dirty="0" smtClean="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6</a:t>
            </a:fld>
            <a:endParaRPr lang="en-US"/>
          </a:p>
        </p:txBody>
      </p:sp>
    </p:spTree>
    <p:extLst>
      <p:ext uri="{BB962C8B-B14F-4D97-AF65-F5344CB8AC3E}">
        <p14:creationId xmlns:p14="http://schemas.microsoft.com/office/powerpoint/2010/main" val="19047218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UC Berkeley OS Sign"/>
                <a:cs typeface="Arial" pitchFamily="34" charset="0"/>
                <a:sym typeface="Arial" pitchFamily="34" charset="0"/>
              </a:rPr>
              <a:t>More complete version</a:t>
            </a:r>
            <a:r>
              <a:rPr lang="en-US" sz="1200" baseline="0" dirty="0" smtClean="0">
                <a:latin typeface="UC Berkeley OS Sign"/>
                <a:cs typeface="Arial" pitchFamily="34" charset="0"/>
                <a:sym typeface="Arial" pitchFamily="34" charset="0"/>
              </a:rPr>
              <a:t> of table 3.1 in Taming </a:t>
            </a:r>
            <a:r>
              <a:rPr lang="en-US" sz="1200" baseline="0" dirty="0" smtClean="0">
                <a:latin typeface="UC Berkeley OS Sign"/>
                <a:cs typeface="Arial" pitchFamily="34" charset="0"/>
                <a:sym typeface="Arial" pitchFamily="34" charset="0"/>
              </a:rPr>
              <a:t>Text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UC Berkeley OS Sign"/>
                <a:cs typeface="Arial" pitchFamily="34" charset="0"/>
                <a:sym typeface="Arial" pitchFamily="34" charset="0"/>
              </a:rPr>
              <a:t>We’re going to focus on the ones that are most interesting and where you make decisions</a:t>
            </a:r>
            <a:endParaRPr lang="en-US" sz="1200" dirty="0" smtClean="0">
              <a:latin typeface="UC Berkeley OS Sign"/>
              <a:cs typeface="Arial" pitchFamily="34" charset="0"/>
              <a:sym typeface="Arial" pitchFamily="34" charset="0"/>
            </a:endParaRPr>
          </a:p>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61</a:t>
            </a:fld>
            <a:endParaRPr lang="en-US"/>
          </a:p>
        </p:txBody>
      </p:sp>
    </p:spTree>
    <p:extLst>
      <p:ext uri="{BB962C8B-B14F-4D97-AF65-F5344CB8AC3E}">
        <p14:creationId xmlns:p14="http://schemas.microsoft.com/office/powerpoint/2010/main" val="243580180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UC Berkeley OS Sign"/>
              <a:cs typeface="Arial" pitchFamily="34" charset="0"/>
              <a:sym typeface="Arial" pitchFamily="34" charset="0"/>
            </a:endParaRPr>
          </a:p>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62</a:t>
            </a:fld>
            <a:endParaRPr lang="en-US"/>
          </a:p>
        </p:txBody>
      </p:sp>
    </p:spTree>
    <p:extLst>
      <p:ext uri="{BB962C8B-B14F-4D97-AF65-F5344CB8AC3E}">
        <p14:creationId xmlns:p14="http://schemas.microsoft.com/office/powerpoint/2010/main" val="183277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UC Berkeley OS Sign"/>
                <a:cs typeface="Arial" pitchFamily="34" charset="0"/>
              </a:rPr>
              <a:t>, so if you</a:t>
            </a:r>
            <a:r>
              <a:rPr lang="en-US" sz="1200" baseline="0" dirty="0" smtClean="0">
                <a:latin typeface="UC Berkeley OS Sign"/>
                <a:cs typeface="Arial" pitchFamily="34" charset="0"/>
              </a:rPr>
              <a:t> add </a:t>
            </a:r>
            <a:r>
              <a:rPr lang="en-US" sz="1200" dirty="0" smtClean="0">
                <a:latin typeface="UC Berkeley OS Sign"/>
                <a:cs typeface="Arial" pitchFamily="34" charset="0"/>
              </a:rPr>
              <a:t>adding them to a misspelling list would make it impossible to check spellings for the latter; minute,</a:t>
            </a:r>
            <a:r>
              <a:rPr lang="en-US" sz="1200" baseline="0" dirty="0" smtClean="0">
                <a:latin typeface="UC Berkeley OS Sign"/>
                <a:cs typeface="Arial" pitchFamily="34" charset="0"/>
              </a:rPr>
              <a:t> minuet</a:t>
            </a:r>
            <a:endParaRPr lang="en-US" sz="1200" dirty="0" smtClean="0">
              <a:latin typeface="UC Berkeley OS Sign"/>
              <a:cs typeface="Arial" pitchFamily="34" charset="0"/>
            </a:endParaRPr>
          </a:p>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63</a:t>
            </a:fld>
            <a:endParaRPr lang="en-US"/>
          </a:p>
        </p:txBody>
      </p:sp>
    </p:spTree>
    <p:extLst>
      <p:ext uri="{BB962C8B-B14F-4D97-AF65-F5344CB8AC3E}">
        <p14:creationId xmlns:p14="http://schemas.microsoft.com/office/powerpoint/2010/main" val="214124348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UC Berkeley OS Sign"/>
                <a:cs typeface="Arial" pitchFamily="34" charset="0"/>
              </a:rPr>
              <a:t>I have, you have, we have, they have</a:t>
            </a:r>
          </a:p>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64</a:t>
            </a:fld>
            <a:endParaRPr lang="en-US"/>
          </a:p>
        </p:txBody>
      </p:sp>
    </p:spTree>
    <p:extLst>
      <p:ext uri="{BB962C8B-B14F-4D97-AF65-F5344CB8AC3E}">
        <p14:creationId xmlns:p14="http://schemas.microsoft.com/office/powerpoint/2010/main" val="3782363505"/>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r>
              <a:rPr lang="en-US" dirty="0" smtClean="0"/>
              <a:t>And we add additional terms like synonyms – as</a:t>
            </a:r>
            <a:r>
              <a:rPr lang="en-US" baseline="0" dirty="0" smtClean="0"/>
              <a:t> if they were in the document to begin with -  but it is simpler to explain the process of creating an index if we defer that step for a while, and this is often done at query time, not at indexing </a:t>
            </a:r>
            <a:r>
              <a:rPr lang="en-US" baseline="0" dirty="0" smtClean="0"/>
              <a:t>time</a:t>
            </a:r>
          </a:p>
          <a:p>
            <a:endParaRPr lang="en-US" baseline="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sz="2400" dirty="0" smtClean="0">
                <a:latin typeface="UC Berkeley OS Sign"/>
                <a:cs typeface="Arial" pitchFamily="34" charset="0"/>
                <a:sym typeface="Arial" pitchFamily="34" charset="0"/>
              </a:rPr>
              <a:t>“Negative Features” whose presence can reliably predict or classify because they are negatively correlated are important but in IR we don’t put them in indexes </a:t>
            </a:r>
            <a:endParaRPr lang="en-US" sz="2400" dirty="0" smtClean="0">
              <a:latin typeface="UC Berkeley OS Sign"/>
              <a:cs typeface="Arial" pitchFamily="34" charset="0"/>
            </a:endParaRPr>
          </a:p>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65</a:t>
            </a:fld>
            <a:endParaRPr lang="en-US"/>
          </a:p>
        </p:txBody>
      </p:sp>
    </p:spTree>
    <p:extLst>
      <p:ext uri="{BB962C8B-B14F-4D97-AF65-F5344CB8AC3E}">
        <p14:creationId xmlns:p14="http://schemas.microsoft.com/office/powerpoint/2010/main" val="224304439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dirty="0" smtClean="0">
              <a:sym typeface="UC Berkeley OS Sign"/>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66</a:t>
            </a:fld>
            <a:endParaRPr lang="en-US"/>
          </a:p>
        </p:txBody>
      </p:sp>
    </p:spTree>
    <p:extLst>
      <p:ext uri="{BB962C8B-B14F-4D97-AF65-F5344CB8AC3E}">
        <p14:creationId xmlns:p14="http://schemas.microsoft.com/office/powerpoint/2010/main" val="422043483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67</a:t>
            </a:fld>
            <a:endParaRPr lang="en-US"/>
          </a:p>
        </p:txBody>
      </p:sp>
    </p:spTree>
    <p:extLst>
      <p:ext uri="{BB962C8B-B14F-4D97-AF65-F5344CB8AC3E}">
        <p14:creationId xmlns:p14="http://schemas.microsoft.com/office/powerpoint/2010/main" val="24028457"/>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68</a:t>
            </a:fld>
            <a:endParaRPr lang="en-US"/>
          </a:p>
        </p:txBody>
      </p:sp>
    </p:spTree>
    <p:extLst>
      <p:ext uri="{BB962C8B-B14F-4D97-AF65-F5344CB8AC3E}">
        <p14:creationId xmlns:p14="http://schemas.microsoft.com/office/powerpoint/2010/main" val="39050184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UC Berkeley OS Sign"/>
                <a:cs typeface="Arial" pitchFamily="34" charset="0"/>
                <a:sym typeface="Arial" pitchFamily="34" charset="0"/>
              </a:rPr>
              <a:t>More complete version</a:t>
            </a:r>
            <a:r>
              <a:rPr lang="en-US" sz="1200" baseline="0" dirty="0" smtClean="0">
                <a:latin typeface="UC Berkeley OS Sign"/>
                <a:cs typeface="Arial" pitchFamily="34" charset="0"/>
                <a:sym typeface="Arial" pitchFamily="34" charset="0"/>
              </a:rPr>
              <a:t> of table 3.1 in Taming </a:t>
            </a:r>
            <a:r>
              <a:rPr lang="en-US" sz="1200" baseline="0" dirty="0" smtClean="0">
                <a:latin typeface="UC Berkeley OS Sign"/>
                <a:cs typeface="Arial" pitchFamily="34" charset="0"/>
                <a:sym typeface="Arial" pitchFamily="34" charset="0"/>
              </a:rPr>
              <a:t>Text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UC Berkeley OS Sign"/>
                <a:cs typeface="Arial" pitchFamily="34" charset="0"/>
                <a:sym typeface="Arial" pitchFamily="34" charset="0"/>
              </a:rPr>
              <a:t>We’re going to focus on the ones that are most interesting and where you make decisions</a:t>
            </a:r>
            <a:endParaRPr lang="en-US" sz="1200" dirty="0" smtClean="0">
              <a:latin typeface="UC Berkeley OS Sign"/>
              <a:cs typeface="Arial" pitchFamily="34" charset="0"/>
              <a:sym typeface="Arial" pitchFamily="34" charset="0"/>
            </a:endParaRPr>
          </a:p>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7</a:t>
            </a:fld>
            <a:endParaRPr lang="en-US"/>
          </a:p>
        </p:txBody>
      </p:sp>
    </p:spTree>
    <p:extLst>
      <p:ext uri="{BB962C8B-B14F-4D97-AF65-F5344CB8AC3E}">
        <p14:creationId xmlns:p14="http://schemas.microsoft.com/office/powerpoint/2010/main" val="13488447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UC Berkeley OS Sign"/>
              <a:cs typeface="Arial" pitchFamily="34" charset="0"/>
              <a:sym typeface="Arial" pitchFamily="34" charset="0"/>
            </a:endParaRPr>
          </a:p>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8</a:t>
            </a:fld>
            <a:endParaRPr lang="en-US"/>
          </a:p>
        </p:txBody>
      </p:sp>
    </p:spTree>
    <p:extLst>
      <p:ext uri="{BB962C8B-B14F-4D97-AF65-F5344CB8AC3E}">
        <p14:creationId xmlns:p14="http://schemas.microsoft.com/office/powerpoint/2010/main" val="13488447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UC Berkeley OS Sign"/>
              <a:cs typeface="Arial" pitchFamily="34" charset="0"/>
              <a:sym typeface="Arial" pitchFamily="34" charset="0"/>
            </a:endParaRPr>
          </a:p>
          <a:p>
            <a:endParaRPr lang="en-US" dirty="0"/>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9</a:t>
            </a:fld>
            <a:endParaRPr lang="en-US"/>
          </a:p>
        </p:txBody>
      </p:sp>
      <p:sp>
        <p:nvSpPr>
          <p:cNvPr id="2" name="Rectangle 1"/>
          <p:cNvSpPr/>
          <p:nvPr/>
        </p:nvSpPr>
        <p:spPr>
          <a:xfrm>
            <a:off x="1714500" y="4648200"/>
            <a:ext cx="3429000" cy="2153410"/>
          </a:xfrm>
          <a:prstGeom prst="rect">
            <a:avLst/>
          </a:prstGeom>
        </p:spPr>
        <p:txBody>
          <a:bodyPr>
            <a:spAutoFit/>
          </a:bodyPr>
          <a:lstStyle/>
          <a:p>
            <a:pPr marL="342900" indent="-342900" eaLnBrk="0" fontAlgn="base" hangingPunct="0">
              <a:lnSpc>
                <a:spcPct val="93000"/>
              </a:lnSpc>
              <a:spcBef>
                <a:spcPts val="1800"/>
              </a:spcBef>
              <a:spcAft>
                <a:spcPct val="0"/>
              </a:spcAft>
              <a:buFont typeface="Arial" pitchFamily="34" charset="0"/>
              <a:buChar char="•"/>
            </a:pPr>
            <a:r>
              <a:rPr lang="en-US" dirty="0">
                <a:latin typeface="UC Berkeley OS Sign"/>
                <a:cs typeface="Arial" pitchFamily="34" charset="0"/>
              </a:rPr>
              <a:t>that's because most people don't realize that every application might have its own optimized file format and so they're not aware of this problem (this is why XML as a human-readable text format is so important)</a:t>
            </a:r>
            <a:endParaRPr lang="en-US" dirty="0">
              <a:latin typeface="UC Berkeley OS Sign"/>
              <a:cs typeface="Arial" pitchFamily="34" charset="0"/>
            </a:endParaRPr>
          </a:p>
        </p:txBody>
      </p:sp>
    </p:spTree>
    <p:extLst>
      <p:ext uri="{BB962C8B-B14F-4D97-AF65-F5344CB8AC3E}">
        <p14:creationId xmlns:p14="http://schemas.microsoft.com/office/powerpoint/2010/main" val="1348844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BE2755-73AF-4CCA-916D-999A3B8F33F4}" type="datetimeFigureOut">
              <a:rPr lang="en-US" smtClean="0"/>
              <a:pPr/>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89CE15-7F95-4ADA-8B50-A6D11F24FC9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BE2755-73AF-4CCA-916D-999A3B8F33F4}" type="datetimeFigureOut">
              <a:rPr lang="en-US" smtClean="0"/>
              <a:pPr/>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89CE15-7F95-4ADA-8B50-A6D11F24FC9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BE2755-73AF-4CCA-916D-999A3B8F33F4}" type="datetimeFigureOut">
              <a:rPr lang="en-US" smtClean="0"/>
              <a:pPr/>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89CE15-7F95-4ADA-8B50-A6D11F24FC9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BE2755-73AF-4CCA-916D-999A3B8F33F4}" type="datetimeFigureOut">
              <a:rPr lang="en-US" smtClean="0"/>
              <a:pPr/>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89CE15-7F95-4ADA-8B50-A6D11F24FC9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BE2755-73AF-4CCA-916D-999A3B8F33F4}" type="datetimeFigureOut">
              <a:rPr lang="en-US" smtClean="0"/>
              <a:pPr/>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89CE15-7F95-4ADA-8B50-A6D11F24FC9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BE2755-73AF-4CCA-916D-999A3B8F33F4}" type="datetimeFigureOut">
              <a:rPr lang="en-US" smtClean="0"/>
              <a:pPr/>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89CE15-7F95-4ADA-8B50-A6D11F24FC9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BE2755-73AF-4CCA-916D-999A3B8F33F4}" type="datetimeFigureOut">
              <a:rPr lang="en-US" smtClean="0"/>
              <a:pPr/>
              <a:t>11/4/2015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89CE15-7F95-4ADA-8B50-A6D11F24FC9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BE2755-73AF-4CCA-916D-999A3B8F33F4}" type="datetimeFigureOut">
              <a:rPr lang="en-US" smtClean="0"/>
              <a:pPr/>
              <a:t>11/4/2015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89CE15-7F95-4ADA-8B50-A6D11F24FC9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BE2755-73AF-4CCA-916D-999A3B8F33F4}" type="datetimeFigureOut">
              <a:rPr lang="en-US" smtClean="0"/>
              <a:pPr/>
              <a:t>11/4/2015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89CE15-7F95-4ADA-8B50-A6D11F24FC9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BE2755-73AF-4CCA-916D-999A3B8F33F4}" type="datetimeFigureOut">
              <a:rPr lang="en-US" smtClean="0"/>
              <a:pPr/>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89CE15-7F95-4ADA-8B50-A6D11F24FC9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BE2755-73AF-4CCA-916D-999A3B8F33F4}" type="datetimeFigureOut">
              <a:rPr lang="en-US" smtClean="0"/>
              <a:pPr/>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89CE15-7F95-4ADA-8B50-A6D11F24FC9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BE2755-73AF-4CCA-916D-999A3B8F33F4}" type="datetimeFigureOut">
              <a:rPr lang="en-US" smtClean="0"/>
              <a:pPr/>
              <a:t>11/4/2015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89CE15-7F95-4ADA-8B50-A6D11F24FC9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glushko@berkeley.edu"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glushko@berkeley.ed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glushko@berkeley.edu"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hyperlink" Target="mailto:glushko@berkeley.edu"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hyperlink" Target="http://demonstrations.wolfram.com/ZipfsLawAppliedToWordAndLetterFrequencies/" TargetMode="External"/></Relationships>
</file>

<file path=ppt/slides/_rels/slide3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mailto:glushko@berkeley.edu" TargetMode="External"/><Relationship Id="rId2" Type="http://schemas.openxmlformats.org/officeDocument/2006/relationships/notesSlide" Target="../notesSlides/notesSlide5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List_of_file_format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4000" b="1" dirty="0" smtClean="0">
                <a:sym typeface="UC Berkeley OS Sign"/>
              </a:rPr>
              <a:t>Plan for Today’s Lecture(s)</a:t>
            </a: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09600" y="2057400"/>
            <a:ext cx="8036719" cy="4655920"/>
          </a:xfrm>
          <a:prstGeom prst="rect">
            <a:avLst/>
          </a:prstGeom>
          <a:noFill/>
          <a:ln w="9525">
            <a:noFill/>
            <a:miter lim="800000"/>
            <a:headEnd/>
            <a:tailEnd/>
          </a:ln>
        </p:spPr>
        <p:txBody>
          <a:bodyPr lIns="64291" tIns="32146" rIns="64291" bIns="32146">
            <a:spAutoFit/>
          </a:bodyPr>
          <a:lstStyle/>
          <a:p>
            <a:pPr marL="342900" lvl="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Text processing</a:t>
            </a:r>
          </a:p>
          <a:p>
            <a:pPr marL="342900" lvl="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Boolean models of resource description</a:t>
            </a:r>
          </a:p>
          <a:p>
            <a:pPr marL="342900" lvl="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Term weighting in resource description</a:t>
            </a:r>
          </a:p>
          <a:p>
            <a:pPr marL="342900" lvl="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Dimensionality reduction / feature </a:t>
            </a:r>
            <a:r>
              <a:rPr lang="en-US" sz="2800" dirty="0" smtClean="0">
                <a:latin typeface="UC Berkeley OS Sign"/>
                <a:cs typeface="Arial" pitchFamily="34" charset="0"/>
                <a:sym typeface="Arial" pitchFamily="34" charset="0"/>
              </a:rPr>
              <a:t>extraction in resource description</a:t>
            </a:r>
          </a:p>
          <a:p>
            <a:pPr marL="342900" lvl="0" indent="-342900" eaLnBrk="0" fontAlgn="base" hangingPunct="0">
              <a:lnSpc>
                <a:spcPct val="93000"/>
              </a:lnSpc>
              <a:spcBef>
                <a:spcPts val="1800"/>
              </a:spcBef>
              <a:spcAft>
                <a:spcPct val="0"/>
              </a:spcAft>
              <a:buFont typeface="Arial" pitchFamily="34" charset="0"/>
              <a:buChar char="•"/>
            </a:pPr>
            <a:endParaRPr lang="en-US" sz="2800" dirty="0">
              <a:latin typeface="UC Berkeley OS Sign"/>
              <a:cs typeface="Arial" pitchFamily="34" charset="0"/>
              <a:sym typeface="Arial" pitchFamily="34" charset="0"/>
            </a:endParaRPr>
          </a:p>
          <a:p>
            <a:pPr marL="342900" lvl="0" indent="-342900" eaLnBrk="0" fontAlgn="base" hangingPunct="0">
              <a:lnSpc>
                <a:spcPct val="93000"/>
              </a:lnSpc>
              <a:spcBef>
                <a:spcPts val="1800"/>
              </a:spcBef>
              <a:spcAft>
                <a:spcPct val="0"/>
              </a:spcAft>
              <a:buFont typeface="Arial" pitchFamily="34" charset="0"/>
              <a:buChar char="•"/>
            </a:pPr>
            <a:endParaRPr lang="en-US" sz="2800" dirty="0" smtClean="0">
              <a:latin typeface="UC Berkeley OS Sign"/>
              <a:cs typeface="Arial" pitchFamily="34" charset="0"/>
              <a:sym typeface="Arial" pitchFamily="34" charset="0"/>
            </a:endParaRPr>
          </a:p>
          <a:p>
            <a:pPr marL="342900" lvl="0" indent="-342900" eaLnBrk="0" fontAlgn="base" hangingPunct="0">
              <a:lnSpc>
                <a:spcPct val="93000"/>
              </a:lnSpc>
              <a:spcBef>
                <a:spcPts val="1800"/>
              </a:spcBef>
              <a:spcAft>
                <a:spcPct val="0"/>
              </a:spcAft>
              <a:buFont typeface="Arial" pitchFamily="34" charset="0"/>
              <a:buChar char="•"/>
            </a:pPr>
            <a:endParaRPr lang="en-US" sz="2800" dirty="0" smtClean="0">
              <a:latin typeface="UC Berkeley OS Sign"/>
              <a:cs typeface="Arial" pitchFamily="34" charset="0"/>
              <a:sym typeface="Arial"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543596" y="109874"/>
            <a:ext cx="8228707"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4000" b="1" dirty="0"/>
              <a:t>Sentence Segmentation</a:t>
            </a:r>
            <a:endParaRPr lang="en-US" sz="4000" b="1" dirty="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10</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322339" y="1264085"/>
            <a:ext cx="8534400" cy="6140750"/>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Many IR and text processing applications </a:t>
            </a:r>
            <a:r>
              <a:rPr lang="en-US" sz="2800" dirty="0" smtClean="0">
                <a:latin typeface="UC Berkeley OS Sign"/>
                <a:cs typeface="Arial" pitchFamily="34" charset="0"/>
                <a:sym typeface="Arial" pitchFamily="34" charset="0"/>
              </a:rPr>
              <a:t>(translation, summarization) require </a:t>
            </a:r>
            <a:r>
              <a:rPr lang="en-US" sz="2800" dirty="0" smtClean="0">
                <a:latin typeface="UC Berkeley OS Sign"/>
                <a:cs typeface="Arial" pitchFamily="34" charset="0"/>
                <a:sym typeface="Arial" pitchFamily="34" charset="0"/>
              </a:rPr>
              <a:t>that the documents be broken into their constituent sentences </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STOP AND THINK:  Define “sentence” so that a computer program can identify them</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Punctuation </a:t>
            </a:r>
            <a:r>
              <a:rPr lang="en-US" sz="2800" dirty="0" smtClean="0">
                <a:latin typeface="UC Berkeley OS Sign"/>
                <a:cs typeface="Arial" pitchFamily="34" charset="0"/>
                <a:sym typeface="Arial" pitchFamily="34" charset="0"/>
              </a:rPr>
              <a:t>marks like -- . , ! ? " -- can make this easy; but not </a:t>
            </a:r>
            <a:r>
              <a:rPr lang="en-US" sz="2800" dirty="0" smtClean="0">
                <a:latin typeface="UC Berkeley OS Sign"/>
                <a:cs typeface="Arial" pitchFamily="34" charset="0"/>
                <a:sym typeface="Arial" pitchFamily="34" charset="0"/>
              </a:rPr>
              <a:t>always</a:t>
            </a:r>
            <a:endParaRPr lang="en-US" sz="2800" dirty="0" smtClean="0">
              <a:latin typeface="UC Berkeley OS Sign"/>
              <a:cs typeface="Arial" pitchFamily="34" charset="0"/>
              <a:sym typeface="Arial" pitchFamily="34" charset="0"/>
            </a:endParaRP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But abbreviations like “Dr.” break the obvious rule, and even more complex rules like "period-space-capital letter" signals a sentence break still makes a lot of mistakes</a:t>
            </a:r>
          </a:p>
          <a:p>
            <a:pPr marL="342900" indent="-342900" eaLnBrk="0" fontAlgn="base" hangingPunct="0">
              <a:lnSpc>
                <a:spcPct val="93000"/>
              </a:lnSpc>
              <a:spcBef>
                <a:spcPts val="1800"/>
              </a:spcBef>
              <a:spcAft>
                <a:spcPct val="0"/>
              </a:spcAft>
              <a:buClr>
                <a:srgbClr val="002955"/>
              </a:buClr>
              <a:buSzPct val="44000"/>
              <a:buFont typeface="Arial" pitchFamily="34" charset="0"/>
              <a:buChar char="•"/>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2400" dirty="0" smtClean="0">
              <a:latin typeface="UC Berkeley OS Sign"/>
              <a:cs typeface="Arial" pitchFamily="34" charset="0"/>
              <a:sym typeface="Arial"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1371600" y="304800"/>
            <a:ext cx="6171530"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4000" b="1" dirty="0" smtClean="0">
                <a:sym typeface="UC Berkeley OS Sign"/>
              </a:rPr>
              <a:t>Tokenization</a:t>
            </a:r>
            <a:endParaRPr lang="en-US" sz="4000" b="1" dirty="0">
              <a:sym typeface="UC Berkeley OS Sign"/>
            </a:endParaRPr>
          </a:p>
        </p:txBody>
      </p:sp>
      <p:sp>
        <p:nvSpPr>
          <p:cNvPr id="29699" name="Text Box 6"/>
          <p:cNvSpPr txBox="1">
            <a:spLocks noChangeArrowheads="1"/>
          </p:cNvSpPr>
          <p:nvPr/>
        </p:nvSpPr>
        <p:spPr bwMode="auto">
          <a:xfrm>
            <a:off x="7722227" y="6594574"/>
            <a:ext cx="65298"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11</a:t>
            </a:fld>
            <a:endParaRPr lang="en-US" sz="1500" dirty="0">
              <a:solidFill>
                <a:srgbClr val="002955"/>
              </a:solidFill>
              <a:latin typeface="UC Berkeley OS Sign"/>
              <a:ea typeface="MS PGothic" pitchFamily="34" charset="-128"/>
              <a:sym typeface="UC Berkeley OS Sign"/>
            </a:endParaRPr>
          </a:p>
        </p:txBody>
      </p:sp>
      <p:sp>
        <p:nvSpPr>
          <p:cNvPr id="8" name="Rectangle 7"/>
          <p:cNvSpPr/>
          <p:nvPr/>
        </p:nvSpPr>
        <p:spPr>
          <a:xfrm>
            <a:off x="723564" y="1495797"/>
            <a:ext cx="7887035" cy="3820918"/>
          </a:xfrm>
          <a:prstGeom prst="rect">
            <a:avLst/>
          </a:prstGeom>
        </p:spPr>
        <p:txBody>
          <a:bodyPr wrap="square">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Another problem that seems trivial -- just use white space, right?</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But what about:</a:t>
            </a:r>
          </a:p>
          <a:p>
            <a:pPr marL="800100" lvl="2"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abbreviations (Dr. is a word)</a:t>
            </a:r>
          </a:p>
          <a:p>
            <a:pPr marL="800100" lvl="2"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hyphens (sometimes part of a word, but sometimes a result of formatting)</a:t>
            </a:r>
          </a:p>
          <a:p>
            <a:pPr marL="800100" lvl="2"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case (do we distinguish Bank from </a:t>
            </a:r>
            <a:r>
              <a:rPr lang="en-US" sz="2800" dirty="0" smtClean="0">
                <a:latin typeface="UC Berkeley OS Sign"/>
                <a:cs typeface="Arial" pitchFamily="34" charset="0"/>
                <a:sym typeface="Arial" pitchFamily="34" charset="0"/>
              </a:rPr>
              <a:t>bank?)</a:t>
            </a:r>
            <a:endParaRPr lang="en-US" sz="2800" dirty="0" smtClean="0">
              <a:latin typeface="UC Berkeley OS Sign"/>
              <a:cs typeface="Arial" pitchFamily="34" charset="0"/>
              <a:sym typeface="Arial" pitchFamily="34" charset="0"/>
            </a:endParaRPr>
          </a:p>
        </p:txBody>
      </p:sp>
    </p:spTree>
    <p:extLst>
      <p:ext uri="{BB962C8B-B14F-4D97-AF65-F5344CB8AC3E}">
        <p14:creationId xmlns:p14="http://schemas.microsoft.com/office/powerpoint/2010/main" val="99874499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838201" y="180603"/>
            <a:ext cx="6949324"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4000" b="1" dirty="0" smtClean="0"/>
              <a:t>Tokenization Challenges [1]</a:t>
            </a:r>
            <a:endParaRPr lang="en-US" sz="4000" b="1" dirty="0">
              <a:sym typeface="UC Berkeley OS Sign"/>
            </a:endParaRPr>
          </a:p>
        </p:txBody>
      </p:sp>
      <p:sp>
        <p:nvSpPr>
          <p:cNvPr id="29699" name="Text Box 6"/>
          <p:cNvSpPr txBox="1">
            <a:spLocks noChangeArrowheads="1"/>
          </p:cNvSpPr>
          <p:nvPr/>
        </p:nvSpPr>
        <p:spPr bwMode="auto">
          <a:xfrm>
            <a:off x="7722227" y="6594574"/>
            <a:ext cx="65298"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12</a:t>
            </a:fld>
            <a:endParaRPr lang="en-US" sz="1500" dirty="0">
              <a:solidFill>
                <a:srgbClr val="002955"/>
              </a:solidFill>
              <a:latin typeface="UC Berkeley OS Sign"/>
              <a:ea typeface="MS PGothic" pitchFamily="34" charset="-128"/>
              <a:sym typeface="UC Berkeley OS Sign"/>
            </a:endParaRPr>
          </a:p>
        </p:txBody>
      </p:sp>
      <p:sp>
        <p:nvSpPr>
          <p:cNvPr id="8" name="Rectangle 7"/>
          <p:cNvSpPr/>
          <p:nvPr/>
        </p:nvSpPr>
        <p:spPr>
          <a:xfrm>
            <a:off x="304800" y="1371600"/>
            <a:ext cx="8305800" cy="5262979"/>
          </a:xfrm>
          <a:prstGeom prst="rect">
            <a:avLst/>
          </a:prstGeom>
        </p:spPr>
        <p:txBody>
          <a:bodyPr wrap="square">
            <a:spAutoFit/>
          </a:bodyPr>
          <a:lstStyle/>
          <a:p>
            <a:r>
              <a:rPr lang="en-US" sz="2800" dirty="0" smtClean="0"/>
              <a:t>Character sequences where the tokens include complex alphanumeric structure or punctuation syntax</a:t>
            </a:r>
            <a:r>
              <a:rPr lang="en-US" sz="2800" dirty="0" smtClean="0"/>
              <a:t>:</a:t>
            </a:r>
          </a:p>
          <a:p>
            <a:endParaRPr lang="en-US" sz="2800" dirty="0" smtClean="0"/>
          </a:p>
          <a:p>
            <a:pPr lvl="1"/>
            <a:r>
              <a:rPr lang="en-US" sz="2800" dirty="0" smtClean="0"/>
              <a:t>glushko@ischool.berkeley.edu</a:t>
            </a:r>
          </a:p>
          <a:p>
            <a:pPr lvl="1"/>
            <a:r>
              <a:rPr lang="en-US" sz="2800" dirty="0" smtClean="0"/>
              <a:t>10/26/53</a:t>
            </a:r>
          </a:p>
          <a:p>
            <a:pPr lvl="1"/>
            <a:r>
              <a:rPr lang="en-US" sz="2800" dirty="0" smtClean="0"/>
              <a:t>October 26, 1953</a:t>
            </a:r>
          </a:p>
          <a:p>
            <a:pPr lvl="1"/>
            <a:r>
              <a:rPr lang="en-US" sz="2800" dirty="0" smtClean="0"/>
              <a:t>55 B.C</a:t>
            </a:r>
          </a:p>
          <a:p>
            <a:pPr lvl="1"/>
            <a:r>
              <a:rPr lang="en-US" sz="2800" dirty="0" smtClean="0"/>
              <a:t>B-52</a:t>
            </a:r>
          </a:p>
          <a:p>
            <a:pPr lvl="1"/>
            <a:r>
              <a:rPr lang="en-US" sz="2800" dirty="0" smtClean="0"/>
              <a:t>501(c)(3)</a:t>
            </a:r>
          </a:p>
          <a:p>
            <a:pPr lvl="1"/>
            <a:r>
              <a:rPr lang="en-US" sz="2800" dirty="0" smtClean="0"/>
              <a:t>128.32.226.140</a:t>
            </a:r>
            <a:endParaRPr lang="en-US" sz="2800" dirty="0" smtClean="0"/>
          </a:p>
          <a:p>
            <a:pPr lvl="1"/>
            <a:r>
              <a:rPr lang="en-US" sz="2800" dirty="0" smtClean="0"/>
              <a:t>My PGP key is 324a3df234ch23e</a:t>
            </a:r>
          </a:p>
          <a:p>
            <a:pPr lvl="1"/>
            <a:r>
              <a:rPr lang="en-US" sz="2800" dirty="0" smtClean="0"/>
              <a:t>http</a:t>
            </a:r>
            <a:r>
              <a:rPr lang="en-US" sz="2800" dirty="0" smtClean="0"/>
              <a:t>://people.ischool.berkeley.edu/~glushko/</a:t>
            </a:r>
            <a:endParaRPr lang="en-US" sz="2800" dirty="0"/>
          </a:p>
        </p:txBody>
      </p:sp>
    </p:spTree>
    <p:extLst>
      <p:ext uri="{BB962C8B-B14F-4D97-AF65-F5344CB8AC3E}">
        <p14:creationId xmlns:p14="http://schemas.microsoft.com/office/powerpoint/2010/main" val="410842484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1295400" y="104403"/>
            <a:ext cx="6171530"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4000" b="1" dirty="0" smtClean="0"/>
              <a:t>Tokenization Challenges [2]</a:t>
            </a:r>
            <a:endParaRPr lang="en-US" sz="4000" b="1" dirty="0">
              <a:sym typeface="UC Berkeley OS Sign"/>
            </a:endParaRPr>
          </a:p>
        </p:txBody>
      </p:sp>
      <p:sp>
        <p:nvSpPr>
          <p:cNvPr id="29699" name="Text Box 6"/>
          <p:cNvSpPr txBox="1">
            <a:spLocks noChangeArrowheads="1"/>
          </p:cNvSpPr>
          <p:nvPr/>
        </p:nvSpPr>
        <p:spPr bwMode="auto">
          <a:xfrm>
            <a:off x="7722227" y="6594574"/>
            <a:ext cx="65298"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13</a:t>
            </a:fld>
            <a:endParaRPr lang="en-US" sz="1500" dirty="0">
              <a:solidFill>
                <a:srgbClr val="002955"/>
              </a:solidFill>
              <a:latin typeface="UC Berkeley OS Sign"/>
              <a:ea typeface="MS PGothic" pitchFamily="34" charset="-128"/>
              <a:sym typeface="UC Berkeley OS Sign"/>
            </a:endParaRPr>
          </a:p>
        </p:txBody>
      </p:sp>
      <p:sp>
        <p:nvSpPr>
          <p:cNvPr id="8" name="Rectangle 7"/>
          <p:cNvSpPr/>
          <p:nvPr/>
        </p:nvSpPr>
        <p:spPr>
          <a:xfrm>
            <a:off x="418765" y="1295400"/>
            <a:ext cx="7924800" cy="4622419"/>
          </a:xfrm>
          <a:prstGeom prst="rect">
            <a:avLst/>
          </a:prstGeom>
        </p:spPr>
        <p:txBody>
          <a:bodyPr wrap="square">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rPr>
              <a:t>We've seen that treating numbers and number-like-things as </a:t>
            </a:r>
            <a:r>
              <a:rPr lang="en-US" sz="2800" dirty="0" err="1">
                <a:latin typeface="UC Berkeley OS Sign"/>
                <a:cs typeface="Arial" pitchFamily="34" charset="0"/>
              </a:rPr>
              <a:t>indexable</a:t>
            </a:r>
            <a:r>
              <a:rPr lang="en-US" sz="2800" dirty="0">
                <a:latin typeface="UC Berkeley OS Sign"/>
                <a:cs typeface="Arial" pitchFamily="34" charset="0"/>
              </a:rPr>
              <a:t> tokens is important</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rPr>
              <a:t>Is 1998 </a:t>
            </a:r>
            <a:r>
              <a:rPr lang="en-US" sz="2800" dirty="0">
                <a:latin typeface="UC Berkeley OS Sign"/>
                <a:cs typeface="Arial" pitchFamily="34" charset="0"/>
              </a:rPr>
              <a:t>the same as 1,998? </a:t>
            </a:r>
          </a:p>
          <a:p>
            <a:pPr marL="342900"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rPr>
              <a:t>Is </a:t>
            </a:r>
            <a:r>
              <a:rPr lang="en-US" sz="2800" dirty="0" smtClean="0">
                <a:latin typeface="UC Berkeley OS Sign"/>
                <a:cs typeface="Arial" pitchFamily="34" charset="0"/>
              </a:rPr>
              <a:t>103 </a:t>
            </a:r>
            <a:r>
              <a:rPr lang="en-US" sz="2800" dirty="0">
                <a:latin typeface="UC Berkeley OS Sign"/>
                <a:cs typeface="Arial" pitchFamily="34" charset="0"/>
              </a:rPr>
              <a:t>the same as </a:t>
            </a:r>
            <a:r>
              <a:rPr lang="en-US" sz="2800" dirty="0" smtClean="0">
                <a:latin typeface="UC Berkeley OS Sign"/>
                <a:cs typeface="Arial" pitchFamily="34" charset="0"/>
              </a:rPr>
              <a:t>.103</a:t>
            </a:r>
            <a:r>
              <a:rPr lang="en-US" sz="2800" dirty="0">
                <a:latin typeface="UC Berkeley OS Sign"/>
                <a:cs typeface="Arial" pitchFamily="34" charset="0"/>
              </a:rPr>
              <a:t>? </a:t>
            </a:r>
          </a:p>
          <a:p>
            <a:pPr marL="342900"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rPr>
              <a:t>How many different numbers might appear in texts? More than the number of word tokens?</a:t>
            </a:r>
          </a:p>
          <a:p>
            <a:pPr marL="342900"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rPr>
              <a:t>Maybe we should only index numbers when they are combined with letters or </a:t>
            </a:r>
            <a:r>
              <a:rPr lang="en-US" sz="2800" dirty="0" smtClean="0">
                <a:latin typeface="UC Berkeley OS Sign"/>
                <a:cs typeface="Arial" pitchFamily="34" charset="0"/>
              </a:rPr>
              <a:t>punctuation</a:t>
            </a:r>
            <a:endParaRPr lang="en-US" sz="2800" dirty="0">
              <a:latin typeface="UC Berkeley OS Sign"/>
              <a:cs typeface="Arial" pitchFamily="34" charset="0"/>
            </a:endParaRPr>
          </a:p>
        </p:txBody>
      </p:sp>
    </p:spTree>
    <p:extLst>
      <p:ext uri="{BB962C8B-B14F-4D97-AF65-F5344CB8AC3E}">
        <p14:creationId xmlns:p14="http://schemas.microsoft.com/office/powerpoint/2010/main" val="4108424849"/>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1219200" y="0"/>
            <a:ext cx="6171530"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4000" b="1" dirty="0" smtClean="0"/>
              <a:t>Tokenization Challenges </a:t>
            </a:r>
            <a:r>
              <a:rPr lang="en-US" sz="4000" b="1" dirty="0" smtClean="0"/>
              <a:t>[3]</a:t>
            </a:r>
            <a:endParaRPr lang="en-US" sz="4000" b="1" dirty="0">
              <a:sym typeface="UC Berkeley OS Sign"/>
            </a:endParaRPr>
          </a:p>
        </p:txBody>
      </p:sp>
      <p:sp>
        <p:nvSpPr>
          <p:cNvPr id="29699" name="Text Box 6"/>
          <p:cNvSpPr txBox="1">
            <a:spLocks noChangeArrowheads="1"/>
          </p:cNvSpPr>
          <p:nvPr/>
        </p:nvSpPr>
        <p:spPr bwMode="auto">
          <a:xfrm>
            <a:off x="7722227" y="6594574"/>
            <a:ext cx="65298"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14</a:t>
            </a:fld>
            <a:endParaRPr lang="en-US" sz="1500" dirty="0">
              <a:solidFill>
                <a:srgbClr val="002955"/>
              </a:solidFill>
              <a:latin typeface="UC Berkeley OS Sign"/>
              <a:ea typeface="MS PGothic" pitchFamily="34" charset="-128"/>
              <a:sym typeface="UC Berkeley OS Sign"/>
            </a:endParaRPr>
          </a:p>
        </p:txBody>
      </p:sp>
      <p:pic>
        <p:nvPicPr>
          <p:cNvPr id="2050" name="Picture 2" descr="F:\courses\F2011\202\figures\Arabic-TokenOrder.gif"/>
          <p:cNvPicPr>
            <a:picLocks noChangeAspect="1" noChangeArrowheads="1"/>
          </p:cNvPicPr>
          <p:nvPr/>
        </p:nvPicPr>
        <p:blipFill>
          <a:blip r:embed="rId3" cstate="print"/>
          <a:srcRect/>
          <a:stretch>
            <a:fillRect/>
          </a:stretch>
        </p:blipFill>
        <p:spPr bwMode="auto">
          <a:xfrm>
            <a:off x="18881" y="3799899"/>
            <a:ext cx="8991600" cy="1396423"/>
          </a:xfrm>
          <a:prstGeom prst="rect">
            <a:avLst/>
          </a:prstGeom>
          <a:noFill/>
        </p:spPr>
      </p:pic>
      <p:sp>
        <p:nvSpPr>
          <p:cNvPr id="8" name="Rectangle 7"/>
          <p:cNvSpPr>
            <a:spLocks noChangeArrowheads="1"/>
          </p:cNvSpPr>
          <p:nvPr/>
        </p:nvSpPr>
        <p:spPr bwMode="auto">
          <a:xfrm>
            <a:off x="418764" y="1070739"/>
            <a:ext cx="8191835" cy="2700257"/>
          </a:xfrm>
          <a:prstGeom prst="rect">
            <a:avLst/>
          </a:prstGeom>
          <a:noFill/>
          <a:ln w="9525">
            <a:noFill/>
            <a:miter lim="800000"/>
            <a:headEnd/>
            <a:tailEnd/>
          </a:ln>
        </p:spPr>
        <p:txBody>
          <a:bodyPr wrap="square" lIns="64291" tIns="32146" rIns="64291" bIns="32146">
            <a:spAutoFit/>
          </a:bodyPr>
          <a:lstStyle/>
          <a:p>
            <a:pPr marL="342900" marR="0" lvl="0" indent="-342900" eaLnBrk="0" fontAlgn="base" hangingPunct="0">
              <a:lnSpc>
                <a:spcPct val="93000"/>
              </a:lnSpc>
              <a:spcBef>
                <a:spcPts val="1800"/>
              </a:spcBef>
              <a:spcAft>
                <a:spcPct val="0"/>
              </a:spcAft>
              <a:buClrTx/>
              <a:buSzTx/>
              <a:buFont typeface="Arial" pitchFamily="34" charset="0"/>
              <a:buChar char="•"/>
              <a:tabLst/>
            </a:pPr>
            <a:r>
              <a:rPr lang="en-US" sz="2800" dirty="0" smtClean="0">
                <a:latin typeface="UC Berkeley OS Sign"/>
                <a:cs typeface="Arial" pitchFamily="34" charset="0"/>
                <a:sym typeface="Arial" pitchFamily="34" charset="0"/>
              </a:rPr>
              <a:t>The language that the characters represent needs to be identified during decoding because it influences the order and nature of tokenization</a:t>
            </a:r>
          </a:p>
          <a:p>
            <a:pPr marL="342900" marR="0" lvl="0" indent="-342900" eaLnBrk="0" fontAlgn="base" hangingPunct="0">
              <a:lnSpc>
                <a:spcPct val="93000"/>
              </a:lnSpc>
              <a:spcBef>
                <a:spcPts val="1800"/>
              </a:spcBef>
              <a:spcAft>
                <a:spcPct val="0"/>
              </a:spcAft>
              <a:buClrTx/>
              <a:buSzTx/>
              <a:buFont typeface="Arial" pitchFamily="34" charset="0"/>
              <a:buChar char="•"/>
              <a:tabLst/>
            </a:pPr>
            <a:r>
              <a:rPr lang="en-US" sz="2800" dirty="0" smtClean="0">
                <a:latin typeface="UC Berkeley OS Sign"/>
                <a:cs typeface="Arial" pitchFamily="34" charset="0"/>
                <a:sym typeface="Arial" pitchFamily="34" charset="0"/>
              </a:rPr>
              <a:t>In languages that are written right-to-left like Arabic and Hebrew, left-to-right text can be interspersed, like numbers and dollar amounts</a:t>
            </a:r>
          </a:p>
        </p:txBody>
      </p:sp>
      <p:sp>
        <p:nvSpPr>
          <p:cNvPr id="2" name="Rectangle 1"/>
          <p:cNvSpPr/>
          <p:nvPr/>
        </p:nvSpPr>
        <p:spPr>
          <a:xfrm>
            <a:off x="418764" y="5448531"/>
            <a:ext cx="7086600" cy="893834"/>
          </a:xfrm>
          <a:prstGeom prst="rect">
            <a:avLst/>
          </a:prstGeom>
        </p:spPr>
        <p:txBody>
          <a:bodyPr wrap="square">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sym typeface="Arial" pitchFamily="34" charset="0"/>
              </a:rPr>
              <a:t>In German compound nouns don't have spaces between the tokens</a:t>
            </a:r>
          </a:p>
        </p:txBody>
      </p:sp>
    </p:spTree>
    <p:extLst>
      <p:ext uri="{BB962C8B-B14F-4D97-AF65-F5344CB8AC3E}">
        <p14:creationId xmlns:p14="http://schemas.microsoft.com/office/powerpoint/2010/main" val="4108424849"/>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152400" y="152400"/>
            <a:ext cx="87621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Tokenization in "Non-Segmented" Languages</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15</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304800" y="1143000"/>
            <a:ext cx="8229600" cy="3501758"/>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And these problems in "segmented languages" that use white space and punctuation to delimit words seem trivial compared to problems tokenizing Oriental languages that are "non-segmented"</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These languages have ideographic characters that can appear as one-character words but they also can combine to create new words.</a:t>
            </a:r>
          </a:p>
        </p:txBody>
      </p:sp>
      <p:pic>
        <p:nvPicPr>
          <p:cNvPr id="5" name="Picture 4" descr="Tokens-Chinese.gif"/>
          <p:cNvPicPr>
            <a:picLocks noChangeAspect="1"/>
          </p:cNvPicPr>
          <p:nvPr/>
        </p:nvPicPr>
        <p:blipFill>
          <a:blip r:embed="rId3" cstate="print"/>
          <a:stretch>
            <a:fillRect/>
          </a:stretch>
        </p:blipFill>
        <p:spPr>
          <a:xfrm>
            <a:off x="685800" y="4876800"/>
            <a:ext cx="7543800" cy="1352550"/>
          </a:xfrm>
          <a:prstGeom prst="rect">
            <a:avLst/>
          </a:prstGeom>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0"/>
            <a:ext cx="8228707"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4000" b="1" dirty="0" smtClean="0"/>
              <a:t>Normalization [1]</a:t>
            </a:r>
            <a:endParaRPr lang="en-US" sz="40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16</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490201" y="1036731"/>
            <a:ext cx="8162703" cy="4133341"/>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rPr>
              <a:t>Often two </a:t>
            </a:r>
            <a:r>
              <a:rPr lang="en-US" sz="2800" dirty="0">
                <a:latin typeface="UC Berkeley OS Sign"/>
                <a:cs typeface="Arial" pitchFamily="34" charset="0"/>
              </a:rPr>
              <a:t>character sequences are not exactly the same but you want to treat them as equivalent</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rPr>
              <a:t>Capital </a:t>
            </a:r>
            <a:r>
              <a:rPr lang="en-US" sz="2800" dirty="0">
                <a:latin typeface="UC Berkeley OS Sign"/>
                <a:cs typeface="Arial" pitchFamily="34" charset="0"/>
              </a:rPr>
              <a:t>and lower-case characters are typically "case-folded" or “downcased” to lower-case</a:t>
            </a:r>
          </a:p>
          <a:p>
            <a:pPr marL="342900"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rPr>
              <a:t>Lets you find matches at beginning of sentences, but watch out for proper names like General Electric, </a:t>
            </a:r>
            <a:r>
              <a:rPr lang="en-US" sz="2800" dirty="0" smtClean="0">
                <a:latin typeface="UC Berkeley OS Sign"/>
                <a:cs typeface="Arial" pitchFamily="34" charset="0"/>
              </a:rPr>
              <a:t>Bush which should not be case-folded</a:t>
            </a:r>
            <a:endParaRPr lang="en-US" sz="2800" dirty="0">
              <a:latin typeface="UC Berkeley OS Sign"/>
              <a:cs typeface="Arial" pitchFamily="34"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0"/>
            <a:ext cx="8228707"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4000" b="1" dirty="0" smtClean="0"/>
              <a:t>Normalization  [2]</a:t>
            </a:r>
            <a:endParaRPr lang="en-US" sz="40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17</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85353" y="1222528"/>
            <a:ext cx="7772400" cy="3963423"/>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rPr>
              <a:t>Apostrophes</a:t>
            </a:r>
            <a:r>
              <a:rPr lang="en-US" sz="2800" dirty="0">
                <a:latin typeface="UC Berkeley OS Sign"/>
                <a:cs typeface="Arial" pitchFamily="34" charset="0"/>
              </a:rPr>
              <a:t>, hyphens, accents, and diacritics are often removed </a:t>
            </a:r>
            <a:endParaRPr lang="en-US" sz="2800" dirty="0" smtClean="0">
              <a:latin typeface="UC Berkeley OS Sign"/>
              <a:cs typeface="Arial" pitchFamily="34" charset="0"/>
            </a:endParaRPr>
          </a:p>
          <a:p>
            <a:pPr marL="800100" lvl="1"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rPr>
              <a:t>anti-discriminatory </a:t>
            </a:r>
            <a:r>
              <a:rPr lang="en-US" sz="2800" dirty="0">
                <a:latin typeface="UC Berkeley OS Sign"/>
                <a:cs typeface="Arial" pitchFamily="34" charset="0"/>
              </a:rPr>
              <a:t>and antidiscrimatory, cliché and </a:t>
            </a:r>
            <a:r>
              <a:rPr lang="en-US" sz="2800" dirty="0" smtClean="0">
                <a:latin typeface="UC Berkeley OS Sign"/>
                <a:cs typeface="Arial" pitchFamily="34" charset="0"/>
              </a:rPr>
              <a:t>cliche</a:t>
            </a:r>
            <a:endParaRPr lang="en-US" sz="2800" dirty="0">
              <a:latin typeface="UC Berkeley OS Sign"/>
              <a:cs typeface="Arial" pitchFamily="34" charset="0"/>
            </a:endParaRPr>
          </a:p>
          <a:p>
            <a:pPr marL="342900"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rPr>
              <a:t>But in some languages diacritics distinguish </a:t>
            </a:r>
            <a:r>
              <a:rPr lang="en-US" sz="2800" dirty="0" smtClean="0">
                <a:latin typeface="UC Berkeley OS Sign"/>
                <a:cs typeface="Arial" pitchFamily="34" charset="0"/>
              </a:rPr>
              <a:t>words</a:t>
            </a:r>
          </a:p>
          <a:p>
            <a:pPr marL="800100" lvl="1"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rPr>
              <a:t>pena </a:t>
            </a:r>
            <a:r>
              <a:rPr lang="en-US" sz="2800" dirty="0">
                <a:latin typeface="UC Berkeley OS Sign"/>
                <a:cs typeface="Arial" pitchFamily="34" charset="0"/>
              </a:rPr>
              <a:t>and peña mean different things in </a:t>
            </a:r>
            <a:r>
              <a:rPr lang="en-US" sz="2800" dirty="0" smtClean="0">
                <a:latin typeface="UC Berkeley OS Sign"/>
                <a:cs typeface="Arial" pitchFamily="34" charset="0"/>
              </a:rPr>
              <a:t>Spanish</a:t>
            </a:r>
            <a:endParaRPr lang="en-US" sz="2800" dirty="0">
              <a:latin typeface="UC Berkeley OS Sign"/>
              <a:cs typeface="Arial" pitchFamily="34" charset="0"/>
            </a:endParaRPr>
          </a:p>
        </p:txBody>
      </p:sp>
    </p:spTree>
    <p:extLst>
      <p:ext uri="{BB962C8B-B14F-4D97-AF65-F5344CB8AC3E}">
        <p14:creationId xmlns:p14="http://schemas.microsoft.com/office/powerpoint/2010/main" val="315093500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553641" y="1071562"/>
            <a:ext cx="8197453" cy="2089547"/>
          </a:xfrm>
        </p:spPr>
        <p:txBody>
          <a:bodyPr>
            <a:normAutofit fontScale="90000"/>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800" b="1" dirty="0" smtClean="0">
                <a:sym typeface="UC Berkeley OS Sign"/>
              </a:rPr>
              <a:t>INFO 202</a:t>
            </a:r>
            <a:br>
              <a:rPr lang="en-US" sz="3800" b="1" dirty="0" smtClean="0">
                <a:sym typeface="UC Berkeley OS Sign"/>
              </a:rPr>
            </a:br>
            <a:r>
              <a:rPr lang="en-US" sz="3800" b="1" dirty="0" smtClean="0">
                <a:sym typeface="UC Berkeley OS Sign"/>
              </a:rPr>
              <a:t>“Information Organization &amp; Retrieval”</a:t>
            </a:r>
            <a:br>
              <a:rPr lang="en-US" sz="3800" b="1" dirty="0" smtClean="0">
                <a:sym typeface="UC Berkeley OS Sign"/>
              </a:rPr>
            </a:br>
            <a:r>
              <a:rPr lang="en-US" sz="3800" b="1" dirty="0" smtClean="0">
                <a:sym typeface="UC Berkeley OS Sign"/>
              </a:rPr>
              <a:t>Fall 2015</a:t>
            </a:r>
            <a:r>
              <a:rPr lang="en-US" sz="3400" b="1" dirty="0" smtClean="0"/>
              <a:t/>
            </a:r>
            <a:br>
              <a:rPr lang="en-US" sz="3400" b="1" dirty="0" smtClean="0"/>
            </a:br>
            <a:endParaRPr lang="en-US" sz="3400" dirty="0" smtClean="0">
              <a:sym typeface="UC Berkeley OS Sign"/>
            </a:endParaRPr>
          </a:p>
        </p:txBody>
      </p:sp>
      <p:sp>
        <p:nvSpPr>
          <p:cNvPr id="2051" name="Rectangle 2"/>
          <p:cNvSpPr>
            <a:spLocks noGrp="1" noChangeArrowheads="1"/>
          </p:cNvSpPr>
          <p:nvPr>
            <p:ph type="body" idx="1"/>
          </p:nvPr>
        </p:nvSpPr>
        <p:spPr>
          <a:xfrm>
            <a:off x="392906" y="2464594"/>
            <a:ext cx="8228707" cy="3589734"/>
          </a:xfrm>
        </p:spPr>
        <p:txBody>
          <a:bodyPr anchor="ctr">
            <a:normAutofit fontScale="92500" lnSpcReduction="10000"/>
          </a:bodyPr>
          <a:lstStyle/>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Robert J. Glushko</a:t>
            </a:r>
            <a:br>
              <a:rPr lang="en-US" sz="3000" dirty="0" smtClean="0">
                <a:sym typeface="UC Berkeley OS Sign"/>
              </a:rPr>
            </a:br>
            <a:r>
              <a:rPr lang="en-US" sz="3000" dirty="0" smtClean="0">
                <a:sym typeface="UC Berkeley OS Sign"/>
                <a:hlinkClick r:id="rId3"/>
              </a:rPr>
              <a:t>glushko@berkeley.edu</a:t>
            </a: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@rjglushko</a:t>
            </a: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9 </a:t>
            </a:r>
            <a:r>
              <a:rPr lang="en-US" sz="3000" dirty="0" smtClean="0">
                <a:sym typeface="UC Berkeley OS Sign"/>
              </a:rPr>
              <a:t>November 2015</a:t>
            </a:r>
            <a:br>
              <a:rPr lang="en-US" sz="3000" dirty="0" smtClean="0">
                <a:sym typeface="UC Berkeley OS Sign"/>
              </a:rPr>
            </a:br>
            <a:r>
              <a:rPr lang="en-US" sz="3000" dirty="0" smtClean="0">
                <a:sym typeface="UC Berkeley OS Sign"/>
              </a:rPr>
              <a:t>Lecture </a:t>
            </a:r>
            <a:r>
              <a:rPr lang="en-US" sz="3000" dirty="0" smtClean="0">
                <a:sym typeface="UC Berkeley OS Sign"/>
              </a:rPr>
              <a:t>21.2 </a:t>
            </a:r>
            <a:r>
              <a:rPr lang="en-US" sz="3000" dirty="0" smtClean="0">
                <a:sym typeface="UC Berkeley OS Sign"/>
              </a:rPr>
              <a:t>– Morphological Processing</a:t>
            </a:r>
          </a:p>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olidFill>
                <a:srgbClr val="002955"/>
              </a:solidFill>
              <a:sym typeface="UC Berkeley OS Sign"/>
            </a:endParaRPr>
          </a:p>
        </p:txBody>
      </p:sp>
      <p:sp>
        <p:nvSpPr>
          <p:cNvPr id="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2052"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054" name="Picture 5"/>
          <p:cNvPicPr>
            <a:picLocks noChangeArrowheads="1"/>
          </p:cNvPicPr>
          <p:nvPr/>
        </p:nvPicPr>
        <p:blipFill>
          <a:blip r:embed="rId4" cstate="print"/>
          <a:srcRect/>
          <a:stretch>
            <a:fillRect/>
          </a:stretch>
        </p:blipFill>
        <p:spPr bwMode="auto">
          <a:xfrm>
            <a:off x="194221" y="223242"/>
            <a:ext cx="892969" cy="892969"/>
          </a:xfrm>
          <a:prstGeom prst="rect">
            <a:avLst/>
          </a:prstGeom>
          <a:noFill/>
          <a:ln w="9525">
            <a:noFill/>
            <a:round/>
            <a:headEnd/>
            <a:tailEnd/>
          </a:ln>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2286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a:t>One Minute Morphology</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19</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85800" y="1219200"/>
            <a:ext cx="7772400" cy="5222807"/>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rPr>
              <a:t>Whenever we create, combine, or compare resource descriptions we need to pay attention to word forms</a:t>
            </a:r>
          </a:p>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rPr>
              <a:t>MORPHOLOGY </a:t>
            </a:r>
            <a:r>
              <a:rPr lang="en-US" sz="2400" dirty="0">
                <a:latin typeface="UC Berkeley OS Sign"/>
                <a:cs typeface="Arial" pitchFamily="34" charset="0"/>
              </a:rPr>
              <a:t>is the part of linguistics concerned with the mechanisms by which </a:t>
            </a:r>
            <a:r>
              <a:rPr lang="en-US" sz="2400" dirty="0" smtClean="0">
                <a:latin typeface="UC Berkeley OS Sign"/>
                <a:cs typeface="Arial" pitchFamily="34" charset="0"/>
              </a:rPr>
              <a:t>all natural </a:t>
            </a:r>
            <a:r>
              <a:rPr lang="en-US" sz="2400" dirty="0">
                <a:latin typeface="UC Berkeley OS Sign"/>
                <a:cs typeface="Arial" pitchFamily="34" charset="0"/>
              </a:rPr>
              <a:t>languages create words and word forms from smaller units </a:t>
            </a:r>
          </a:p>
          <a:p>
            <a:pPr marL="342900" indent="-342900" eaLnBrk="0" fontAlgn="base" hangingPunct="0">
              <a:lnSpc>
                <a:spcPct val="93000"/>
              </a:lnSpc>
              <a:spcBef>
                <a:spcPts val="1800"/>
              </a:spcBef>
              <a:spcAft>
                <a:spcPct val="0"/>
              </a:spcAft>
              <a:buFont typeface="Arial" pitchFamily="34" charset="0"/>
              <a:buChar char="•"/>
            </a:pPr>
            <a:r>
              <a:rPr lang="en-US" sz="2400" dirty="0">
                <a:latin typeface="UC Berkeley OS Sign"/>
                <a:cs typeface="Arial" pitchFamily="34" charset="0"/>
              </a:rPr>
              <a:t>These basic building blocks are called MORPHEMES and can express semantic concepts (when they are called </a:t>
            </a:r>
            <a:r>
              <a:rPr lang="en-US" sz="2400" dirty="0" smtClean="0">
                <a:latin typeface="UC Berkeley OS Sign"/>
                <a:cs typeface="Arial" pitchFamily="34" charset="0"/>
              </a:rPr>
              <a:t>ROOTS, </a:t>
            </a:r>
            <a:r>
              <a:rPr lang="en-US" sz="2400" dirty="0">
                <a:latin typeface="UC Berkeley OS Sign"/>
                <a:cs typeface="Arial" pitchFamily="34" charset="0"/>
              </a:rPr>
              <a:t>or abstract features like "</a:t>
            </a:r>
            <a:r>
              <a:rPr lang="en-US" sz="2400" dirty="0" err="1">
                <a:latin typeface="UC Berkeley OS Sign"/>
                <a:cs typeface="Arial" pitchFamily="34" charset="0"/>
              </a:rPr>
              <a:t>pastness</a:t>
            </a:r>
            <a:r>
              <a:rPr lang="en-US" sz="2400" dirty="0">
                <a:latin typeface="UC Berkeley OS Sign"/>
                <a:cs typeface="Arial" pitchFamily="34" charset="0"/>
              </a:rPr>
              <a:t>" or "plural")</a:t>
            </a:r>
          </a:p>
          <a:p>
            <a:pPr marL="342900" indent="-342900" eaLnBrk="0" fontAlgn="base" hangingPunct="0">
              <a:lnSpc>
                <a:spcPct val="93000"/>
              </a:lnSpc>
              <a:spcBef>
                <a:spcPts val="1800"/>
              </a:spcBef>
              <a:spcAft>
                <a:spcPct val="0"/>
              </a:spcAft>
              <a:buFont typeface="Arial" pitchFamily="34" charset="0"/>
              <a:buChar char="•"/>
            </a:pPr>
            <a:r>
              <a:rPr lang="en-US" sz="2400" dirty="0">
                <a:latin typeface="UC Berkeley OS Sign"/>
                <a:cs typeface="Arial" pitchFamily="34" charset="0"/>
              </a:rPr>
              <a:t>Every natural language contains about 10,000 morphemes and because of how they combine to create words, the number of words is an order of magnitude greater</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553641" y="1071562"/>
            <a:ext cx="8197453" cy="2089547"/>
          </a:xfrm>
        </p:spPr>
        <p:txBody>
          <a:bodyPr>
            <a:normAutofit fontScale="90000"/>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800" b="1" dirty="0" smtClean="0">
                <a:sym typeface="UC Berkeley OS Sign"/>
              </a:rPr>
              <a:t>INFO 202</a:t>
            </a:r>
            <a:br>
              <a:rPr lang="en-US" sz="3800" b="1" dirty="0" smtClean="0">
                <a:sym typeface="UC Berkeley OS Sign"/>
              </a:rPr>
            </a:br>
            <a:r>
              <a:rPr lang="en-US" sz="3800" b="1" dirty="0" smtClean="0">
                <a:sym typeface="UC Berkeley OS Sign"/>
              </a:rPr>
              <a:t>“Information Organization &amp; Retrieval”</a:t>
            </a:r>
            <a:br>
              <a:rPr lang="en-US" sz="3800" b="1" dirty="0" smtClean="0">
                <a:sym typeface="UC Berkeley OS Sign"/>
              </a:rPr>
            </a:br>
            <a:r>
              <a:rPr lang="en-US" sz="3800" b="1" dirty="0" smtClean="0">
                <a:sym typeface="UC Berkeley OS Sign"/>
              </a:rPr>
              <a:t>Fall 2015</a:t>
            </a:r>
            <a:r>
              <a:rPr lang="en-US" sz="3400" b="1" dirty="0" smtClean="0"/>
              <a:t/>
            </a:r>
            <a:br>
              <a:rPr lang="en-US" sz="3400" b="1" dirty="0" smtClean="0"/>
            </a:br>
            <a:endParaRPr lang="en-US" sz="3400" dirty="0" smtClean="0">
              <a:sym typeface="UC Berkeley OS Sign"/>
            </a:endParaRPr>
          </a:p>
        </p:txBody>
      </p:sp>
      <p:sp>
        <p:nvSpPr>
          <p:cNvPr id="2051" name="Rectangle 2"/>
          <p:cNvSpPr>
            <a:spLocks noGrp="1" noChangeArrowheads="1"/>
          </p:cNvSpPr>
          <p:nvPr>
            <p:ph type="body" idx="1"/>
          </p:nvPr>
        </p:nvSpPr>
        <p:spPr>
          <a:xfrm>
            <a:off x="392906" y="2464594"/>
            <a:ext cx="8228707" cy="3589734"/>
          </a:xfrm>
        </p:spPr>
        <p:txBody>
          <a:bodyPr anchor="ctr">
            <a:normAutofit fontScale="92500" lnSpcReduction="10000"/>
          </a:bodyPr>
          <a:lstStyle/>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Robert J. Glushko</a:t>
            </a:r>
            <a:br>
              <a:rPr lang="en-US" sz="3000" dirty="0" smtClean="0">
                <a:sym typeface="UC Berkeley OS Sign"/>
              </a:rPr>
            </a:br>
            <a:r>
              <a:rPr lang="en-US" sz="3000" dirty="0" smtClean="0">
                <a:sym typeface="UC Berkeley OS Sign"/>
                <a:hlinkClick r:id="rId3"/>
              </a:rPr>
              <a:t>glushko@berkeley.edu</a:t>
            </a: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@rjglushko</a:t>
            </a: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9 November 2015</a:t>
            </a:r>
            <a:br>
              <a:rPr lang="en-US" sz="3000" dirty="0" smtClean="0">
                <a:sym typeface="UC Berkeley OS Sign"/>
              </a:rPr>
            </a:br>
            <a:r>
              <a:rPr lang="en-US" sz="3000" dirty="0" smtClean="0">
                <a:sym typeface="UC Berkeley OS Sign"/>
              </a:rPr>
              <a:t>Lecture 21.1 – Text Processing</a:t>
            </a:r>
          </a:p>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olidFill>
                <a:srgbClr val="002955"/>
              </a:solidFill>
              <a:sym typeface="UC Berkeley OS Sign"/>
            </a:endParaRPr>
          </a:p>
        </p:txBody>
      </p:sp>
      <p:sp>
        <p:nvSpPr>
          <p:cNvPr id="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2052"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054" name="Picture 5"/>
          <p:cNvPicPr>
            <a:picLocks noChangeArrowheads="1"/>
          </p:cNvPicPr>
          <p:nvPr/>
        </p:nvPicPr>
        <p:blipFill>
          <a:blip r:embed="rId4" cstate="print"/>
          <a:srcRect/>
          <a:stretch>
            <a:fillRect/>
          </a:stretch>
        </p:blipFill>
        <p:spPr bwMode="auto">
          <a:xfrm>
            <a:off x="194221" y="223242"/>
            <a:ext cx="892969" cy="892969"/>
          </a:xfrm>
          <a:prstGeom prst="rect">
            <a:avLst/>
          </a:prstGeom>
          <a:noFill/>
          <a:ln w="9525">
            <a:noFill/>
            <a:round/>
            <a:headEnd/>
            <a:tailEnd/>
          </a:ln>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646" y="3048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Why Do We Care About Morphology? </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20</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85800" y="1219200"/>
            <a:ext cx="7772400" cy="4934843"/>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rPr>
              <a:t>Morphological </a:t>
            </a:r>
            <a:r>
              <a:rPr lang="en-US" sz="2800" dirty="0">
                <a:latin typeface="UC Berkeley OS Sign"/>
                <a:cs typeface="Arial" pitchFamily="34" charset="0"/>
              </a:rPr>
              <a:t>analysis of a language is often used in information retrieval and other low-level text processing applications (hyphenation, spelling correction) because solving problems using root forms and rules is more </a:t>
            </a:r>
            <a:r>
              <a:rPr lang="en-US" sz="2800" dirty="0" smtClean="0">
                <a:latin typeface="UC Berkeley OS Sign"/>
                <a:cs typeface="Arial" pitchFamily="34" charset="0"/>
              </a:rPr>
              <a:t>scalable </a:t>
            </a:r>
            <a:r>
              <a:rPr lang="en-US" sz="2800" dirty="0">
                <a:latin typeface="UC Berkeley OS Sign"/>
                <a:cs typeface="Arial" pitchFamily="34" charset="0"/>
              </a:rPr>
              <a:t>and robust than solving them using word lists </a:t>
            </a:r>
          </a:p>
          <a:p>
            <a:pPr marL="342900"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rPr>
              <a:t>Natural languages are generative, with new words continually being </a:t>
            </a:r>
            <a:r>
              <a:rPr lang="en-US" sz="2800" dirty="0" smtClean="0">
                <a:latin typeface="UC Berkeley OS Sign"/>
                <a:cs typeface="Arial" pitchFamily="34" charset="0"/>
              </a:rPr>
              <a:t>invented, </a:t>
            </a:r>
          </a:p>
          <a:p>
            <a:pPr marL="342900"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rPr>
              <a:t>M</a:t>
            </a:r>
            <a:r>
              <a:rPr lang="en-US" sz="2800" dirty="0" smtClean="0">
                <a:latin typeface="UC Berkeley OS Sign"/>
                <a:cs typeface="Arial" pitchFamily="34" charset="0"/>
              </a:rPr>
              <a:t>any </a:t>
            </a:r>
            <a:r>
              <a:rPr lang="en-US" sz="2800" dirty="0">
                <a:latin typeface="UC Berkeley OS Sign"/>
                <a:cs typeface="Arial" pitchFamily="34" charset="0"/>
              </a:rPr>
              <a:t>misspellings of common words are obscure low frequency </a:t>
            </a:r>
            <a:r>
              <a:rPr lang="en-US" sz="2800" dirty="0" smtClean="0">
                <a:latin typeface="UC Berkeley OS Sign"/>
                <a:cs typeface="Arial" pitchFamily="34" charset="0"/>
              </a:rPr>
              <a:t>words</a:t>
            </a:r>
            <a:endParaRPr lang="en-US" sz="2800" dirty="0">
              <a:latin typeface="UC Berkeley OS Sign"/>
              <a:cs typeface="Arial" pitchFamily="34" charset="0"/>
            </a:endParaRPr>
          </a:p>
        </p:txBody>
      </p:sp>
    </p:spTree>
    <p:extLst>
      <p:ext uri="{BB962C8B-B14F-4D97-AF65-F5344CB8AC3E}">
        <p14:creationId xmlns:p14="http://schemas.microsoft.com/office/powerpoint/2010/main" val="64013025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334016" y="-7883"/>
            <a:ext cx="8228707"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4000" b="1" dirty="0" smtClean="0"/>
              <a:t>Derivation and Inflection</a:t>
            </a:r>
            <a:endParaRPr lang="en-US" sz="40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21</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428163" y="990600"/>
            <a:ext cx="8152953" cy="6028091"/>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rPr>
              <a:t>DERIVATION is the mechanism for creating new words, usually of a different part-of-speech category, by adding a BOUND MORPH to a BASE MORPH </a:t>
            </a:r>
          </a:p>
          <a:p>
            <a:pPr marL="457200" lvl="2" eaLnBrk="0" fontAlgn="base" hangingPunct="0">
              <a:lnSpc>
                <a:spcPct val="93000"/>
              </a:lnSpc>
              <a:spcBef>
                <a:spcPts val="1800"/>
              </a:spcBef>
              <a:spcAft>
                <a:spcPct val="0"/>
              </a:spcAft>
            </a:pPr>
            <a:r>
              <a:rPr lang="en-US" sz="2800" dirty="0">
                <a:latin typeface="UC Berkeley OS Sign"/>
                <a:cs typeface="Arial" pitchFamily="34" charset="0"/>
              </a:rPr>
              <a:t>build + </a:t>
            </a:r>
            <a:r>
              <a:rPr lang="en-US" sz="2800" dirty="0" err="1">
                <a:latin typeface="UC Berkeley OS Sign"/>
                <a:cs typeface="Arial" pitchFamily="34" charset="0"/>
              </a:rPr>
              <a:t>ing</a:t>
            </a:r>
            <a:r>
              <a:rPr lang="en-US" sz="2800" dirty="0">
                <a:latin typeface="UC Berkeley OS Sign"/>
                <a:cs typeface="Arial" pitchFamily="34" charset="0"/>
              </a:rPr>
              <a:t> -&gt; building; health + y -&gt; </a:t>
            </a:r>
            <a:r>
              <a:rPr lang="en-US" sz="2800" dirty="0" smtClean="0">
                <a:latin typeface="UC Berkeley OS Sign"/>
                <a:cs typeface="Arial" pitchFamily="34" charset="0"/>
              </a:rPr>
              <a:t>healthy</a:t>
            </a:r>
            <a:endParaRPr lang="en-US" sz="2800" dirty="0">
              <a:latin typeface="UC Berkeley OS Sign"/>
              <a:cs typeface="Arial" pitchFamily="34" charset="0"/>
            </a:endParaRPr>
          </a:p>
          <a:p>
            <a:pPr marL="342900"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rPr>
              <a:t>INFLECTION is the morphological mechanism that changes the form of a word to handle tense, aspect, agreement, etc. It never changes the part-of-speech (grammatical category) </a:t>
            </a:r>
          </a:p>
          <a:p>
            <a:pPr marL="571500" lvl="3" eaLnBrk="0" fontAlgn="base" hangingPunct="0">
              <a:lnSpc>
                <a:spcPct val="93000"/>
              </a:lnSpc>
              <a:spcBef>
                <a:spcPts val="1800"/>
              </a:spcBef>
              <a:spcAft>
                <a:spcPct val="0"/>
              </a:spcAft>
            </a:pPr>
            <a:r>
              <a:rPr lang="en-US" sz="2800" dirty="0">
                <a:latin typeface="UC Berkeley OS Sign"/>
                <a:cs typeface="Arial" pitchFamily="34" charset="0"/>
              </a:rPr>
              <a:t>dog, dogs</a:t>
            </a:r>
          </a:p>
          <a:p>
            <a:pPr marL="571500" lvl="3" eaLnBrk="0" fontAlgn="base" hangingPunct="0">
              <a:lnSpc>
                <a:spcPct val="93000"/>
              </a:lnSpc>
              <a:spcBef>
                <a:spcPts val="1800"/>
              </a:spcBef>
              <a:spcAft>
                <a:spcPct val="0"/>
              </a:spcAft>
            </a:pPr>
            <a:r>
              <a:rPr lang="en-US" sz="2800" dirty="0" err="1">
                <a:latin typeface="UC Berkeley OS Sign"/>
                <a:cs typeface="Arial" pitchFamily="34" charset="0"/>
              </a:rPr>
              <a:t>tengo</a:t>
            </a:r>
            <a:r>
              <a:rPr lang="en-US" sz="2800" dirty="0">
                <a:latin typeface="UC Berkeley OS Sign"/>
                <a:cs typeface="Arial" pitchFamily="34" charset="0"/>
              </a:rPr>
              <a:t>, </a:t>
            </a:r>
            <a:r>
              <a:rPr lang="en-US" sz="2800" dirty="0" err="1">
                <a:latin typeface="UC Berkeley OS Sign"/>
                <a:cs typeface="Arial" pitchFamily="34" charset="0"/>
              </a:rPr>
              <a:t>tienes</a:t>
            </a:r>
            <a:r>
              <a:rPr lang="en-US" sz="2800" dirty="0">
                <a:latin typeface="UC Berkeley OS Sign"/>
                <a:cs typeface="Arial" pitchFamily="34" charset="0"/>
              </a:rPr>
              <a:t>, </a:t>
            </a:r>
            <a:r>
              <a:rPr lang="en-US" sz="2800" dirty="0" err="1">
                <a:latin typeface="UC Berkeley OS Sign"/>
                <a:cs typeface="Arial" pitchFamily="34" charset="0"/>
              </a:rPr>
              <a:t>tenemos</a:t>
            </a:r>
            <a:r>
              <a:rPr lang="en-US" sz="2800" dirty="0">
                <a:latin typeface="UC Berkeley OS Sign"/>
                <a:cs typeface="Arial" pitchFamily="34" charset="0"/>
              </a:rPr>
              <a:t>, </a:t>
            </a:r>
            <a:r>
              <a:rPr lang="en-US" sz="2800" dirty="0" err="1">
                <a:latin typeface="UC Berkeley OS Sign"/>
                <a:cs typeface="Arial" pitchFamily="34" charset="0"/>
              </a:rPr>
              <a:t>tienen</a:t>
            </a:r>
            <a:endParaRPr lang="en-US" sz="2800" dirty="0">
              <a:latin typeface="UC Berkeley OS Sign"/>
              <a:cs typeface="Arial" pitchFamily="34" charset="0"/>
            </a:endParaRPr>
          </a:p>
          <a:p>
            <a:pPr marL="342900" lvl="1" indent="-342900" eaLnBrk="0" fontAlgn="base" hangingPunct="0">
              <a:lnSpc>
                <a:spcPct val="93000"/>
              </a:lnSpc>
              <a:spcBef>
                <a:spcPts val="1800"/>
              </a:spcBef>
              <a:spcAft>
                <a:spcPct val="0"/>
              </a:spcAft>
              <a:buFont typeface="Arial" pitchFamily="34" charset="0"/>
              <a:buChar char="•"/>
            </a:pPr>
            <a:endParaRPr lang="en-US" sz="2800" dirty="0">
              <a:latin typeface="UC Berkeley OS Sign"/>
              <a:cs typeface="Arial" pitchFamily="34" charset="0"/>
            </a:endParaRPr>
          </a:p>
        </p:txBody>
      </p:sp>
    </p:spTree>
    <p:extLst>
      <p:ext uri="{BB962C8B-B14F-4D97-AF65-F5344CB8AC3E}">
        <p14:creationId xmlns:p14="http://schemas.microsoft.com/office/powerpoint/2010/main" val="2183872992"/>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228600"/>
            <a:ext cx="8228707"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4000" b="1" dirty="0"/>
              <a:t>Stemming</a:t>
            </a:r>
            <a:endParaRPr lang="en-US" sz="40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22</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85800" y="1219200"/>
            <a:ext cx="7772400" cy="4133341"/>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rPr>
              <a:t>STEMMING is morphological processing to remove prefixes and suffixes to leave the root form of words</a:t>
            </a:r>
          </a:p>
          <a:p>
            <a:pPr marL="342900"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rPr>
              <a:t>Stemming reduces many related words and word forms to a common canonical form</a:t>
            </a:r>
          </a:p>
          <a:p>
            <a:pPr marL="342900"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rPr>
              <a:t>This makes it possible to retrieve documents when they contain the meaning we're looking for even if the form of the search word doesn't exactly match what's in the </a:t>
            </a:r>
            <a:r>
              <a:rPr lang="en-US" sz="2800" dirty="0" smtClean="0">
                <a:latin typeface="UC Berkeley OS Sign"/>
                <a:cs typeface="Arial" pitchFamily="34" charset="0"/>
              </a:rPr>
              <a:t>documents</a:t>
            </a:r>
            <a:endParaRPr lang="en-US" sz="2800" dirty="0">
              <a:latin typeface="UC Berkeley OS Sign"/>
              <a:cs typeface="Arial" pitchFamily="34" charset="0"/>
            </a:endParaRPr>
          </a:p>
        </p:txBody>
      </p:sp>
    </p:spTree>
    <p:extLst>
      <p:ext uri="{BB962C8B-B14F-4D97-AF65-F5344CB8AC3E}">
        <p14:creationId xmlns:p14="http://schemas.microsoft.com/office/powerpoint/2010/main" val="2606376301"/>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228600"/>
            <a:ext cx="8228707"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4000" b="1" dirty="0"/>
              <a:t>Stemming</a:t>
            </a:r>
            <a:endParaRPr lang="en-US" sz="40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23</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85800" y="1219200"/>
            <a:ext cx="7772400" cy="5396508"/>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rPr>
              <a:t>In </a:t>
            </a:r>
            <a:r>
              <a:rPr lang="en-US" sz="2800" dirty="0">
                <a:latin typeface="UC Berkeley OS Sign"/>
                <a:cs typeface="Arial" pitchFamily="34" charset="0"/>
              </a:rPr>
              <a:t>English, inflectional morphology is relatively easy to </a:t>
            </a:r>
            <a:r>
              <a:rPr lang="en-US" sz="2800" dirty="0" smtClean="0">
                <a:latin typeface="UC Berkeley OS Sign"/>
                <a:cs typeface="Arial" pitchFamily="34" charset="0"/>
              </a:rPr>
              <a:t>handle (derivational is hard)</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rPr>
              <a:t>So </a:t>
            </a:r>
            <a:r>
              <a:rPr lang="en-US" sz="2800" dirty="0">
                <a:latin typeface="UC Berkeley OS Sign"/>
                <a:cs typeface="Arial" pitchFamily="34" charset="0"/>
              </a:rPr>
              <a:t>"dumb" stemmers (e.g., iteratively remove suffixes, matching longest sequence in rewrite rule) perform acceptably</a:t>
            </a:r>
          </a:p>
          <a:p>
            <a:pPr marL="800100" lvl="1"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rPr>
              <a:t>one </a:t>
            </a:r>
            <a:r>
              <a:rPr lang="en-US" sz="2800" dirty="0">
                <a:latin typeface="UC Berkeley OS Sign"/>
                <a:cs typeface="Arial" pitchFamily="34" charset="0"/>
              </a:rPr>
              <a:t>rule might say if you see an </a:t>
            </a:r>
            <a:r>
              <a:rPr lang="en-US" sz="2800" dirty="0" smtClean="0">
                <a:latin typeface="UC Berkeley OS Sign"/>
                <a:cs typeface="Arial" pitchFamily="34" charset="0"/>
              </a:rPr>
              <a:t>“s” </a:t>
            </a:r>
            <a:r>
              <a:rPr lang="en-US" sz="2800" dirty="0">
                <a:latin typeface="UC Berkeley OS Sign"/>
                <a:cs typeface="Arial" pitchFamily="34" charset="0"/>
              </a:rPr>
              <a:t>at the end of the word, remove </a:t>
            </a:r>
            <a:r>
              <a:rPr lang="en-US" sz="2800" dirty="0" smtClean="0">
                <a:latin typeface="UC Berkeley OS Sign"/>
                <a:cs typeface="Arial" pitchFamily="34" charset="0"/>
              </a:rPr>
              <a:t>it</a:t>
            </a:r>
          </a:p>
          <a:p>
            <a:pPr marL="800100" lvl="1"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rPr>
              <a:t>another </a:t>
            </a:r>
            <a:r>
              <a:rPr lang="en-US" sz="2800" dirty="0">
                <a:latin typeface="UC Berkeley OS Sign"/>
                <a:cs typeface="Arial" pitchFamily="34" charset="0"/>
              </a:rPr>
              <a:t>one might say if you see </a:t>
            </a:r>
            <a:r>
              <a:rPr lang="en-US" sz="2800" dirty="0" smtClean="0">
                <a:latin typeface="UC Berkeley OS Sign"/>
                <a:cs typeface="Arial" pitchFamily="34" charset="0"/>
              </a:rPr>
              <a:t>“sses” </a:t>
            </a:r>
            <a:r>
              <a:rPr lang="en-US" sz="2800" dirty="0">
                <a:latin typeface="UC Berkeley OS Sign"/>
                <a:cs typeface="Arial" pitchFamily="34" charset="0"/>
              </a:rPr>
              <a:t>at the end, change it to </a:t>
            </a:r>
            <a:r>
              <a:rPr lang="en-US" sz="2800" dirty="0" smtClean="0">
                <a:latin typeface="UC Berkeley OS Sign"/>
                <a:cs typeface="Arial" pitchFamily="34" charset="0"/>
              </a:rPr>
              <a:t>“ss”  (do </a:t>
            </a:r>
            <a:r>
              <a:rPr lang="en-US" sz="2800" dirty="0">
                <a:latin typeface="UC Berkeley OS Sign"/>
                <a:cs typeface="Arial" pitchFamily="34" charset="0"/>
              </a:rPr>
              <a:t>this one </a:t>
            </a:r>
            <a:r>
              <a:rPr lang="en-US" sz="2800" dirty="0" smtClean="0">
                <a:latin typeface="UC Berkeley OS Sign"/>
                <a:cs typeface="Arial" pitchFamily="34" charset="0"/>
              </a:rPr>
              <a:t>first) </a:t>
            </a:r>
            <a:endParaRPr lang="en-US" sz="2800" dirty="0">
              <a:latin typeface="UC Berkeley OS Sign"/>
              <a:cs typeface="Arial" pitchFamily="34" charset="0"/>
            </a:endParaRPr>
          </a:p>
          <a:p>
            <a:pPr marL="342900"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rPr>
              <a:t>Stemmers differ in how many affixes they </a:t>
            </a:r>
            <a:r>
              <a:rPr lang="en-US" sz="2800" dirty="0" smtClean="0">
                <a:latin typeface="UC Berkeley OS Sign"/>
                <a:cs typeface="Arial" pitchFamily="34" charset="0"/>
              </a:rPr>
              <a:t>handle</a:t>
            </a:r>
            <a:endParaRPr lang="en-US" sz="2800" dirty="0">
              <a:latin typeface="UC Berkeley OS Sign"/>
              <a:cs typeface="Arial" pitchFamily="34" charset="0"/>
            </a:endParaRPr>
          </a:p>
        </p:txBody>
      </p:sp>
    </p:spTree>
    <p:extLst>
      <p:ext uri="{BB962C8B-B14F-4D97-AF65-F5344CB8AC3E}">
        <p14:creationId xmlns:p14="http://schemas.microsoft.com/office/powerpoint/2010/main" val="4063558963"/>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199" y="23648"/>
            <a:ext cx="8228707"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4000" b="1" dirty="0"/>
              <a:t>Stemming Mistakes</a:t>
            </a:r>
            <a:endParaRPr lang="en-US" sz="40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24</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85353" y="999828"/>
            <a:ext cx="7772400" cy="5858172"/>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rPr>
              <a:t>OVERSTEMMING </a:t>
            </a:r>
            <a:r>
              <a:rPr lang="en-US" sz="2800" dirty="0">
                <a:latin typeface="UC Berkeley OS Sign"/>
                <a:cs typeface="Arial" pitchFamily="34" charset="0"/>
              </a:rPr>
              <a:t>results when stemming </a:t>
            </a:r>
            <a:r>
              <a:rPr lang="en-US" sz="2800" dirty="0" smtClean="0">
                <a:latin typeface="UC Berkeley OS Sign"/>
                <a:cs typeface="Arial" pitchFamily="34" charset="0"/>
              </a:rPr>
              <a:t>reduces </a:t>
            </a:r>
            <a:r>
              <a:rPr lang="en-US" sz="2800" dirty="0">
                <a:latin typeface="UC Berkeley OS Sign"/>
                <a:cs typeface="Arial" pitchFamily="34" charset="0"/>
              </a:rPr>
              <a:t>words that are not morphologically related to the same root</a:t>
            </a:r>
          </a:p>
          <a:p>
            <a:pPr marL="800100" lvl="2"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rPr>
              <a:t>Organization, organ</a:t>
            </a:r>
          </a:p>
          <a:p>
            <a:pPr marL="800100" lvl="2"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rPr>
              <a:t>Policy, police</a:t>
            </a:r>
          </a:p>
          <a:p>
            <a:pPr marL="800100" lvl="2"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rPr>
              <a:t>Arm, army</a:t>
            </a:r>
          </a:p>
          <a:p>
            <a:pPr marL="342900"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rPr>
              <a:t>UNDERSTEMMING results when stemming </a:t>
            </a:r>
            <a:r>
              <a:rPr lang="en-US" sz="2800" dirty="0" smtClean="0">
                <a:latin typeface="UC Berkeley OS Sign"/>
                <a:cs typeface="Arial" pitchFamily="34" charset="0"/>
              </a:rPr>
              <a:t>does not reduce </a:t>
            </a:r>
            <a:r>
              <a:rPr lang="en-US" sz="2800" dirty="0">
                <a:latin typeface="UC Berkeley OS Sign"/>
                <a:cs typeface="Arial" pitchFamily="34" charset="0"/>
              </a:rPr>
              <a:t>morphologically related words </a:t>
            </a:r>
            <a:r>
              <a:rPr lang="en-US" sz="2800" dirty="0" smtClean="0">
                <a:latin typeface="UC Berkeley OS Sign"/>
                <a:cs typeface="Arial" pitchFamily="34" charset="0"/>
              </a:rPr>
              <a:t>to </a:t>
            </a:r>
            <a:r>
              <a:rPr lang="en-US" sz="2800" dirty="0">
                <a:latin typeface="UC Berkeley OS Sign"/>
                <a:cs typeface="Arial" pitchFamily="34" charset="0"/>
              </a:rPr>
              <a:t>the same root</a:t>
            </a:r>
          </a:p>
          <a:p>
            <a:pPr marL="800100" lvl="2"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rPr>
              <a:t>acquire, acquiring, acquired -&gt; </a:t>
            </a:r>
            <a:r>
              <a:rPr lang="en-US" sz="2800" dirty="0" err="1">
                <a:latin typeface="UC Berkeley OS Sign"/>
                <a:cs typeface="Arial" pitchFamily="34" charset="0"/>
              </a:rPr>
              <a:t>acquir</a:t>
            </a:r>
            <a:endParaRPr lang="en-US" sz="2800" dirty="0">
              <a:latin typeface="UC Berkeley OS Sign"/>
              <a:cs typeface="Arial" pitchFamily="34" charset="0"/>
            </a:endParaRPr>
          </a:p>
          <a:p>
            <a:pPr marL="800100" lvl="2"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rPr>
              <a:t>acquisition -&gt; acquis</a:t>
            </a:r>
          </a:p>
        </p:txBody>
      </p:sp>
    </p:spTree>
    <p:extLst>
      <p:ext uri="{BB962C8B-B14F-4D97-AF65-F5344CB8AC3E}">
        <p14:creationId xmlns:p14="http://schemas.microsoft.com/office/powerpoint/2010/main" val="1669021651"/>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553641" y="1071562"/>
            <a:ext cx="8197453" cy="2089547"/>
          </a:xfrm>
        </p:spPr>
        <p:txBody>
          <a:bodyPr>
            <a:normAutofit fontScale="90000"/>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800" b="1" dirty="0" smtClean="0">
                <a:sym typeface="UC Berkeley OS Sign"/>
              </a:rPr>
              <a:t>INFO 202</a:t>
            </a:r>
            <a:br>
              <a:rPr lang="en-US" sz="3800" b="1" dirty="0" smtClean="0">
                <a:sym typeface="UC Berkeley OS Sign"/>
              </a:rPr>
            </a:br>
            <a:r>
              <a:rPr lang="en-US" sz="3800" b="1" dirty="0" smtClean="0">
                <a:sym typeface="UC Berkeley OS Sign"/>
              </a:rPr>
              <a:t>“Information Organization &amp; Retrieval”</a:t>
            </a:r>
            <a:br>
              <a:rPr lang="en-US" sz="3800" b="1" dirty="0" smtClean="0">
                <a:sym typeface="UC Berkeley OS Sign"/>
              </a:rPr>
            </a:br>
            <a:r>
              <a:rPr lang="en-US" sz="3800" b="1" dirty="0" smtClean="0">
                <a:sym typeface="UC Berkeley OS Sign"/>
              </a:rPr>
              <a:t>Fall 2015</a:t>
            </a:r>
            <a:r>
              <a:rPr lang="en-US" sz="3400" b="1" dirty="0" smtClean="0"/>
              <a:t/>
            </a:r>
            <a:br>
              <a:rPr lang="en-US" sz="3400" b="1" dirty="0" smtClean="0"/>
            </a:br>
            <a:endParaRPr lang="en-US" sz="3400" dirty="0" smtClean="0">
              <a:sym typeface="UC Berkeley OS Sign"/>
            </a:endParaRPr>
          </a:p>
        </p:txBody>
      </p:sp>
      <p:sp>
        <p:nvSpPr>
          <p:cNvPr id="2051" name="Rectangle 2"/>
          <p:cNvSpPr>
            <a:spLocks noGrp="1" noChangeArrowheads="1"/>
          </p:cNvSpPr>
          <p:nvPr>
            <p:ph type="body" idx="1"/>
          </p:nvPr>
        </p:nvSpPr>
        <p:spPr>
          <a:xfrm>
            <a:off x="392906" y="2464594"/>
            <a:ext cx="8228707" cy="3589734"/>
          </a:xfrm>
        </p:spPr>
        <p:txBody>
          <a:bodyPr anchor="ctr">
            <a:normAutofit fontScale="92500" lnSpcReduction="10000"/>
          </a:bodyPr>
          <a:lstStyle/>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Robert J. Glushko</a:t>
            </a:r>
            <a:br>
              <a:rPr lang="en-US" sz="3000" dirty="0" smtClean="0">
                <a:sym typeface="UC Berkeley OS Sign"/>
              </a:rPr>
            </a:br>
            <a:r>
              <a:rPr lang="en-US" sz="3000" dirty="0" smtClean="0">
                <a:sym typeface="UC Berkeley OS Sign"/>
                <a:hlinkClick r:id="rId3"/>
              </a:rPr>
              <a:t>glushko@berkeley.edu</a:t>
            </a: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@rjglushko</a:t>
            </a: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9 </a:t>
            </a:r>
            <a:r>
              <a:rPr lang="en-US" sz="3000" dirty="0" smtClean="0">
                <a:sym typeface="UC Berkeley OS Sign"/>
              </a:rPr>
              <a:t>November 2015</a:t>
            </a:r>
            <a:br>
              <a:rPr lang="en-US" sz="3000" dirty="0" smtClean="0">
                <a:sym typeface="UC Berkeley OS Sign"/>
              </a:rPr>
            </a:br>
            <a:r>
              <a:rPr lang="en-US" sz="3000" dirty="0" smtClean="0">
                <a:sym typeface="UC Berkeley OS Sign"/>
              </a:rPr>
              <a:t>Lecture </a:t>
            </a:r>
            <a:r>
              <a:rPr lang="en-US" sz="3000" dirty="0" smtClean="0">
                <a:sym typeface="UC Berkeley OS Sign"/>
              </a:rPr>
              <a:t>21.3 </a:t>
            </a:r>
            <a:r>
              <a:rPr lang="en-US" sz="3000" dirty="0" smtClean="0">
                <a:sym typeface="UC Berkeley OS Sign"/>
              </a:rPr>
              <a:t>– </a:t>
            </a:r>
            <a:r>
              <a:rPr lang="en-US" sz="3000" dirty="0" smtClean="0">
                <a:sym typeface="UC Berkeley OS Sign"/>
              </a:rPr>
              <a:t>Selecting Terms</a:t>
            </a:r>
            <a:endParaRPr lang="en-US" sz="3000" dirty="0" smtClean="0">
              <a:sym typeface="UC Berkeley OS Sign"/>
            </a:endParaRPr>
          </a:p>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olidFill>
                <a:srgbClr val="002955"/>
              </a:solidFill>
              <a:sym typeface="UC Berkeley OS Sign"/>
            </a:endParaRPr>
          </a:p>
        </p:txBody>
      </p:sp>
      <p:sp>
        <p:nvSpPr>
          <p:cNvPr id="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2052"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054" name="Picture 5"/>
          <p:cNvPicPr>
            <a:picLocks noChangeArrowheads="1"/>
          </p:cNvPicPr>
          <p:nvPr/>
        </p:nvPicPr>
        <p:blipFill>
          <a:blip r:embed="rId4" cstate="print"/>
          <a:srcRect/>
          <a:stretch>
            <a:fillRect/>
          </a:stretch>
        </p:blipFill>
        <p:spPr bwMode="auto">
          <a:xfrm>
            <a:off x="194221" y="223242"/>
            <a:ext cx="892969" cy="892969"/>
          </a:xfrm>
          <a:prstGeom prst="rect">
            <a:avLst/>
          </a:prstGeom>
          <a:noFill/>
          <a:ln w="9525">
            <a:noFill/>
            <a:round/>
            <a:headEnd/>
            <a:tailEnd/>
          </a:ln>
        </p:spPr>
      </p:pic>
    </p:spTree>
    <p:extLst>
      <p:ext uri="{BB962C8B-B14F-4D97-AF65-F5344CB8AC3E}">
        <p14:creationId xmlns:p14="http://schemas.microsoft.com/office/powerpoint/2010/main" val="2304482641"/>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304800" y="152400"/>
            <a:ext cx="8228707" cy="1190997"/>
          </a:xfrm>
        </p:spPr>
        <p:txBody>
          <a:bodyPr>
            <a:no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4000" b="1" dirty="0">
                <a:sym typeface="UC Berkeley OS Sign"/>
              </a:rPr>
              <a:t>What Words </a:t>
            </a:r>
            <a:r>
              <a:rPr lang="en-US" sz="4000" b="1" dirty="0" smtClean="0">
                <a:sym typeface="UC Berkeley OS Sign"/>
              </a:rPr>
              <a:t>Best</a:t>
            </a:r>
            <a:br>
              <a:rPr lang="en-US" sz="4000" b="1" dirty="0" smtClean="0">
                <a:sym typeface="UC Berkeley OS Sign"/>
              </a:rPr>
            </a:br>
            <a:r>
              <a:rPr lang="en-US" sz="4000" b="1" dirty="0" smtClean="0">
                <a:sym typeface="UC Berkeley OS Sign"/>
              </a:rPr>
              <a:t> </a:t>
            </a:r>
            <a:r>
              <a:rPr lang="en-US" sz="4000" b="1" dirty="0">
                <a:sym typeface="UC Berkeley OS Sign"/>
              </a:rPr>
              <a:t>Describe a Document?</a:t>
            </a: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26</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304800" y="1676400"/>
            <a:ext cx="8382000" cy="4192332"/>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Not all words are equally useful indicators of what a document is about; many are irrelevant or redundant</a:t>
            </a:r>
          </a:p>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Nouns and noun groups carry more "aboutness" than adjectives, adverbs, and verbs</a:t>
            </a:r>
          </a:p>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Very frequent words that occur in all or most documents add NOISE because they cannot discriminate between documents</a:t>
            </a:r>
          </a:p>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So it is worthwhile to pre-process the text of documents to select / create  a smaller set of terms that better represent them; in IR these are called the INDEX terms </a:t>
            </a:r>
          </a:p>
        </p:txBody>
      </p:sp>
    </p:spTree>
    <p:extLst>
      <p:ext uri="{BB962C8B-B14F-4D97-AF65-F5344CB8AC3E}">
        <p14:creationId xmlns:p14="http://schemas.microsoft.com/office/powerpoint/2010/main" val="4263127436"/>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1371935" y="180603"/>
            <a:ext cx="6171530"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4000" b="1" dirty="0"/>
              <a:t>Selecting Index Terms</a:t>
            </a:r>
            <a:endParaRPr lang="en-US" sz="4000" b="1" dirty="0">
              <a:sym typeface="UC Berkeley OS Sign"/>
            </a:endParaRPr>
          </a:p>
        </p:txBody>
      </p:sp>
      <p:sp>
        <p:nvSpPr>
          <p:cNvPr id="29699" name="Text Box 6"/>
          <p:cNvSpPr txBox="1">
            <a:spLocks noChangeArrowheads="1"/>
          </p:cNvSpPr>
          <p:nvPr/>
        </p:nvSpPr>
        <p:spPr bwMode="auto">
          <a:xfrm>
            <a:off x="7722227" y="6594574"/>
            <a:ext cx="65298"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27</a:t>
            </a:fld>
            <a:endParaRPr lang="en-US" sz="1500" dirty="0">
              <a:solidFill>
                <a:srgbClr val="002955"/>
              </a:solidFill>
              <a:latin typeface="UC Berkeley OS Sign"/>
              <a:ea typeface="MS PGothic" pitchFamily="34" charset="-128"/>
              <a:sym typeface="UC Berkeley OS Sign"/>
            </a:endParaRPr>
          </a:p>
        </p:txBody>
      </p:sp>
      <p:sp>
        <p:nvSpPr>
          <p:cNvPr id="8" name="Rectangle 7"/>
          <p:cNvSpPr/>
          <p:nvPr/>
        </p:nvSpPr>
        <p:spPr>
          <a:xfrm>
            <a:off x="533400" y="1295400"/>
            <a:ext cx="7848600" cy="5193088"/>
          </a:xfrm>
          <a:prstGeom prst="rect">
            <a:avLst/>
          </a:prstGeom>
        </p:spPr>
        <p:txBody>
          <a:bodyPr wrap="square">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rPr>
              <a:t>At this stage in text processing the text collection is represented as a set of </a:t>
            </a:r>
            <a:r>
              <a:rPr lang="en-US" sz="2800" dirty="0" smtClean="0">
                <a:latin typeface="UC Berkeley OS Sign"/>
                <a:cs typeface="Arial" pitchFamily="34" charset="0"/>
              </a:rPr>
              <a:t>stems or phrases</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rPr>
              <a:t>This </a:t>
            </a:r>
            <a:r>
              <a:rPr lang="en-US" sz="2800" dirty="0">
                <a:latin typeface="UC Berkeley OS Sign"/>
                <a:cs typeface="Arial" pitchFamily="34" charset="0"/>
              </a:rPr>
              <a:t>is a “bag of words” – no sentence structure or languageness remains</a:t>
            </a:r>
            <a:endParaRPr lang="en-US" sz="2800" dirty="0">
              <a:latin typeface="UC Berkeley OS Sign"/>
              <a:cs typeface="Arial" pitchFamily="34" charset="0"/>
            </a:endParaRPr>
          </a:p>
          <a:p>
            <a:pPr marL="342900"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rPr>
              <a:t>But not all of them </a:t>
            </a:r>
            <a:r>
              <a:rPr lang="en-US" sz="2800" dirty="0" smtClean="0">
                <a:latin typeface="UC Berkeley OS Sign"/>
                <a:cs typeface="Arial" pitchFamily="34" charset="0"/>
              </a:rPr>
              <a:t>should be kept; some will retrieve </a:t>
            </a:r>
            <a:r>
              <a:rPr lang="en-US" sz="2800" dirty="0">
                <a:latin typeface="UC Berkeley OS Sign"/>
                <a:cs typeface="Arial" pitchFamily="34" charset="0"/>
              </a:rPr>
              <a:t>too </a:t>
            </a:r>
            <a:r>
              <a:rPr lang="en-US" sz="2800" dirty="0" smtClean="0">
                <a:latin typeface="UC Berkeley OS Sign"/>
                <a:cs typeface="Arial" pitchFamily="34" charset="0"/>
              </a:rPr>
              <a:t>many, and some too </a:t>
            </a:r>
            <a:r>
              <a:rPr lang="en-US" sz="2800" dirty="0">
                <a:latin typeface="UC Berkeley OS Sign"/>
                <a:cs typeface="Arial" pitchFamily="34" charset="0"/>
              </a:rPr>
              <a:t>few documents</a:t>
            </a:r>
          </a:p>
          <a:p>
            <a:pPr marL="342900"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rPr>
              <a:t>We can select better index terms if we analyze the </a:t>
            </a:r>
            <a:r>
              <a:rPr lang="en-US" sz="2800" dirty="0" smtClean="0">
                <a:latin typeface="UC Berkeley OS Sign"/>
                <a:cs typeface="Arial" pitchFamily="34" charset="0"/>
              </a:rPr>
              <a:t>frequency distribution </a:t>
            </a:r>
            <a:r>
              <a:rPr lang="en-US" sz="2800" dirty="0">
                <a:latin typeface="UC Berkeley OS Sign"/>
                <a:cs typeface="Arial" pitchFamily="34" charset="0"/>
              </a:rPr>
              <a:t>of </a:t>
            </a:r>
            <a:r>
              <a:rPr lang="en-US" sz="2800" dirty="0" smtClean="0">
                <a:latin typeface="UC Berkeley OS Sign"/>
                <a:cs typeface="Arial" pitchFamily="34" charset="0"/>
              </a:rPr>
              <a:t>the words in </a:t>
            </a:r>
            <a:r>
              <a:rPr lang="en-US" sz="2800" dirty="0">
                <a:latin typeface="UC Berkeley OS Sign"/>
                <a:cs typeface="Arial" pitchFamily="34" charset="0"/>
              </a:rPr>
              <a:t>the </a:t>
            </a:r>
            <a:r>
              <a:rPr lang="en-US" sz="2800" dirty="0" smtClean="0">
                <a:latin typeface="UC Berkeley OS Sign"/>
                <a:cs typeface="Arial" pitchFamily="34" charset="0"/>
              </a:rPr>
              <a:t>collection</a:t>
            </a:r>
            <a:endParaRPr lang="en-US" sz="2800" dirty="0" smtClean="0">
              <a:latin typeface="UC Berkeley OS Sign"/>
              <a:cs typeface="Arial" pitchFamily="34" charset="0"/>
              <a:sym typeface="Arial" pitchFamily="34" charset="0"/>
            </a:endParaRPr>
          </a:p>
        </p:txBody>
      </p:sp>
    </p:spTree>
    <p:extLst>
      <p:ext uri="{BB962C8B-B14F-4D97-AF65-F5344CB8AC3E}">
        <p14:creationId xmlns:p14="http://schemas.microsoft.com/office/powerpoint/2010/main" val="1700904866"/>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228600"/>
            <a:ext cx="8228707"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4000" b="1" dirty="0"/>
              <a:t>Stop or Noise </a:t>
            </a:r>
            <a:r>
              <a:rPr lang="en-US" sz="4000" b="1" dirty="0" smtClean="0"/>
              <a:t>Words [1]</a:t>
            </a:r>
            <a:endParaRPr lang="en-US" sz="4000" b="1" dirty="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28</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304800" y="1395949"/>
            <a:ext cx="8229600" cy="4825839"/>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rPr>
              <a:t>Any word that doesn't convey meaning by itself can't help us "find out about" anything </a:t>
            </a:r>
            <a:r>
              <a:rPr lang="en-US" sz="2800" dirty="0">
                <a:latin typeface="UC Berkeley OS Sign"/>
                <a:cs typeface="Arial" pitchFamily="34" charset="0"/>
              </a:rPr>
              <a:t>and would never help in a query so </a:t>
            </a:r>
            <a:r>
              <a:rPr lang="en-US" sz="2800" dirty="0">
                <a:latin typeface="UC Berkeley OS Sign"/>
                <a:cs typeface="Arial" pitchFamily="34" charset="0"/>
              </a:rPr>
              <a:t>it can be discarded </a:t>
            </a:r>
            <a:endParaRPr lang="en-US" sz="2800" dirty="0" smtClean="0">
              <a:latin typeface="UC Berkeley OS Sign"/>
              <a:cs typeface="Arial" pitchFamily="34" charset="0"/>
            </a:endParaRP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rPr>
              <a:t>In </a:t>
            </a:r>
            <a:r>
              <a:rPr lang="en-US" sz="2800" dirty="0">
                <a:latin typeface="UC Berkeley OS Sign"/>
                <a:cs typeface="Arial" pitchFamily="34" charset="0"/>
              </a:rPr>
              <a:t>English these STOP or NOISE words include:</a:t>
            </a:r>
          </a:p>
          <a:p>
            <a:pPr marL="800100" lvl="2"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rPr>
              <a:t>determiners, such as "the" and "a(n)"</a:t>
            </a:r>
          </a:p>
          <a:p>
            <a:pPr marL="800100" lvl="2"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rPr>
              <a:t>auxiliaries, such as "might," "have," and "be"</a:t>
            </a:r>
          </a:p>
          <a:p>
            <a:pPr marL="800100" lvl="2"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rPr>
              <a:t>conjunctions, such as "and," "that," and "whether"</a:t>
            </a:r>
          </a:p>
          <a:p>
            <a:pPr marL="800100" lvl="2"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rPr>
              <a:t>degree adverbs, such as "very" and "too</a:t>
            </a:r>
            <a:r>
              <a:rPr lang="en-US" sz="2800" dirty="0" smtClean="0">
                <a:latin typeface="UC Berkeley OS Sign"/>
                <a:cs typeface="Arial" pitchFamily="34" charset="0"/>
              </a:rPr>
              <a:t>"</a:t>
            </a:r>
            <a:endParaRPr lang="en-US" sz="2800" dirty="0">
              <a:latin typeface="UC Berkeley OS Sign"/>
              <a:cs typeface="Arial" pitchFamily="34" charset="0"/>
            </a:endParaRPr>
          </a:p>
        </p:txBody>
      </p:sp>
    </p:spTree>
    <p:extLst>
      <p:ext uri="{BB962C8B-B14F-4D97-AF65-F5344CB8AC3E}">
        <p14:creationId xmlns:p14="http://schemas.microsoft.com/office/powerpoint/2010/main" val="2377957795"/>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228600"/>
            <a:ext cx="8228707"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4000" b="1" dirty="0"/>
              <a:t>Stop or Noise </a:t>
            </a:r>
            <a:r>
              <a:rPr lang="en-US" sz="4000" b="1" dirty="0" smtClean="0"/>
              <a:t>Words [2]</a:t>
            </a:r>
            <a:endParaRPr lang="en-US" sz="4000" b="1" dirty="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29</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85800" y="1219200"/>
            <a:ext cx="7772400" cy="4534092"/>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rPr>
              <a:t>The </a:t>
            </a:r>
            <a:r>
              <a:rPr lang="en-US" sz="2800" dirty="0">
                <a:latin typeface="UC Berkeley OS Sign"/>
                <a:cs typeface="Arial" pitchFamily="34" charset="0"/>
              </a:rPr>
              <a:t>10 most frequent words in English can account for 20% of the words in a document; you've never noticed that because they are everywhere</a:t>
            </a:r>
          </a:p>
          <a:p>
            <a:pPr marL="342900"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rPr>
              <a:t>These words are always among the most frequent in a </a:t>
            </a:r>
            <a:r>
              <a:rPr lang="en-US" sz="2800" dirty="0" smtClean="0">
                <a:latin typeface="UC Berkeley OS Sign"/>
                <a:cs typeface="Arial" pitchFamily="34" charset="0"/>
              </a:rPr>
              <a:t>collection</a:t>
            </a:r>
            <a:endParaRPr lang="en-US" sz="2800" dirty="0">
              <a:latin typeface="UC Berkeley OS Sign"/>
              <a:cs typeface="Arial" pitchFamily="34" charset="0"/>
            </a:endParaRPr>
          </a:p>
          <a:p>
            <a:pPr marL="342900"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rPr>
              <a:t>So stop or noise words are usually not determined by frequency analysis </a:t>
            </a:r>
            <a:r>
              <a:rPr lang="en-US" sz="2800" dirty="0" smtClean="0">
                <a:latin typeface="UC Berkeley OS Sign"/>
                <a:cs typeface="Arial" pitchFamily="34" charset="0"/>
              </a:rPr>
              <a:t>– they are used as </a:t>
            </a:r>
            <a:r>
              <a:rPr lang="en-US" sz="2800" dirty="0">
                <a:latin typeface="UC Berkeley OS Sign"/>
                <a:cs typeface="Arial" pitchFamily="34" charset="0"/>
              </a:rPr>
              <a:t>a kind of negative </a:t>
            </a:r>
            <a:r>
              <a:rPr lang="en-US" sz="2800" dirty="0" smtClean="0">
                <a:latin typeface="UC Berkeley OS Sign"/>
                <a:cs typeface="Arial" pitchFamily="34" charset="0"/>
              </a:rPr>
              <a:t>dictionary; it a word in in this dictionary it gets discarded</a:t>
            </a:r>
            <a:endParaRPr lang="en-US" sz="2800" dirty="0">
              <a:latin typeface="UC Berkeley OS Sign"/>
              <a:cs typeface="Arial" pitchFamily="34" charset="0"/>
            </a:endParaRPr>
          </a:p>
        </p:txBody>
      </p:sp>
    </p:spTree>
    <p:extLst>
      <p:ext uri="{BB962C8B-B14F-4D97-AF65-F5344CB8AC3E}">
        <p14:creationId xmlns:p14="http://schemas.microsoft.com/office/powerpoint/2010/main" val="485372788"/>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381000"/>
            <a:ext cx="8228707"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4000" b="1" dirty="0"/>
              <a:t>Text Processing</a:t>
            </a:r>
            <a:endParaRPr lang="en-US" sz="4000" b="1" dirty="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3</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85800" y="1600200"/>
            <a:ext cx="7772400" cy="4595006"/>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Computer processes for creating effective resource descriptions</a:t>
            </a:r>
          </a:p>
          <a:p>
            <a:pPr marL="800100" lvl="1"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When there are too few</a:t>
            </a:r>
          </a:p>
          <a:p>
            <a:pPr marL="800100" lvl="1"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When there are too many</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Traditionally taught with a focus on information retrieval</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We will broaden the scope to include more data science and machine learning, especially for “computational classification”</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1295400" y="457200"/>
            <a:ext cx="6171530"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sym typeface="UC Berkeley OS Sign"/>
              </a:rPr>
              <a:t>But Stop Words are Needed </a:t>
            </a:r>
            <a:br>
              <a:rPr lang="en-US" sz="3600" b="1" dirty="0" smtClean="0">
                <a:sym typeface="UC Berkeley OS Sign"/>
              </a:rPr>
            </a:br>
            <a:r>
              <a:rPr lang="en-US" sz="3600" b="1" dirty="0" smtClean="0">
                <a:sym typeface="UC Berkeley OS Sign"/>
              </a:rPr>
              <a:t>for Phrases</a:t>
            </a:r>
            <a:endParaRPr lang="en-US" sz="3600" b="1" dirty="0">
              <a:sym typeface="UC Berkeley OS Sign"/>
            </a:endParaRPr>
          </a:p>
        </p:txBody>
      </p:sp>
      <p:sp>
        <p:nvSpPr>
          <p:cNvPr id="29699" name="Text Box 6"/>
          <p:cNvSpPr txBox="1">
            <a:spLocks noChangeArrowheads="1"/>
          </p:cNvSpPr>
          <p:nvPr/>
        </p:nvSpPr>
        <p:spPr bwMode="auto">
          <a:xfrm>
            <a:off x="7722227" y="6594574"/>
            <a:ext cx="65298"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30</a:t>
            </a:fld>
            <a:endParaRPr lang="en-US" sz="1500" dirty="0">
              <a:solidFill>
                <a:srgbClr val="002955"/>
              </a:solidFill>
              <a:latin typeface="UC Berkeley OS Sign"/>
              <a:ea typeface="MS PGothic" pitchFamily="34" charset="-128"/>
              <a:sym typeface="UC Berkeley OS Sign"/>
            </a:endParaRPr>
          </a:p>
        </p:txBody>
      </p:sp>
      <p:sp>
        <p:nvSpPr>
          <p:cNvPr id="8" name="Rectangle 7"/>
          <p:cNvSpPr/>
          <p:nvPr/>
        </p:nvSpPr>
        <p:spPr>
          <a:xfrm>
            <a:off x="494964" y="1828800"/>
            <a:ext cx="8191835" cy="4450577"/>
          </a:xfrm>
          <a:prstGeom prst="rect">
            <a:avLst/>
          </a:prstGeom>
        </p:spPr>
        <p:txBody>
          <a:bodyPr wrap="square">
            <a:spAutoFit/>
          </a:bodyPr>
          <a:lstStyle/>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A phrase is a group of words that needs to be treated as a unit because the meaning of its constituent words can't be combined into the meaning of the phrase</a:t>
            </a:r>
          </a:p>
          <a:p>
            <a:pPr marL="342900" lvl="1"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"birth control" is not "birth" + "control</a:t>
            </a:r>
            <a:r>
              <a:rPr lang="en-US" sz="2400" dirty="0" smtClean="0">
                <a:latin typeface="UC Berkeley OS Sign"/>
                <a:cs typeface="Arial" pitchFamily="34" charset="0"/>
                <a:sym typeface="Arial" pitchFamily="34" charset="0"/>
              </a:rPr>
              <a:t>"</a:t>
            </a:r>
            <a:endParaRPr lang="en-US" sz="2400" dirty="0" smtClean="0">
              <a:latin typeface="UC Berkeley OS Sign"/>
              <a:cs typeface="Arial" pitchFamily="34" charset="0"/>
              <a:sym typeface="Arial" pitchFamily="34" charset="0"/>
            </a:endParaRPr>
          </a:p>
          <a:p>
            <a:pPr marL="342900" lvl="1"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"venetian blinds" are not disabled Italians</a:t>
            </a:r>
          </a:p>
          <a:p>
            <a:pPr marL="342900" lvl="1"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"united states" ... </a:t>
            </a:r>
          </a:p>
          <a:p>
            <a:pPr marL="342900" indent="-342900" eaLnBrk="0" fontAlgn="base" hangingPunct="0">
              <a:lnSpc>
                <a:spcPct val="93000"/>
              </a:lnSpc>
              <a:spcBef>
                <a:spcPts val="1800"/>
              </a:spcBef>
              <a:spcAft>
                <a:spcPct val="0"/>
              </a:spcAft>
              <a:buFont typeface="Arial" pitchFamily="34" charset="0"/>
              <a:buChar char="•"/>
            </a:pPr>
            <a:r>
              <a:rPr lang="en-US" sz="2400" dirty="0" smtClean="0">
                <a:latin typeface="UC Berkeley OS Sign"/>
                <a:cs typeface="Arial" pitchFamily="34" charset="0"/>
                <a:sym typeface="Arial" pitchFamily="34" charset="0"/>
              </a:rPr>
              <a:t>Phrases can be identified "by hand," using grammatical analysis, and by a "try everything" or “collocation extraction” automated approach that </a:t>
            </a:r>
            <a:r>
              <a:rPr lang="en-US" sz="2400" dirty="0" smtClean="0">
                <a:latin typeface="UC Berkeley OS Sign"/>
                <a:cs typeface="Arial" pitchFamily="34" charset="0"/>
                <a:sym typeface="Arial" pitchFamily="34" charset="0"/>
              </a:rPr>
              <a:t>finds phrases </a:t>
            </a:r>
            <a:r>
              <a:rPr lang="en-US" sz="2400" dirty="0" smtClean="0">
                <a:latin typeface="UC Berkeley OS Sign"/>
                <a:cs typeface="Arial" pitchFamily="34" charset="0"/>
                <a:sym typeface="Arial" pitchFamily="34" charset="0"/>
              </a:rPr>
              <a:t>that occur with non-negligible frequency </a:t>
            </a:r>
          </a:p>
        </p:txBody>
      </p:sp>
    </p:spTree>
    <p:extLst>
      <p:ext uri="{BB962C8B-B14F-4D97-AF65-F5344CB8AC3E}">
        <p14:creationId xmlns:p14="http://schemas.microsoft.com/office/powerpoint/2010/main" val="1308286495"/>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1295400" y="457200"/>
            <a:ext cx="6171530"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Reminder:  Boolean </a:t>
            </a:r>
            <a:r>
              <a:rPr lang="en-US" sz="3600" b="1" dirty="0" smtClean="0"/>
              <a:t>IR Model</a:t>
            </a:r>
            <a:endParaRPr lang="en-US" sz="3600" b="1" dirty="0">
              <a:sym typeface="UC Berkeley OS Sign"/>
            </a:endParaRPr>
          </a:p>
        </p:txBody>
      </p:sp>
      <p:sp>
        <p:nvSpPr>
          <p:cNvPr id="29699" name="Text Box 6"/>
          <p:cNvSpPr txBox="1">
            <a:spLocks noChangeArrowheads="1"/>
          </p:cNvSpPr>
          <p:nvPr/>
        </p:nvSpPr>
        <p:spPr bwMode="auto">
          <a:xfrm>
            <a:off x="7722227" y="6594574"/>
            <a:ext cx="65298"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31</a:t>
            </a:fld>
            <a:endParaRPr lang="en-US" sz="1500" dirty="0">
              <a:solidFill>
                <a:srgbClr val="002955"/>
              </a:solidFill>
              <a:latin typeface="UC Berkeley OS Sign"/>
              <a:ea typeface="MS PGothic" pitchFamily="34" charset="-128"/>
              <a:sym typeface="UC Berkeley OS Sign"/>
            </a:endParaRPr>
          </a:p>
        </p:txBody>
      </p:sp>
      <p:sp>
        <p:nvSpPr>
          <p:cNvPr id="8" name="Rectangle 7"/>
          <p:cNvSpPr/>
          <p:nvPr/>
        </p:nvSpPr>
        <p:spPr>
          <a:xfrm>
            <a:off x="1066800" y="1653452"/>
            <a:ext cx="7239000" cy="3990836"/>
          </a:xfrm>
          <a:prstGeom prst="rect">
            <a:avLst/>
          </a:prstGeom>
        </p:spPr>
        <p:txBody>
          <a:bodyPr wrap="square">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rPr>
              <a:t>The simplest </a:t>
            </a:r>
            <a:r>
              <a:rPr lang="en-US" sz="2800" dirty="0" smtClean="0">
                <a:latin typeface="UC Berkeley OS Sign"/>
                <a:cs typeface="Arial" pitchFamily="34" charset="0"/>
              </a:rPr>
              <a:t>IR model to </a:t>
            </a:r>
            <a:r>
              <a:rPr lang="en-US" sz="2800" dirty="0">
                <a:latin typeface="UC Berkeley OS Sign"/>
                <a:cs typeface="Arial" pitchFamily="34" charset="0"/>
              </a:rPr>
              <a:t>implement is </a:t>
            </a:r>
            <a:r>
              <a:rPr lang="en-US" sz="2800" dirty="0" smtClean="0">
                <a:latin typeface="UC Berkeley OS Sign"/>
                <a:cs typeface="Arial" pitchFamily="34" charset="0"/>
              </a:rPr>
              <a:t>the  </a:t>
            </a:r>
            <a:r>
              <a:rPr lang="en-US" sz="2800" dirty="0">
                <a:latin typeface="UC Berkeley OS Sign"/>
                <a:cs typeface="Arial" pitchFamily="34" charset="0"/>
              </a:rPr>
              <a:t>Boolean one because it has a very direct correspondence to the text processing story </a:t>
            </a:r>
            <a:r>
              <a:rPr lang="en-US" sz="2800" dirty="0" smtClean="0">
                <a:latin typeface="UC Berkeley OS Sign"/>
                <a:cs typeface="Arial" pitchFamily="34" charset="0"/>
              </a:rPr>
              <a:t>we </a:t>
            </a:r>
            <a:r>
              <a:rPr lang="en-US" sz="2800" dirty="0">
                <a:latin typeface="UC Berkeley OS Sign"/>
                <a:cs typeface="Arial" pitchFamily="34" charset="0"/>
              </a:rPr>
              <a:t>just </a:t>
            </a:r>
            <a:r>
              <a:rPr lang="en-US" sz="2800" dirty="0" smtClean="0">
                <a:latin typeface="UC Berkeley OS Sign"/>
                <a:cs typeface="Arial" pitchFamily="34" charset="0"/>
              </a:rPr>
              <a:t>told</a:t>
            </a:r>
          </a:p>
          <a:p>
            <a:pPr marL="342900"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rPr>
              <a:t>Boolean </a:t>
            </a:r>
            <a:r>
              <a:rPr lang="en-US" sz="2800" dirty="0">
                <a:latin typeface="UC Berkeley OS Sign"/>
                <a:cs typeface="Arial" pitchFamily="34" charset="0"/>
              </a:rPr>
              <a:t>queries are expressed as Terms + Operators</a:t>
            </a:r>
          </a:p>
          <a:p>
            <a:pPr marL="342900" lvl="1"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rPr>
              <a:t>Terms are words or stemmed words</a:t>
            </a:r>
          </a:p>
          <a:p>
            <a:pPr marL="342900" lvl="1"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rPr>
              <a:t>Operators are AND, OR, NOT</a:t>
            </a:r>
          </a:p>
        </p:txBody>
      </p:sp>
    </p:spTree>
    <p:extLst>
      <p:ext uri="{BB962C8B-B14F-4D97-AF65-F5344CB8AC3E}">
        <p14:creationId xmlns:p14="http://schemas.microsoft.com/office/powerpoint/2010/main" val="757550190"/>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32</a:t>
            </a:fld>
            <a:endParaRPr lang="en-US" sz="1500" dirty="0">
              <a:solidFill>
                <a:srgbClr val="002955"/>
              </a:solidFill>
              <a:latin typeface="UC Berkeley OS Sign"/>
              <a:ea typeface="MS PGothic" pitchFamily="34" charset="-128"/>
              <a:sym typeface="UC Berkeley OS Sign"/>
            </a:endParaRPr>
          </a:p>
        </p:txBody>
      </p:sp>
      <p:pic>
        <p:nvPicPr>
          <p:cNvPr id="8" name="Picture 7" descr="MartialArtsCategories.gif"/>
          <p:cNvPicPr>
            <a:picLocks noChangeAspect="1"/>
          </p:cNvPicPr>
          <p:nvPr/>
        </p:nvPicPr>
        <p:blipFill>
          <a:blip r:embed="rId3" cstate="print"/>
          <a:stretch>
            <a:fillRect/>
          </a:stretch>
        </p:blipFill>
        <p:spPr>
          <a:xfrm>
            <a:off x="381000" y="1600200"/>
            <a:ext cx="8272751" cy="4534103"/>
          </a:xfrm>
          <a:prstGeom prst="rect">
            <a:avLst/>
          </a:prstGeom>
        </p:spPr>
      </p:pic>
      <p:sp>
        <p:nvSpPr>
          <p:cNvPr id="10" name="Title 9"/>
          <p:cNvSpPr>
            <a:spLocks noGrp="1"/>
          </p:cNvSpPr>
          <p:nvPr>
            <p:ph type="title"/>
          </p:nvPr>
        </p:nvSpPr>
        <p:spPr>
          <a:xfrm>
            <a:off x="304800" y="304800"/>
            <a:ext cx="8382000" cy="1143000"/>
          </a:xfrm>
        </p:spPr>
        <p:txBody>
          <a:bodyPr>
            <a:normAutofit fontScale="90000"/>
          </a:bodyPr>
          <a:lstStyle/>
          <a:p>
            <a:r>
              <a:rPr lang="en-US" b="1" dirty="0" smtClean="0"/>
              <a:t>Example of Boolean Representation</a:t>
            </a:r>
            <a:endParaRPr lang="en-US" dirty="0"/>
          </a:p>
        </p:txBody>
      </p:sp>
    </p:spTree>
    <p:extLst>
      <p:ext uri="{BB962C8B-B14F-4D97-AF65-F5344CB8AC3E}">
        <p14:creationId xmlns:p14="http://schemas.microsoft.com/office/powerpoint/2010/main" val="488633769"/>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4724400"/>
            <a:ext cx="2971800" cy="1752600"/>
          </a:xfrm>
        </p:spPr>
        <p:txBody>
          <a:bodyPr/>
          <a:lstStyle/>
          <a:p>
            <a:r>
              <a:rPr lang="en-US" dirty="0"/>
              <a:t>Cat</a:t>
            </a:r>
          </a:p>
          <a:p>
            <a:r>
              <a:rPr lang="en-US" dirty="0"/>
              <a:t>Cat OR Dog</a:t>
            </a:r>
          </a:p>
          <a:p>
            <a:r>
              <a:rPr lang="en-US" dirty="0"/>
              <a:t>Cat AND </a:t>
            </a:r>
            <a:r>
              <a:rPr lang="en-US" dirty="0" smtClean="0"/>
              <a:t>Dog</a:t>
            </a:r>
            <a:endParaRPr lang="en-US" dirty="0"/>
          </a:p>
        </p:txBody>
      </p:sp>
      <p:sp>
        <p:nvSpPr>
          <p:cNvPr id="4" name="Content Placeholder 3"/>
          <p:cNvSpPr>
            <a:spLocks noGrp="1"/>
          </p:cNvSpPr>
          <p:nvPr>
            <p:ph sz="half" idx="2"/>
          </p:nvPr>
        </p:nvSpPr>
        <p:spPr>
          <a:xfrm>
            <a:off x="4249882" y="4191000"/>
            <a:ext cx="4038600" cy="2514600"/>
          </a:xfrm>
        </p:spPr>
        <p:txBody>
          <a:bodyPr/>
          <a:lstStyle/>
          <a:p>
            <a:r>
              <a:rPr lang="en-US" dirty="0"/>
              <a:t>(Cat AND Dog) OR Collar</a:t>
            </a:r>
          </a:p>
          <a:p>
            <a:r>
              <a:rPr lang="en-US" dirty="0"/>
              <a:t>(Cat AND Dog) OR (Collar AND Leash)</a:t>
            </a:r>
          </a:p>
          <a:p>
            <a:r>
              <a:rPr lang="en-US" dirty="0"/>
              <a:t>(Cat OR Dog) AND (Collar OR Leash</a:t>
            </a:r>
            <a:r>
              <a:rPr lang="en-US" dirty="0" smtClean="0"/>
              <a:t>)</a:t>
            </a:r>
            <a:endParaRPr lang="en-US" dirty="0"/>
          </a:p>
        </p:txBody>
      </p:sp>
      <p:pic>
        <p:nvPicPr>
          <p:cNvPr id="5" name="Content Placeholder 3"/>
          <p:cNvPicPr>
            <a:picLocks noChangeAspect="1"/>
          </p:cNvPicPr>
          <p:nvPr/>
        </p:nvPicPr>
        <p:blipFill>
          <a:blip r:embed="rId2" cstate="print"/>
          <a:stretch>
            <a:fillRect/>
          </a:stretch>
        </p:blipFill>
        <p:spPr>
          <a:xfrm>
            <a:off x="1143000" y="1474186"/>
            <a:ext cx="6618515" cy="2438400"/>
          </a:xfrm>
          <a:prstGeom prst="rect">
            <a:avLst/>
          </a:prstGeom>
        </p:spPr>
      </p:pic>
      <p:sp>
        <p:nvSpPr>
          <p:cNvPr id="6" name="Title 1"/>
          <p:cNvSpPr>
            <a:spLocks noGrp="1"/>
          </p:cNvSpPr>
          <p:nvPr>
            <p:ph type="title"/>
          </p:nvPr>
        </p:nvSpPr>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a:t>Boolean </a:t>
            </a:r>
            <a:r>
              <a:rPr lang="en-US" sz="3600" b="1" dirty="0" smtClean="0"/>
              <a:t>Representation</a:t>
            </a:r>
            <a:br>
              <a:rPr lang="en-US" sz="3600" b="1" dirty="0" smtClean="0"/>
            </a:br>
            <a:r>
              <a:rPr lang="en-US" sz="3600" b="1" dirty="0" smtClean="0"/>
              <a:t> </a:t>
            </a:r>
            <a:r>
              <a:rPr lang="en-US" sz="3600" b="1" dirty="0"/>
              <a:t>of a Document Collection</a:t>
            </a:r>
            <a:endParaRPr lang="en-US" sz="3600" b="1" dirty="0"/>
          </a:p>
        </p:txBody>
      </p:sp>
    </p:spTree>
    <p:extLst>
      <p:ext uri="{BB962C8B-B14F-4D97-AF65-F5344CB8AC3E}">
        <p14:creationId xmlns:p14="http://schemas.microsoft.com/office/powerpoint/2010/main" val="29447907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553641" y="1071562"/>
            <a:ext cx="8197453" cy="2089547"/>
          </a:xfrm>
        </p:spPr>
        <p:txBody>
          <a:bodyPr>
            <a:normAutofit fontScale="90000"/>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800" b="1" dirty="0" smtClean="0">
                <a:sym typeface="UC Berkeley OS Sign"/>
              </a:rPr>
              <a:t>INFO 202</a:t>
            </a:r>
            <a:br>
              <a:rPr lang="en-US" sz="3800" b="1" dirty="0" smtClean="0">
                <a:sym typeface="UC Berkeley OS Sign"/>
              </a:rPr>
            </a:br>
            <a:r>
              <a:rPr lang="en-US" sz="3800" b="1" dirty="0" smtClean="0">
                <a:sym typeface="UC Berkeley OS Sign"/>
              </a:rPr>
              <a:t>“Information Organization &amp; Retrieval”</a:t>
            </a:r>
            <a:br>
              <a:rPr lang="en-US" sz="3800" b="1" dirty="0" smtClean="0">
                <a:sym typeface="UC Berkeley OS Sign"/>
              </a:rPr>
            </a:br>
            <a:r>
              <a:rPr lang="en-US" sz="3800" b="1" dirty="0" smtClean="0">
                <a:sym typeface="UC Berkeley OS Sign"/>
              </a:rPr>
              <a:t>Fall 2015</a:t>
            </a:r>
            <a:r>
              <a:rPr lang="en-US" sz="3400" b="1" dirty="0" smtClean="0"/>
              <a:t/>
            </a:r>
            <a:br>
              <a:rPr lang="en-US" sz="3400" b="1" dirty="0" smtClean="0"/>
            </a:br>
            <a:endParaRPr lang="en-US" sz="3400" dirty="0" smtClean="0">
              <a:sym typeface="UC Berkeley OS Sign"/>
            </a:endParaRPr>
          </a:p>
        </p:txBody>
      </p:sp>
      <p:sp>
        <p:nvSpPr>
          <p:cNvPr id="2051" name="Rectangle 2"/>
          <p:cNvSpPr>
            <a:spLocks noGrp="1" noChangeArrowheads="1"/>
          </p:cNvSpPr>
          <p:nvPr>
            <p:ph type="body" idx="1"/>
          </p:nvPr>
        </p:nvSpPr>
        <p:spPr>
          <a:xfrm>
            <a:off x="392906" y="2464594"/>
            <a:ext cx="8228707" cy="3589734"/>
          </a:xfrm>
        </p:spPr>
        <p:txBody>
          <a:bodyPr anchor="ctr">
            <a:normAutofit fontScale="92500" lnSpcReduction="10000"/>
          </a:bodyPr>
          <a:lstStyle/>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Robert J. Glushko</a:t>
            </a:r>
            <a:br>
              <a:rPr lang="en-US" sz="3000" dirty="0" smtClean="0">
                <a:sym typeface="UC Berkeley OS Sign"/>
              </a:rPr>
            </a:br>
            <a:r>
              <a:rPr lang="en-US" sz="3000" dirty="0" smtClean="0">
                <a:sym typeface="UC Berkeley OS Sign"/>
                <a:hlinkClick r:id="rId3"/>
              </a:rPr>
              <a:t>glushko@berkeley.edu</a:t>
            </a: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@rjglushko</a:t>
            </a: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9 </a:t>
            </a:r>
            <a:r>
              <a:rPr lang="en-US" sz="3000" dirty="0" smtClean="0">
                <a:sym typeface="UC Berkeley OS Sign"/>
              </a:rPr>
              <a:t>November 2015</a:t>
            </a:r>
            <a:br>
              <a:rPr lang="en-US" sz="3000" dirty="0" smtClean="0">
                <a:sym typeface="UC Berkeley OS Sign"/>
              </a:rPr>
            </a:br>
            <a:r>
              <a:rPr lang="en-US" sz="3000" dirty="0" smtClean="0">
                <a:sym typeface="UC Berkeley OS Sign"/>
              </a:rPr>
              <a:t>Lecture </a:t>
            </a:r>
            <a:r>
              <a:rPr lang="en-US" sz="3000" dirty="0" smtClean="0">
                <a:sym typeface="UC Berkeley OS Sign"/>
              </a:rPr>
              <a:t>21.3 </a:t>
            </a:r>
            <a:r>
              <a:rPr lang="en-US" sz="3000" dirty="0" smtClean="0">
                <a:sym typeface="UC Berkeley OS Sign"/>
              </a:rPr>
              <a:t>– Term Selection and Weighting</a:t>
            </a:r>
          </a:p>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olidFill>
                <a:srgbClr val="002955"/>
              </a:solidFill>
              <a:sym typeface="UC Berkeley OS Sign"/>
            </a:endParaRPr>
          </a:p>
        </p:txBody>
      </p:sp>
      <p:sp>
        <p:nvSpPr>
          <p:cNvPr id="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2052"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054" name="Picture 5"/>
          <p:cNvPicPr>
            <a:picLocks noChangeArrowheads="1"/>
          </p:cNvPicPr>
          <p:nvPr/>
        </p:nvPicPr>
        <p:blipFill>
          <a:blip r:embed="rId4" cstate="print"/>
          <a:srcRect/>
          <a:stretch>
            <a:fillRect/>
          </a:stretch>
        </p:blipFill>
        <p:spPr bwMode="auto">
          <a:xfrm>
            <a:off x="194221" y="223242"/>
            <a:ext cx="892969" cy="892969"/>
          </a:xfrm>
          <a:prstGeom prst="rect">
            <a:avLst/>
          </a:prstGeom>
          <a:noFill/>
          <a:ln w="9525">
            <a:noFill/>
            <a:round/>
            <a:headEnd/>
            <a:tailEnd/>
          </a:ln>
        </p:spPr>
      </p:pic>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609600"/>
            <a:ext cx="8228707"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4000" b="1" dirty="0" smtClean="0"/>
              <a:t>The Zipf Distribution</a:t>
            </a:r>
            <a:endParaRPr lang="en-US" sz="40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35</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914400" y="1752600"/>
            <a:ext cx="7315200" cy="3849995"/>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In any natural language, we can observe that:</a:t>
            </a:r>
          </a:p>
          <a:p>
            <a:pPr marL="617929" lvl="2"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A few items occur very frequently</a:t>
            </a:r>
          </a:p>
          <a:p>
            <a:pPr marL="617929" lvl="2"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A medium number </a:t>
            </a:r>
            <a:r>
              <a:rPr lang="en-US" sz="2800" dirty="0" smtClean="0">
                <a:latin typeface="UC Berkeley OS Sign"/>
                <a:sym typeface="UC Berkeley OS Sign"/>
              </a:rPr>
              <a:t>of items have </a:t>
            </a:r>
            <a:r>
              <a:rPr lang="en-US" sz="2800" dirty="0" smtClean="0">
                <a:latin typeface="UC Berkeley OS Sign"/>
                <a:sym typeface="UC Berkeley OS Sign"/>
              </a:rPr>
              <a:t>medium frequency </a:t>
            </a:r>
          </a:p>
          <a:p>
            <a:pPr marL="617929" lvl="2"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Very many </a:t>
            </a:r>
            <a:r>
              <a:rPr lang="en-US" sz="2800" dirty="0" smtClean="0">
                <a:latin typeface="UC Berkeley OS Sign"/>
                <a:sym typeface="UC Berkeley OS Sign"/>
              </a:rPr>
              <a:t>items </a:t>
            </a:r>
            <a:r>
              <a:rPr lang="en-US" sz="2800" dirty="0" smtClean="0">
                <a:latin typeface="UC Berkeley OS Sign"/>
                <a:sym typeface="UC Berkeley OS Sign"/>
              </a:rPr>
              <a:t>occur very infrequently (the “long tail”)</a:t>
            </a:r>
          </a:p>
        </p:txBody>
      </p:sp>
    </p:spTree>
    <p:extLst>
      <p:ext uri="{BB962C8B-B14F-4D97-AF65-F5344CB8AC3E}">
        <p14:creationId xmlns:p14="http://schemas.microsoft.com/office/powerpoint/2010/main" val="819849552"/>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609600"/>
            <a:ext cx="8228707"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4000" b="1" dirty="0" smtClean="0"/>
              <a:t>The Zipf Distribution</a:t>
            </a:r>
            <a:endParaRPr lang="en-US" sz="40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36</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85800" y="1752600"/>
            <a:ext cx="7239000" cy="4642776"/>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An approximate model of this distribution is the Zipf Distribution, which says that the frequency of the </a:t>
            </a:r>
            <a:r>
              <a:rPr lang="en-US" sz="2800" dirty="0" err="1" smtClean="0">
                <a:latin typeface="UC Berkeley OS Sign"/>
                <a:sym typeface="UC Berkeley OS Sign"/>
              </a:rPr>
              <a:t>i-th</a:t>
            </a:r>
            <a:r>
              <a:rPr lang="en-US" sz="2800" dirty="0" smtClean="0">
                <a:latin typeface="UC Berkeley OS Sign"/>
                <a:sym typeface="UC Berkeley OS Sign"/>
              </a:rPr>
              <a:t> most frequent word is 1/(</a:t>
            </a:r>
            <a:r>
              <a:rPr lang="en-US" sz="2800" dirty="0" err="1" smtClean="0">
                <a:latin typeface="UC Berkeley OS Sign"/>
                <a:sym typeface="UC Berkeley OS Sign"/>
              </a:rPr>
              <a:t>i^a</a:t>
            </a:r>
            <a:r>
              <a:rPr lang="en-US" sz="2800" dirty="0" smtClean="0">
                <a:latin typeface="UC Berkeley OS Sign"/>
                <a:sym typeface="UC Berkeley OS Sign"/>
              </a:rPr>
              <a:t>) times that of the most frequent word</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Because of the huge range in frequency and the long tail, the distribution is often drawn on a log-log scale</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2800" dirty="0" smtClean="0">
              <a:latin typeface="UC Berkeley OS Sign"/>
              <a:sym typeface="UC Berkeley OS Sign"/>
            </a:endParaRP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2800" dirty="0" smtClean="0">
              <a:latin typeface="UC Berkeley OS Sign"/>
              <a:sym typeface="UC Berkeley OS Sign"/>
            </a:endParaRPr>
          </a:p>
        </p:txBody>
      </p:sp>
    </p:spTree>
    <p:extLst>
      <p:ext uri="{BB962C8B-B14F-4D97-AF65-F5344CB8AC3E}">
        <p14:creationId xmlns:p14="http://schemas.microsoft.com/office/powerpoint/2010/main" val="4256401653"/>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37</a:t>
            </a:fld>
            <a:endParaRPr lang="en-US" sz="1500" dirty="0">
              <a:solidFill>
                <a:srgbClr val="002955"/>
              </a:solidFill>
              <a:latin typeface="UC Berkeley OS Sign"/>
              <a:ea typeface="MS PGothic" pitchFamily="34" charset="-128"/>
              <a:sym typeface="UC Berkeley OS Sign"/>
            </a:endParaRPr>
          </a:p>
        </p:txBody>
      </p:sp>
      <p:sp>
        <p:nvSpPr>
          <p:cNvPr id="10" name="Title 9"/>
          <p:cNvSpPr>
            <a:spLocks noGrp="1"/>
          </p:cNvSpPr>
          <p:nvPr>
            <p:ph type="title"/>
          </p:nvPr>
        </p:nvSpPr>
        <p:spPr>
          <a:xfrm>
            <a:off x="304800" y="152400"/>
            <a:ext cx="8382000" cy="1143000"/>
          </a:xfrm>
        </p:spPr>
        <p:txBody>
          <a:bodyPr>
            <a:normAutofit fontScale="90000"/>
          </a:bodyPr>
          <a:lstStyle/>
          <a:p>
            <a:r>
              <a:rPr lang="en-US" b="1" dirty="0" smtClean="0"/>
              <a:t>Zipf Distribution – Linear</a:t>
            </a:r>
            <a:br>
              <a:rPr lang="en-US" b="1" dirty="0" smtClean="0"/>
            </a:br>
            <a:r>
              <a:rPr lang="en-US" b="1" dirty="0" smtClean="0"/>
              <a:t> vs. Log Plotting</a:t>
            </a:r>
            <a:endParaRPr lang="en-US" dirty="0"/>
          </a:p>
        </p:txBody>
      </p:sp>
      <p:pic>
        <p:nvPicPr>
          <p:cNvPr id="6" name="Picture 2"/>
          <p:cNvPicPr>
            <a:picLocks noChangeAspect="1" noChangeArrowheads="1"/>
          </p:cNvPicPr>
          <p:nvPr/>
        </p:nvPicPr>
        <p:blipFill>
          <a:blip r:embed="rId3" cstate="print"/>
          <a:stretch>
            <a:fillRect/>
          </a:stretch>
        </p:blipFill>
        <p:spPr bwMode="auto">
          <a:xfrm>
            <a:off x="228600" y="1676400"/>
            <a:ext cx="8599931" cy="4343400"/>
          </a:xfrm>
          <a:prstGeom prst="rect">
            <a:avLst/>
          </a:prstGeom>
          <a:noFill/>
          <a:ln w="9525">
            <a:noFill/>
            <a:miter lim="800000"/>
            <a:headEnd/>
            <a:tailEnd/>
          </a:ln>
        </p:spPr>
      </p:pic>
    </p:spTree>
    <p:extLst>
      <p:ext uri="{BB962C8B-B14F-4D97-AF65-F5344CB8AC3E}">
        <p14:creationId xmlns:p14="http://schemas.microsoft.com/office/powerpoint/2010/main" val="2167375095"/>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38</a:t>
            </a:fld>
            <a:endParaRPr lang="en-US" sz="1500" dirty="0">
              <a:solidFill>
                <a:srgbClr val="002955"/>
              </a:solidFill>
              <a:latin typeface="UC Berkeley OS Sign"/>
              <a:ea typeface="MS PGothic" pitchFamily="34" charset="-128"/>
              <a:sym typeface="UC Berkeley OS Sign"/>
            </a:endParaRPr>
          </a:p>
        </p:txBody>
      </p:sp>
      <p:sp>
        <p:nvSpPr>
          <p:cNvPr id="10" name="Title 9"/>
          <p:cNvSpPr>
            <a:spLocks noGrp="1"/>
          </p:cNvSpPr>
          <p:nvPr>
            <p:ph type="title"/>
          </p:nvPr>
        </p:nvSpPr>
        <p:spPr>
          <a:xfrm>
            <a:off x="304800" y="152400"/>
            <a:ext cx="8382000" cy="1143000"/>
          </a:xfrm>
        </p:spPr>
        <p:txBody>
          <a:bodyPr>
            <a:normAutofit/>
          </a:bodyPr>
          <a:lstStyle/>
          <a:p>
            <a:r>
              <a:rPr lang="en-US" b="1" dirty="0" smtClean="0"/>
              <a:t>Zipf Distribution – US Constitution</a:t>
            </a:r>
            <a:endParaRPr lang="en-US" dirty="0"/>
          </a:p>
        </p:txBody>
      </p:sp>
      <p:pic>
        <p:nvPicPr>
          <p:cNvPr id="6" name="Picture 2"/>
          <p:cNvPicPr>
            <a:picLocks noChangeAspect="1" noChangeArrowheads="1"/>
          </p:cNvPicPr>
          <p:nvPr/>
        </p:nvPicPr>
        <p:blipFill>
          <a:blip r:embed="rId3" cstate="print"/>
          <a:srcRect/>
          <a:stretch>
            <a:fillRect/>
          </a:stretch>
        </p:blipFill>
        <p:spPr bwMode="auto">
          <a:xfrm>
            <a:off x="3485" y="1447800"/>
            <a:ext cx="9140515" cy="4095750"/>
          </a:xfrm>
          <a:prstGeom prst="rect">
            <a:avLst/>
          </a:prstGeom>
          <a:noFill/>
          <a:ln w="9525">
            <a:noFill/>
            <a:miter lim="800000"/>
            <a:headEnd/>
            <a:tailEnd/>
          </a:ln>
        </p:spPr>
      </p:pic>
      <p:sp>
        <p:nvSpPr>
          <p:cNvPr id="7" name="TextBox 6">
            <a:hlinkClick r:id="rId4"/>
          </p:cNvPr>
          <p:cNvSpPr txBox="1"/>
          <p:nvPr/>
        </p:nvSpPr>
        <p:spPr>
          <a:xfrm>
            <a:off x="943303" y="5838229"/>
            <a:ext cx="7620000" cy="461665"/>
          </a:xfrm>
          <a:prstGeom prst="rect">
            <a:avLst/>
          </a:prstGeom>
          <a:noFill/>
        </p:spPr>
        <p:txBody>
          <a:bodyPr wrap="square" rtlCol="0">
            <a:spAutoFit/>
          </a:bodyPr>
          <a:lstStyle/>
          <a:p>
            <a:r>
              <a:rPr lang="en-US" sz="2400" dirty="0" smtClean="0">
                <a:hlinkClick r:id="rId4"/>
              </a:rPr>
              <a:t>The shape looks the same  for almost every document type</a:t>
            </a:r>
            <a:endParaRPr lang="en-US" sz="2400" dirty="0"/>
          </a:p>
        </p:txBody>
      </p:sp>
      <p:sp>
        <p:nvSpPr>
          <p:cNvPr id="2" name="TextBox 1"/>
          <p:cNvSpPr txBox="1"/>
          <p:nvPr/>
        </p:nvSpPr>
        <p:spPr>
          <a:xfrm>
            <a:off x="685800" y="6096000"/>
            <a:ext cx="45720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4020232836"/>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39</a:t>
            </a:fld>
            <a:endParaRPr lang="en-US" sz="1500" dirty="0">
              <a:solidFill>
                <a:srgbClr val="002955"/>
              </a:solidFill>
              <a:latin typeface="UC Berkeley OS Sign"/>
              <a:ea typeface="MS PGothic" pitchFamily="34" charset="-128"/>
              <a:sym typeface="UC Berkeley OS Sign"/>
            </a:endParaRPr>
          </a:p>
        </p:txBody>
      </p:sp>
      <p:sp>
        <p:nvSpPr>
          <p:cNvPr id="10" name="Title 9"/>
          <p:cNvSpPr>
            <a:spLocks noGrp="1"/>
          </p:cNvSpPr>
          <p:nvPr>
            <p:ph type="title"/>
          </p:nvPr>
        </p:nvSpPr>
        <p:spPr>
          <a:xfrm>
            <a:off x="304800" y="152400"/>
            <a:ext cx="8382000" cy="1143000"/>
          </a:xfrm>
        </p:spPr>
        <p:txBody>
          <a:bodyPr>
            <a:normAutofit fontScale="90000"/>
          </a:bodyPr>
          <a:lstStyle/>
          <a:p>
            <a:r>
              <a:rPr lang="en-US" b="1" dirty="0" smtClean="0"/>
              <a:t>Zipf Distribution – Alice in Wonderland</a:t>
            </a:r>
            <a:endParaRPr lang="en-US" dirty="0"/>
          </a:p>
        </p:txBody>
      </p:sp>
      <p:pic>
        <p:nvPicPr>
          <p:cNvPr id="2051" name="Picture 3"/>
          <p:cNvPicPr>
            <a:picLocks noChangeAspect="1" noChangeArrowheads="1"/>
          </p:cNvPicPr>
          <p:nvPr/>
        </p:nvPicPr>
        <p:blipFill>
          <a:blip r:embed="rId3" cstate="print"/>
          <a:srcRect/>
          <a:stretch>
            <a:fillRect/>
          </a:stretch>
        </p:blipFill>
        <p:spPr bwMode="auto">
          <a:xfrm>
            <a:off x="131445" y="1447800"/>
            <a:ext cx="9012555" cy="4175701"/>
          </a:xfrm>
          <a:prstGeom prst="rect">
            <a:avLst/>
          </a:prstGeom>
          <a:noFill/>
          <a:ln w="9525">
            <a:noFill/>
            <a:miter lim="800000"/>
            <a:headEnd/>
            <a:tailEnd/>
          </a:ln>
        </p:spPr>
      </p:pic>
    </p:spTree>
    <p:extLst>
      <p:ext uri="{BB962C8B-B14F-4D97-AF65-F5344CB8AC3E}">
        <p14:creationId xmlns:p14="http://schemas.microsoft.com/office/powerpoint/2010/main" val="152212590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381000" y="0"/>
            <a:ext cx="8228707"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4000" b="1" dirty="0"/>
              <a:t>Text Processing - Motivation</a:t>
            </a:r>
            <a:endParaRPr lang="en-US" sz="4000" b="1" dirty="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4</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381000" y="838200"/>
            <a:ext cx="8610600" cy="5797258"/>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Extracting a set of terms for describing the documents in a collection is the foundation for information retrieval</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Small collections might be adequately described by traditional bibliographic descriptors based on intrinsic properties (author, title) or with assigned keywords </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But these aren’t precise enough to distinguish documents in large collections</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The words in the documents can be used as additional descriptions</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Text processing “gets the words </a:t>
            </a:r>
            <a:r>
              <a:rPr lang="en-US" sz="2800" dirty="0" smtClean="0">
                <a:latin typeface="UC Berkeley OS Sign"/>
                <a:cs typeface="Arial" pitchFamily="34" charset="0"/>
                <a:sym typeface="Arial" pitchFamily="34" charset="0"/>
              </a:rPr>
              <a:t>out”</a:t>
            </a:r>
            <a:endParaRPr lang="en-US" sz="2800" dirty="0" smtClean="0">
              <a:latin typeface="UC Berkeley OS Sign"/>
              <a:cs typeface="Arial" pitchFamily="34" charset="0"/>
              <a:sym typeface="Arial" pitchFamily="34" charset="0"/>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609600"/>
            <a:ext cx="8228707"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4000" b="1" dirty="0" smtClean="0"/>
              <a:t>Resolving Power</a:t>
            </a:r>
            <a:endParaRPr lang="en-US" sz="40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40</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457200" y="1600200"/>
            <a:ext cx="8077200" cy="4079673"/>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The term distribution lets us </a:t>
            </a:r>
            <a:r>
              <a:rPr lang="en-US" sz="2800" dirty="0" smtClean="0">
                <a:latin typeface="UC Berkeley OS Sign"/>
                <a:sym typeface="UC Berkeley OS Sign"/>
              </a:rPr>
              <a:t>distinguish </a:t>
            </a:r>
            <a:r>
              <a:rPr lang="en-US" sz="2800" dirty="0" smtClean="0">
                <a:latin typeface="UC Berkeley OS Sign"/>
                <a:sym typeface="UC Berkeley OS Sign"/>
              </a:rPr>
              <a:t>terms on the basis of how well they discriminate between the documents in the collection. </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The value of a term varies inversely with the number of documents in which it occurs</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The most informative words are those that occur infrequently but when they occur they occur in clusters</a:t>
            </a:r>
          </a:p>
        </p:txBody>
      </p:sp>
    </p:spTree>
    <p:extLst>
      <p:ext uri="{BB962C8B-B14F-4D97-AF65-F5344CB8AC3E}">
        <p14:creationId xmlns:p14="http://schemas.microsoft.com/office/powerpoint/2010/main" val="2014693278"/>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199" y="2286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Resolving Power and Term Weighting</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41</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838200" y="1192764"/>
            <a:ext cx="7086600" cy="4985819"/>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400" dirty="0" smtClean="0">
                <a:latin typeface="UC Berkeley OS Sign"/>
                <a:sym typeface="UC Berkeley OS Sign"/>
              </a:rPr>
              <a:t>Terms that appear in every document have no resolving power because including them retrieves every document</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400" dirty="0" smtClean="0">
                <a:latin typeface="UC Berkeley OS Sign"/>
                <a:sym typeface="UC Berkeley OS Sign"/>
              </a:rPr>
              <a:t>Terms that appear very infrequently have great resolving power, but don’t turn out to be very useful because they so rare that most people will never use them in queries, or they won’t be in documents that need to be </a:t>
            </a:r>
            <a:r>
              <a:rPr lang="en-US" sz="2400" dirty="0" smtClean="0">
                <a:latin typeface="UC Berkeley OS Sign"/>
                <a:sym typeface="UC Berkeley OS Sign"/>
              </a:rPr>
              <a:t>classified</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400" dirty="0">
                <a:latin typeface="UC Berkeley OS Sign"/>
                <a:sym typeface="UC Berkeley OS Sign"/>
              </a:rPr>
              <a:t>So the most useful terms are those that are of intermediate frequency but which tend to occur in clusters, so most of their occurrences are in a small number of documents in the </a:t>
            </a:r>
            <a:r>
              <a:rPr lang="en-US" sz="2400" dirty="0" smtClean="0">
                <a:latin typeface="UC Berkeley OS Sign"/>
                <a:sym typeface="UC Berkeley OS Sign"/>
              </a:rPr>
              <a:t>collection</a:t>
            </a:r>
            <a:endParaRPr lang="en-US" sz="2400" dirty="0" smtClean="0">
              <a:latin typeface="UC Berkeley OS Sign"/>
              <a:sym typeface="UC Berkeley OS Sign"/>
            </a:endParaRPr>
          </a:p>
        </p:txBody>
      </p:sp>
    </p:spTree>
    <p:extLst>
      <p:ext uri="{BB962C8B-B14F-4D97-AF65-F5344CB8AC3E}">
        <p14:creationId xmlns:p14="http://schemas.microsoft.com/office/powerpoint/2010/main" val="3366869977"/>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42</a:t>
            </a:fld>
            <a:endParaRPr lang="en-US" sz="1500" dirty="0">
              <a:solidFill>
                <a:srgbClr val="002955"/>
              </a:solidFill>
              <a:latin typeface="UC Berkeley OS Sign"/>
              <a:ea typeface="MS PGothic" pitchFamily="34" charset="-128"/>
              <a:sym typeface="UC Berkeley OS Sign"/>
            </a:endParaRPr>
          </a:p>
        </p:txBody>
      </p:sp>
      <p:sp>
        <p:nvSpPr>
          <p:cNvPr id="10" name="Title 9"/>
          <p:cNvSpPr>
            <a:spLocks noGrp="1"/>
          </p:cNvSpPr>
          <p:nvPr>
            <p:ph type="title"/>
          </p:nvPr>
        </p:nvSpPr>
        <p:spPr>
          <a:xfrm>
            <a:off x="304800" y="152400"/>
            <a:ext cx="8382000" cy="1143000"/>
          </a:xfrm>
        </p:spPr>
        <p:txBody>
          <a:bodyPr>
            <a:normAutofit/>
          </a:bodyPr>
          <a:lstStyle/>
          <a:p>
            <a:r>
              <a:rPr lang="en-US" b="1" dirty="0" smtClean="0"/>
              <a:t>Weighting Using Term Frequency</a:t>
            </a:r>
            <a:endParaRPr lang="en-US" dirty="0"/>
          </a:p>
        </p:txBody>
      </p:sp>
      <p:pic>
        <p:nvPicPr>
          <p:cNvPr id="3074" name="Picture 2"/>
          <p:cNvPicPr>
            <a:picLocks noChangeAspect="1" noChangeArrowheads="1"/>
          </p:cNvPicPr>
          <p:nvPr/>
        </p:nvPicPr>
        <p:blipFill>
          <a:blip r:embed="rId3" cstate="print"/>
          <a:stretch>
            <a:fillRect/>
          </a:stretch>
        </p:blipFill>
        <p:spPr bwMode="auto">
          <a:xfrm>
            <a:off x="451810" y="1219200"/>
            <a:ext cx="8158790" cy="5058038"/>
          </a:xfrm>
          <a:prstGeom prst="rect">
            <a:avLst/>
          </a:prstGeom>
          <a:noFill/>
          <a:ln w="9525">
            <a:noFill/>
            <a:miter lim="800000"/>
            <a:headEnd/>
            <a:tailEnd/>
          </a:ln>
        </p:spPr>
      </p:pic>
    </p:spTree>
    <p:extLst>
      <p:ext uri="{BB962C8B-B14F-4D97-AF65-F5344CB8AC3E}">
        <p14:creationId xmlns:p14="http://schemas.microsoft.com/office/powerpoint/2010/main" val="3354200632"/>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43</a:t>
            </a:fld>
            <a:endParaRPr lang="en-US" sz="1500" dirty="0">
              <a:solidFill>
                <a:srgbClr val="002955"/>
              </a:solidFill>
              <a:latin typeface="UC Berkeley OS Sign"/>
              <a:ea typeface="MS PGothic" pitchFamily="34" charset="-128"/>
              <a:sym typeface="UC Berkeley OS Sign"/>
            </a:endParaRPr>
          </a:p>
        </p:txBody>
      </p:sp>
      <p:sp>
        <p:nvSpPr>
          <p:cNvPr id="10" name="Title 9"/>
          <p:cNvSpPr>
            <a:spLocks noGrp="1"/>
          </p:cNvSpPr>
          <p:nvPr>
            <p:ph type="title"/>
          </p:nvPr>
        </p:nvSpPr>
        <p:spPr>
          <a:xfrm>
            <a:off x="304800" y="152400"/>
            <a:ext cx="8382000" cy="1143000"/>
          </a:xfrm>
        </p:spPr>
        <p:txBody>
          <a:bodyPr>
            <a:normAutofit/>
          </a:bodyPr>
          <a:lstStyle/>
          <a:p>
            <a:r>
              <a:rPr lang="en-US" b="1" dirty="0" smtClean="0"/>
              <a:t>Term Frequency Weighted Vectors</a:t>
            </a:r>
            <a:endParaRPr lang="en-US" dirty="0"/>
          </a:p>
        </p:txBody>
      </p:sp>
      <p:pic>
        <p:nvPicPr>
          <p:cNvPr id="3074" name="Picture 2"/>
          <p:cNvPicPr>
            <a:picLocks noChangeAspect="1" noChangeArrowheads="1"/>
          </p:cNvPicPr>
          <p:nvPr/>
        </p:nvPicPr>
        <p:blipFill>
          <a:blip r:embed="rId3" cstate="print"/>
          <a:stretch>
            <a:fillRect/>
          </a:stretch>
        </p:blipFill>
        <p:spPr bwMode="auto">
          <a:xfrm>
            <a:off x="1501650" y="1219199"/>
            <a:ext cx="6423149" cy="5361933"/>
          </a:xfrm>
          <a:prstGeom prst="rect">
            <a:avLst/>
          </a:prstGeom>
          <a:noFill/>
          <a:ln w="9525">
            <a:noFill/>
            <a:miter lim="800000"/>
            <a:headEnd/>
            <a:tailEnd/>
          </a:ln>
        </p:spPr>
      </p:pic>
    </p:spTree>
    <p:extLst>
      <p:ext uri="{BB962C8B-B14F-4D97-AF65-F5344CB8AC3E}">
        <p14:creationId xmlns:p14="http://schemas.microsoft.com/office/powerpoint/2010/main" val="1449954546"/>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44</a:t>
            </a:fld>
            <a:endParaRPr lang="en-US" sz="1500" dirty="0">
              <a:solidFill>
                <a:srgbClr val="002955"/>
              </a:solidFill>
              <a:latin typeface="UC Berkeley OS Sign"/>
              <a:ea typeface="MS PGothic" pitchFamily="34" charset="-128"/>
              <a:sym typeface="UC Berkeley OS Sign"/>
            </a:endParaRPr>
          </a:p>
        </p:txBody>
      </p:sp>
      <p:sp>
        <p:nvSpPr>
          <p:cNvPr id="10" name="Title 9"/>
          <p:cNvSpPr>
            <a:spLocks noGrp="1"/>
          </p:cNvSpPr>
          <p:nvPr>
            <p:ph type="title"/>
          </p:nvPr>
        </p:nvSpPr>
        <p:spPr>
          <a:xfrm>
            <a:off x="304800" y="152400"/>
            <a:ext cx="8382000" cy="1143000"/>
          </a:xfrm>
        </p:spPr>
        <p:txBody>
          <a:bodyPr>
            <a:normAutofit/>
          </a:bodyPr>
          <a:lstStyle/>
          <a:p>
            <a:r>
              <a:rPr lang="en-US" b="1" dirty="0" smtClean="0"/>
              <a:t>Term Resolving Power</a:t>
            </a:r>
            <a:endParaRPr lang="en-US" dirty="0"/>
          </a:p>
        </p:txBody>
      </p:sp>
      <p:pic>
        <p:nvPicPr>
          <p:cNvPr id="3074" name="Picture 2"/>
          <p:cNvPicPr>
            <a:picLocks noChangeAspect="1" noChangeArrowheads="1"/>
          </p:cNvPicPr>
          <p:nvPr/>
        </p:nvPicPr>
        <p:blipFill>
          <a:blip r:embed="rId3" cstate="print"/>
          <a:stretch>
            <a:fillRect/>
          </a:stretch>
        </p:blipFill>
        <p:spPr bwMode="auto">
          <a:xfrm>
            <a:off x="1734373" y="1219199"/>
            <a:ext cx="5957703" cy="5361933"/>
          </a:xfrm>
          <a:prstGeom prst="rect">
            <a:avLst/>
          </a:prstGeom>
          <a:noFill/>
          <a:ln w="9525">
            <a:noFill/>
            <a:miter lim="800000"/>
            <a:headEnd/>
            <a:tailEnd/>
          </a:ln>
        </p:spPr>
      </p:pic>
    </p:spTree>
    <p:extLst>
      <p:ext uri="{BB962C8B-B14F-4D97-AF65-F5344CB8AC3E}">
        <p14:creationId xmlns:p14="http://schemas.microsoft.com/office/powerpoint/2010/main" val="3865385548"/>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304800" y="3048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Inverse Document Frequency</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45</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1028253" y="1320712"/>
            <a:ext cx="7086600" cy="4872454"/>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We need a way to penalize the words that are too frequent so they don't get in the way of the terms that have greater resolving power</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We will replace the actual term frequency in the vector with one that we calculate using some weighting function</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“Inverse document frequency” is the weighting function that “penalizes” the too frequent </a:t>
            </a:r>
            <a:r>
              <a:rPr lang="en-US" sz="2800" dirty="0" smtClean="0">
                <a:latin typeface="UC Berkeley OS Sign"/>
                <a:sym typeface="UC Berkeley OS Sign"/>
              </a:rPr>
              <a:t>words</a:t>
            </a:r>
            <a:endParaRPr lang="en-US" sz="2800" dirty="0" smtClean="0">
              <a:latin typeface="UC Berkeley OS Sign"/>
              <a:sym typeface="UC Berkeley OS Sign"/>
            </a:endParaRPr>
          </a:p>
        </p:txBody>
      </p:sp>
    </p:spTree>
    <p:extLst>
      <p:ext uri="{BB962C8B-B14F-4D97-AF65-F5344CB8AC3E}">
        <p14:creationId xmlns:p14="http://schemas.microsoft.com/office/powerpoint/2010/main" val="3521310500"/>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46</a:t>
            </a:fld>
            <a:endParaRPr lang="en-US" sz="1500" dirty="0">
              <a:solidFill>
                <a:srgbClr val="002955"/>
              </a:solidFill>
              <a:latin typeface="UC Berkeley OS Sign"/>
              <a:ea typeface="MS PGothic" pitchFamily="34" charset="-128"/>
              <a:sym typeface="UC Berkeley OS Sign"/>
            </a:endParaRPr>
          </a:p>
        </p:txBody>
      </p:sp>
      <p:sp>
        <p:nvSpPr>
          <p:cNvPr id="10" name="Title 9"/>
          <p:cNvSpPr>
            <a:spLocks noGrp="1"/>
          </p:cNvSpPr>
          <p:nvPr>
            <p:ph type="title"/>
          </p:nvPr>
        </p:nvSpPr>
        <p:spPr>
          <a:xfrm>
            <a:off x="304800" y="152400"/>
            <a:ext cx="8382000" cy="1143000"/>
          </a:xfrm>
        </p:spPr>
        <p:txBody>
          <a:bodyPr>
            <a:normAutofit/>
          </a:bodyPr>
          <a:lstStyle/>
          <a:p>
            <a:r>
              <a:rPr lang="en-US" b="1" dirty="0" smtClean="0"/>
              <a:t>Inverse Document Frequency</a:t>
            </a:r>
            <a:endParaRPr lang="en-US" dirty="0"/>
          </a:p>
        </p:txBody>
      </p:sp>
      <p:pic>
        <p:nvPicPr>
          <p:cNvPr id="3074" name="Picture 2"/>
          <p:cNvPicPr>
            <a:picLocks noChangeAspect="1" noChangeArrowheads="1"/>
          </p:cNvPicPr>
          <p:nvPr/>
        </p:nvPicPr>
        <p:blipFill>
          <a:blip r:embed="rId3" cstate="print"/>
          <a:stretch>
            <a:fillRect/>
          </a:stretch>
        </p:blipFill>
        <p:spPr bwMode="auto">
          <a:xfrm>
            <a:off x="228600" y="1828800"/>
            <a:ext cx="8616382" cy="3352800"/>
          </a:xfrm>
          <a:prstGeom prst="rect">
            <a:avLst/>
          </a:prstGeom>
          <a:noFill/>
          <a:ln w="9525">
            <a:noFill/>
            <a:miter lim="800000"/>
            <a:headEnd/>
            <a:tailEnd/>
          </a:ln>
        </p:spPr>
      </p:pic>
    </p:spTree>
    <p:extLst>
      <p:ext uri="{BB962C8B-B14F-4D97-AF65-F5344CB8AC3E}">
        <p14:creationId xmlns:p14="http://schemas.microsoft.com/office/powerpoint/2010/main" val="1915132169"/>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47</a:t>
            </a:fld>
            <a:endParaRPr lang="en-US" sz="1500" dirty="0">
              <a:solidFill>
                <a:srgbClr val="002955"/>
              </a:solidFill>
              <a:latin typeface="UC Berkeley OS Sign"/>
              <a:ea typeface="MS PGothic" pitchFamily="34" charset="-128"/>
              <a:sym typeface="UC Berkeley OS Sign"/>
            </a:endParaRPr>
          </a:p>
        </p:txBody>
      </p:sp>
      <p:sp>
        <p:nvSpPr>
          <p:cNvPr id="10" name="Title 9"/>
          <p:cNvSpPr>
            <a:spLocks noGrp="1"/>
          </p:cNvSpPr>
          <p:nvPr>
            <p:ph type="title"/>
          </p:nvPr>
        </p:nvSpPr>
        <p:spPr>
          <a:xfrm>
            <a:off x="304800" y="152400"/>
            <a:ext cx="8382000" cy="1143000"/>
          </a:xfrm>
        </p:spPr>
        <p:txBody>
          <a:bodyPr>
            <a:normAutofit/>
          </a:bodyPr>
          <a:lstStyle/>
          <a:p>
            <a:r>
              <a:rPr lang="en-US" b="1" dirty="0" smtClean="0"/>
              <a:t>IDF Examples</a:t>
            </a:r>
            <a:endParaRPr lang="en-US" dirty="0"/>
          </a:p>
        </p:txBody>
      </p:sp>
      <p:pic>
        <p:nvPicPr>
          <p:cNvPr id="3074" name="Picture 2"/>
          <p:cNvPicPr>
            <a:picLocks noChangeAspect="1" noChangeArrowheads="1"/>
          </p:cNvPicPr>
          <p:nvPr/>
        </p:nvPicPr>
        <p:blipFill>
          <a:blip r:embed="rId3" cstate="print"/>
          <a:stretch>
            <a:fillRect/>
          </a:stretch>
        </p:blipFill>
        <p:spPr bwMode="auto">
          <a:xfrm>
            <a:off x="475052" y="1219200"/>
            <a:ext cx="8070813" cy="5105400"/>
          </a:xfrm>
          <a:prstGeom prst="rect">
            <a:avLst/>
          </a:prstGeom>
          <a:noFill/>
          <a:ln w="9525">
            <a:noFill/>
            <a:miter lim="800000"/>
            <a:headEnd/>
            <a:tailEnd/>
          </a:ln>
        </p:spPr>
      </p:pic>
    </p:spTree>
    <p:extLst>
      <p:ext uri="{BB962C8B-B14F-4D97-AF65-F5344CB8AC3E}">
        <p14:creationId xmlns:p14="http://schemas.microsoft.com/office/powerpoint/2010/main" val="2235973923"/>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646" y="6096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 Rationale for TF x IDF</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48</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09153" y="1447800"/>
            <a:ext cx="8077200" cy="4872454"/>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The IDF calculation gives us a measure of how important the term overall is in the collection</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But we need to do another calculation to get at the "clustering" intuition that the terms that do the best job finding relevant documents are those that occur in clumps to indicate the aboutness of a document</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 So we will multiply IDF by TF (i.e. the count) within each document to compute the term weights</a:t>
            </a:r>
          </a:p>
        </p:txBody>
      </p:sp>
    </p:spTree>
    <p:extLst>
      <p:ext uri="{BB962C8B-B14F-4D97-AF65-F5344CB8AC3E}">
        <p14:creationId xmlns:p14="http://schemas.microsoft.com/office/powerpoint/2010/main" val="2430681464"/>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49</a:t>
            </a:fld>
            <a:endParaRPr lang="en-US" sz="1500" dirty="0">
              <a:solidFill>
                <a:srgbClr val="002955"/>
              </a:solidFill>
              <a:latin typeface="UC Berkeley OS Sign"/>
              <a:ea typeface="MS PGothic" pitchFamily="34" charset="-128"/>
              <a:sym typeface="UC Berkeley OS Sign"/>
            </a:endParaRPr>
          </a:p>
        </p:txBody>
      </p:sp>
      <p:sp>
        <p:nvSpPr>
          <p:cNvPr id="10" name="Title 9"/>
          <p:cNvSpPr>
            <a:spLocks noGrp="1"/>
          </p:cNvSpPr>
          <p:nvPr>
            <p:ph type="title"/>
          </p:nvPr>
        </p:nvSpPr>
        <p:spPr>
          <a:xfrm>
            <a:off x="304800" y="152400"/>
            <a:ext cx="8382000" cy="1143000"/>
          </a:xfrm>
        </p:spPr>
        <p:txBody>
          <a:bodyPr>
            <a:normAutofit/>
          </a:bodyPr>
          <a:lstStyle/>
          <a:p>
            <a:r>
              <a:rPr lang="en-US" b="1" dirty="0" smtClean="0"/>
              <a:t>Calculating Term Weights </a:t>
            </a:r>
            <a:endParaRPr lang="en-US" dirty="0"/>
          </a:p>
        </p:txBody>
      </p:sp>
      <p:pic>
        <p:nvPicPr>
          <p:cNvPr id="3074" name="Picture 2"/>
          <p:cNvPicPr>
            <a:picLocks noChangeAspect="1" noChangeArrowheads="1"/>
          </p:cNvPicPr>
          <p:nvPr/>
        </p:nvPicPr>
        <p:blipFill>
          <a:blip r:embed="rId3" cstate="print"/>
          <a:stretch>
            <a:fillRect/>
          </a:stretch>
        </p:blipFill>
        <p:spPr bwMode="auto">
          <a:xfrm>
            <a:off x="381000" y="1981200"/>
            <a:ext cx="8545962" cy="2945767"/>
          </a:xfrm>
          <a:prstGeom prst="rect">
            <a:avLst/>
          </a:prstGeom>
          <a:noFill/>
          <a:ln w="9525">
            <a:noFill/>
            <a:miter lim="800000"/>
            <a:headEnd/>
            <a:tailEnd/>
          </a:ln>
        </p:spPr>
      </p:pic>
    </p:spTree>
    <p:extLst>
      <p:ext uri="{BB962C8B-B14F-4D97-AF65-F5344CB8AC3E}">
        <p14:creationId xmlns:p14="http://schemas.microsoft.com/office/powerpoint/2010/main" val="182206308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228600" y="228600"/>
            <a:ext cx="8228707"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4000" b="1" dirty="0" smtClean="0">
                <a:sym typeface="UC Berkeley OS Sign"/>
              </a:rPr>
              <a:t>Glossary:  Information Retrieval</a:t>
            </a:r>
            <a:endParaRPr lang="en-US" sz="40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5</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457200" y="1600200"/>
            <a:ext cx="7924800" cy="4362250"/>
          </a:xfrm>
          <a:prstGeom prst="rect">
            <a:avLst/>
          </a:prstGeom>
          <a:noFill/>
          <a:ln w="9525">
            <a:noFill/>
            <a:miter lim="800000"/>
            <a:headEnd/>
            <a:tailEnd/>
          </a:ln>
        </p:spPr>
        <p:txBody>
          <a:bodyPr wrap="square" lIns="64291" tIns="32146" rIns="64291" bIns="32146">
            <a:spAutoFit/>
          </a:bodyPr>
          <a:lstStyle/>
          <a:p>
            <a:pPr marL="617929" lvl="1"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a:latin typeface="UC Berkeley OS Sign"/>
                <a:cs typeface="Arial" pitchFamily="34" charset="0"/>
                <a:sym typeface="Arial" pitchFamily="34" charset="0"/>
              </a:rPr>
              <a:t>The “IR model” </a:t>
            </a:r>
            <a:r>
              <a:rPr lang="en-US" sz="2800" dirty="0">
                <a:latin typeface="UC Berkeley OS Sign"/>
                <a:cs typeface="Arial" pitchFamily="34" charset="0"/>
              </a:rPr>
              <a:t>specifies </a:t>
            </a:r>
            <a:r>
              <a:rPr lang="en-US" sz="2800" dirty="0">
                <a:latin typeface="UC Berkeley OS Sign"/>
                <a:cs typeface="Arial" pitchFamily="34" charset="0"/>
              </a:rPr>
              <a:t>the representations of queries and documents in the collection being </a:t>
            </a:r>
            <a:r>
              <a:rPr lang="en-US" sz="2800" dirty="0">
                <a:latin typeface="UC Berkeley OS Sign"/>
                <a:cs typeface="Arial" pitchFamily="34" charset="0"/>
              </a:rPr>
              <a:t>searched</a:t>
            </a:r>
          </a:p>
          <a:p>
            <a:pPr marL="617929" lvl="1"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a:latin typeface="UC Berkeley OS Sign"/>
                <a:cs typeface="Arial" pitchFamily="34" charset="0"/>
              </a:rPr>
              <a:t>“Text processing” extracts and merges multiple word forms into a single form or “index term”</a:t>
            </a:r>
            <a:endParaRPr lang="en-US" sz="2800" dirty="0">
              <a:latin typeface="UC Berkeley OS Sign"/>
              <a:cs typeface="Arial" pitchFamily="34" charset="0"/>
            </a:endParaRPr>
          </a:p>
          <a:p>
            <a:pPr marL="617929" lvl="1"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a:latin typeface="UC Berkeley OS Sign"/>
                <a:cs typeface="Arial" pitchFamily="34" charset="0"/>
              </a:rPr>
              <a:t>The set of terms in a search query or document to be matched is compared against the term representation </a:t>
            </a:r>
            <a:r>
              <a:rPr lang="en-US" sz="2800" dirty="0" smtClean="0">
                <a:latin typeface="UC Berkeley OS Sign"/>
                <a:cs typeface="Arial" pitchFamily="34" charset="0"/>
              </a:rPr>
              <a:t>for each document in </a:t>
            </a:r>
            <a:r>
              <a:rPr lang="en-US" sz="2800" dirty="0">
                <a:latin typeface="UC Berkeley OS Sign"/>
                <a:cs typeface="Arial" pitchFamily="34" charset="0"/>
              </a:rPr>
              <a:t>the </a:t>
            </a:r>
            <a:r>
              <a:rPr lang="en-US" sz="2800" dirty="0" smtClean="0">
                <a:latin typeface="UC Berkeley OS Sign"/>
                <a:cs typeface="Arial" pitchFamily="34" charset="0"/>
              </a:rPr>
              <a:t>collection </a:t>
            </a:r>
            <a:endParaRPr lang="en-US" sz="2800" dirty="0">
              <a:latin typeface="UC Berkeley OS Sign"/>
              <a:cs typeface="Arial" pitchFamily="34" charset="0"/>
            </a:endParaRPr>
          </a:p>
        </p:txBody>
      </p:sp>
    </p:spTree>
    <p:extLst>
      <p:ext uri="{BB962C8B-B14F-4D97-AF65-F5344CB8AC3E}">
        <p14:creationId xmlns:p14="http://schemas.microsoft.com/office/powerpoint/2010/main" val="2757546464"/>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9144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 Calculated Term Weights for TF x IDF</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50</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533400" y="1828800"/>
            <a:ext cx="8077200" cy="4642776"/>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Term weights are highest for terms that occur many times within a small number of documents (high IDF)</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They are lower when the term occurs fewer times in a document (low TF), or occurs in many documents (low IDF)</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They are lowest when the term occurs in virtually all documents (almost 0 IDF)</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2800" dirty="0" smtClean="0">
              <a:latin typeface="UC Berkeley OS Sign"/>
              <a:sym typeface="UC Berkeley OS Sign"/>
            </a:endParaRPr>
          </a:p>
        </p:txBody>
      </p:sp>
    </p:spTree>
    <p:extLst>
      <p:ext uri="{BB962C8B-B14F-4D97-AF65-F5344CB8AC3E}">
        <p14:creationId xmlns:p14="http://schemas.microsoft.com/office/powerpoint/2010/main" val="3423331355"/>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553641" y="1071562"/>
            <a:ext cx="8197453" cy="2089547"/>
          </a:xfrm>
        </p:spPr>
        <p:txBody>
          <a:bodyPr>
            <a:normAutofit fontScale="90000"/>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800" b="1" dirty="0" smtClean="0">
                <a:sym typeface="UC Berkeley OS Sign"/>
              </a:rPr>
              <a:t>INFO 202</a:t>
            </a:r>
            <a:br>
              <a:rPr lang="en-US" sz="3800" b="1" dirty="0" smtClean="0">
                <a:sym typeface="UC Berkeley OS Sign"/>
              </a:rPr>
            </a:br>
            <a:r>
              <a:rPr lang="en-US" sz="3800" b="1" dirty="0" smtClean="0">
                <a:sym typeface="UC Berkeley OS Sign"/>
              </a:rPr>
              <a:t>“Information Organization &amp; Retrieval”</a:t>
            </a:r>
            <a:br>
              <a:rPr lang="en-US" sz="3800" b="1" dirty="0" smtClean="0">
                <a:sym typeface="UC Berkeley OS Sign"/>
              </a:rPr>
            </a:br>
            <a:r>
              <a:rPr lang="en-US" sz="3800" b="1" dirty="0" smtClean="0">
                <a:sym typeface="UC Berkeley OS Sign"/>
              </a:rPr>
              <a:t>Fall 2015</a:t>
            </a:r>
            <a:r>
              <a:rPr lang="en-US" sz="3400" b="1" dirty="0" smtClean="0"/>
              <a:t/>
            </a:r>
            <a:br>
              <a:rPr lang="en-US" sz="3400" b="1" dirty="0" smtClean="0"/>
            </a:br>
            <a:endParaRPr lang="en-US" sz="3400" dirty="0" smtClean="0">
              <a:sym typeface="UC Berkeley OS Sign"/>
            </a:endParaRPr>
          </a:p>
        </p:txBody>
      </p:sp>
      <p:sp>
        <p:nvSpPr>
          <p:cNvPr id="2051" name="Rectangle 2"/>
          <p:cNvSpPr>
            <a:spLocks noGrp="1" noChangeArrowheads="1"/>
          </p:cNvSpPr>
          <p:nvPr>
            <p:ph type="body" idx="1"/>
          </p:nvPr>
        </p:nvSpPr>
        <p:spPr>
          <a:xfrm>
            <a:off x="392906" y="2464594"/>
            <a:ext cx="8228707" cy="3589734"/>
          </a:xfrm>
        </p:spPr>
        <p:txBody>
          <a:bodyPr anchor="ctr">
            <a:normAutofit fontScale="92500" lnSpcReduction="10000"/>
          </a:bodyPr>
          <a:lstStyle/>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Robert J. Glushko</a:t>
            </a:r>
            <a:br>
              <a:rPr lang="en-US" sz="3000" dirty="0" smtClean="0">
                <a:sym typeface="UC Berkeley OS Sign"/>
              </a:rPr>
            </a:br>
            <a:r>
              <a:rPr lang="en-US" sz="3000" dirty="0" smtClean="0">
                <a:sym typeface="UC Berkeley OS Sign"/>
                <a:hlinkClick r:id="rId3"/>
              </a:rPr>
              <a:t>glushko@berkeley.edu</a:t>
            </a: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@rjglushko</a:t>
            </a: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smtClean="0">
                <a:sym typeface="UC Berkeley OS Sign"/>
              </a:rPr>
              <a:t>9 </a:t>
            </a:r>
            <a:r>
              <a:rPr lang="en-US" sz="3000" dirty="0" smtClean="0">
                <a:sym typeface="UC Berkeley OS Sign"/>
              </a:rPr>
              <a:t>November 2015</a:t>
            </a:r>
            <a:br>
              <a:rPr lang="en-US" sz="3000" dirty="0" smtClean="0">
                <a:sym typeface="UC Berkeley OS Sign"/>
              </a:rPr>
            </a:br>
            <a:r>
              <a:rPr lang="en-US" sz="3000" dirty="0" smtClean="0">
                <a:sym typeface="UC Berkeley OS Sign"/>
              </a:rPr>
              <a:t>Lecture </a:t>
            </a:r>
            <a:r>
              <a:rPr lang="en-US" sz="3000" dirty="0" smtClean="0">
                <a:sym typeface="UC Berkeley OS Sign"/>
              </a:rPr>
              <a:t>21.4 </a:t>
            </a:r>
            <a:r>
              <a:rPr lang="en-US" sz="3000" dirty="0" smtClean="0">
                <a:sym typeface="UC Berkeley OS Sign"/>
              </a:rPr>
              <a:t>– </a:t>
            </a:r>
            <a:r>
              <a:rPr lang="en-US" sz="3000" dirty="0" smtClean="0">
                <a:sym typeface="UC Berkeley OS Sign"/>
              </a:rPr>
              <a:t>Limitations of Term Weighting Models</a:t>
            </a:r>
            <a:endParaRPr lang="en-US" sz="3000" dirty="0" smtClean="0">
              <a:sym typeface="UC Berkeley OS Sign"/>
            </a:endParaRPr>
          </a:p>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smtClean="0">
              <a:solidFill>
                <a:srgbClr val="002955"/>
              </a:solidFill>
              <a:sym typeface="UC Berkeley OS Sign"/>
            </a:endParaRPr>
          </a:p>
        </p:txBody>
      </p:sp>
      <p:sp>
        <p:nvSpPr>
          <p:cNvPr id="2" name="Rectangle 3"/>
          <p:cNvSpPr>
            <a:spLocks/>
          </p:cNvSpPr>
          <p:nvPr/>
        </p:nvSpPr>
        <p:spPr bwMode="auto">
          <a:xfrm>
            <a:off x="2416597" y="642938"/>
            <a:ext cx="4675767"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SCHOOL OF INFORMATION</a:t>
            </a:r>
          </a:p>
        </p:txBody>
      </p:sp>
      <p:sp>
        <p:nvSpPr>
          <p:cNvPr id="2052" name="Rectangle 4"/>
          <p:cNvSpPr>
            <a:spLocks/>
          </p:cNvSpPr>
          <p:nvPr/>
        </p:nvSpPr>
        <p:spPr bwMode="auto">
          <a:xfrm>
            <a:off x="1253506" y="375047"/>
            <a:ext cx="7255191" cy="212366"/>
          </a:xfrm>
          <a:prstGeom prst="rect">
            <a:avLst/>
          </a:prstGeom>
          <a:noFill/>
          <a:ln>
            <a:noFill/>
          </a:ln>
          <a:extLst/>
        </p:spPr>
        <p:txBody>
          <a:bodyPr wrap="none" lIns="0" tIns="0" rIns="35560" bIns="0">
            <a:spAutoFit/>
          </a:bodyPr>
          <a:lstStyle/>
          <a:p>
            <a:pPr marL="34602">
              <a:lnSpc>
                <a:spcPct val="92000"/>
              </a:lnSpc>
              <a:tabLst>
                <a:tab pos="696491" algn="l"/>
                <a:tab pos="1339406" algn="l"/>
                <a:tab pos="2009108" algn="l"/>
                <a:tab pos="2660952" algn="l"/>
                <a:tab pos="3330655" algn="l"/>
                <a:tab pos="3973570" algn="l"/>
                <a:tab pos="4625414" algn="l"/>
                <a:tab pos="5286187" algn="l"/>
                <a:tab pos="5946960" algn="l"/>
                <a:tab pos="6598804" algn="l"/>
                <a:tab pos="6670239" algn="l"/>
              </a:tabLst>
              <a:defRPr/>
            </a:pPr>
            <a:r>
              <a:rPr lang="en-US" sz="1500" spc="773" dirty="0">
                <a:solidFill>
                  <a:srgbClr val="BC9B6B"/>
                </a:solidFill>
                <a:latin typeface="UC Berkeley OS Sign" charset="0"/>
                <a:ea typeface="ＭＳ Ｐゴシック" charset="0"/>
                <a:cs typeface="UC Berkeley OS Sign" charset="0"/>
                <a:sym typeface="UC Berkeley OS Sign" charset="0"/>
              </a:rPr>
              <a:t>UNIVERSITY OF CALIFORNIA, BERKELEY</a:t>
            </a:r>
          </a:p>
        </p:txBody>
      </p:sp>
      <p:pic>
        <p:nvPicPr>
          <p:cNvPr id="2054" name="Picture 5"/>
          <p:cNvPicPr>
            <a:picLocks noChangeArrowheads="1"/>
          </p:cNvPicPr>
          <p:nvPr/>
        </p:nvPicPr>
        <p:blipFill>
          <a:blip r:embed="rId4" cstate="print"/>
          <a:srcRect/>
          <a:stretch>
            <a:fillRect/>
          </a:stretch>
        </p:blipFill>
        <p:spPr bwMode="auto">
          <a:xfrm>
            <a:off x="194221" y="223242"/>
            <a:ext cx="892969" cy="892969"/>
          </a:xfrm>
          <a:prstGeom prst="rect">
            <a:avLst/>
          </a:prstGeom>
          <a:noFill/>
          <a:ln w="9525">
            <a:noFill/>
            <a:round/>
            <a:headEnd/>
            <a:tailEnd/>
          </a:ln>
        </p:spPr>
      </p:pic>
    </p:spTree>
    <p:extLst>
      <p:ext uri="{BB962C8B-B14F-4D97-AF65-F5344CB8AC3E}">
        <p14:creationId xmlns:p14="http://schemas.microsoft.com/office/powerpoint/2010/main" val="122005882"/>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6096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
            </a:r>
            <a:br>
              <a:rPr lang="en-US" sz="3600" b="1" dirty="0" smtClean="0"/>
            </a:br>
            <a:r>
              <a:rPr lang="en-US" sz="4000" b="1" dirty="0" smtClean="0"/>
              <a:t>Limitations of Term Weighting Models</a:t>
            </a:r>
            <a:endParaRPr lang="en-US" sz="40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52</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532953" y="1066800"/>
            <a:ext cx="8077200" cy="5636766"/>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endParaRPr lang="en-US" sz="28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The calculations used by simple vector models are about the frequency of words and word forms (e.g., stemmed) in texts</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This means that they are measuring the "surface" usage of words as patterns of letters</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Polysemy leads to overestimates of similarity</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Synonymy leads to underestimates</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=&gt; Motivation for dimensionality reduction to transform “terms” into “topics</a:t>
            </a:r>
            <a:r>
              <a:rPr lang="en-US" sz="2800" dirty="0" smtClean="0">
                <a:latin typeface="UC Berkeley OS Sign"/>
                <a:sym typeface="UC Berkeley OS Sign"/>
              </a:rPr>
              <a:t>” or composite features</a:t>
            </a:r>
            <a:endParaRPr lang="en-US" sz="2800" dirty="0" smtClean="0">
              <a:latin typeface="UC Berkeley OS Sign"/>
              <a:sym typeface="UC Berkeley OS Sign"/>
            </a:endParaRPr>
          </a:p>
        </p:txBody>
      </p:sp>
    </p:spTree>
    <p:extLst>
      <p:ext uri="{BB962C8B-B14F-4D97-AF65-F5344CB8AC3E}">
        <p14:creationId xmlns:p14="http://schemas.microsoft.com/office/powerpoint/2010/main" val="3938328844"/>
      </p:ext>
    </p:extLst>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646" y="2286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
            </a:r>
            <a:br>
              <a:rPr lang="en-US" sz="3600" b="1" dirty="0" smtClean="0"/>
            </a:br>
            <a:r>
              <a:rPr lang="en-US" sz="4000" b="1" dirty="0" smtClean="0"/>
              <a:t>Limitations of Term Weighting Models</a:t>
            </a:r>
            <a:endParaRPr lang="en-US" sz="40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53</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533399" y="824098"/>
            <a:ext cx="8077200" cy="5470054"/>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endParaRPr lang="en-US" sz="28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Synonymy leads to underestimates</a:t>
            </a:r>
          </a:p>
          <a:p>
            <a:pPr marL="617929" lvl="1"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Example: you’re trying to measure unemployment trends using Google searches or social media posts</a:t>
            </a:r>
          </a:p>
          <a:p>
            <a:pPr marL="617929" lvl="1"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“unemployed”, “lost job”, “laid off”, “looking for a job” all signal unemployment, but each is a separate term</a:t>
            </a:r>
          </a:p>
          <a:p>
            <a:pPr marL="617929" lvl="1"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“laid off” is the most highly correlated with unemployment data; “looking for a job” the least</a:t>
            </a:r>
          </a:p>
        </p:txBody>
      </p:sp>
    </p:spTree>
    <p:extLst>
      <p:ext uri="{BB962C8B-B14F-4D97-AF65-F5344CB8AC3E}">
        <p14:creationId xmlns:p14="http://schemas.microsoft.com/office/powerpoint/2010/main" val="1240709256"/>
      </p:ext>
    </p:extLst>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533846" y="152400"/>
            <a:ext cx="8228707" cy="1190997"/>
          </a:xfrm>
        </p:spPr>
        <p:txBody>
          <a:bodyPr>
            <a:normAutofit fontScale="90000"/>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
            </a:r>
            <a:br>
              <a:rPr lang="en-US" sz="3600" b="1" dirty="0" smtClean="0"/>
            </a:br>
            <a:r>
              <a:rPr lang="en-US" sz="3600" b="1" dirty="0" smtClean="0"/>
              <a:t> </a:t>
            </a:r>
            <a:r>
              <a:rPr lang="en-US" b="1" dirty="0" smtClean="0"/>
              <a:t>Informal Motivation for </a:t>
            </a:r>
            <a:br>
              <a:rPr lang="en-US" b="1" dirty="0" smtClean="0"/>
            </a:br>
            <a:r>
              <a:rPr lang="en-US" b="1" dirty="0" smtClean="0"/>
              <a:t>Dimensionality Reduction</a:t>
            </a:r>
            <a:endParaRPr lang="en-US"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54</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66960" y="1309238"/>
            <a:ext cx="8077200" cy="4705742"/>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Reducing the number of dimensions in a description to the "principal" ones is a common goal in psychology or marketing to transform a large population of people or customers with complex descriptions for each into a small set of “personality types” or "customer segments"</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For example, if you have lots of people answer the questions on a personality test, you want to reduce the "person x question" matrix to a "person x PersonalityDimension" one</a:t>
            </a:r>
          </a:p>
        </p:txBody>
      </p:sp>
    </p:spTree>
    <p:extLst>
      <p:ext uri="{BB962C8B-B14F-4D97-AF65-F5344CB8AC3E}">
        <p14:creationId xmlns:p14="http://schemas.microsoft.com/office/powerpoint/2010/main" val="3510454668"/>
      </p:ext>
    </p:extLst>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5414" y="804788"/>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From Terms to Topics</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55</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09600" y="1524000"/>
            <a:ext cx="8077200" cy="4246386"/>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The dimensionality of the space in the simple vector model is the number of different terms in it</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But the "semantic dimensionality" of the space is the number of distinct topics represented in it </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The number of topics is much lower than the number of terms</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Documents can be similar in the topics they contain even if they have no words in common</a:t>
            </a:r>
          </a:p>
        </p:txBody>
      </p:sp>
    </p:spTree>
    <p:extLst>
      <p:ext uri="{BB962C8B-B14F-4D97-AF65-F5344CB8AC3E}">
        <p14:creationId xmlns:p14="http://schemas.microsoft.com/office/powerpoint/2010/main" val="3020435264"/>
      </p:ext>
    </p:extLst>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228600"/>
            <a:ext cx="8228707" cy="1190997"/>
          </a:xfrm>
        </p:spPr>
        <p:txBody>
          <a:bodyPr>
            <a:normAutofit fontScale="90000"/>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
            </a:r>
            <a:br>
              <a:rPr lang="en-US" sz="3600" b="1" dirty="0" smtClean="0"/>
            </a:br>
            <a:r>
              <a:rPr lang="en-US" sz="3600" b="1" dirty="0" smtClean="0"/>
              <a:t> </a:t>
            </a:r>
            <a:r>
              <a:rPr lang="en-US" sz="3600" b="1" dirty="0" smtClean="0"/>
              <a:t>Conceptual View: Sets of Synonymous Terms are Merged into Topics</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56</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09600" y="1066800"/>
            <a:ext cx="8077200" cy="839299"/>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endParaRPr lang="en-US" sz="2800" dirty="0" smtClean="0"/>
          </a:p>
        </p:txBody>
      </p:sp>
      <p:pic>
        <p:nvPicPr>
          <p:cNvPr id="5" name="Picture 4" descr="TopicSpace.gif"/>
          <p:cNvPicPr>
            <a:picLocks noChangeAspect="1"/>
          </p:cNvPicPr>
          <p:nvPr/>
        </p:nvPicPr>
        <p:blipFill>
          <a:blip r:embed="rId3" cstate="print"/>
          <a:stretch>
            <a:fillRect/>
          </a:stretch>
        </p:blipFill>
        <p:spPr>
          <a:xfrm>
            <a:off x="1863172" y="1780311"/>
            <a:ext cx="5416762" cy="4785360"/>
          </a:xfrm>
          <a:prstGeom prst="rect">
            <a:avLst/>
          </a:prstGeom>
        </p:spPr>
      </p:pic>
    </p:spTree>
    <p:extLst>
      <p:ext uri="{BB962C8B-B14F-4D97-AF65-F5344CB8AC3E}">
        <p14:creationId xmlns:p14="http://schemas.microsoft.com/office/powerpoint/2010/main" val="2801782182"/>
      </p:ext>
    </p:extLst>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533846" y="152400"/>
            <a:ext cx="8228707" cy="1190997"/>
          </a:xfrm>
        </p:spPr>
        <p:txBody>
          <a:bodyPr>
            <a:normAutofit fontScale="90000"/>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
            </a:r>
            <a:br>
              <a:rPr lang="en-US" sz="3600" b="1" dirty="0" smtClean="0"/>
            </a:br>
            <a:r>
              <a:rPr lang="en-US" sz="3600" b="1" dirty="0" smtClean="0"/>
              <a:t> </a:t>
            </a:r>
            <a:r>
              <a:rPr lang="en-US" b="1" dirty="0" smtClean="0"/>
              <a:t>Dimensionality Reduction in “</a:t>
            </a:r>
            <a:r>
              <a:rPr lang="en-US" b="1" dirty="0" err="1" smtClean="0"/>
              <a:t>DataScienceSpeak</a:t>
            </a:r>
            <a:r>
              <a:rPr lang="en-US" b="1" dirty="0" smtClean="0"/>
              <a:t>”</a:t>
            </a:r>
            <a:endParaRPr lang="en-US"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57</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09599" y="1828800"/>
            <a:ext cx="8077200" cy="4362250"/>
          </a:xfrm>
          <a:prstGeom prst="rect">
            <a:avLst/>
          </a:prstGeom>
          <a:noFill/>
          <a:ln w="9525">
            <a:noFill/>
            <a:miter lim="800000"/>
            <a:headEnd/>
            <a:tailEnd/>
          </a:ln>
        </p:spPr>
        <p:txBody>
          <a:bodyPr wrap="square" lIns="64291" tIns="32146" rIns="64291" bIns="32146">
            <a:spAutoFit/>
          </a:bodyPr>
          <a:lstStyle/>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Eliminating </a:t>
            </a:r>
            <a:r>
              <a:rPr lang="en-US" sz="2800" dirty="0" smtClean="0">
                <a:latin typeface="UC Berkeley OS Sign"/>
                <a:sym typeface="UC Berkeley OS Sign"/>
              </a:rPr>
              <a:t>irrelevant or redundant features by “selection” </a:t>
            </a:r>
            <a:r>
              <a:rPr lang="en-US" sz="2800" dirty="0" smtClean="0">
                <a:latin typeface="UC Berkeley OS Sign"/>
                <a:sym typeface="UC Berkeley OS Sign"/>
              </a:rPr>
              <a:t>is one approach to “dimensionalit</a:t>
            </a:r>
            <a:r>
              <a:rPr lang="en-US" sz="2800" dirty="0" smtClean="0">
                <a:latin typeface="UC Berkeley OS Sign"/>
                <a:sym typeface="UC Berkeley OS Sign"/>
              </a:rPr>
              <a:t>y reduction”</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But we can often reduce to a much smaller set of features if we combine features that are correlated into new “extracted features”</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These features are statistical creations of machine learning algorithms and are not easily interpreted, but for many IR, classification, or prediction tasks this isn’t important</a:t>
            </a:r>
            <a:endParaRPr lang="en-US" sz="2800" dirty="0" smtClean="0">
              <a:latin typeface="UC Berkeley OS Sign"/>
              <a:sym typeface="UC Berkeley OS Sign"/>
            </a:endParaRPr>
          </a:p>
        </p:txBody>
      </p:sp>
    </p:spTree>
    <p:extLst>
      <p:ext uri="{BB962C8B-B14F-4D97-AF65-F5344CB8AC3E}">
        <p14:creationId xmlns:p14="http://schemas.microsoft.com/office/powerpoint/2010/main" val="576037605"/>
      </p:ext>
    </p:extLst>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561825" y="1752600"/>
            <a:ext cx="7867055" cy="4491633"/>
          </a:xfrm>
        </p:spPr>
        <p:txBody>
          <a:bodyPr>
            <a:normAutofit fontScale="92500" lnSpcReduction="20000"/>
          </a:bodyPr>
          <a:lstStyle/>
          <a:p>
            <a:r>
              <a:rPr lang="en-US" dirty="0" smtClean="0"/>
              <a:t>TDO </a:t>
            </a:r>
            <a:endParaRPr lang="en-US" dirty="0"/>
          </a:p>
          <a:p>
            <a:pPr lvl="1"/>
            <a:r>
              <a:rPr lang="en-US" dirty="0"/>
              <a:t>Section 6.5, "Implementing Categories"</a:t>
            </a:r>
          </a:p>
          <a:p>
            <a:pPr lvl="1"/>
            <a:r>
              <a:rPr lang="en-US" dirty="0"/>
              <a:t>Section 7.6, "Computational Classification"</a:t>
            </a:r>
          </a:p>
          <a:p>
            <a:pPr lvl="1"/>
            <a:r>
              <a:rPr lang="en-US" dirty="0"/>
              <a:t>Section 9.4, "Implementing Interactions" (9.4, 9.4.1, and 9.4.2)</a:t>
            </a:r>
          </a:p>
          <a:p>
            <a:r>
              <a:rPr lang="en-US" dirty="0"/>
              <a:t>Taming Text </a:t>
            </a:r>
          </a:p>
          <a:p>
            <a:pPr lvl="1"/>
            <a:r>
              <a:rPr lang="en-US" dirty="0"/>
              <a:t>Chapter 5, "Identifying People, Places, and Things", (p 115-120)</a:t>
            </a:r>
          </a:p>
          <a:p>
            <a:pPr lvl="1"/>
            <a:r>
              <a:rPr lang="en-US" dirty="0"/>
              <a:t>Chapter 6, "Clustering Text" (p 140-148)</a:t>
            </a:r>
          </a:p>
          <a:p>
            <a:pPr lvl="1"/>
            <a:r>
              <a:rPr lang="en-US" dirty="0"/>
              <a:t>Chapter 7, "Classification, Categorization, and Tagging", (p 175-188</a:t>
            </a:r>
            <a:r>
              <a:rPr lang="en-US" dirty="0" smtClean="0"/>
              <a:t>)</a:t>
            </a:r>
            <a:endParaRPr lang="en-US" dirty="0"/>
          </a:p>
        </p:txBody>
      </p:sp>
      <p:sp>
        <p:nvSpPr>
          <p:cNvPr id="7171" name="Rectangle 1"/>
          <p:cNvSpPr>
            <a:spLocks noGrp="1" noChangeArrowheads="1"/>
          </p:cNvSpPr>
          <p:nvPr>
            <p:ph type="title"/>
          </p:nvPr>
        </p:nvSpPr>
        <p:spPr>
          <a:xfrm>
            <a:off x="381000" y="457200"/>
            <a:ext cx="8228707"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sym typeface="UC Berkeley OS Sign"/>
              </a:rPr>
              <a:t>Readings for Next Lecture</a:t>
            </a:r>
          </a:p>
        </p:txBody>
      </p:sp>
      <p:sp>
        <p:nvSpPr>
          <p:cNvPr id="7172"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25E6FFFD-38D9-4C0C-960C-8E08C295169A}" type="slidenum">
              <a:rPr lang="en-US" sz="1500">
                <a:solidFill>
                  <a:srgbClr val="002955"/>
                </a:solidFill>
                <a:latin typeface="UC Berkeley OS Sign"/>
                <a:ea typeface="MS PGothic" pitchFamily="34" charset="-128"/>
                <a:sym typeface="UC Berkeley OS Sign"/>
              </a:rPr>
              <a:pPr algn="ctr"/>
              <a:t>58</a:t>
            </a:fld>
            <a:endParaRPr lang="en-US" sz="1500" dirty="0">
              <a:solidFill>
                <a:srgbClr val="002955"/>
              </a:solidFill>
              <a:latin typeface="UC Berkeley OS Sign"/>
              <a:ea typeface="MS PGothic" pitchFamily="34" charset="-128"/>
              <a:sym typeface="UC Berkeley OS Sign"/>
            </a:endParaRPr>
          </a:p>
        </p:txBody>
      </p:sp>
    </p:spTree>
    <p:extLst>
      <p:ext uri="{BB962C8B-B14F-4D97-AF65-F5344CB8AC3E}">
        <p14:creationId xmlns:p14="http://schemas.microsoft.com/office/powerpoint/2010/main" val="3488831045"/>
      </p:ext>
    </p:extLst>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990600"/>
            <a:ext cx="8228707" cy="3995812"/>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b="1" dirty="0" smtClean="0">
                <a:sym typeface="UC Berkeley OS Sign"/>
              </a:rPr>
              <a:t>TODAY’S</a:t>
            </a:r>
            <a:br>
              <a:rPr lang="en-US" b="1" dirty="0" smtClean="0">
                <a:sym typeface="UC Berkeley OS Sign"/>
              </a:rPr>
            </a:br>
            <a:r>
              <a:rPr lang="en-US" b="1" dirty="0" smtClean="0">
                <a:sym typeface="UC Berkeley OS Sign"/>
              </a:rPr>
              <a:t> MOST</a:t>
            </a:r>
            <a:br>
              <a:rPr lang="en-US" b="1" dirty="0" smtClean="0">
                <a:sym typeface="UC Berkeley OS Sign"/>
              </a:rPr>
            </a:br>
            <a:r>
              <a:rPr lang="en-US" b="1" dirty="0" smtClean="0">
                <a:sym typeface="UC Berkeley OS Sign"/>
              </a:rPr>
              <a:t> IMPORTANT</a:t>
            </a:r>
            <a:br>
              <a:rPr lang="en-US" b="1" dirty="0" smtClean="0">
                <a:sym typeface="UC Berkeley OS Sign"/>
              </a:rPr>
            </a:br>
            <a:r>
              <a:rPr lang="en-US" b="1" dirty="0" smtClean="0">
                <a:sym typeface="UC Berkeley OS Sign"/>
              </a:rPr>
              <a:t> SLIDES</a:t>
            </a: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59</a:t>
            </a:fld>
            <a:endParaRPr lang="en-US" sz="1500" dirty="0">
              <a:solidFill>
                <a:srgbClr val="002955"/>
              </a:solidFill>
              <a:latin typeface="UC Berkeley OS Sign"/>
              <a:ea typeface="MS PGothic" pitchFamily="34" charset="-128"/>
              <a:sym typeface="UC Berkeley OS Sign"/>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381000" y="228600"/>
            <a:ext cx="8228707" cy="1190997"/>
          </a:xfrm>
        </p:spPr>
        <p:txBody>
          <a:bodyPr>
            <a:no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4000" b="1" dirty="0">
                <a:sym typeface="UC Berkeley OS Sign"/>
              </a:rPr>
              <a:t>Glossary: Data Science &amp;</a:t>
            </a:r>
            <a:br>
              <a:rPr lang="en-US" sz="4000" b="1" dirty="0">
                <a:sym typeface="UC Berkeley OS Sign"/>
              </a:rPr>
            </a:br>
            <a:r>
              <a:rPr lang="en-US" sz="4000" b="1" dirty="0">
                <a:sym typeface="UC Berkeley OS Sign"/>
              </a:rPr>
              <a:t> </a:t>
            </a:r>
            <a:r>
              <a:rPr lang="en-US" sz="4000" b="1" dirty="0">
                <a:sym typeface="UC Berkeley OS Sign"/>
              </a:rPr>
              <a:t>Machine Learning</a:t>
            </a: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6</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381000" y="1752600"/>
            <a:ext cx="8001000" cy="4362250"/>
          </a:xfrm>
          <a:prstGeom prst="rect">
            <a:avLst/>
          </a:prstGeom>
          <a:noFill/>
          <a:ln w="9525">
            <a:noFill/>
            <a:miter lim="800000"/>
            <a:headEnd/>
            <a:tailEnd/>
          </a:ln>
        </p:spPr>
        <p:txBody>
          <a:bodyPr wrap="square" lIns="64291" tIns="32146" rIns="64291" bIns="32146">
            <a:spAutoFit/>
          </a:bodyPr>
          <a:lstStyle/>
          <a:p>
            <a:pPr marL="617929" lvl="1"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cs typeface="Arial" pitchFamily="34" charset="0"/>
                <a:sym typeface="Arial" pitchFamily="34" charset="0"/>
              </a:rPr>
              <a:t>The </a:t>
            </a:r>
            <a:r>
              <a:rPr lang="en-US" sz="2800" dirty="0">
                <a:latin typeface="UC Berkeley OS Sign"/>
                <a:cs typeface="Arial" pitchFamily="34" charset="0"/>
                <a:sym typeface="Arial" pitchFamily="34" charset="0"/>
              </a:rPr>
              <a:t>process of choosing a set of properties or attributes of resources is called “Feature </a:t>
            </a:r>
            <a:r>
              <a:rPr lang="en-US" sz="2800" dirty="0" smtClean="0">
                <a:latin typeface="UC Berkeley OS Sign"/>
                <a:cs typeface="Arial" pitchFamily="34" charset="0"/>
                <a:sym typeface="Arial" pitchFamily="34" charset="0"/>
              </a:rPr>
              <a:t>Selection”</a:t>
            </a:r>
          </a:p>
          <a:p>
            <a:pPr marL="617929" lvl="1"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cs typeface="Arial" pitchFamily="34" charset="0"/>
                <a:sym typeface="Arial" pitchFamily="34" charset="0"/>
              </a:rPr>
              <a:t>When multiple candidate properties or attributes are combined into a new feature this is “Feature Engineering” or “Feature Extraction”</a:t>
            </a:r>
          </a:p>
          <a:p>
            <a:pPr marL="617929" lvl="1"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cs typeface="Arial" pitchFamily="34" charset="0"/>
                <a:sym typeface="Arial" pitchFamily="34" charset="0"/>
              </a:rPr>
              <a:t>Determining how these features are used to classify or predict something is called “Model Construction”</a:t>
            </a:r>
          </a:p>
        </p:txBody>
      </p:sp>
    </p:spTree>
    <p:extLst>
      <p:ext uri="{BB962C8B-B14F-4D97-AF65-F5344CB8AC3E}">
        <p14:creationId xmlns:p14="http://schemas.microsoft.com/office/powerpoint/2010/main" val="23054395"/>
      </p:ext>
    </p:extLst>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381000" y="0"/>
            <a:ext cx="8228707"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4000" b="1" dirty="0"/>
              <a:t>Text Processing - Motivation</a:t>
            </a:r>
            <a:endParaRPr lang="en-US" sz="4000" b="1" dirty="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60</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381000" y="838200"/>
            <a:ext cx="8610600" cy="5797258"/>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Extracting a set of terms for describing the documents in a collection is the foundation for information retrieval</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Small collections might be adequately described by traditional bibliographic descriptors based on intrinsic properties (author, title) or with assigned keywords </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But these aren’t precise enough to distinguish documents in large collections</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The words in the documents can be used as additional descriptions</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Text processing “gets the words </a:t>
            </a:r>
            <a:r>
              <a:rPr lang="en-US" sz="2800" dirty="0" smtClean="0">
                <a:latin typeface="UC Berkeley OS Sign"/>
                <a:cs typeface="Arial" pitchFamily="34" charset="0"/>
                <a:sym typeface="Arial" pitchFamily="34" charset="0"/>
              </a:rPr>
              <a:t>out”</a:t>
            </a:r>
            <a:endParaRPr lang="en-US" sz="2800" dirty="0" smtClean="0">
              <a:latin typeface="UC Berkeley OS Sign"/>
              <a:cs typeface="Arial" pitchFamily="34" charset="0"/>
              <a:sym typeface="Arial" pitchFamily="34" charset="0"/>
            </a:endParaRPr>
          </a:p>
        </p:txBody>
      </p:sp>
    </p:spTree>
    <p:extLst>
      <p:ext uri="{BB962C8B-B14F-4D97-AF65-F5344CB8AC3E}">
        <p14:creationId xmlns:p14="http://schemas.microsoft.com/office/powerpoint/2010/main" val="2796689921"/>
      </p:ext>
    </p:extLst>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248413" y="23573"/>
            <a:ext cx="8686353" cy="1190997"/>
          </a:xfrm>
        </p:spPr>
        <p:txBody>
          <a:bodyPr>
            <a:no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4000" b="1" dirty="0"/>
              <a:t>Text Processing: Operational Overview</a:t>
            </a:r>
            <a:endParaRPr lang="en-US" sz="4000" b="1" dirty="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61</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237903" y="1419597"/>
            <a:ext cx="8534400" cy="4764924"/>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DECODING -- extracting the text to be processed from its stored representation, turning the bits and bytes into characters in some language</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FILTERING -- creating a stream of characters by removing formatting or non-semantic markup</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TOKENIZATION -- segmenting the character stream into linguistic units</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NORMALIZATION -- creating “terms” - equivalence classes from tokens with superficially different character sequences</a:t>
            </a:r>
          </a:p>
        </p:txBody>
      </p:sp>
    </p:spTree>
    <p:extLst>
      <p:ext uri="{BB962C8B-B14F-4D97-AF65-F5344CB8AC3E}">
        <p14:creationId xmlns:p14="http://schemas.microsoft.com/office/powerpoint/2010/main" val="1637156789"/>
      </p:ext>
    </p:extLst>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317938" y="381000"/>
            <a:ext cx="8541429" cy="1190997"/>
          </a:xfrm>
        </p:spPr>
        <p:txBody>
          <a:bodyPr>
            <a:no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4000" b="1" dirty="0"/>
              <a:t>Text Processing: Operational Overview</a:t>
            </a:r>
            <a:endParaRPr lang="en-US" sz="4000" b="1" dirty="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62</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304800" y="1905000"/>
            <a:ext cx="8534400" cy="3331840"/>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STEMMING -- removing affixes and suffixes to allow the retrieval of syntactic and morphological variations of query terms</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STOPWORD ELIMINATION -- remove words that poorly discriminate between documents</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SELECTING INDEX TERMS -- choosing terms (or groups of them) as indexing elements</a:t>
            </a:r>
          </a:p>
        </p:txBody>
      </p:sp>
    </p:spTree>
    <p:extLst>
      <p:ext uri="{BB962C8B-B14F-4D97-AF65-F5344CB8AC3E}">
        <p14:creationId xmlns:p14="http://schemas.microsoft.com/office/powerpoint/2010/main" val="3608667115"/>
      </p:ext>
    </p:extLst>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646" y="3048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Why Do We Care About Morphology? </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63</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685800" y="1219200"/>
            <a:ext cx="7772400" cy="4934843"/>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rPr>
              <a:t>Morphological </a:t>
            </a:r>
            <a:r>
              <a:rPr lang="en-US" sz="2800" dirty="0">
                <a:latin typeface="UC Berkeley OS Sign"/>
                <a:cs typeface="Arial" pitchFamily="34" charset="0"/>
              </a:rPr>
              <a:t>analysis of a language is often used in information retrieval and other low-level text processing applications (hyphenation, spelling correction) because solving problems using root forms and rules is more </a:t>
            </a:r>
            <a:r>
              <a:rPr lang="en-US" sz="2800" dirty="0" smtClean="0">
                <a:latin typeface="UC Berkeley OS Sign"/>
                <a:cs typeface="Arial" pitchFamily="34" charset="0"/>
              </a:rPr>
              <a:t>scalable </a:t>
            </a:r>
            <a:r>
              <a:rPr lang="en-US" sz="2800" dirty="0">
                <a:latin typeface="UC Berkeley OS Sign"/>
                <a:cs typeface="Arial" pitchFamily="34" charset="0"/>
              </a:rPr>
              <a:t>and robust than solving them using word lists </a:t>
            </a:r>
          </a:p>
          <a:p>
            <a:pPr marL="342900"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rPr>
              <a:t>Natural languages are generative, with new words continually being </a:t>
            </a:r>
            <a:r>
              <a:rPr lang="en-US" sz="2800" dirty="0" smtClean="0">
                <a:latin typeface="UC Berkeley OS Sign"/>
                <a:cs typeface="Arial" pitchFamily="34" charset="0"/>
              </a:rPr>
              <a:t>invented, </a:t>
            </a:r>
          </a:p>
          <a:p>
            <a:pPr marL="342900"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rPr>
              <a:t>M</a:t>
            </a:r>
            <a:r>
              <a:rPr lang="en-US" sz="2800" dirty="0" smtClean="0">
                <a:latin typeface="UC Berkeley OS Sign"/>
                <a:cs typeface="Arial" pitchFamily="34" charset="0"/>
              </a:rPr>
              <a:t>any </a:t>
            </a:r>
            <a:r>
              <a:rPr lang="en-US" sz="2800" dirty="0">
                <a:latin typeface="UC Berkeley OS Sign"/>
                <a:cs typeface="Arial" pitchFamily="34" charset="0"/>
              </a:rPr>
              <a:t>misspellings of common words are obscure low frequency </a:t>
            </a:r>
            <a:r>
              <a:rPr lang="en-US" sz="2800" dirty="0" smtClean="0">
                <a:latin typeface="UC Berkeley OS Sign"/>
                <a:cs typeface="Arial" pitchFamily="34" charset="0"/>
              </a:rPr>
              <a:t>words</a:t>
            </a:r>
            <a:endParaRPr lang="en-US" sz="2800" dirty="0">
              <a:latin typeface="UC Berkeley OS Sign"/>
              <a:cs typeface="Arial" pitchFamily="34" charset="0"/>
            </a:endParaRPr>
          </a:p>
        </p:txBody>
      </p:sp>
    </p:spTree>
    <p:extLst>
      <p:ext uri="{BB962C8B-B14F-4D97-AF65-F5344CB8AC3E}">
        <p14:creationId xmlns:p14="http://schemas.microsoft.com/office/powerpoint/2010/main" val="2902479739"/>
      </p:ext>
    </p:extLst>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334016" y="-7883"/>
            <a:ext cx="8228707"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4000" b="1" dirty="0" smtClean="0"/>
              <a:t>Derivation and Inflection</a:t>
            </a:r>
            <a:endParaRPr lang="en-US" sz="40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64</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428163" y="990600"/>
            <a:ext cx="8152953" cy="6028091"/>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rPr>
              <a:t>DERIVATION is the mechanism for creating new words, usually of a different part-of-speech category, by adding a BOUND MORPH to a BASE MORPH </a:t>
            </a:r>
          </a:p>
          <a:p>
            <a:pPr marL="457200" lvl="2" eaLnBrk="0" fontAlgn="base" hangingPunct="0">
              <a:lnSpc>
                <a:spcPct val="93000"/>
              </a:lnSpc>
              <a:spcBef>
                <a:spcPts val="1800"/>
              </a:spcBef>
              <a:spcAft>
                <a:spcPct val="0"/>
              </a:spcAft>
            </a:pPr>
            <a:r>
              <a:rPr lang="en-US" sz="2800" dirty="0">
                <a:latin typeface="UC Berkeley OS Sign"/>
                <a:cs typeface="Arial" pitchFamily="34" charset="0"/>
              </a:rPr>
              <a:t>build + </a:t>
            </a:r>
            <a:r>
              <a:rPr lang="en-US" sz="2800" dirty="0" err="1">
                <a:latin typeface="UC Berkeley OS Sign"/>
                <a:cs typeface="Arial" pitchFamily="34" charset="0"/>
              </a:rPr>
              <a:t>ing</a:t>
            </a:r>
            <a:r>
              <a:rPr lang="en-US" sz="2800" dirty="0">
                <a:latin typeface="UC Berkeley OS Sign"/>
                <a:cs typeface="Arial" pitchFamily="34" charset="0"/>
              </a:rPr>
              <a:t> -&gt; building; health + y -&gt; </a:t>
            </a:r>
            <a:r>
              <a:rPr lang="en-US" sz="2800" dirty="0" smtClean="0">
                <a:latin typeface="UC Berkeley OS Sign"/>
                <a:cs typeface="Arial" pitchFamily="34" charset="0"/>
              </a:rPr>
              <a:t>healthy</a:t>
            </a:r>
            <a:endParaRPr lang="en-US" sz="2800" dirty="0">
              <a:latin typeface="UC Berkeley OS Sign"/>
              <a:cs typeface="Arial" pitchFamily="34" charset="0"/>
            </a:endParaRPr>
          </a:p>
          <a:p>
            <a:pPr marL="342900"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rPr>
              <a:t>INFLECTION is the morphological mechanism that changes the form of a word to handle tense, aspect, agreement, etc. It never changes the part-of-speech (grammatical category) </a:t>
            </a:r>
          </a:p>
          <a:p>
            <a:pPr marL="571500" lvl="3" eaLnBrk="0" fontAlgn="base" hangingPunct="0">
              <a:lnSpc>
                <a:spcPct val="93000"/>
              </a:lnSpc>
              <a:spcBef>
                <a:spcPts val="1800"/>
              </a:spcBef>
              <a:spcAft>
                <a:spcPct val="0"/>
              </a:spcAft>
            </a:pPr>
            <a:r>
              <a:rPr lang="en-US" sz="2800" dirty="0">
                <a:latin typeface="UC Berkeley OS Sign"/>
                <a:cs typeface="Arial" pitchFamily="34" charset="0"/>
              </a:rPr>
              <a:t>dog, dogs</a:t>
            </a:r>
          </a:p>
          <a:p>
            <a:pPr marL="571500" lvl="3" eaLnBrk="0" fontAlgn="base" hangingPunct="0">
              <a:lnSpc>
                <a:spcPct val="93000"/>
              </a:lnSpc>
              <a:spcBef>
                <a:spcPts val="1800"/>
              </a:spcBef>
              <a:spcAft>
                <a:spcPct val="0"/>
              </a:spcAft>
            </a:pPr>
            <a:r>
              <a:rPr lang="en-US" sz="2800" dirty="0" err="1">
                <a:latin typeface="UC Berkeley OS Sign"/>
                <a:cs typeface="Arial" pitchFamily="34" charset="0"/>
              </a:rPr>
              <a:t>tengo</a:t>
            </a:r>
            <a:r>
              <a:rPr lang="en-US" sz="2800" dirty="0">
                <a:latin typeface="UC Berkeley OS Sign"/>
                <a:cs typeface="Arial" pitchFamily="34" charset="0"/>
              </a:rPr>
              <a:t>, </a:t>
            </a:r>
            <a:r>
              <a:rPr lang="en-US" sz="2800" dirty="0" err="1">
                <a:latin typeface="UC Berkeley OS Sign"/>
                <a:cs typeface="Arial" pitchFamily="34" charset="0"/>
              </a:rPr>
              <a:t>tienes</a:t>
            </a:r>
            <a:r>
              <a:rPr lang="en-US" sz="2800" dirty="0">
                <a:latin typeface="UC Berkeley OS Sign"/>
                <a:cs typeface="Arial" pitchFamily="34" charset="0"/>
              </a:rPr>
              <a:t>, </a:t>
            </a:r>
            <a:r>
              <a:rPr lang="en-US" sz="2800" dirty="0" err="1">
                <a:latin typeface="UC Berkeley OS Sign"/>
                <a:cs typeface="Arial" pitchFamily="34" charset="0"/>
              </a:rPr>
              <a:t>tenemos</a:t>
            </a:r>
            <a:r>
              <a:rPr lang="en-US" sz="2800" dirty="0">
                <a:latin typeface="UC Berkeley OS Sign"/>
                <a:cs typeface="Arial" pitchFamily="34" charset="0"/>
              </a:rPr>
              <a:t>, </a:t>
            </a:r>
            <a:r>
              <a:rPr lang="en-US" sz="2800" dirty="0" err="1">
                <a:latin typeface="UC Berkeley OS Sign"/>
                <a:cs typeface="Arial" pitchFamily="34" charset="0"/>
              </a:rPr>
              <a:t>tienen</a:t>
            </a:r>
            <a:endParaRPr lang="en-US" sz="2800" dirty="0">
              <a:latin typeface="UC Berkeley OS Sign"/>
              <a:cs typeface="Arial" pitchFamily="34" charset="0"/>
            </a:endParaRPr>
          </a:p>
          <a:p>
            <a:pPr marL="342900" lvl="1" indent="-342900" eaLnBrk="0" fontAlgn="base" hangingPunct="0">
              <a:lnSpc>
                <a:spcPct val="93000"/>
              </a:lnSpc>
              <a:spcBef>
                <a:spcPts val="1800"/>
              </a:spcBef>
              <a:spcAft>
                <a:spcPct val="0"/>
              </a:spcAft>
              <a:buFont typeface="Arial" pitchFamily="34" charset="0"/>
              <a:buChar char="•"/>
            </a:pPr>
            <a:endParaRPr lang="en-US" sz="2800" dirty="0">
              <a:latin typeface="UC Berkeley OS Sign"/>
              <a:cs typeface="Arial" pitchFamily="34" charset="0"/>
            </a:endParaRPr>
          </a:p>
        </p:txBody>
      </p:sp>
    </p:spTree>
    <p:extLst>
      <p:ext uri="{BB962C8B-B14F-4D97-AF65-F5344CB8AC3E}">
        <p14:creationId xmlns:p14="http://schemas.microsoft.com/office/powerpoint/2010/main" val="1350244275"/>
      </p:ext>
    </p:extLst>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1371935" y="180603"/>
            <a:ext cx="6171530" cy="1190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4000" b="1" dirty="0"/>
              <a:t>Selecting Index Terms</a:t>
            </a:r>
            <a:endParaRPr lang="en-US" sz="4000" b="1" dirty="0">
              <a:sym typeface="UC Berkeley OS Sign"/>
            </a:endParaRPr>
          </a:p>
        </p:txBody>
      </p:sp>
      <p:sp>
        <p:nvSpPr>
          <p:cNvPr id="29699" name="Text Box 6"/>
          <p:cNvSpPr txBox="1">
            <a:spLocks noChangeArrowheads="1"/>
          </p:cNvSpPr>
          <p:nvPr/>
        </p:nvSpPr>
        <p:spPr bwMode="auto">
          <a:xfrm>
            <a:off x="7722227" y="6594574"/>
            <a:ext cx="65298"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65</a:t>
            </a:fld>
            <a:endParaRPr lang="en-US" sz="1500" dirty="0">
              <a:solidFill>
                <a:srgbClr val="002955"/>
              </a:solidFill>
              <a:latin typeface="UC Berkeley OS Sign"/>
              <a:ea typeface="MS PGothic" pitchFamily="34" charset="-128"/>
              <a:sym typeface="UC Berkeley OS Sign"/>
            </a:endParaRPr>
          </a:p>
        </p:txBody>
      </p:sp>
      <p:sp>
        <p:nvSpPr>
          <p:cNvPr id="8" name="Rectangle 7"/>
          <p:cNvSpPr/>
          <p:nvPr/>
        </p:nvSpPr>
        <p:spPr>
          <a:xfrm>
            <a:off x="533400" y="1295400"/>
            <a:ext cx="7848600" cy="5193088"/>
          </a:xfrm>
          <a:prstGeom prst="rect">
            <a:avLst/>
          </a:prstGeom>
        </p:spPr>
        <p:txBody>
          <a:bodyPr wrap="square">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rPr>
              <a:t>At this stage in text processing the text collection is represented as a set of </a:t>
            </a:r>
            <a:r>
              <a:rPr lang="en-US" sz="2800" dirty="0" smtClean="0">
                <a:latin typeface="UC Berkeley OS Sign"/>
                <a:cs typeface="Arial" pitchFamily="34" charset="0"/>
              </a:rPr>
              <a:t>stems or phrases</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rPr>
              <a:t>This </a:t>
            </a:r>
            <a:r>
              <a:rPr lang="en-US" sz="2800" dirty="0">
                <a:latin typeface="UC Berkeley OS Sign"/>
                <a:cs typeface="Arial" pitchFamily="34" charset="0"/>
              </a:rPr>
              <a:t>is a “bag of words” – no sentence structure or languageness remains</a:t>
            </a:r>
            <a:endParaRPr lang="en-US" sz="2800" dirty="0">
              <a:latin typeface="UC Berkeley OS Sign"/>
              <a:cs typeface="Arial" pitchFamily="34" charset="0"/>
            </a:endParaRPr>
          </a:p>
          <a:p>
            <a:pPr marL="342900"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rPr>
              <a:t>But not all of them </a:t>
            </a:r>
            <a:r>
              <a:rPr lang="en-US" sz="2800" dirty="0" smtClean="0">
                <a:latin typeface="UC Berkeley OS Sign"/>
                <a:cs typeface="Arial" pitchFamily="34" charset="0"/>
              </a:rPr>
              <a:t>should be kept; some will retrieve </a:t>
            </a:r>
            <a:r>
              <a:rPr lang="en-US" sz="2800" dirty="0">
                <a:latin typeface="UC Berkeley OS Sign"/>
                <a:cs typeface="Arial" pitchFamily="34" charset="0"/>
              </a:rPr>
              <a:t>too </a:t>
            </a:r>
            <a:r>
              <a:rPr lang="en-US" sz="2800" dirty="0" smtClean="0">
                <a:latin typeface="UC Berkeley OS Sign"/>
                <a:cs typeface="Arial" pitchFamily="34" charset="0"/>
              </a:rPr>
              <a:t>many, and some too </a:t>
            </a:r>
            <a:r>
              <a:rPr lang="en-US" sz="2800" dirty="0">
                <a:latin typeface="UC Berkeley OS Sign"/>
                <a:cs typeface="Arial" pitchFamily="34" charset="0"/>
              </a:rPr>
              <a:t>few documents</a:t>
            </a:r>
          </a:p>
          <a:p>
            <a:pPr marL="342900"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rPr>
              <a:t>We can select better index terms if we analyze the </a:t>
            </a:r>
            <a:r>
              <a:rPr lang="en-US" sz="2800" dirty="0" smtClean="0">
                <a:latin typeface="UC Berkeley OS Sign"/>
                <a:cs typeface="Arial" pitchFamily="34" charset="0"/>
              </a:rPr>
              <a:t>frequency distribution </a:t>
            </a:r>
            <a:r>
              <a:rPr lang="en-US" sz="2800" dirty="0">
                <a:latin typeface="UC Berkeley OS Sign"/>
                <a:cs typeface="Arial" pitchFamily="34" charset="0"/>
              </a:rPr>
              <a:t>of </a:t>
            </a:r>
            <a:r>
              <a:rPr lang="en-US" sz="2800" dirty="0" smtClean="0">
                <a:latin typeface="UC Berkeley OS Sign"/>
                <a:cs typeface="Arial" pitchFamily="34" charset="0"/>
              </a:rPr>
              <a:t>the words in </a:t>
            </a:r>
            <a:r>
              <a:rPr lang="en-US" sz="2800" dirty="0">
                <a:latin typeface="UC Berkeley OS Sign"/>
                <a:cs typeface="Arial" pitchFamily="34" charset="0"/>
              </a:rPr>
              <a:t>the </a:t>
            </a:r>
            <a:r>
              <a:rPr lang="en-US" sz="2800" dirty="0" smtClean="0">
                <a:latin typeface="UC Berkeley OS Sign"/>
                <a:cs typeface="Arial" pitchFamily="34" charset="0"/>
              </a:rPr>
              <a:t>collection</a:t>
            </a:r>
            <a:endParaRPr lang="en-US" sz="2800" dirty="0" smtClean="0">
              <a:latin typeface="UC Berkeley OS Sign"/>
              <a:cs typeface="Arial" pitchFamily="34" charset="0"/>
              <a:sym typeface="Arial" pitchFamily="34" charset="0"/>
            </a:endParaRPr>
          </a:p>
        </p:txBody>
      </p:sp>
    </p:spTree>
    <p:extLst>
      <p:ext uri="{BB962C8B-B14F-4D97-AF65-F5344CB8AC3E}">
        <p14:creationId xmlns:p14="http://schemas.microsoft.com/office/powerpoint/2010/main" val="4250739671"/>
      </p:ext>
    </p:extLst>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199" y="2286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Resolving Power and Term Weighting</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66</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838200" y="1192764"/>
            <a:ext cx="7086600" cy="4985819"/>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400" dirty="0" smtClean="0">
                <a:latin typeface="UC Berkeley OS Sign"/>
                <a:sym typeface="UC Berkeley OS Sign"/>
              </a:rPr>
              <a:t>Terms that appear in every document have no resolving power because including them retrieves every document</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400" dirty="0" smtClean="0">
                <a:latin typeface="UC Berkeley OS Sign"/>
                <a:sym typeface="UC Berkeley OS Sign"/>
              </a:rPr>
              <a:t>Terms that appear very infrequently have great resolving power, but don’t turn out to be very useful because they so rare that most people will never use them in queries, or they won’t be in documents that need to be </a:t>
            </a:r>
            <a:r>
              <a:rPr lang="en-US" sz="2400" dirty="0" smtClean="0">
                <a:latin typeface="UC Berkeley OS Sign"/>
                <a:sym typeface="UC Berkeley OS Sign"/>
              </a:rPr>
              <a:t>classified</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400" dirty="0">
                <a:latin typeface="UC Berkeley OS Sign"/>
                <a:sym typeface="UC Berkeley OS Sign"/>
              </a:rPr>
              <a:t>So the most useful terms are those that are of intermediate frequency but which tend to occur in clusters, so most of their occurrences are in a small number of documents in the </a:t>
            </a:r>
            <a:r>
              <a:rPr lang="en-US" sz="2400" dirty="0" smtClean="0">
                <a:latin typeface="UC Berkeley OS Sign"/>
                <a:sym typeface="UC Berkeley OS Sign"/>
              </a:rPr>
              <a:t>collection</a:t>
            </a:r>
            <a:endParaRPr lang="en-US" sz="2400" dirty="0" smtClean="0">
              <a:latin typeface="UC Berkeley OS Sign"/>
              <a:sym typeface="UC Berkeley OS Sign"/>
            </a:endParaRPr>
          </a:p>
        </p:txBody>
      </p:sp>
    </p:spTree>
    <p:extLst>
      <p:ext uri="{BB962C8B-B14F-4D97-AF65-F5344CB8AC3E}">
        <p14:creationId xmlns:p14="http://schemas.microsoft.com/office/powerpoint/2010/main" val="3020703099"/>
      </p:ext>
    </p:extLst>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304800" y="3048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Inverse Document Frequency</a:t>
            </a:r>
            <a:endParaRPr lang="en-US" sz="34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67</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1028253" y="1320712"/>
            <a:ext cx="7086600" cy="4872454"/>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We need a way to penalize the words that are too frequent so they don't get in the way of the terms that have greater resolving power</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We will replace the actual term frequency in the vector with one that we calculate using some weighting function</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“Inverse document frequency” is the weighting function that “penalizes” the too frequent </a:t>
            </a:r>
            <a:r>
              <a:rPr lang="en-US" sz="2800" dirty="0" smtClean="0">
                <a:latin typeface="UC Berkeley OS Sign"/>
                <a:sym typeface="UC Berkeley OS Sign"/>
              </a:rPr>
              <a:t>words</a:t>
            </a:r>
            <a:endParaRPr lang="en-US" sz="2800" dirty="0" smtClean="0">
              <a:latin typeface="UC Berkeley OS Sign"/>
              <a:sym typeface="UC Berkeley OS Sign"/>
            </a:endParaRPr>
          </a:p>
        </p:txBody>
      </p:sp>
    </p:spTree>
    <p:extLst>
      <p:ext uri="{BB962C8B-B14F-4D97-AF65-F5344CB8AC3E}">
        <p14:creationId xmlns:p14="http://schemas.microsoft.com/office/powerpoint/2010/main" val="2175358433"/>
      </p:ext>
    </p:extLst>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200" y="609600"/>
            <a:ext cx="8228707" cy="1190997"/>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600" b="1" dirty="0" smtClean="0"/>
              <a:t/>
            </a:r>
            <a:br>
              <a:rPr lang="en-US" sz="3600" b="1" dirty="0" smtClean="0"/>
            </a:br>
            <a:r>
              <a:rPr lang="en-US" sz="4000" b="1" dirty="0" smtClean="0"/>
              <a:t>Limitations of Term Weighting Models</a:t>
            </a:r>
            <a:endParaRPr lang="en-US" sz="4000" b="1" dirty="0" smtClean="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68</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532953" y="1066800"/>
            <a:ext cx="8077200" cy="5636766"/>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endParaRPr lang="en-US" sz="2400" dirty="0" smtClean="0"/>
          </a:p>
          <a:p>
            <a:endParaRPr lang="en-US" sz="2800" dirty="0" smtClean="0"/>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The calculations used by simple vector models are about the frequency of words and word forms (e.g., stemmed) in texts</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This means that they are measuring the "surface" usage of words as patterns of letters</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Polysemy leads to overestimates of similarity</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Synonymy leads to underestimates</a:t>
            </a:r>
          </a:p>
          <a:p>
            <a:pPr marL="160729" indent="-160729" eaLnBrk="0" hangingPunct="0">
              <a:lnSpc>
                <a:spcPct val="92000"/>
              </a:lnSpc>
              <a:spcBef>
                <a:spcPts val="1266"/>
              </a:spcBef>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smtClean="0">
                <a:latin typeface="UC Berkeley OS Sign"/>
                <a:sym typeface="UC Berkeley OS Sign"/>
              </a:rPr>
              <a:t>=&gt; Motivation for dimensionality reduction to transform “terms” into “topics</a:t>
            </a:r>
            <a:r>
              <a:rPr lang="en-US" sz="2800" dirty="0" smtClean="0">
                <a:latin typeface="UC Berkeley OS Sign"/>
                <a:sym typeface="UC Berkeley OS Sign"/>
              </a:rPr>
              <a:t>” or composite features</a:t>
            </a:r>
            <a:endParaRPr lang="en-US" sz="2800" dirty="0" smtClean="0">
              <a:latin typeface="UC Berkeley OS Sign"/>
              <a:sym typeface="UC Berkeley OS Sign"/>
            </a:endParaRPr>
          </a:p>
        </p:txBody>
      </p:sp>
    </p:spTree>
    <p:extLst>
      <p:ext uri="{BB962C8B-B14F-4D97-AF65-F5344CB8AC3E}">
        <p14:creationId xmlns:p14="http://schemas.microsoft.com/office/powerpoint/2010/main" val="150839371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248413" y="23573"/>
            <a:ext cx="8686353" cy="1190997"/>
          </a:xfrm>
        </p:spPr>
        <p:txBody>
          <a:bodyPr>
            <a:no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4000" b="1" dirty="0"/>
              <a:t>Text Processing: Operational Overview</a:t>
            </a:r>
            <a:endParaRPr lang="en-US" sz="4000" b="1" dirty="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7</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237903" y="1419597"/>
            <a:ext cx="8534400" cy="4764924"/>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DECODING -- extracting the text to be processed from its stored representation, turning the bits and bytes into characters in some language</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FILTERING -- creating a stream of characters by removing formatting or non-semantic markup</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TOKENIZATION -- segmenting the character stream into linguistic units</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NORMALIZATION -- creating “terms” - equivalence classes from tokens with superficially different character sequences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317938" y="381000"/>
            <a:ext cx="8541429" cy="1190997"/>
          </a:xfrm>
        </p:spPr>
        <p:txBody>
          <a:bodyPr>
            <a:no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4000" b="1" dirty="0"/>
              <a:t>Text Processing: Operational Overview</a:t>
            </a:r>
            <a:endParaRPr lang="en-US" sz="4000" b="1" dirty="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8</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304800" y="1905000"/>
            <a:ext cx="8534400" cy="3331840"/>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STEMMING -- removing affixes and suffixes to allow the retrieval of syntactic and morphological variations of query terms</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STOPWORD ELIMINATION -- remove words that poorly discriminate between documents</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sym typeface="Arial" pitchFamily="34" charset="0"/>
              </a:rPr>
              <a:t>SELECTING INDEX TERMS -- choosing terms (or groups of them) as indexing elements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57646" y="128051"/>
            <a:ext cx="8228707" cy="157199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4000" b="1" dirty="0"/>
              <a:t>Decoding</a:t>
            </a:r>
            <a:endParaRPr lang="en-US" sz="4000" b="1" dirty="0">
              <a:sym typeface="UC Berkeley OS Sign"/>
            </a:endParaRP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9</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281435" y="1295400"/>
            <a:ext cx="8534400" cy="5165675"/>
          </a:xfrm>
          <a:prstGeom prst="rect">
            <a:avLst/>
          </a:prstGeom>
          <a:noFill/>
          <a:ln w="9525">
            <a:noFill/>
            <a:miter lim="800000"/>
            <a:headEnd/>
            <a:tailEnd/>
          </a:ln>
        </p:spPr>
        <p:txBody>
          <a:bodyPr wrap="square" lIns="64291" tIns="32146" rIns="64291" bIns="32146">
            <a:spAutoFit/>
          </a:bodyPr>
          <a:lstStyle/>
          <a:p>
            <a:pPr marL="342900"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rPr>
              <a:t>The sequence of characters in a stored document might be represented in any number of single- or multi-byte encoding schemes</a:t>
            </a:r>
          </a:p>
          <a:p>
            <a:pPr marL="342900"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rPr>
              <a:t>Determining this encoding can be easy (file </a:t>
            </a:r>
            <a:r>
              <a:rPr lang="en-US" sz="2800" dirty="0" smtClean="0">
                <a:latin typeface="UC Berkeley OS Sign"/>
                <a:cs typeface="Arial" pitchFamily="34" charset="0"/>
              </a:rPr>
              <a:t>extensions, internal or external metadata, MIME types) </a:t>
            </a:r>
            <a:r>
              <a:rPr lang="en-US" sz="2800" dirty="0">
                <a:latin typeface="UC Berkeley OS Sign"/>
                <a:cs typeface="Arial" pitchFamily="34" charset="0"/>
              </a:rPr>
              <a:t>-- but not always </a:t>
            </a:r>
          </a:p>
          <a:p>
            <a:pPr marL="342900"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rPr>
              <a:t>Text encoding specs are </a:t>
            </a:r>
            <a:r>
              <a:rPr lang="en-US" sz="2800" dirty="0">
                <a:latin typeface="UC Berkeley OS Sign"/>
                <a:cs typeface="Arial" pitchFamily="34" charset="0"/>
                <a:hlinkClick r:id="rId3"/>
              </a:rPr>
              <a:t>well-documented</a:t>
            </a:r>
            <a:r>
              <a:rPr lang="en-US" sz="2800" dirty="0">
                <a:latin typeface="UC Berkeley OS Sign"/>
                <a:cs typeface="Arial" pitchFamily="34" charset="0"/>
              </a:rPr>
              <a:t> </a:t>
            </a:r>
            <a:r>
              <a:rPr lang="en-US" sz="2800" dirty="0" smtClean="0">
                <a:latin typeface="UC Berkeley OS Sign"/>
                <a:cs typeface="Arial" pitchFamily="34" charset="0"/>
              </a:rPr>
              <a:t>but </a:t>
            </a:r>
            <a:r>
              <a:rPr lang="en-US" sz="2800" dirty="0">
                <a:latin typeface="UC Berkeley OS Sign"/>
                <a:cs typeface="Arial" pitchFamily="34" charset="0"/>
              </a:rPr>
              <a:t>"commercial products can easily live or die by the range of encodings they </a:t>
            </a:r>
            <a:r>
              <a:rPr lang="en-US" sz="2800" dirty="0" smtClean="0">
                <a:latin typeface="UC Berkeley OS Sign"/>
                <a:cs typeface="Arial" pitchFamily="34" charset="0"/>
              </a:rPr>
              <a:t>support“</a:t>
            </a:r>
          </a:p>
          <a:p>
            <a:pPr marL="342900" indent="-342900" eaLnBrk="0" fontAlgn="base" hangingPunct="0">
              <a:lnSpc>
                <a:spcPct val="93000"/>
              </a:lnSpc>
              <a:spcBef>
                <a:spcPts val="1800"/>
              </a:spcBef>
              <a:spcAft>
                <a:spcPct val="0"/>
              </a:spcAft>
              <a:buFont typeface="Arial" pitchFamily="34" charset="0"/>
              <a:buChar char="•"/>
            </a:pPr>
            <a:r>
              <a:rPr lang="en-US" sz="2800" dirty="0" smtClean="0">
                <a:latin typeface="UC Berkeley OS Sign"/>
                <a:cs typeface="Arial" pitchFamily="34" charset="0"/>
              </a:rPr>
              <a:t>Some formats are hard to decode; XML in UTF-8 is easy</a:t>
            </a:r>
            <a:endParaRPr lang="en-US" sz="2800" dirty="0">
              <a:latin typeface="UC Berkeley OS Sign"/>
              <a:cs typeface="Arial"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6018</TotalTime>
  <Words>4587</Words>
  <Application>Microsoft Office PowerPoint</Application>
  <PresentationFormat>On-screen Show (4:3)</PresentationFormat>
  <Paragraphs>517</Paragraphs>
  <Slides>68</Slides>
  <Notes>67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68</vt:i4>
      </vt:variant>
    </vt:vector>
  </HeadingPairs>
  <TitlesOfParts>
    <vt:vector size="75" baseType="lpstr">
      <vt:lpstr>MS PGothic</vt:lpstr>
      <vt:lpstr>MS PGothic</vt:lpstr>
      <vt:lpstr>Arial</vt:lpstr>
      <vt:lpstr>Calibri</vt:lpstr>
      <vt:lpstr>UC Berkeley OS Sign</vt:lpstr>
      <vt:lpstr>Wingdings</vt:lpstr>
      <vt:lpstr>Office Theme</vt:lpstr>
      <vt:lpstr>Plan for Today’s Lecture(s)</vt:lpstr>
      <vt:lpstr>INFO 202 “Information Organization &amp; Retrieval” Fall 2015 </vt:lpstr>
      <vt:lpstr>Text Processing</vt:lpstr>
      <vt:lpstr>Text Processing - Motivation</vt:lpstr>
      <vt:lpstr>Glossary:  Information Retrieval</vt:lpstr>
      <vt:lpstr>Glossary: Data Science &amp;  Machine Learning</vt:lpstr>
      <vt:lpstr>Text Processing: Operational Overview</vt:lpstr>
      <vt:lpstr>Text Processing: Operational Overview</vt:lpstr>
      <vt:lpstr>Decoding</vt:lpstr>
      <vt:lpstr>Sentence Segmentation</vt:lpstr>
      <vt:lpstr>Tokenization</vt:lpstr>
      <vt:lpstr>Tokenization Challenges [1]</vt:lpstr>
      <vt:lpstr>Tokenization Challenges [2]</vt:lpstr>
      <vt:lpstr>Tokenization Challenges [3]</vt:lpstr>
      <vt:lpstr>Tokenization in "Non-Segmented" Languages</vt:lpstr>
      <vt:lpstr>Normalization [1]</vt:lpstr>
      <vt:lpstr>Normalization  [2]</vt:lpstr>
      <vt:lpstr>INFO 202 “Information Organization &amp; Retrieval” Fall 2015 </vt:lpstr>
      <vt:lpstr>One Minute Morphology</vt:lpstr>
      <vt:lpstr>Why Do We Care About Morphology? </vt:lpstr>
      <vt:lpstr>Derivation and Inflection</vt:lpstr>
      <vt:lpstr>Stemming</vt:lpstr>
      <vt:lpstr>Stemming</vt:lpstr>
      <vt:lpstr>Stemming Mistakes</vt:lpstr>
      <vt:lpstr>INFO 202 “Information Organization &amp; Retrieval” Fall 2015 </vt:lpstr>
      <vt:lpstr>What Words Best  Describe a Document?</vt:lpstr>
      <vt:lpstr>Selecting Index Terms</vt:lpstr>
      <vt:lpstr>Stop or Noise Words [1]</vt:lpstr>
      <vt:lpstr>Stop or Noise Words [2]</vt:lpstr>
      <vt:lpstr>But Stop Words are Needed  for Phrases</vt:lpstr>
      <vt:lpstr>Reminder:  Boolean IR Model</vt:lpstr>
      <vt:lpstr>Example of Boolean Representation</vt:lpstr>
      <vt:lpstr>Boolean Representation  of a Document Collection</vt:lpstr>
      <vt:lpstr>INFO 202 “Information Organization &amp; Retrieval” Fall 2015 </vt:lpstr>
      <vt:lpstr>The Zipf Distribution</vt:lpstr>
      <vt:lpstr>The Zipf Distribution</vt:lpstr>
      <vt:lpstr>Zipf Distribution – Linear  vs. Log Plotting</vt:lpstr>
      <vt:lpstr>Zipf Distribution – US Constitution</vt:lpstr>
      <vt:lpstr>Zipf Distribution – Alice in Wonderland</vt:lpstr>
      <vt:lpstr>Resolving Power</vt:lpstr>
      <vt:lpstr>Resolving Power and Term Weighting</vt:lpstr>
      <vt:lpstr>Weighting Using Term Frequency</vt:lpstr>
      <vt:lpstr>Term Frequency Weighted Vectors</vt:lpstr>
      <vt:lpstr>Term Resolving Power</vt:lpstr>
      <vt:lpstr>Inverse Document Frequency</vt:lpstr>
      <vt:lpstr>Inverse Document Frequency</vt:lpstr>
      <vt:lpstr>IDF Examples</vt:lpstr>
      <vt:lpstr> Rationale for TF x IDF</vt:lpstr>
      <vt:lpstr>Calculating Term Weights </vt:lpstr>
      <vt:lpstr> Calculated Term Weights for TF x IDF</vt:lpstr>
      <vt:lpstr>INFO 202 “Information Organization &amp; Retrieval” Fall 2015 </vt:lpstr>
      <vt:lpstr> Limitations of Term Weighting Models</vt:lpstr>
      <vt:lpstr> Limitations of Term Weighting Models</vt:lpstr>
      <vt:lpstr>  Informal Motivation for  Dimensionality Reduction</vt:lpstr>
      <vt:lpstr>From Terms to Topics</vt:lpstr>
      <vt:lpstr>  Conceptual View: Sets of Synonymous Terms are Merged into Topics</vt:lpstr>
      <vt:lpstr>  Dimensionality Reduction in “DataScienceSpeak”</vt:lpstr>
      <vt:lpstr>Readings for Next Lecture</vt:lpstr>
      <vt:lpstr>TODAY’S  MOST  IMPORTANT  SLIDES</vt:lpstr>
      <vt:lpstr>Text Processing - Motivation</vt:lpstr>
      <vt:lpstr>Text Processing: Operational Overview</vt:lpstr>
      <vt:lpstr>Text Processing: Operational Overview</vt:lpstr>
      <vt:lpstr>Why Do We Care About Morphology? </vt:lpstr>
      <vt:lpstr>Derivation and Inflection</vt:lpstr>
      <vt:lpstr>Selecting Index Terms</vt:lpstr>
      <vt:lpstr>Resolving Power and Term Weighting</vt:lpstr>
      <vt:lpstr>Inverse Document Frequency</vt:lpstr>
      <vt:lpstr> Limitations of Term Weighting Models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glushko</dc:creator>
  <cp:lastModifiedBy>glushko</cp:lastModifiedBy>
  <cp:revision>59</cp:revision>
  <dcterms:created xsi:type="dcterms:W3CDTF">2013-10-14T16:07:25Z</dcterms:created>
  <dcterms:modified xsi:type="dcterms:W3CDTF">2015-11-05T01:00:29Z</dcterms:modified>
</cp:coreProperties>
</file>