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16" r:id="rId12"/>
    <p:sldId id="406" r:id="rId13"/>
    <p:sldId id="418" r:id="rId14"/>
    <p:sldId id="419" r:id="rId15"/>
    <p:sldId id="407" r:id="rId16"/>
    <p:sldId id="408" r:id="rId17"/>
    <p:sldId id="409" r:id="rId18"/>
    <p:sldId id="410" r:id="rId19"/>
    <p:sldId id="411" r:id="rId20"/>
    <p:sldId id="412" r:id="rId21"/>
    <p:sldId id="466" r:id="rId22"/>
    <p:sldId id="432" r:id="rId23"/>
    <p:sldId id="431" r:id="rId24"/>
    <p:sldId id="257" r:id="rId25"/>
    <p:sldId id="413" r:id="rId26"/>
    <p:sldId id="372" r:id="rId27"/>
    <p:sldId id="395" r:id="rId28"/>
    <p:sldId id="373" r:id="rId29"/>
    <p:sldId id="426" r:id="rId30"/>
    <p:sldId id="334" r:id="rId31"/>
    <p:sldId id="420" r:id="rId32"/>
    <p:sldId id="448" r:id="rId33"/>
    <p:sldId id="435" r:id="rId34"/>
    <p:sldId id="434" r:id="rId35"/>
    <p:sldId id="438" r:id="rId36"/>
    <p:sldId id="445" r:id="rId37"/>
    <p:sldId id="467" r:id="rId38"/>
    <p:sldId id="433" r:id="rId39"/>
    <p:sldId id="446" r:id="rId40"/>
    <p:sldId id="447" r:id="rId41"/>
    <p:sldId id="424" r:id="rId42"/>
    <p:sldId id="440" r:id="rId43"/>
    <p:sldId id="337" r:id="rId44"/>
    <p:sldId id="338" r:id="rId45"/>
    <p:sldId id="355" r:id="rId46"/>
    <p:sldId id="429" r:id="rId47"/>
    <p:sldId id="428" r:id="rId48"/>
    <p:sldId id="449" r:id="rId49"/>
    <p:sldId id="450" r:id="rId50"/>
    <p:sldId id="451" r:id="rId51"/>
    <p:sldId id="452" r:id="rId52"/>
    <p:sldId id="362" r:id="rId53"/>
    <p:sldId id="363" r:id="rId54"/>
    <p:sldId id="364" r:id="rId55"/>
    <p:sldId id="365" r:id="rId56"/>
    <p:sldId id="366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41" r:id="rId67"/>
    <p:sldId id="343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70888" autoAdjust="0"/>
  </p:normalViewPr>
  <p:slideViewPr>
    <p:cSldViewPr>
      <p:cViewPr varScale="1">
        <p:scale>
          <a:sx n="81" d="100"/>
          <a:sy n="81" d="100"/>
        </p:scale>
        <p:origin x="-2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062"/>
    </p:cViewPr>
  </p:sorterViewPr>
  <p:notesViewPr>
    <p:cSldViewPr>
      <p:cViewPr varScale="1">
        <p:scale>
          <a:sx n="68" d="100"/>
          <a:sy n="68" d="100"/>
        </p:scale>
        <p:origin x="3024" y="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A3D2-5723-46EE-A6CA-A2120EBE3DBF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E7102-D942-413F-B56D-37E5EA443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98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A3ACE-C30B-4A76-AD34-5E52955D66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7A63-4A13-4654-BC52-E92754500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30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838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42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5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68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9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73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94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11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65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56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42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49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20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54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696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96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304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marR="0" lvl="1" indent="-222239" algn="l" defTabSz="914400" rtl="0" eaLnBrk="1" fontAlgn="auto" latinLnBrk="0" hangingPunct="1">
              <a:lnSpc>
                <a:spcPct val="92000"/>
              </a:lnSpc>
              <a:spcBef>
                <a:spcPts val="1786"/>
              </a:spcBef>
              <a:spcAft>
                <a:spcPts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243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741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343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227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948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84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104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55"/>
              </a:buClr>
              <a:buSzPct val="44000"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431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230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018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531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320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771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019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21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065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12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8044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688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842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82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607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53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252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607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9644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9474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592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93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5741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9187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3068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6977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22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878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8830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0360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3647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1447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2344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7289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2755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4565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4870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8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2713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545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6846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1184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4927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243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4317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2302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820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6073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A63-4A13-4654-BC52-E9275450096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2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0472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94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6DC2-B2E6-4094-8872-6ED4E450F1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01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FA19-0DB2-4F21-AABD-11DBF858507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0A1C-88AB-4324-840B-1C25C8F97D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304800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>
            <a:off x="1447800" y="381000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lp.apache.org/documentation/manual/opennlp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nlp.sourceforge.net/models-1.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2/04/can-an-algorithm-write-a-better-news-story-than-a-human-reporter/all/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rrativescience.com/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utomatedinsight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rrotsearch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ngram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13/07/25/business/media/rowling-solves-some-mysteries-about-her-mystery.html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4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Introducing NLP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Entity and Relation Extraction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“Robo-Journalism”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Computational Classification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Unsupervised learning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Supervised learning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examples</a:t>
            </a:r>
          </a:p>
          <a:p>
            <a:pPr marL="160729" lvl="0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81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"Named Entity" Recognition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People, organizations, locations, dates, etc. can be identified with high accuracy in most kinds of documents using a combination of dictionaries, directories, gazetteers and rules – many are domain-specific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Named entity recognition is especially essential for machine translation because if multi-word names are missed, translating them word-for-word will cause errors (e.g., Golden Gate Park, Walnut Creek)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Important entities are likely to be mentioned many times in a text, but are often described by different </a:t>
            </a:r>
            <a:r>
              <a:rPr lang="en-US" sz="2400" b="1" dirty="0" smtClean="0">
                <a:latin typeface="UC Berkeley OS Sign"/>
                <a:sym typeface="UC Berkeley OS Sign"/>
              </a:rPr>
              <a:t>noun phrases </a:t>
            </a:r>
            <a:r>
              <a:rPr lang="en-US" sz="2400" dirty="0" smtClean="0">
                <a:latin typeface="UC Berkeley OS Sign"/>
                <a:sym typeface="UC Berkeley OS Sign"/>
              </a:rPr>
              <a:t>each time, requiring co-reference resolution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638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Entity Types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People</a:t>
            </a:r>
            <a:r>
              <a:rPr lang="en-US" sz="2400" dirty="0" smtClean="0"/>
              <a:t>—Bill </a:t>
            </a:r>
            <a:r>
              <a:rPr lang="en-US" sz="2400" dirty="0"/>
              <a:t>Clinton, Mr. Clinton, President Clinton</a:t>
            </a:r>
          </a:p>
          <a:p>
            <a:r>
              <a:rPr lang="en-US" sz="2400" i="1" dirty="0" smtClean="0"/>
              <a:t>Locations</a:t>
            </a:r>
            <a:r>
              <a:rPr lang="en-US" sz="2400" dirty="0" smtClean="0"/>
              <a:t>—Alabama</a:t>
            </a:r>
            <a:r>
              <a:rPr lang="en-US" sz="2400" dirty="0"/>
              <a:t>, Montgomery, Guam</a:t>
            </a:r>
          </a:p>
          <a:p>
            <a:r>
              <a:rPr lang="en-US" sz="2400" i="1" dirty="0" smtClean="0"/>
              <a:t>Organizations</a:t>
            </a:r>
            <a:r>
              <a:rPr lang="en-US" sz="2400" dirty="0" smtClean="0"/>
              <a:t>—Microsoft </a:t>
            </a:r>
            <a:r>
              <a:rPr lang="en-US" sz="2400" dirty="0"/>
              <a:t>Corp., Internal Revenue Service, IRS, Congress</a:t>
            </a:r>
          </a:p>
          <a:p>
            <a:r>
              <a:rPr lang="en-US" sz="2400" i="1" dirty="0" smtClean="0"/>
              <a:t>Dates</a:t>
            </a:r>
            <a:r>
              <a:rPr lang="en-US" sz="2400" dirty="0" smtClean="0"/>
              <a:t>—Sept</a:t>
            </a:r>
            <a:r>
              <a:rPr lang="en-US" sz="2400" dirty="0"/>
              <a:t>. 3, Saturday, </a:t>
            </a:r>
            <a:r>
              <a:rPr lang="en-US" sz="2400" dirty="0" smtClean="0"/>
              <a:t>Easter</a:t>
            </a:r>
            <a:endParaRPr lang="en-US" sz="2400" dirty="0"/>
          </a:p>
          <a:p>
            <a:r>
              <a:rPr lang="en-US" sz="2400" i="1" dirty="0" smtClean="0"/>
              <a:t>Times</a:t>
            </a:r>
            <a:r>
              <a:rPr lang="en-US" sz="2400" dirty="0" smtClean="0"/>
              <a:t>—6 </a:t>
            </a:r>
            <a:r>
              <a:rPr lang="en-US" sz="2400" dirty="0"/>
              <a:t>minutes 20 seconds, 4:04 a.m., afternoon</a:t>
            </a:r>
          </a:p>
          <a:p>
            <a:r>
              <a:rPr lang="fr-FR" sz="2400" i="1" dirty="0" smtClean="0"/>
              <a:t>Percentages</a:t>
            </a:r>
            <a:r>
              <a:rPr lang="fr-FR" sz="2400" dirty="0" smtClean="0"/>
              <a:t>—10 </a:t>
            </a:r>
            <a:r>
              <a:rPr lang="fr-FR" sz="2400" dirty="0"/>
              <a:t>percent, 45.5 percent, 37.5%</a:t>
            </a:r>
          </a:p>
          <a:p>
            <a:r>
              <a:rPr lang="en-US" sz="2400" i="1" dirty="0" smtClean="0"/>
              <a:t>Money</a:t>
            </a:r>
            <a:r>
              <a:rPr lang="en-US" sz="2400" dirty="0"/>
              <a:t>—$90,000, $35 billion, one euro, 36 </a:t>
            </a:r>
            <a:r>
              <a:rPr lang="en-US" sz="2400" dirty="0" smtClean="0"/>
              <a:t>pesos</a:t>
            </a:r>
          </a:p>
          <a:p>
            <a:r>
              <a:rPr lang="en-US" sz="2400" dirty="0" smtClean="0">
                <a:latin typeface="UC Berkeley OS Sign"/>
                <a:sym typeface="UC Berkeley OS Sign"/>
              </a:rPr>
              <a:t>…</a:t>
            </a:r>
          </a:p>
          <a:p>
            <a:r>
              <a:rPr lang="en-US" sz="2400" i="1" dirty="0">
                <a:sym typeface="UC Berkeley OS Sign"/>
              </a:rPr>
              <a:t>Email addresses</a:t>
            </a:r>
          </a:p>
          <a:p>
            <a:r>
              <a:rPr lang="en-US" sz="2400" i="1" dirty="0">
                <a:sym typeface="UC Berkeley OS Sign"/>
              </a:rPr>
              <a:t>Software names</a:t>
            </a:r>
          </a:p>
          <a:p>
            <a:r>
              <a:rPr lang="en-US" sz="2400" i="1" dirty="0">
                <a:sym typeface="UC Berkeley OS Sign"/>
              </a:rPr>
              <a:t>Phone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7551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Extraction Rules – Regular Expressions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i="1" dirty="0" smtClean="0">
                <a:latin typeface="UC Berkeley OS Sign"/>
                <a:sym typeface="UC Berkeley OS Sign"/>
              </a:rPr>
              <a:t>Capitalized-word</a:t>
            </a:r>
            <a:r>
              <a:rPr lang="en-US" sz="2400" dirty="0" smtClean="0">
                <a:latin typeface="UC Berkeley OS Sign"/>
                <a:sym typeface="UC Berkeley OS Sign"/>
              </a:rPr>
              <a:t> + “Corp.”  </a:t>
            </a:r>
            <a:r>
              <a:rPr lang="en-US" sz="2400" dirty="0" smtClean="0">
                <a:latin typeface="UC Berkeley OS Sign"/>
                <a:sym typeface="Wingdings" pitchFamily="2" charset="2"/>
              </a:rPr>
              <a:t> finds company names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Wingdings" pitchFamily="2" charset="2"/>
              </a:rPr>
              <a:t>“Mr.” </a:t>
            </a:r>
            <a:r>
              <a:rPr lang="en-US" sz="2400" i="1" dirty="0" smtClean="0">
                <a:latin typeface="UC Berkeley OS Sign"/>
                <a:sym typeface="Wingdings" pitchFamily="2" charset="2"/>
              </a:rPr>
              <a:t>capitalized-word+  </a:t>
            </a:r>
            <a:r>
              <a:rPr lang="en-US" sz="2400" dirty="0" smtClean="0">
                <a:latin typeface="UC Berkeley OS Sign"/>
                <a:sym typeface="Wingdings" pitchFamily="2" charset="2"/>
              </a:rPr>
              <a:t>finds person names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i="1" dirty="0" smtClean="0">
                <a:latin typeface="UC Berkeley OS Sign"/>
                <a:sym typeface="Wingdings" pitchFamily="2" charset="2"/>
              </a:rPr>
              <a:t>Capitalized-word</a:t>
            </a:r>
            <a:r>
              <a:rPr lang="en-US" sz="2400" dirty="0" smtClean="0">
                <a:latin typeface="UC Berkeley OS Sign"/>
                <a:sym typeface="Wingdings" pitchFamily="2" charset="2"/>
              </a:rPr>
              <a:t>+ “,” </a:t>
            </a:r>
            <a:r>
              <a:rPr lang="en-US" sz="2400" i="1" dirty="0" smtClean="0">
                <a:latin typeface="UC Berkeley OS Sign"/>
                <a:sym typeface="Wingdings" pitchFamily="2" charset="2"/>
              </a:rPr>
              <a:t>number-below-100</a:t>
            </a:r>
            <a:r>
              <a:rPr lang="en-US" sz="2400" dirty="0" smtClean="0">
                <a:latin typeface="UC Berkeley OS Sign"/>
                <a:sym typeface="Wingdings" pitchFamily="2" charset="2"/>
              </a:rPr>
              <a:t> “,”  finds person names</a:t>
            </a:r>
          </a:p>
          <a:p>
            <a:pPr marL="582930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000" dirty="0" smtClean="0">
                <a:latin typeface="UC Berkeley OS Sign"/>
                <a:sym typeface="Wingdings" pitchFamily="2" charset="2"/>
              </a:rPr>
              <a:t>Mark Zuckerberg, 29, …</a:t>
            </a:r>
            <a:endParaRPr lang="en-US" sz="2000" dirty="0">
              <a:latin typeface="UC Berkeley OS Sign"/>
              <a:sym typeface="Wingdings" pitchFamily="2" charset="2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Wingdings" pitchFamily="2" charset="2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Wingdings" pitchFamily="2" charset="2"/>
              </a:rPr>
              <a:t>STOP AND THINK:  How identify a phone number? An email address?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from </a:t>
            </a:r>
            <a:r>
              <a:rPr lang="en-US" dirty="0" smtClean="0"/>
              <a:t>Grishman</a:t>
            </a:r>
            <a:r>
              <a:rPr lang="en-US" dirty="0" smtClean="0"/>
              <a:t>, Ralph. "Information extraction." </a:t>
            </a:r>
            <a:r>
              <a:rPr lang="en-US" i="1" dirty="0" smtClean="0"/>
              <a:t>The Handbook of Computational Linguistics and Natural Language Processing</a:t>
            </a:r>
            <a:r>
              <a:rPr lang="en-US" dirty="0" smtClean="0"/>
              <a:t> (2003): 515-530.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Extraction Rules - Context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7905750" cy="4525963"/>
          </a:xfrm>
        </p:spPr>
        <p:txBody>
          <a:bodyPr>
            <a:noAutofit/>
          </a:bodyPr>
          <a:lstStyle/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Wingdings" pitchFamily="2" charset="2"/>
              </a:rPr>
              <a:t>“</a:t>
            </a:r>
            <a:r>
              <a:rPr lang="en-US" sz="2400" dirty="0">
                <a:latin typeface="UC Berkeley OS Sign"/>
                <a:sym typeface="Wingdings" pitchFamily="2" charset="2"/>
              </a:rPr>
              <a:t>Mark Zuckerberg” and “Mr. Zuckerberg” are probably the same entity if these two phrases occur near each other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Wingdings" pitchFamily="2" charset="2"/>
              </a:rPr>
              <a:t>But “Golden Gate Park” and “Mr. Park” aren’t …</a:t>
            </a:r>
            <a:endParaRPr lang="en-US" sz="2400" dirty="0">
              <a:latin typeface="UC Berkeley OS Sign"/>
              <a:sym typeface="UC Berkeley OS Sign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</a:rPr>
              <a:t>A word that could be more than one entity type like “Washington” is more likely to be a location </a:t>
            </a:r>
            <a:r>
              <a:rPr lang="en-US" sz="2400" dirty="0">
                <a:latin typeface="UC Berkeley OS Sign"/>
              </a:rPr>
              <a:t>in the context “</a:t>
            </a:r>
            <a:r>
              <a:rPr lang="en-US" sz="2400" b="1" i="1" dirty="0">
                <a:latin typeface="UC Berkeley OS Sign"/>
              </a:rPr>
              <a:t>in</a:t>
            </a:r>
            <a:r>
              <a:rPr lang="en-US" sz="2400" dirty="0">
                <a:latin typeface="UC Berkeley OS Sign"/>
              </a:rPr>
              <a:t> Washington” and a person in the context “Washington </a:t>
            </a:r>
            <a:r>
              <a:rPr lang="en-US" sz="2400" b="1" i="1" dirty="0" smtClean="0">
                <a:latin typeface="UC Berkeley OS Sign"/>
              </a:rPr>
              <a:t>said</a:t>
            </a:r>
            <a:r>
              <a:rPr lang="en-US" sz="2400" dirty="0" smtClean="0">
                <a:latin typeface="UC Berkeley OS Sign"/>
              </a:rPr>
              <a:t>”</a:t>
            </a:r>
            <a:endParaRPr lang="en-US" sz="2400" dirty="0" smtClean="0">
              <a:latin typeface="UC Berkeley OS Sign"/>
              <a:sym typeface="UC Berkeley OS Sign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UC Berkeley OS Sign"/>
              </a:rPr>
              <a:t>Entity classifiers are trained for a particular domain, or kind of document collection (the “language model</a:t>
            </a:r>
            <a:r>
              <a:rPr lang="en-US" sz="2400" dirty="0" smtClean="0">
                <a:latin typeface="UC Berkeley OS Sign"/>
                <a:sym typeface="UC Berkeley OS Sign"/>
              </a:rPr>
              <a:t>”)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If </a:t>
            </a:r>
            <a:r>
              <a:rPr lang="en-US" sz="2400" dirty="0">
                <a:latin typeface="UC Berkeley OS Sign"/>
                <a:sym typeface="UC Berkeley OS Sign"/>
              </a:rPr>
              <a:t>your domain is different from the one the classifier was trained on, not likely to work well</a:t>
            </a:r>
          </a:p>
          <a:p>
            <a:endParaRPr lang="en-US" sz="2400" dirty="0">
              <a:latin typeface="UC Berkeley OS Sign"/>
              <a:sym typeface="UC Berkeley OS Sign"/>
            </a:endParaRPr>
          </a:p>
          <a:p>
            <a:endParaRPr lang="en-US" sz="24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2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Open NLP  (Taming Text 5.2)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Autofit/>
          </a:bodyPr>
          <a:lstStyle/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OpenNLP is a machine learning based toolkit for the processing of natural language text. It supports the most common NLP tasks, such as tokenization, sentence segmentation, part-of-speech tagging, named entity extraction, chunking, parsing, and coreference resolution. The OpenNLP project has several choices of language models. </a:t>
            </a:r>
            <a:endParaRPr lang="en-US" sz="2400" dirty="0">
              <a:latin typeface="UC Berkeley OS Sign"/>
              <a:sym typeface="UC Berkeley OS Sign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UC Berkeley OS Sign"/>
                <a:hlinkClick r:id="rId3"/>
              </a:rPr>
              <a:t>https://opennlp.apache.org/documentation/manual/opennlp.html#opennlp</a:t>
            </a:r>
            <a:endParaRPr lang="en-US" sz="2400" dirty="0">
              <a:latin typeface="UC Berkeley OS Sign"/>
              <a:sym typeface="UC Berkeley OS Sign"/>
            </a:endParaRP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UC Berkeley OS Sign"/>
                <a:hlinkClick r:id="rId4"/>
              </a:rPr>
              <a:t>http://opennlp.sourceforge.net/models-1.5/</a:t>
            </a:r>
            <a:r>
              <a:rPr lang="en-US" sz="2400" dirty="0">
                <a:latin typeface="UC Berkeley OS Sign"/>
                <a:sym typeface="UC Berkeley OS Sign"/>
              </a:rPr>
              <a:t>  list of models for Open NLP </a:t>
            </a:r>
          </a:p>
          <a:p>
            <a:endParaRPr lang="en-US" sz="24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Binary Relationship Patterns </a:t>
            </a:r>
            <a:endParaRPr lang="en-US" b="1" dirty="0"/>
          </a:p>
        </p:txBody>
      </p:sp>
      <p:pic>
        <p:nvPicPr>
          <p:cNvPr id="5" name="Content Placeholder 4" descr="EntityPatternsInSentenc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6667500" cy="4333875"/>
          </a:xfrm>
        </p:spPr>
      </p:pic>
      <p:sp>
        <p:nvSpPr>
          <p:cNvPr id="4" name="TextBox 3"/>
          <p:cNvSpPr txBox="1"/>
          <p:nvPr/>
        </p:nvSpPr>
        <p:spPr>
          <a:xfrm>
            <a:off x="0" y="5334506"/>
            <a:ext cx="8229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30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Two relationship types account for 60% of them and 8 relationship types account for 95% of them</a:t>
            </a:r>
          </a:p>
          <a:p>
            <a:pPr marL="582930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000" dirty="0" smtClean="0"/>
              <a:t>   </a:t>
            </a:r>
            <a:r>
              <a:rPr lang="en-US" sz="2000" dirty="0" err="1" smtClean="0"/>
              <a:t>Etzioni</a:t>
            </a:r>
            <a:r>
              <a:rPr lang="en-US" sz="2000" dirty="0" smtClean="0"/>
              <a:t>, Oren, et al. "Open information extraction from the web." </a:t>
            </a:r>
            <a:r>
              <a:rPr lang="en-US" sz="2000" i="1" dirty="0" smtClean="0"/>
              <a:t>Communications of the ACM</a:t>
            </a:r>
            <a:r>
              <a:rPr lang="en-US" sz="2000" dirty="0" smtClean="0"/>
              <a:t> 51.12 (2008): 68-74)</a:t>
            </a:r>
            <a:endParaRPr lang="en-US" sz="20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8100"/>
            <a:ext cx="56007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Identifying Hyponyms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55954"/>
            <a:ext cx="5867400" cy="47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" y="591562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Hearst, Marti A. "Automatic acquisition of hyponyms from large text corpora." In </a:t>
            </a:r>
            <a:r>
              <a:rPr lang="en-US" i="1" dirty="0" smtClean="0"/>
              <a:t>Proceedings of the 14th conference on Computational linguistics-Volume 2</a:t>
            </a:r>
            <a:r>
              <a:rPr lang="en-US" dirty="0" smtClean="0"/>
              <a:t>, pp. 539-545. Association for Computational Linguistics, 1992.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4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2438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Identifying</a:t>
            </a:r>
            <a:br>
              <a:rPr lang="en-US" sz="4000" b="1" dirty="0" smtClean="0"/>
            </a:br>
            <a:r>
              <a:rPr lang="en-US" sz="4000" b="1" dirty="0" smtClean="0"/>
              <a:t> Hyponyms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668"/>
            <a:ext cx="5824537" cy="65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29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Extracting Multi-Way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Often called "record extraction"</a:t>
            </a:r>
          </a:p>
          <a:p>
            <a:r>
              <a:rPr lang="en-US" dirty="0" smtClean="0"/>
              <a:t>Some N-way extractions are easy because of conventional ordering of the entities in the unstructured input (e.g., creating structured address records)</a:t>
            </a:r>
          </a:p>
          <a:p>
            <a:r>
              <a:rPr lang="en-US" dirty="0" smtClean="0"/>
              <a:t>But the goal of most N-way extractions is to populate schemas involving causal relations and dependencies (e.g., for "events" like disease outbreaks, news about company reorganizations and employee promotions)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4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Story Templates and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Some document types have a regular "discourse" or "frame" structure that makes it easier to find information that fills the key relational “slots”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What are the relational slots in a generic sports story? What if the sports are subdivided?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Election story?  “Weather event” story?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And by trading off writing style for automation, almost any domain dominated by data sets with known relationships can be explained using auto-generated text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b="1" i="1" dirty="0" smtClean="0"/>
              <a:t>   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439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16 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22.1 –  Introducing Natural Language Processing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9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Robo-Journalism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Domains in which the most important information is inherently highly structured can </a:t>
            </a:r>
            <a:r>
              <a:rPr lang="en-US" sz="2800" dirty="0" smtClean="0">
                <a:hlinkClick r:id="rId3"/>
              </a:rPr>
              <a:t>do the inverse of information extraction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7153068" cy="31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5715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Narrative science</a:t>
            </a:r>
            <a:r>
              <a:rPr lang="en-US" sz="2400" dirty="0" smtClean="0"/>
              <a:t> pioneered this idea to generate sports and finance stories, which follow templates and grammars </a:t>
            </a:r>
          </a:p>
        </p:txBody>
      </p:sp>
    </p:spTree>
    <p:extLst>
      <p:ext uri="{BB962C8B-B14F-4D97-AF65-F5344CB8AC3E}">
        <p14:creationId xmlns:p14="http://schemas.microsoft.com/office/powerpoint/2010/main" xmlns="" val="40673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762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hlinkClick r:id="rId3"/>
              </a:rPr>
              <a:t>“Automated </a:t>
            </a:r>
            <a:br>
              <a:rPr lang="en-US" b="1" dirty="0" smtClean="0">
                <a:hlinkClick r:id="rId3"/>
              </a:rPr>
            </a:br>
            <a:r>
              <a:rPr lang="en-US" b="1" dirty="0" smtClean="0">
                <a:hlinkClick r:id="rId3"/>
              </a:rPr>
              <a:t>Insights”</a:t>
            </a:r>
            <a:endParaRPr lang="en-US" b="1" dirty="0" smtClean="0"/>
          </a:p>
        </p:txBody>
      </p:sp>
      <p:pic>
        <p:nvPicPr>
          <p:cNvPr id="8" name="Picture 7" descr="AutomatedInsights-BeforePortfol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4995111" cy="4038600"/>
          </a:xfrm>
          <a:prstGeom prst="rect">
            <a:avLst/>
          </a:prstGeom>
        </p:spPr>
      </p:pic>
      <p:pic>
        <p:nvPicPr>
          <p:cNvPr id="9" name="Picture 8" descr="AutomatedInsights-AfterPortfol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114800"/>
            <a:ext cx="4524375" cy="2495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21336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“Our patented artificial intelligence platform sifts through large data sets and identifies key patterns and trends, then describes those insights in plain English with the tone, personality and variability of a human writer”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16 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22.3 –  Computational Classification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2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FLASHBACK: Distinguishing Categorization</a:t>
            </a:r>
            <a:br>
              <a:rPr lang="en-US" sz="3600" b="1" dirty="0" smtClean="0"/>
            </a:br>
            <a:r>
              <a:rPr lang="en-US" sz="3600" b="1" dirty="0" smtClean="0"/>
              <a:t> and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362200"/>
            <a:ext cx="83820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EQUIVALENCE CLASSES - sets of resources, processes, and events that we treat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(noun) (or Classification Scheme)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 OF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ordered according to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PRE-DETERMINED SET OF PRINCIPLES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used to organize a collection of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(verb) is the process of systematically assigning resources to intentional (often institutional) categories in a classification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192713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93074" y="1265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Classifiers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066800"/>
            <a:ext cx="8036719" cy="52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A classifier is a system whose input is a vector of discrete or continuous feature (or attribute) values and whose output is the name of the </a:t>
            </a:r>
            <a:r>
              <a:rPr lang="en-US" sz="2400" dirty="0" smtClean="0">
                <a:latin typeface="UC Berkeley OS Sign"/>
              </a:rPr>
              <a:t>class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</a:rPr>
              <a:t>This vector might be the description of a document, an image, a person, a molecule, just about anything</a:t>
            </a:r>
            <a:endParaRPr 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/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Classifiers for text identify its language, topic, author, sentiment, or other characteristics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altLang="en-US" sz="2400" dirty="0" smtClean="0">
                <a:latin typeface="UC Berkeley OS Sign"/>
              </a:rPr>
              <a:t>Recommendation systems identify </a:t>
            </a:r>
            <a:r>
              <a:rPr lang="en-US" altLang="en-US" sz="2400" dirty="0">
                <a:latin typeface="UC Berkeley OS Sign"/>
              </a:rPr>
              <a:t>“matching” resources in different </a:t>
            </a:r>
            <a:r>
              <a:rPr lang="en-US" altLang="en-US" sz="2400" dirty="0" smtClean="0">
                <a:latin typeface="UC Berkeley OS Sign"/>
              </a:rPr>
              <a:t>categories</a:t>
            </a:r>
            <a:endParaRPr lang="en-US" alt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altLang="en-US" sz="2400" dirty="0" smtClean="0">
                <a:latin typeface="UC Berkeley OS Sign"/>
              </a:rPr>
              <a:t>Classifiers can identify categories of people </a:t>
            </a:r>
            <a:r>
              <a:rPr lang="en-US" altLang="en-US" sz="2400" dirty="0">
                <a:latin typeface="UC Berkeley OS Sign"/>
              </a:rPr>
              <a:t>who are likely or not likely to do </a:t>
            </a:r>
            <a:r>
              <a:rPr lang="en-US" altLang="en-US" sz="2400" dirty="0" smtClean="0">
                <a:latin typeface="UC Berkeley OS Sign"/>
              </a:rPr>
              <a:t>something  (“behavior prediction”)</a:t>
            </a:r>
            <a:endParaRPr lang="en-US" altLang="en-US" sz="2400" dirty="0">
              <a:latin typeface="UC Berkeley OS Sign"/>
            </a:endParaRPr>
          </a:p>
          <a:p>
            <a:pPr marL="1075129" lvl="2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Classifying Classification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525963"/>
          </a:xfrm>
        </p:spPr>
        <p:txBody>
          <a:bodyPr>
            <a:noAutofit/>
          </a:bodyPr>
          <a:lstStyle/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Binary classification – example:  spam or not?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Multi-class</a:t>
            </a:r>
          </a:p>
          <a:p>
            <a:pPr marL="560779" lvl="2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1 of M – where does this resource fit into some set of </a:t>
            </a:r>
            <a:r>
              <a:rPr lang="en-US" sz="2800" dirty="0" smtClean="0">
                <a:latin typeface="UC Berkeley OS Sign"/>
                <a:sym typeface="UC Berkeley OS Sign"/>
              </a:rPr>
              <a:t>categories</a:t>
            </a:r>
            <a:endParaRPr lang="en-US" sz="2800" dirty="0">
              <a:latin typeface="UC Berkeley OS Sign"/>
              <a:sym typeface="UC Berkeley OS Sign"/>
            </a:endParaRPr>
          </a:p>
          <a:p>
            <a:pPr marL="560779" lvl="2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N of M – topic or keyword </a:t>
            </a:r>
            <a:r>
              <a:rPr lang="en-US" sz="2800" dirty="0" smtClean="0">
                <a:latin typeface="UC Berkeley OS Sign"/>
                <a:sym typeface="UC Berkeley OS Sign"/>
              </a:rPr>
              <a:t>identification; but we can consider this as multiple binary classifications</a:t>
            </a:r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0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Simple Classification Problem:</a:t>
            </a:r>
            <a:br>
              <a:rPr lang="en-US" sz="4000" b="1" dirty="0"/>
            </a:br>
            <a:r>
              <a:rPr lang="en-US" sz="4000" b="1" dirty="0"/>
              <a:t> Adult or Child?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Person	Height	Age	Class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Bill	6’3”	43	Adult</a:t>
            </a:r>
          </a:p>
          <a:p>
            <a:r>
              <a:rPr lang="en-US" sz="2400" dirty="0" smtClean="0"/>
              <a:t>John	5’7”	29	Adult</a:t>
            </a:r>
          </a:p>
          <a:p>
            <a:r>
              <a:rPr lang="en-US" sz="2400" dirty="0" smtClean="0"/>
              <a:t>Sally	5’6”	32	Adult		Pete	41	6’0”	?</a:t>
            </a:r>
          </a:p>
          <a:p>
            <a:r>
              <a:rPr lang="en-US" sz="2400" dirty="0" smtClean="0"/>
              <a:t>Jane	5’5”	51	Adult		Robyn	28	5’6”	?</a:t>
            </a:r>
          </a:p>
          <a:p>
            <a:r>
              <a:rPr lang="en-US" sz="2400" dirty="0" smtClean="0"/>
              <a:t>Joe	5’4”	28	Adult		Sam	9	4’0”	?</a:t>
            </a:r>
          </a:p>
          <a:p>
            <a:r>
              <a:rPr lang="en-US" sz="2400" dirty="0" smtClean="0"/>
              <a:t>Kelly	4’11”	22	Adult</a:t>
            </a:r>
          </a:p>
          <a:p>
            <a:r>
              <a:rPr lang="en-US" sz="2400" dirty="0" smtClean="0"/>
              <a:t>Tiffany	4’7”	12	Child</a:t>
            </a:r>
          </a:p>
          <a:p>
            <a:r>
              <a:rPr lang="en-US" sz="2400" dirty="0" smtClean="0"/>
              <a:t>Tom	4’6”	10	Child</a:t>
            </a:r>
          </a:p>
          <a:p>
            <a:r>
              <a:rPr lang="en-US" sz="2400" dirty="0" smtClean="0"/>
              <a:t>Kevin	4’5”	8	Child</a:t>
            </a:r>
          </a:p>
          <a:p>
            <a:r>
              <a:rPr lang="en-US" sz="2400" dirty="0" smtClean="0"/>
              <a:t>Mimi	3’0”	5	Child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1143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You Don’t Need Labeled Data or Computation to Distinguish the Categories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57400" y="4191000"/>
            <a:ext cx="5562600" cy="76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525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HEIGHT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39825" y="2065337"/>
            <a:ext cx="7397750" cy="4251325"/>
            <a:chOff x="990600" y="1338538"/>
            <a:chExt cx="7391400" cy="4235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338538"/>
              <a:ext cx="6616700" cy="423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 rot="1646993">
              <a:off x="1812331" y="1920475"/>
              <a:ext cx="3464505" cy="2120436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34000" y="4191000"/>
              <a:ext cx="2057400" cy="9144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3657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AGE = 18</a:t>
              </a:r>
              <a:endParaRPr lang="en-US" sz="2400" b="1" i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57800" y="1905000"/>
              <a:ext cx="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34000" y="19812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HEIGHT = 4’10”</a:t>
              </a:r>
              <a:endParaRPr lang="en-US" sz="2400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2633938"/>
              <a:ext cx="609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AG</a:t>
              </a:r>
            </a:p>
            <a:p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057400" y="4876800"/>
            <a:ext cx="6096000" cy="76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9800" y="3124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PETE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ROBYN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 More Complex Problem </a:t>
            </a:r>
          </a:p>
        </p:txBody>
      </p:sp>
      <p:pic>
        <p:nvPicPr>
          <p:cNvPr id="7" name="Picture 6" descr="LabeledShapes-Mur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5638800" cy="3373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3434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COLOR		SHAPE		SIZE	LABEL</a:t>
            </a:r>
          </a:p>
          <a:p>
            <a:r>
              <a:rPr lang="en-US" sz="2400" b="1" dirty="0" smtClean="0"/>
              <a:t>Blue		Square		10	1</a:t>
            </a:r>
          </a:p>
          <a:p>
            <a:r>
              <a:rPr lang="en-US" sz="2400" b="1" dirty="0" smtClean="0"/>
              <a:t>Red		Ellipse		2.4	1</a:t>
            </a:r>
          </a:p>
          <a:p>
            <a:r>
              <a:rPr lang="en-US" sz="2400" b="1" dirty="0" smtClean="0"/>
              <a:t>Red		Ellipse		20.7	0</a:t>
            </a:r>
          </a:p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400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Murphy. Machine Learning, 2012  (Figure 1.1)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Computational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525963"/>
          </a:xfrm>
        </p:spPr>
        <p:txBody>
          <a:bodyPr>
            <a:noAutofit/>
          </a:bodyPr>
          <a:lstStyle/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sym typeface="UC Berkeley OS Sign"/>
              </a:rPr>
              <a:t>Some </a:t>
            </a:r>
            <a:r>
              <a:rPr lang="en-US" sz="2400" dirty="0" smtClean="0">
                <a:latin typeface="UC Berkeley OS Sign"/>
                <a:sym typeface="UC Berkeley OS Sign"/>
              </a:rPr>
              <a:t>classification </a:t>
            </a:r>
            <a:r>
              <a:rPr lang="en-US" sz="2400" dirty="0">
                <a:latin typeface="UC Berkeley OS Sign"/>
                <a:sym typeface="UC Berkeley OS Sign"/>
              </a:rPr>
              <a:t>tasks are simple </a:t>
            </a:r>
            <a:r>
              <a:rPr lang="en-US" sz="2400" dirty="0" smtClean="0">
                <a:latin typeface="UC Berkeley OS Sign"/>
                <a:sym typeface="UC Berkeley OS Sign"/>
              </a:rPr>
              <a:t>because the categories are “far apart” and </a:t>
            </a:r>
            <a:r>
              <a:rPr lang="en-US" sz="2400" dirty="0">
                <a:latin typeface="UC Berkeley OS Sign"/>
                <a:sym typeface="UC Berkeley OS Sign"/>
              </a:rPr>
              <a:t>the </a:t>
            </a:r>
            <a:r>
              <a:rPr lang="en-US" sz="2400" dirty="0" smtClean="0">
                <a:latin typeface="UC Berkeley OS Sign"/>
                <a:sym typeface="UC Berkeley OS Sign"/>
              </a:rPr>
              <a:t>resource properties or features involved are easy to understand and use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Sometimes these </a:t>
            </a:r>
            <a:r>
              <a:rPr lang="en-US" sz="2400" dirty="0">
                <a:latin typeface="UC Berkeley OS Sign"/>
                <a:sym typeface="UC Berkeley OS Sign"/>
              </a:rPr>
              <a:t>classification tasks can't be done by people at the needed scale or </a:t>
            </a:r>
            <a:r>
              <a:rPr lang="en-US" sz="2400" dirty="0" smtClean="0">
                <a:latin typeface="UC Berkeley OS Sign"/>
                <a:sym typeface="UC Berkeley OS Sign"/>
              </a:rPr>
              <a:t>speed</a:t>
            </a:r>
            <a:endParaRPr lang="en-US" sz="24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Some classification tasks are inherently difficult because</a:t>
            </a:r>
          </a:p>
          <a:p>
            <a:pPr marL="56077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they require feature selection or extraction from a large candidate set</a:t>
            </a:r>
          </a:p>
          <a:p>
            <a:pPr marL="56077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 methods by which the classier learns and uses the features are complex</a:t>
            </a:r>
            <a:endParaRPr lang="en-US" sz="24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4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Natural Language Processing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305800" cy="373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NLP has the goal of creating computers and machines that can use natural language as their inputs and outputs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field is broad, and involves computer science, linguistics, cognitive psychology, statistics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9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Learners</a:t>
            </a:r>
            <a:br>
              <a:rPr lang="en-US" b="1" dirty="0" smtClean="0"/>
            </a:br>
            <a:r>
              <a:rPr lang="en-US" b="1" dirty="0" smtClean="0"/>
              <a:t>(computer science definition)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>
            <a:no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A (machine) learner takes a set of pairs of inputs and outputs and devises a mapping between them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If the outputs are “labeled” or categorized already, this is SUPERVISED learning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If the learner has to discover the mapping by detecting the “interesting patterns” in the data, this is UNSUPERVISED learning </a:t>
            </a:r>
            <a:r>
              <a:rPr lang="en-US" sz="2400" dirty="0">
                <a:latin typeface="UC Berkeley OS Sign"/>
                <a:sym typeface="UC Berkeley OS Sign"/>
              </a:rPr>
              <a:t>(also called “statistical pattern recognition</a:t>
            </a:r>
            <a:r>
              <a:rPr lang="en-US" sz="2400" dirty="0" smtClean="0">
                <a:latin typeface="UC Berkeley OS Sign"/>
                <a:sym typeface="UC Berkeley OS Sign"/>
              </a:rPr>
              <a:t>”)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Most human learning is unsupervised; even when labels are provided, they rarely cover more than a fraction of the possible examples of the category</a:t>
            </a:r>
            <a:endParaRPr 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“Machine Learning” is a hypernym that includes both supervised and unsupervised approaches</a:t>
            </a:r>
          </a:p>
          <a:p>
            <a:pPr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600" dirty="0" smtClean="0"/>
          </a:p>
          <a:p>
            <a:pPr lvl="1"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100" dirty="0" smtClean="0"/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sym typeface="UC Berkeley OS Sig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Unsupervised Learning: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Clustering is an </a:t>
            </a:r>
            <a:r>
              <a:rPr lang="en-US" sz="2400" dirty="0" smtClean="0"/>
              <a:t>unsupervised learning method to automatically group related content or resources by </a:t>
            </a:r>
            <a:r>
              <a:rPr lang="en-US" sz="2400" dirty="0" smtClean="0">
                <a:sym typeface="UC Berkeley OS Sign"/>
              </a:rPr>
              <a:t>discovering the correlations between features or properties of the things to be classified </a:t>
            </a:r>
            <a:r>
              <a:rPr lang="en-US" sz="2400" dirty="0" smtClean="0"/>
              <a:t>(usually via computations that maximize similarity within categories and minimize it between them)</a:t>
            </a:r>
          </a:p>
          <a:p>
            <a:r>
              <a:rPr lang="en-US" sz="2400" dirty="0" smtClean="0"/>
              <a:t>Similarity, in many clustering algorithms, is implemented as a measure of the distance between two documents</a:t>
            </a:r>
          </a:p>
          <a:p>
            <a:r>
              <a:rPr lang="en-US" sz="2400" dirty="0" smtClean="0"/>
              <a:t>Similarity is iteratively recalculated each time an item is added to a cluster</a:t>
            </a:r>
          </a:p>
          <a:p>
            <a:r>
              <a:rPr lang="en-US" sz="2400" dirty="0" smtClean="0"/>
              <a:t>With text resources, clustering can try to assign </a:t>
            </a:r>
            <a:r>
              <a:rPr lang="en-US" sz="2400" dirty="0"/>
              <a:t>labels to </a:t>
            </a:r>
            <a:r>
              <a:rPr lang="en-US" sz="2400" dirty="0" smtClean="0"/>
              <a:t>the groups or create summaries </a:t>
            </a:r>
            <a:r>
              <a:rPr lang="en-US" sz="2400" dirty="0"/>
              <a:t>of </a:t>
            </a:r>
            <a:r>
              <a:rPr lang="en-US" sz="2400" dirty="0" smtClean="0"/>
              <a:t>their members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5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Clustering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Search </a:t>
            </a:r>
            <a:r>
              <a:rPr lang="en-US" sz="2400" dirty="0"/>
              <a:t>result </a:t>
            </a:r>
            <a:r>
              <a:rPr lang="en-US" sz="2400" dirty="0" smtClean="0"/>
              <a:t> clustering </a:t>
            </a:r>
            <a:r>
              <a:rPr lang="en-US" sz="2400" dirty="0"/>
              <a:t>can be </a:t>
            </a:r>
            <a:r>
              <a:rPr lang="en-US" sz="2400" dirty="0" smtClean="0"/>
              <a:t>quite effective </a:t>
            </a:r>
            <a:r>
              <a:rPr lang="en-US" sz="2400" dirty="0"/>
              <a:t>when users enter generic or ambiguous terms (such as </a:t>
            </a:r>
            <a:r>
              <a:rPr lang="en-US" sz="2400" i="1" dirty="0"/>
              <a:t>apple</a:t>
            </a:r>
            <a:r>
              <a:rPr lang="en-US" sz="2400" dirty="0"/>
              <a:t>) or when </a:t>
            </a:r>
            <a:r>
              <a:rPr lang="en-US" sz="2400" dirty="0" smtClean="0"/>
              <a:t>the dataset </a:t>
            </a:r>
            <a:r>
              <a:rPr lang="en-US" sz="2400" dirty="0"/>
              <a:t>contains a disparate set of categories</a:t>
            </a:r>
          </a:p>
          <a:p>
            <a:r>
              <a:rPr lang="en-US" sz="2400" dirty="0"/>
              <a:t>Labels take on more significance, since users will likely treat them like facets </a:t>
            </a:r>
            <a:r>
              <a:rPr lang="en-US" sz="2400" dirty="0" smtClean="0"/>
              <a:t>to make </a:t>
            </a:r>
            <a:r>
              <a:rPr lang="en-US" sz="2400" dirty="0"/>
              <a:t>decisions about how to further navigate the result </a:t>
            </a:r>
            <a:r>
              <a:rPr lang="en-US" sz="2400" dirty="0" smtClean="0"/>
              <a:t>set</a:t>
            </a:r>
          </a:p>
          <a:p>
            <a:r>
              <a:rPr lang="en-US" sz="2400" dirty="0" smtClean="0"/>
              <a:t>Descriptions of the clusters can be generated from the most important terms (determined by some weighting mechanism such as TF-IDF) in documents closest to the center of the cluster</a:t>
            </a:r>
          </a:p>
        </p:txBody>
      </p:sp>
    </p:spTree>
    <p:extLst>
      <p:ext uri="{BB962C8B-B14F-4D97-AF65-F5344CB8AC3E}">
        <p14:creationId xmlns:p14="http://schemas.microsoft.com/office/powerpoint/2010/main" xmlns="" val="32598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4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Clustered Search 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carrotsearch.com/</a:t>
            </a:r>
            <a:r>
              <a:rPr lang="en-US" dirty="0" smtClean="0"/>
              <a:t> &amp; TT 6.4)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69" y="1752600"/>
            <a:ext cx="8438025" cy="40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2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Compare to Categorized</a:t>
            </a:r>
            <a:br>
              <a:rPr lang="en-US" sz="4000" b="1" dirty="0" smtClean="0"/>
            </a:br>
            <a:r>
              <a:rPr lang="en-US" sz="4000" b="1" dirty="0" smtClean="0"/>
              <a:t> Search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" y="1676400"/>
            <a:ext cx="8096250" cy="39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3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934773" cy="26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287804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Clustering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Red and purple rings are initial random values of “cluster centers”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800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from each data point calculated to red and purple point; color shows which is closer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7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dimensional dataset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91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Murphy, “Machine Learning”, p 353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67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distance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Clustering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Average of points assigned to each color becomes new value of parameter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800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parameters have converged to clearly identify the centers of the red and purple clusters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7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recalculation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91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Murphy, “Machine Learning”, p 353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67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16 recalculations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189287" cy="30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9572">
            <a:off x="4648200" y="2133600"/>
            <a:ext cx="2682875" cy="26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28" y="2057400"/>
            <a:ext cx="545149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956" y="2057400"/>
            <a:ext cx="2971800" cy="31406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Hierarchical Clustering Example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7000" y="960883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panose="020B0604020202020204" pitchFamily="34" charset="0"/>
              </a:rPr>
              <a:t>Charles Kemp, and Joshua B. Tenenbaum </a:t>
            </a:r>
            <a:r>
              <a:rPr lang="en-GB" altLang="en-US" sz="1200" b="1" dirty="0" smtClean="0">
                <a:latin typeface="Arial" panose="020B0604020202020204" pitchFamily="34" charset="0"/>
              </a:rPr>
              <a:t>PNAS, “The Discovery of Structural Form” </a:t>
            </a:r>
            <a:r>
              <a:rPr lang="en-GB" altLang="en-US" sz="1200" b="1" dirty="0">
                <a:latin typeface="Arial" panose="020B0604020202020204" pitchFamily="34" charset="0"/>
              </a:rPr>
              <a:t>2008;105:10687-10692</a:t>
            </a:r>
          </a:p>
        </p:txBody>
      </p:sp>
    </p:spTree>
    <p:extLst>
      <p:ext uri="{BB962C8B-B14F-4D97-AF65-F5344CB8AC3E}">
        <p14:creationId xmlns:p14="http://schemas.microsoft.com/office/powerpoint/2010/main" xmlns="" val="9418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70" y="1066800"/>
            <a:ext cx="7223305" cy="5181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How Many Categories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2533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528" y="1066800"/>
            <a:ext cx="6689789" cy="5181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K=2</a:t>
            </a:r>
          </a:p>
        </p:txBody>
      </p:sp>
    </p:spTree>
    <p:extLst>
      <p:ext uri="{BB962C8B-B14F-4D97-AF65-F5344CB8AC3E}">
        <p14:creationId xmlns:p14="http://schemas.microsoft.com/office/powerpoint/2010/main" xmlns="" val="2533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 Natural Language Processing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990600"/>
            <a:ext cx="8229600" cy="50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Every NLP application needs to identify and classify the words, phrases, structures, documents  in some context or domain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 earliest NLP applications were very narrow in scope, relying on “hand crafted” and highly-specific content and language rules to implement the required knowledge and to identify a  pre-specified set of entities and relationships (e.g., terrorism events)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But the emergence of the web made it clear that hand-crafting techniques can’t possibly scale to more open-ended environments where identifying the domain is a problem in its own right</a:t>
            </a:r>
          </a:p>
        </p:txBody>
      </p:sp>
    </p:spTree>
    <p:extLst>
      <p:ext uri="{BB962C8B-B14F-4D97-AF65-F5344CB8AC3E}">
        <p14:creationId xmlns:p14="http://schemas.microsoft.com/office/powerpoint/2010/main" xmlns="" val="95115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476" y="1066800"/>
            <a:ext cx="6679893" cy="5181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K=3</a:t>
            </a:r>
          </a:p>
        </p:txBody>
      </p:sp>
    </p:spTree>
    <p:extLst>
      <p:ext uri="{BB962C8B-B14F-4D97-AF65-F5344CB8AC3E}">
        <p14:creationId xmlns:p14="http://schemas.microsoft.com/office/powerpoint/2010/main" xmlns="" val="2533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Topic modeling is an unsupervised learning technique for organizing collections of unstructured (toward the narrative end of the DTS) documents by discovering patterns or clusters in the words they contain</a:t>
            </a:r>
          </a:p>
          <a:p>
            <a:r>
              <a:rPr lang="en-US" sz="2400" dirty="0" smtClean="0"/>
              <a:t>Starts with a document x term matrix and extracts topics by reducing the dimensionality through linear algebra techniques</a:t>
            </a:r>
          </a:p>
          <a:p>
            <a:r>
              <a:rPr lang="en-US" sz="2400" dirty="0" smtClean="0"/>
              <a:t>Basic intuition is that the words in a document are probabilistic indications of what the document is about, so the set of topics is an overview or browsing aid for a collection</a:t>
            </a:r>
          </a:p>
          <a:p>
            <a:r>
              <a:rPr lang="en-US" sz="2400" dirty="0" smtClean="0"/>
              <a:t>In digital humanities, topic models have been used to discover changes in “what’s written about” by some author or resource (like a newspaper) over time</a:t>
            </a:r>
          </a:p>
          <a:p>
            <a:r>
              <a:rPr lang="en-US" sz="2400" dirty="0" smtClean="0"/>
              <a:t>Web commerce companies use topic models to </a:t>
            </a:r>
            <a:r>
              <a:rPr lang="en-US" sz="2400" smtClean="0"/>
              <a:t>recommend products or books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10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300" b="1" dirty="0" smtClean="0"/>
              <a:t>Topic Modeling (TT 6.6)</a:t>
            </a:r>
          </a:p>
        </p:txBody>
      </p:sp>
    </p:spTree>
    <p:extLst>
      <p:ext uri="{BB962C8B-B14F-4D97-AF65-F5344CB8AC3E}">
        <p14:creationId xmlns:p14="http://schemas.microsoft.com/office/powerpoint/2010/main" xmlns="" val="19666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390650"/>
            <a:ext cx="7991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Modeling: Intuitive View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of </a:t>
            </a:r>
            <a:r>
              <a:rPr lang="en-US" dirty="0" err="1" smtClean="0"/>
              <a:t>Blei</a:t>
            </a:r>
            <a:r>
              <a:rPr lang="en-US" dirty="0" smtClean="0"/>
              <a:t>, </a:t>
            </a:r>
            <a:r>
              <a:rPr lang="en-US" dirty="0" err="1" smtClean="0"/>
              <a:t>Probabalistic</a:t>
            </a:r>
            <a:r>
              <a:rPr lang="en-US" dirty="0" smtClean="0"/>
              <a:t> Topic Models, 2012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Words in a document can be associated with different topics; imagine using text highlighters with different colors for each topic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Classification Process – Supervised Learning</a:t>
            </a:r>
            <a:br>
              <a:rPr lang="en-US" b="1" dirty="0" smtClean="0"/>
            </a:br>
            <a:r>
              <a:rPr lang="en-US" b="1" dirty="0" smtClean="0"/>
              <a:t>(as computer science sees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Specify classes (“categories”) </a:t>
            </a:r>
          </a:p>
          <a:p>
            <a:r>
              <a:rPr lang="en-US" dirty="0" smtClean="0"/>
              <a:t>Label examples (the “training set”)</a:t>
            </a:r>
          </a:p>
          <a:p>
            <a:r>
              <a:rPr lang="en-US" dirty="0" smtClean="0"/>
              <a:t>Extract features / Choose a classifier algorithm</a:t>
            </a:r>
          </a:p>
          <a:p>
            <a:pPr lvl="1"/>
            <a:r>
              <a:rPr lang="en-US" dirty="0" smtClean="0"/>
              <a:t>These are interdependent. Choose some set of features and run an algorithm; try some other features with the same algorithm; try other algorithms with the same features…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Classification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 smtClean="0"/>
              <a:t>Train and test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after you've chosen features and an algorithm, you let it "learn" - adjusting the weights it gives to each feature....</a:t>
            </a:r>
          </a:p>
          <a:p>
            <a:r>
              <a:rPr lang="en-US" dirty="0" smtClean="0"/>
              <a:t>Classify new examples</a:t>
            </a:r>
          </a:p>
          <a:p>
            <a:r>
              <a:rPr lang="en-US" dirty="0" smtClean="0"/>
              <a:t>Analyze the results</a:t>
            </a:r>
          </a:p>
          <a:p>
            <a:pPr lvl="1"/>
            <a:r>
              <a:rPr lang="en-US" dirty="0" smtClean="0"/>
              <a:t>Modify the training data, adjust the learning algorithm, and train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Classification Process</a:t>
            </a:r>
            <a:br>
              <a:rPr lang="en-US" b="1" dirty="0" smtClean="0"/>
            </a:br>
            <a:r>
              <a:rPr lang="en-US" b="1" dirty="0" smtClean="0"/>
              <a:t>(with TDO perspective)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Specify classes (categories) </a:t>
            </a:r>
          </a:p>
          <a:p>
            <a:pPr lvl="1"/>
            <a:r>
              <a:rPr lang="en-US" dirty="0" smtClean="0"/>
              <a:t>How many classes should there be? What biases does the system embody? What is the “warrant” for the classes?</a:t>
            </a:r>
          </a:p>
          <a:p>
            <a:r>
              <a:rPr lang="en-US" dirty="0" smtClean="0"/>
              <a:t>Label examples</a:t>
            </a:r>
          </a:p>
          <a:p>
            <a:pPr lvl="1"/>
            <a:r>
              <a:rPr lang="en-US" dirty="0" smtClean="0"/>
              <a:t>In any domain the set of possible examples will be much larger than the training set;  Are the examples representative?  How are they selected?  If you use a larger training set you might discover more classes.</a:t>
            </a:r>
          </a:p>
          <a:p>
            <a:pPr lvl="1"/>
            <a:r>
              <a:rPr lang="en-US" dirty="0" smtClean="0"/>
              <a:t>Who does the labeling?  Can you find enough experts to label a large enough training set? Is the labeling process reliable?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Extract features / Choose a classifier algorithm</a:t>
            </a:r>
          </a:p>
          <a:p>
            <a:pPr lvl="1"/>
            <a:r>
              <a:rPr lang="en-US" dirty="0" smtClean="0"/>
              <a:t>How are the features that are identified influenced by the system of classes?  More classes means that more features will be needed.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Three Parts in Every Classifier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the formal language used by the classifier: what kind of model can the learner learn?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“objective” or scoring” </a:t>
            </a:r>
            <a:r>
              <a:rPr lang="en-US" dirty="0" smtClean="0"/>
              <a:t>function: how </a:t>
            </a:r>
            <a:r>
              <a:rPr lang="en-US" dirty="0"/>
              <a:t>good is the classifier?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how does the learning algorithm search for a better solution? </a:t>
            </a:r>
          </a:p>
        </p:txBody>
      </p:sp>
    </p:spTree>
    <p:extLst>
      <p:ext uri="{BB962C8B-B14F-4D97-AF65-F5344CB8AC3E}">
        <p14:creationId xmlns:p14="http://schemas.microsoft.com/office/powerpoint/2010/main" xmlns="" val="35308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Some Useful Tricks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 more than one classifier with different learning algorithms and combine them in an “ensemble” model where they vote</a:t>
            </a:r>
          </a:p>
          <a:p>
            <a:r>
              <a:rPr lang="en-US" dirty="0" smtClean="0"/>
              <a:t>Create different random samples of the training data, train a classifier on each one, and then combine the results by voting, the combined classifier is better than any one of them</a:t>
            </a:r>
          </a:p>
          <a:p>
            <a:r>
              <a:rPr lang="en-US" dirty="0" smtClean="0"/>
              <a:t>Randomly exclude some of the attributes for consideration at each node when we infer a decision tree</a:t>
            </a:r>
          </a:p>
          <a:p>
            <a:r>
              <a:rPr lang="en-US" dirty="0" smtClean="0"/>
              <a:t>Retrain a classifier and give more weight to misclassified examples after each round of learning so it gets better because it pays more attention to hard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Easiest Learner to Understand: Decision Trees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Multiple binary classifiers can be arranged in a hierarchy</a:t>
            </a:r>
          </a:p>
          <a:p>
            <a:r>
              <a:rPr lang="en-US" dirty="0" smtClean="0"/>
              <a:t>Given an input matrix of labeled data, choose properties that in the order that creates subsets that are as homogeneous as possible</a:t>
            </a:r>
          </a:p>
          <a:p>
            <a:r>
              <a:rPr lang="en-US" dirty="0" smtClean="0"/>
              <a:t>This creates a classifier that can be easily interpreted as a set of IF-THEN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Should You Golf Today? – Training Data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95400"/>
            <a:ext cx="5353050" cy="3865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possible variables on which to base decision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“Temperature” alone doesn’t seem to predict well, nor does “humidity”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“Outlook” does the best job at creating subcategories where the “target decision” is the same, so we make that the top level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 Natural Language Processing:</a:t>
            </a:r>
            <a:br>
              <a:rPr lang="en-US" sz="3600" b="1" dirty="0" smtClean="0"/>
            </a:br>
            <a:r>
              <a:rPr lang="en-US" sz="3600" b="1" dirty="0" smtClean="0"/>
              <a:t>Scaling Up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905000"/>
            <a:ext cx="8229600" cy="44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Language-based NLP approaches “scale up” by relying on the fact that semantic relationships in sentences and in larger text units like stories follow a small number of patterns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Nevertheless, the statistics of co-occurrence / conditional probability yield many practical techniques for analyzing and generating language that make no use of “languageness” per 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This is where “machine learning” comes into the picture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84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Should You Golf Today? – Decision Tree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53530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1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16 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22.4 –  Text Classification</a:t>
            </a: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2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Classification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Classification assigns objects in some domain to one of at least two classes or categories</a:t>
            </a:r>
          </a:p>
          <a:p>
            <a:pPr lvl="1"/>
            <a:r>
              <a:rPr lang="en-US" sz="3100" dirty="0" smtClean="0"/>
              <a:t>words - determine part of speech</a:t>
            </a:r>
          </a:p>
          <a:p>
            <a:pPr lvl="1"/>
            <a:r>
              <a:rPr lang="en-US" sz="3100" dirty="0" smtClean="0"/>
              <a:t>words - disambiguate polysemy</a:t>
            </a:r>
          </a:p>
          <a:p>
            <a:pPr lvl="1"/>
            <a:r>
              <a:rPr lang="en-US" sz="3100" dirty="0" smtClean="0"/>
              <a:t>author identification - Shakespeare or not?</a:t>
            </a:r>
          </a:p>
          <a:p>
            <a:pPr lvl="1"/>
            <a:r>
              <a:rPr lang="en-US" sz="3100" dirty="0" smtClean="0"/>
              <a:t>sentiment classification - positive or negative affect? urgent or not urgent?</a:t>
            </a:r>
          </a:p>
          <a:p>
            <a:pPr lvl="1"/>
            <a:r>
              <a:rPr lang="en-US" sz="3100" dirty="0" smtClean="0"/>
              <a:t>language - English, Spanish, whatever?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Features for Text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Features (lexical and syntactic)</a:t>
            </a:r>
          </a:p>
          <a:p>
            <a:pPr lvl="1"/>
            <a:r>
              <a:rPr lang="en-US" dirty="0" smtClean="0"/>
              <a:t>Words (stems?)</a:t>
            </a:r>
          </a:p>
          <a:p>
            <a:pPr lvl="1"/>
            <a:r>
              <a:rPr lang="en-US" dirty="0" smtClean="0"/>
              <a:t>Phrases</a:t>
            </a:r>
          </a:p>
          <a:p>
            <a:pPr lvl="1"/>
            <a:r>
              <a:rPr lang="en-US" dirty="0" smtClean="0"/>
              <a:t>Word and character level "N-grams“ </a:t>
            </a:r>
          </a:p>
          <a:p>
            <a:pPr lvl="1"/>
            <a:r>
              <a:rPr lang="en-US" dirty="0" smtClean="0"/>
              <a:t>Punctuation</a:t>
            </a:r>
          </a:p>
          <a:p>
            <a:pPr lvl="1"/>
            <a:r>
              <a:rPr lang="en-US" dirty="0" smtClean="0"/>
              <a:t>Part of speech</a:t>
            </a:r>
          </a:p>
          <a:p>
            <a:r>
              <a:rPr lang="en-US" dirty="0" smtClean="0"/>
              <a:t>Non-linguistic features (structure and formatting)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using </a:t>
            </a:r>
            <a:br>
              <a:rPr lang="en-US" b="1" dirty="0" smtClean="0"/>
            </a:br>
            <a:r>
              <a:rPr lang="en-US" b="1" dirty="0" smtClean="0"/>
              <a:t>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879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A text can be sliced into a set of overlapping N-grams, an N-character contiguous “slice”</a:t>
            </a:r>
          </a:p>
          <a:p>
            <a:r>
              <a:rPr lang="en-US" sz="4000" dirty="0" smtClean="0"/>
              <a:t>The word “TEXT” can be composed of these N-grams:</a:t>
            </a:r>
          </a:p>
          <a:p>
            <a:pPr lvl="1"/>
            <a:r>
              <a:rPr lang="en-US" sz="4000" dirty="0" err="1" smtClean="0"/>
              <a:t>Uni</a:t>
            </a:r>
            <a:r>
              <a:rPr lang="en-US" sz="4000" dirty="0" smtClean="0"/>
              <a:t>-grams:  _, T, E, X, T, _</a:t>
            </a:r>
          </a:p>
          <a:p>
            <a:pPr lvl="1"/>
            <a:r>
              <a:rPr lang="en-US" sz="4000" dirty="0" smtClean="0"/>
              <a:t>Bi-grams:  _T, TE, EX, XT, T_</a:t>
            </a:r>
          </a:p>
          <a:p>
            <a:pPr lvl="1"/>
            <a:r>
              <a:rPr lang="en-US" sz="4000" dirty="0" smtClean="0"/>
              <a:t>Tri-grams:  _TE, TEX, EXT, XT_, T__</a:t>
            </a:r>
          </a:p>
          <a:p>
            <a:pPr lvl="1"/>
            <a:r>
              <a:rPr lang="en-US" sz="4000" dirty="0" smtClean="0"/>
              <a:t>Quad-grams:  _TEX, TEXT, EXT_, XT__, T___</a:t>
            </a:r>
          </a:p>
          <a:p>
            <a:pPr lvl="1"/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(</a:t>
            </a:r>
            <a:r>
              <a:rPr lang="en-US" sz="4000" dirty="0" smtClean="0">
                <a:hlinkClick r:id="rId3"/>
              </a:rPr>
              <a:t>The Google Books “N-gram viewer”  </a:t>
            </a:r>
            <a:r>
              <a:rPr lang="en-US" sz="4000" dirty="0" smtClean="0"/>
              <a:t>enables the “quantitative analysis of culture” via analysis of usage trends for words and grammatical constructions)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N-Gram Frequency </a:t>
            </a:r>
            <a:br>
              <a:rPr lang="en-US" b="1" dirty="0" smtClean="0"/>
            </a:br>
            <a:r>
              <a:rPr lang="en-US" b="1" dirty="0" smtClean="0"/>
              <a:t> in European Languages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725623" cy="41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(Grefenstette, “Comparing two language identification schemes,” 1995)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The highest frequency N-grams are generally single characters, function words, and the most common prefixes and suffixes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Identifying a Language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N-grams in collections of documents from known languages are arranged in decreasing frequency (or probability) order (cf. </a:t>
            </a:r>
            <a:r>
              <a:rPr lang="en-US" dirty="0" err="1" smtClean="0"/>
              <a:t>Zipf’s</a:t>
            </a:r>
            <a:r>
              <a:rPr lang="en-US" dirty="0" smtClean="0"/>
              <a:t> Law)</a:t>
            </a:r>
          </a:p>
          <a:p>
            <a:r>
              <a:rPr lang="en-US" dirty="0" smtClean="0"/>
              <a:t>The same representation is created for a document in the unknown language</a:t>
            </a:r>
          </a:p>
          <a:p>
            <a:r>
              <a:rPr lang="en-US" dirty="0" smtClean="0"/>
              <a:t>The document N-gram vector is compared to the N-gram vectors for each language, and the nearest vector identifies the document’s language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057400"/>
            <a:ext cx="3810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Author</a:t>
            </a:r>
            <a:br>
              <a:rPr lang="en-US" sz="3200" b="1" dirty="0" smtClean="0"/>
            </a:br>
            <a:r>
              <a:rPr lang="en-US" sz="3200" b="1" dirty="0" smtClean="0"/>
              <a:t> Classification:</a:t>
            </a:r>
            <a:br>
              <a:rPr lang="en-US" sz="3200" b="1" dirty="0" smtClean="0"/>
            </a:br>
            <a:r>
              <a:rPr lang="en-US" sz="3200" b="1" dirty="0" smtClean="0"/>
              <a:t>Motivation and Applications</a:t>
            </a:r>
            <a:endParaRPr lang="en-US" sz="3200" dirty="0"/>
          </a:p>
        </p:txBody>
      </p:sp>
      <p:pic>
        <p:nvPicPr>
          <p:cNvPr id="5" name="Content Placeholder 4" descr="InfoExtract-Datatypes1 -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704" y="304800"/>
            <a:ext cx="5307144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Authorship Classification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Authorship IDENTIFICATION determines the likelihood of a particular author having written a piece of work by examining other works produced by that author</a:t>
            </a:r>
          </a:p>
          <a:p>
            <a:r>
              <a:rPr lang="en-US" dirty="0" smtClean="0"/>
              <a:t>Authorship CHARACTERIZATION is aimed at inferring an author’s background characteristics rather than identity</a:t>
            </a:r>
          </a:p>
          <a:p>
            <a:r>
              <a:rPr lang="en-US" dirty="0" smtClean="0"/>
              <a:t>Similarity detection compares multiple pieces of writing without identifying the author</a:t>
            </a:r>
          </a:p>
          <a:p>
            <a:r>
              <a:rPr lang="en-US" dirty="0" smtClean="0"/>
              <a:t>(related use case: plagiarism detection)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Authorship Identification</a:t>
            </a:r>
            <a:br>
              <a:rPr lang="en-US" b="1" dirty="0" smtClean="0"/>
            </a:br>
            <a:r>
              <a:rPr lang="en-US" b="1" dirty="0" smtClean="0"/>
              <a:t> NLP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 is to identify a set of features that remain relatively constant among a number of writings by a particular author</a:t>
            </a:r>
          </a:p>
          <a:p>
            <a:r>
              <a:rPr lang="en-US" dirty="0" smtClean="0"/>
              <a:t>Given n predefined features, each piece of writing can be represented by an n-Dimensional feature vector.</a:t>
            </a:r>
          </a:p>
          <a:p>
            <a:r>
              <a:rPr lang="en-US" dirty="0" smtClean="0"/>
              <a:t>Supervised learning techniques can train and generate a classifier that can to determine the category of a new vector to identify the authorship of an anonymous (or disputed)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 Real World NLP Applications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371600"/>
            <a:ext cx="8077200" cy="533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Information extraction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Summarization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Auto-journalism (story generation)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Machine translation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Speech recognition and synthesis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Question answering, automated customer service, recommendations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Computational classification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Topic identification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Author identification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Spam detection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68830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Authorship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 text with unknown author</a:t>
            </a:r>
          </a:p>
          <a:p>
            <a:pPr lvl="1"/>
            <a:r>
              <a:rPr lang="en-US" dirty="0" smtClean="0"/>
              <a:t>A list of possible authors</a:t>
            </a:r>
          </a:p>
          <a:p>
            <a:pPr lvl="1"/>
            <a:r>
              <a:rPr lang="en-US" dirty="0" smtClean="0"/>
              <a:t>A sample of their writing</a:t>
            </a:r>
          </a:p>
          <a:p>
            <a:r>
              <a:rPr lang="en-US" dirty="0" smtClean="0"/>
              <a:t>Can we automatically determine which person wrote the text?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From Fingerprint to “</a:t>
            </a:r>
            <a:r>
              <a:rPr lang="en-US" b="1" dirty="0" err="1" smtClean="0"/>
              <a:t>Writeprint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err="1" smtClean="0"/>
              <a:t>writeprint</a:t>
            </a:r>
            <a:r>
              <a:rPr lang="en-US" dirty="0" smtClean="0"/>
              <a:t> is composed of multiple features, such as vocabulary richness, length of sentence, use of function words, layout of paragraphs, and keywords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writeprint</a:t>
            </a:r>
            <a:r>
              <a:rPr lang="en-US" dirty="0" smtClean="0"/>
              <a:t> features can represent an author's writing style, which is usually consistent across his or her writings, and further become the basis of authorship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391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Features used in </a:t>
            </a:r>
            <a:r>
              <a:rPr lang="en-US" b="1" dirty="0" err="1" smtClean="0"/>
              <a:t>Writeprints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676400"/>
            <a:ext cx="62992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7391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Many Authors?</a:t>
            </a:r>
            <a:endParaRPr lang="en-US" dirty="0"/>
          </a:p>
        </p:txBody>
      </p:sp>
      <p:pic>
        <p:nvPicPr>
          <p:cNvPr id="5" name="Content Placeholder 4" descr="InfoExtract-Datatypes1 -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8208967" cy="2883399"/>
          </a:xfrm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Who wrote “The </a:t>
            </a:r>
            <a:r>
              <a:rPr lang="en-US" dirty="0" err="1" smtClean="0">
                <a:hlinkClick r:id="rId4"/>
              </a:rPr>
              <a:t>Cukoo’s</a:t>
            </a:r>
            <a:r>
              <a:rPr lang="en-US" dirty="0" smtClean="0">
                <a:hlinkClick r:id="rId4"/>
              </a:rPr>
              <a:t> Calling?”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Disputed Federalist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Federalist papers were 77 short essays written in 1787-1788 by Hamilton, Jay and Madison to persuade NY to ratify the US Constitution; published under a pseudonym</a:t>
            </a:r>
          </a:p>
          <a:p>
            <a:r>
              <a:rPr lang="en-US" dirty="0" smtClean="0"/>
              <a:t>Historians disputed the authorship of 12 of the papers</a:t>
            </a:r>
          </a:p>
          <a:p>
            <a:r>
              <a:rPr lang="en-US" dirty="0" smtClean="0"/>
              <a:t>Two statisticians (</a:t>
            </a:r>
            <a:r>
              <a:rPr lang="en-US" dirty="0" err="1" smtClean="0"/>
              <a:t>Mosteller</a:t>
            </a:r>
            <a:r>
              <a:rPr lang="en-US" dirty="0" smtClean="0"/>
              <a:t> and Wallace, 1964) solved the problem by identifying 70 words whose usage patterns distinguished the papers with known authors</a:t>
            </a:r>
          </a:p>
          <a:p>
            <a:r>
              <a:rPr lang="en-US" dirty="0" smtClean="0"/>
              <a:t>Their statistical classifier concluded that the author was Madison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Author Identification for the Federalist Papers</a:t>
            </a:r>
            <a:endParaRPr lang="en-US" dirty="0"/>
          </a:p>
        </p:txBody>
      </p:sp>
      <p:pic>
        <p:nvPicPr>
          <p:cNvPr id="5" name="Content Placeholder 4" descr="InfoExtract-Datatypes1 -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467902" cy="4936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Sentiment analysis (aka "opinion mining") can be thought of a three-stage classification problem</a:t>
            </a:r>
          </a:p>
          <a:p>
            <a:pPr lvl="1"/>
            <a:r>
              <a:rPr lang="en-US" dirty="0" smtClean="0"/>
              <a:t>Entity extraction to locate text of interest </a:t>
            </a:r>
          </a:p>
          <a:p>
            <a:pPr lvl="1"/>
            <a:r>
              <a:rPr lang="en-US" dirty="0" smtClean="0"/>
              <a:t>Classifying texts as opinions or facts</a:t>
            </a:r>
          </a:p>
          <a:p>
            <a:pPr lvl="1"/>
            <a:r>
              <a:rPr lang="en-US" dirty="0" smtClean="0"/>
              <a:t>Classifying the opinions according to polarity - positive vs. negative (or on some numerical scale)</a:t>
            </a:r>
          </a:p>
          <a:p>
            <a:r>
              <a:rPr lang="en-US" dirty="0" smtClean="0"/>
              <a:t>This is challenging because these classes are really </a:t>
            </a:r>
            <a:r>
              <a:rPr lang="en-US" dirty="0" err="1" smtClean="0"/>
              <a:t>continuaa</a:t>
            </a:r>
            <a:r>
              <a:rPr lang="en-US" dirty="0" smtClean="0"/>
              <a:t> without sharp boundaries</a:t>
            </a:r>
          </a:p>
          <a:p>
            <a:r>
              <a:rPr lang="en-US" dirty="0" smtClean="0"/>
              <a:t>...and because sarcasm, slang, </a:t>
            </a:r>
            <a:r>
              <a:rPr lang="en-US" dirty="0" err="1" smtClean="0"/>
              <a:t>cliches</a:t>
            </a:r>
            <a:r>
              <a:rPr lang="en-US" dirty="0" smtClean="0"/>
              <a:t>, and cultural norms obscure the content used to make the classification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Challenge of Sarcasm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8755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3995812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TODAY’S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MOST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IMPORTANT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SLIDES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 Real World NLP Applications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371600"/>
            <a:ext cx="8077200" cy="533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Information extraction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Summarization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Auto-journalism (story generation)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Machine translation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Speech recognition and synthesis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Question answering, automated customer service, recommendations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Computational classification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Topic identification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Author identification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Spam detection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68830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16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22.2 –  Entity and Relation Extraction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77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"Named Entity" Recognition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People, organizations, locations, dates, etc. can be identified with high accuracy in most kinds of documents using a combination of dictionaries, directories, gazetteers and rules – many are domain-specific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Named entity recognition is especially essential for machine translation because if multi-word names are missed, translating them word-for-word will cause errors (e.g., Golden Gate Park, Walnut Creek)</a:t>
            </a:r>
          </a:p>
          <a:p>
            <a:pPr marL="182880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Important entities are likely to be mentioned many times in a text, but are often described by different noun phrases each time, requiring co-reference resolution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638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Entity Types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People</a:t>
            </a:r>
            <a:r>
              <a:rPr lang="en-US" sz="2400" dirty="0" smtClean="0"/>
              <a:t>—Bill </a:t>
            </a:r>
            <a:r>
              <a:rPr lang="en-US" sz="2400" dirty="0"/>
              <a:t>Clinton, Mr. Clinton, President Clinton</a:t>
            </a:r>
          </a:p>
          <a:p>
            <a:r>
              <a:rPr lang="en-US" sz="2400" i="1" dirty="0" smtClean="0"/>
              <a:t>Locations</a:t>
            </a:r>
            <a:r>
              <a:rPr lang="en-US" sz="2400" dirty="0" smtClean="0"/>
              <a:t>—Alabama</a:t>
            </a:r>
            <a:r>
              <a:rPr lang="en-US" sz="2400" dirty="0"/>
              <a:t>, Montgomery, Guam</a:t>
            </a:r>
          </a:p>
          <a:p>
            <a:r>
              <a:rPr lang="en-US" sz="2400" i="1" dirty="0" smtClean="0"/>
              <a:t>Organizations</a:t>
            </a:r>
            <a:r>
              <a:rPr lang="en-US" sz="2400" dirty="0" smtClean="0"/>
              <a:t>—Microsoft </a:t>
            </a:r>
            <a:r>
              <a:rPr lang="en-US" sz="2400" dirty="0"/>
              <a:t>Corp., Internal Revenue Service, IRS, Congress</a:t>
            </a:r>
          </a:p>
          <a:p>
            <a:r>
              <a:rPr lang="en-US" sz="2400" i="1" dirty="0" smtClean="0"/>
              <a:t>Dates</a:t>
            </a:r>
            <a:r>
              <a:rPr lang="en-US" sz="2400" dirty="0" smtClean="0"/>
              <a:t>—Sept</a:t>
            </a:r>
            <a:r>
              <a:rPr lang="en-US" sz="2400" dirty="0"/>
              <a:t>. 3, Saturday, </a:t>
            </a:r>
            <a:r>
              <a:rPr lang="en-US" sz="2400" dirty="0" smtClean="0"/>
              <a:t>Easter</a:t>
            </a:r>
            <a:endParaRPr lang="en-US" sz="2400" dirty="0"/>
          </a:p>
          <a:p>
            <a:r>
              <a:rPr lang="en-US" sz="2400" i="1" dirty="0" smtClean="0"/>
              <a:t>Times</a:t>
            </a:r>
            <a:r>
              <a:rPr lang="en-US" sz="2400" dirty="0" smtClean="0"/>
              <a:t>—6 </a:t>
            </a:r>
            <a:r>
              <a:rPr lang="en-US" sz="2400" dirty="0"/>
              <a:t>minutes 20 seconds, 4:04 a.m., afternoon</a:t>
            </a:r>
          </a:p>
          <a:p>
            <a:r>
              <a:rPr lang="fr-FR" sz="2400" i="1" dirty="0" err="1" smtClean="0"/>
              <a:t>Percentages</a:t>
            </a:r>
            <a:r>
              <a:rPr lang="fr-FR" sz="2400" dirty="0" smtClean="0"/>
              <a:t>—10 </a:t>
            </a:r>
            <a:r>
              <a:rPr lang="fr-FR" sz="2400" dirty="0"/>
              <a:t>percent, 45.5 percent, 37.5%</a:t>
            </a:r>
          </a:p>
          <a:p>
            <a:r>
              <a:rPr lang="en-US" sz="2400" i="1" dirty="0" smtClean="0"/>
              <a:t>Money</a:t>
            </a:r>
            <a:r>
              <a:rPr lang="en-US" sz="2400" dirty="0"/>
              <a:t>—$90,000, $35 billion, one euro, 36 </a:t>
            </a:r>
            <a:r>
              <a:rPr lang="en-US" sz="2400" dirty="0" smtClean="0"/>
              <a:t>pesos</a:t>
            </a:r>
          </a:p>
          <a:p>
            <a:r>
              <a:rPr lang="en-US" sz="2400" dirty="0" smtClean="0">
                <a:latin typeface="UC Berkeley OS Sign"/>
                <a:sym typeface="UC Berkeley OS Sign"/>
              </a:rPr>
              <a:t>…</a:t>
            </a:r>
          </a:p>
          <a:p>
            <a:r>
              <a:rPr lang="en-US" sz="2400" i="1" dirty="0">
                <a:sym typeface="UC Berkeley OS Sign"/>
              </a:rPr>
              <a:t>Email addresses</a:t>
            </a:r>
          </a:p>
          <a:p>
            <a:r>
              <a:rPr lang="en-US" sz="2400" i="1" dirty="0">
                <a:sym typeface="UC Berkeley OS Sign"/>
              </a:rPr>
              <a:t>Software names</a:t>
            </a:r>
          </a:p>
          <a:p>
            <a:r>
              <a:rPr lang="en-US" sz="2400" i="1" dirty="0">
                <a:sym typeface="UC Berkeley OS Sign"/>
              </a:rPr>
              <a:t>Phone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7551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Binary Relationship Patterns </a:t>
            </a:r>
            <a:endParaRPr lang="en-US" b="1" dirty="0"/>
          </a:p>
        </p:txBody>
      </p:sp>
      <p:pic>
        <p:nvPicPr>
          <p:cNvPr id="5" name="Content Placeholder 4" descr="EntityPatternsInSentenc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6667500" cy="4333875"/>
          </a:xfrm>
        </p:spPr>
      </p:pic>
      <p:sp>
        <p:nvSpPr>
          <p:cNvPr id="4" name="TextBox 3"/>
          <p:cNvSpPr txBox="1"/>
          <p:nvPr/>
        </p:nvSpPr>
        <p:spPr>
          <a:xfrm>
            <a:off x="0" y="5334506"/>
            <a:ext cx="8229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30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Two relationship types account for 60% of them and 8 relationship types account for 95% of them</a:t>
            </a:r>
          </a:p>
          <a:p>
            <a:pPr marL="582930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000" dirty="0" smtClean="0"/>
              <a:t>   </a:t>
            </a:r>
            <a:r>
              <a:rPr lang="en-US" sz="2000" dirty="0" err="1" smtClean="0"/>
              <a:t>Etzioni</a:t>
            </a:r>
            <a:r>
              <a:rPr lang="en-US" sz="2000" dirty="0" smtClean="0"/>
              <a:t>, Oren, et al. "Open information extraction from the web." </a:t>
            </a:r>
            <a:r>
              <a:rPr lang="en-US" sz="2000" i="1" dirty="0" smtClean="0"/>
              <a:t>Communications of the ACM</a:t>
            </a:r>
            <a:r>
              <a:rPr lang="en-US" sz="2000" dirty="0" smtClean="0"/>
              <a:t> 51.12 (2008): 68-74)</a:t>
            </a:r>
            <a:endParaRPr lang="en-US" sz="20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Story Templates and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Some document types have a regular "discourse" or "frame" structure that makes it easier to find information that fills the key relational “slots”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What are the relational slots in a generic sports story? What if the sports are subdivided?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Election story?  “Weather event” story?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And by trading off writing style for automation, almost any domain dominated by data sets with known relationships can be explained using auto-generated text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b="1" i="1" dirty="0" smtClean="0"/>
              <a:t>   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439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93074" y="1265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Classifiers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066800"/>
            <a:ext cx="8036719" cy="52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A classifier is a system whose input is a vector of discrete or continuous feature (or attribute) values and whose output is the name of the </a:t>
            </a:r>
            <a:r>
              <a:rPr lang="en-US" sz="2400" dirty="0" smtClean="0">
                <a:latin typeface="UC Berkeley OS Sign"/>
              </a:rPr>
              <a:t>class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</a:rPr>
              <a:t>This vector might be the description of a document, an image, a person, a molecule, just about anything</a:t>
            </a:r>
            <a:endParaRPr 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/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Classifiers for text identify its language, topic, author, sentiment, or other characteristics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altLang="en-US" sz="2400" dirty="0" smtClean="0">
                <a:latin typeface="UC Berkeley OS Sign"/>
              </a:rPr>
              <a:t>Recommendation systems identify </a:t>
            </a:r>
            <a:r>
              <a:rPr lang="en-US" altLang="en-US" sz="2400" dirty="0">
                <a:latin typeface="UC Berkeley OS Sign"/>
              </a:rPr>
              <a:t>“matching” resources in different </a:t>
            </a:r>
            <a:r>
              <a:rPr lang="en-US" altLang="en-US" sz="2400" dirty="0" smtClean="0">
                <a:latin typeface="UC Berkeley OS Sign"/>
              </a:rPr>
              <a:t>categories</a:t>
            </a:r>
            <a:endParaRPr lang="en-US" alt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altLang="en-US" sz="2400" dirty="0" smtClean="0">
                <a:latin typeface="UC Berkeley OS Sign"/>
              </a:rPr>
              <a:t>Classifiers can identify categories of people </a:t>
            </a:r>
            <a:r>
              <a:rPr lang="en-US" altLang="en-US" sz="2400" dirty="0">
                <a:latin typeface="UC Berkeley OS Sign"/>
              </a:rPr>
              <a:t>who are likely or not likely to do </a:t>
            </a:r>
            <a:r>
              <a:rPr lang="en-US" altLang="en-US" sz="2400" dirty="0" smtClean="0">
                <a:latin typeface="UC Berkeley OS Sign"/>
              </a:rPr>
              <a:t>something  (“behavior prediction”)</a:t>
            </a:r>
            <a:endParaRPr lang="en-US" altLang="en-US" sz="2400" dirty="0">
              <a:latin typeface="UC Berkeley OS Sign"/>
            </a:endParaRPr>
          </a:p>
          <a:p>
            <a:pPr marL="1075129" lvl="2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Learners</a:t>
            </a:r>
            <a:br>
              <a:rPr lang="en-US" b="1" dirty="0" smtClean="0"/>
            </a:br>
            <a:r>
              <a:rPr lang="en-US" b="1" dirty="0" smtClean="0"/>
              <a:t>(computer science definition)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>
            <a:no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A (machine) learner takes a set of pairs of inputs and outputs and devises a mapping between them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If the outputs are “labeled” or categorized already, this is SUPERVISED learning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If the learner has to discover the mapping by detecting the “interesting patterns” in the data, this is UNSUPERVISED learning </a:t>
            </a:r>
            <a:r>
              <a:rPr lang="en-US" sz="2400" dirty="0">
                <a:latin typeface="UC Berkeley OS Sign"/>
                <a:sym typeface="UC Berkeley OS Sign"/>
              </a:rPr>
              <a:t>(also called “statistical pattern recognition</a:t>
            </a:r>
            <a:r>
              <a:rPr lang="en-US" sz="2400" dirty="0" smtClean="0">
                <a:latin typeface="UC Berkeley OS Sign"/>
                <a:sym typeface="UC Berkeley OS Sign"/>
              </a:rPr>
              <a:t>”)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Most human learning is unsupervised; even when labels are provided, they rarely cover more than a fraction of the possible examples of the category</a:t>
            </a:r>
            <a:endParaRPr lang="en-US" sz="2400" dirty="0">
              <a:latin typeface="UC Berkeley OS Sign"/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</a:rPr>
              <a:t>“Machine Learning” is a hypernym that includes both supervised and unsupervised approaches</a:t>
            </a:r>
          </a:p>
          <a:p>
            <a:pPr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600" dirty="0" smtClean="0"/>
          </a:p>
          <a:p>
            <a:pPr lvl="1"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100" dirty="0" smtClean="0"/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sym typeface="UC Berkeley OS Sig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Unsupervised Learning: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Clustering is an </a:t>
            </a:r>
            <a:r>
              <a:rPr lang="en-US" sz="2400" dirty="0" smtClean="0"/>
              <a:t>unsupervised learning method to automatically group related content or resources by </a:t>
            </a:r>
            <a:r>
              <a:rPr lang="en-US" sz="2400" dirty="0" smtClean="0">
                <a:sym typeface="UC Berkeley OS Sign"/>
              </a:rPr>
              <a:t>discovering the correlations between features or properties of the things to be classified </a:t>
            </a:r>
            <a:r>
              <a:rPr lang="en-US" sz="2400" dirty="0" smtClean="0"/>
              <a:t>(usually via computations that maximize similarity within categories and minimize it between them)</a:t>
            </a:r>
          </a:p>
          <a:p>
            <a:r>
              <a:rPr lang="en-US" sz="2400" dirty="0" smtClean="0"/>
              <a:t>Similarity, in many clustering algorithms, is implemented as a measure of the distance between two documents.</a:t>
            </a:r>
          </a:p>
          <a:p>
            <a:r>
              <a:rPr lang="en-US" sz="2400" dirty="0" smtClean="0"/>
              <a:t>With text resources, clustering can try to assign </a:t>
            </a:r>
            <a:r>
              <a:rPr lang="en-US" sz="2400" dirty="0"/>
              <a:t>labels to </a:t>
            </a:r>
            <a:r>
              <a:rPr lang="en-US" sz="2400" dirty="0" smtClean="0"/>
              <a:t>the groups or create summaries </a:t>
            </a:r>
            <a:r>
              <a:rPr lang="en-US" sz="2400" dirty="0"/>
              <a:t>of </a:t>
            </a:r>
            <a:r>
              <a:rPr lang="en-US" sz="2400" dirty="0" smtClean="0"/>
              <a:t>their members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5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Classification Process – Supervised Learning</a:t>
            </a:r>
            <a:br>
              <a:rPr lang="en-US" b="1" dirty="0" smtClean="0"/>
            </a:br>
            <a:r>
              <a:rPr lang="en-US" b="1" dirty="0" smtClean="0"/>
              <a:t>(as computer science sees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Specify classes (“categories”) </a:t>
            </a:r>
          </a:p>
          <a:p>
            <a:r>
              <a:rPr lang="en-US" dirty="0" smtClean="0"/>
              <a:t>Label examples (the “training set”)</a:t>
            </a:r>
          </a:p>
          <a:p>
            <a:r>
              <a:rPr lang="en-US" dirty="0" smtClean="0"/>
              <a:t>Extract features / Choose a classifier algorithm</a:t>
            </a:r>
          </a:p>
          <a:p>
            <a:pPr lvl="1"/>
            <a:r>
              <a:rPr lang="en-US" dirty="0" smtClean="0"/>
              <a:t>These are interdependent. Choose some set of features and run an algorithm; try some other features with the same algorithm; try other algorithms with the same features…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Classification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 smtClean="0"/>
              <a:t>Train and test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after you've chosen features and an algorithm, you let it "learn" - adjusting the weights it gives to each feature....</a:t>
            </a:r>
          </a:p>
          <a:p>
            <a:r>
              <a:rPr lang="en-US" dirty="0" smtClean="0"/>
              <a:t>Classify new examples</a:t>
            </a:r>
          </a:p>
          <a:p>
            <a:r>
              <a:rPr lang="en-US" dirty="0" smtClean="0"/>
              <a:t>Analyze the results</a:t>
            </a:r>
          </a:p>
          <a:p>
            <a:pPr lvl="1"/>
            <a:r>
              <a:rPr lang="en-US" dirty="0" smtClean="0"/>
              <a:t>Modify the training data, adjust the learning algorithm, and train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Three Parts in Every Classifier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the formal language used by the classifier: what kind of model can the learner learn?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“objective” or scoring” </a:t>
            </a:r>
            <a:r>
              <a:rPr lang="en-US" dirty="0" smtClean="0"/>
              <a:t>function: how </a:t>
            </a:r>
            <a:r>
              <a:rPr lang="en-US" dirty="0"/>
              <a:t>good is the classifier?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how does the learning algorithm search for a better solution? </a:t>
            </a:r>
          </a:p>
        </p:txBody>
      </p:sp>
    </p:spTree>
    <p:extLst>
      <p:ext uri="{BB962C8B-B14F-4D97-AF65-F5344CB8AC3E}">
        <p14:creationId xmlns:p14="http://schemas.microsoft.com/office/powerpoint/2010/main" xmlns="" val="35308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Application Areas for IE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259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Sales intelligence and lead generation (customers)</a:t>
            </a:r>
          </a:p>
          <a:p>
            <a:r>
              <a:rPr lang="en-US" dirty="0" smtClean="0"/>
              <a:t>Market intelligence (competitors, pricing)</a:t>
            </a:r>
          </a:p>
          <a:p>
            <a:r>
              <a:rPr lang="en-US" dirty="0" smtClean="0"/>
              <a:t>Business intelligence (aggregating information)</a:t>
            </a:r>
          </a:p>
          <a:p>
            <a:r>
              <a:rPr lang="en-US" dirty="0" smtClean="0"/>
              <a:t>"Central Intelligence" and Homeland Security</a:t>
            </a:r>
          </a:p>
        </p:txBody>
      </p:sp>
    </p:spTree>
    <p:extLst>
      <p:ext uri="{BB962C8B-B14F-4D97-AF65-F5344CB8AC3E}">
        <p14:creationId xmlns:p14="http://schemas.microsoft.com/office/powerpoint/2010/main" xmlns="" val="26474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Classification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Classification assigns objects in some domain to one of at least two classes or categories</a:t>
            </a:r>
          </a:p>
          <a:p>
            <a:pPr lvl="1"/>
            <a:r>
              <a:rPr lang="en-US" sz="3100" dirty="0" smtClean="0"/>
              <a:t>words - determine part of speech</a:t>
            </a:r>
          </a:p>
          <a:p>
            <a:pPr lvl="1"/>
            <a:r>
              <a:rPr lang="en-US" sz="3100" dirty="0" smtClean="0"/>
              <a:t>words - disambiguate polysemy</a:t>
            </a:r>
          </a:p>
          <a:p>
            <a:pPr lvl="1"/>
            <a:r>
              <a:rPr lang="en-US" sz="3100" dirty="0" smtClean="0"/>
              <a:t>author identification - Shakespeare or not?</a:t>
            </a:r>
          </a:p>
          <a:p>
            <a:pPr lvl="1"/>
            <a:r>
              <a:rPr lang="en-US" sz="3100" dirty="0" smtClean="0"/>
              <a:t>sentiment classification - positive or negative affect? urgent or not urgent?</a:t>
            </a:r>
          </a:p>
          <a:p>
            <a:pPr lvl="1"/>
            <a:r>
              <a:rPr lang="en-US" sz="3100" dirty="0" smtClean="0"/>
              <a:t>language - English, Spanish, whatever?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Understanding Information Extraction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type of information is being extracted?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How (little or much) structure already exists in the source input?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resources are available to guide the extraction?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extraction techniques are employed?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is the format of the extracted information?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(IE typically starts after tokenization, part-of-speech tagging, and phrase identification steps of text processing)</a:t>
            </a:r>
            <a:endParaRPr lang="en-US" sz="28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4211</Words>
  <Application>Microsoft Office PowerPoint</Application>
  <PresentationFormat>On-screen Show (4:3)</PresentationFormat>
  <Paragraphs>515</Paragraphs>
  <Slides>80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Plan for Today’s Lecture(s)</vt:lpstr>
      <vt:lpstr>INFO 202 “Information Organization &amp; Retrieval” Fall 2015 </vt:lpstr>
      <vt:lpstr>  Natural Language Processing</vt:lpstr>
      <vt:lpstr> Natural Language Processing</vt:lpstr>
      <vt:lpstr> Natural Language Processing: Scaling Up</vt:lpstr>
      <vt:lpstr> Real World NLP Applications</vt:lpstr>
      <vt:lpstr>INFO 202 “Information Organization &amp; Retrieval” Fall 2015 </vt:lpstr>
      <vt:lpstr>Application Areas for IE</vt:lpstr>
      <vt:lpstr>Understanding Information Extraction</vt:lpstr>
      <vt:lpstr>"Named Entity" Recognition</vt:lpstr>
      <vt:lpstr>Entity Types</vt:lpstr>
      <vt:lpstr>Extraction Rules – Regular Expressions</vt:lpstr>
      <vt:lpstr>Extraction Rules - Context</vt:lpstr>
      <vt:lpstr>Open NLP  (Taming Text 5.2)</vt:lpstr>
      <vt:lpstr>Binary Relationship Patterns </vt:lpstr>
      <vt:lpstr>Identifying Hyponyms</vt:lpstr>
      <vt:lpstr>Identifying  Hyponyms</vt:lpstr>
      <vt:lpstr>Extracting Multi-Way Relationships</vt:lpstr>
      <vt:lpstr>Story Templates and Grammars</vt:lpstr>
      <vt:lpstr>Robo-Journalism</vt:lpstr>
      <vt:lpstr>“Automated  Insights”</vt:lpstr>
      <vt:lpstr>INFO 202 “Information Organization &amp; Retrieval” Fall 2015 </vt:lpstr>
      <vt:lpstr>FLASHBACK: Distinguishing Categorization  and Classification</vt:lpstr>
      <vt:lpstr>Classifiers</vt:lpstr>
      <vt:lpstr>Classifying Classification Tasks</vt:lpstr>
      <vt:lpstr>Simple Classification Problem:  Adult or Child?</vt:lpstr>
      <vt:lpstr>You Don’t Need Labeled Data or Computation to Distinguish the Categories</vt:lpstr>
      <vt:lpstr>A More Complex Problem </vt:lpstr>
      <vt:lpstr>Why Computational Classification?</vt:lpstr>
      <vt:lpstr>Learners (computer science definition)</vt:lpstr>
      <vt:lpstr>Unsupervised Learning: Clustering</vt:lpstr>
      <vt:lpstr>Clustering Search Results</vt:lpstr>
      <vt:lpstr>Clustered Search Results (http://carrotsearch.com/ &amp; TT 6.4)</vt:lpstr>
      <vt:lpstr>Compare to Categorized  Search Results</vt:lpstr>
      <vt:lpstr>Slide 35</vt:lpstr>
      <vt:lpstr>Slide 36</vt:lpstr>
      <vt:lpstr>Slide 37</vt:lpstr>
      <vt:lpstr>Slide 38</vt:lpstr>
      <vt:lpstr>Slide 39</vt:lpstr>
      <vt:lpstr>Slide 40</vt:lpstr>
      <vt:lpstr>Topic Modeling (TT 6.6)</vt:lpstr>
      <vt:lpstr>Slide 42</vt:lpstr>
      <vt:lpstr>The Classification Process – Supervised Learning (as computer science sees it)</vt:lpstr>
      <vt:lpstr>The Classification Process</vt:lpstr>
      <vt:lpstr>The Classification Process (with TDO perspective)</vt:lpstr>
      <vt:lpstr>Three Parts in Every Classifier</vt:lpstr>
      <vt:lpstr>Some Useful Tricks</vt:lpstr>
      <vt:lpstr>Easiest Learner to Understand: Decision Trees</vt:lpstr>
      <vt:lpstr>Should You Golf Today? – Training Data</vt:lpstr>
      <vt:lpstr>Should You Golf Today? – Decision Tree</vt:lpstr>
      <vt:lpstr>INFO 202 “Information Organization &amp; Retrieval” Fall 2015 </vt:lpstr>
      <vt:lpstr>Text Classification Problems</vt:lpstr>
      <vt:lpstr>Features for Text Classification</vt:lpstr>
      <vt:lpstr>Classification using  N-Grams</vt:lpstr>
      <vt:lpstr>N-Gram Frequency   in European Languages</vt:lpstr>
      <vt:lpstr>Identifying a Language</vt:lpstr>
      <vt:lpstr>Author  Classification: Motivation and Applications</vt:lpstr>
      <vt:lpstr>Authorship Classification Use Cases</vt:lpstr>
      <vt:lpstr>The Authorship Identification  NLP Model</vt:lpstr>
      <vt:lpstr>Authorship Identification</vt:lpstr>
      <vt:lpstr>From Fingerprint to “Writeprint”</vt:lpstr>
      <vt:lpstr>Features used in Writeprints</vt:lpstr>
      <vt:lpstr>How Many Authors?</vt:lpstr>
      <vt:lpstr>The Disputed Federalist Papers</vt:lpstr>
      <vt:lpstr>Author Identification for the Federalist Papers</vt:lpstr>
      <vt:lpstr>Sentiment Analysis</vt:lpstr>
      <vt:lpstr>The Challenge of Sarcasm</vt:lpstr>
      <vt:lpstr>TODAY’S  MOST  IMPORTANT  SLIDES</vt:lpstr>
      <vt:lpstr> Real World NLP Applications</vt:lpstr>
      <vt:lpstr>"Named Entity" Recognition</vt:lpstr>
      <vt:lpstr>Entity Types</vt:lpstr>
      <vt:lpstr>Binary Relationship Patterns </vt:lpstr>
      <vt:lpstr>Story Templates and Grammars</vt:lpstr>
      <vt:lpstr>Classifiers</vt:lpstr>
      <vt:lpstr>Learners (computer science definition)</vt:lpstr>
      <vt:lpstr>Unsupervised Learning: Clustering</vt:lpstr>
      <vt:lpstr>The Classification Process – Supervised Learning (as computer science sees it)</vt:lpstr>
      <vt:lpstr>The Classification Process</vt:lpstr>
      <vt:lpstr>Three Parts in Every Classifier</vt:lpstr>
      <vt:lpstr>Text Classification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2014-12-02T21:03:13Z</dcterms:created>
  <dcterms:modified xsi:type="dcterms:W3CDTF">2015-11-13T17:21:25Z</dcterms:modified>
</cp:coreProperties>
</file>