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9"/>
  </p:notesMasterIdLst>
  <p:sldIdLst>
    <p:sldId id="257" r:id="rId2"/>
    <p:sldId id="258" r:id="rId3"/>
    <p:sldId id="300" r:id="rId4"/>
    <p:sldId id="372" r:id="rId5"/>
    <p:sldId id="373" r:id="rId6"/>
    <p:sldId id="350" r:id="rId7"/>
    <p:sldId id="275" r:id="rId8"/>
    <p:sldId id="378" r:id="rId9"/>
    <p:sldId id="379" r:id="rId10"/>
    <p:sldId id="380" r:id="rId11"/>
    <p:sldId id="383" r:id="rId12"/>
    <p:sldId id="384" r:id="rId13"/>
    <p:sldId id="385" r:id="rId14"/>
    <p:sldId id="386" r:id="rId15"/>
    <p:sldId id="387" r:id="rId16"/>
    <p:sldId id="388" r:id="rId17"/>
    <p:sldId id="377" r:id="rId18"/>
    <p:sldId id="348" r:id="rId19"/>
    <p:sldId id="343" r:id="rId20"/>
    <p:sldId id="351" r:id="rId21"/>
    <p:sldId id="371" r:id="rId22"/>
    <p:sldId id="376" r:id="rId23"/>
    <p:sldId id="374" r:id="rId24"/>
    <p:sldId id="398" r:id="rId25"/>
    <p:sldId id="346" r:id="rId26"/>
    <p:sldId id="319" r:id="rId27"/>
    <p:sldId id="301" r:id="rId28"/>
    <p:sldId id="312" r:id="rId29"/>
    <p:sldId id="318" r:id="rId30"/>
    <p:sldId id="339" r:id="rId31"/>
    <p:sldId id="307" r:id="rId32"/>
    <p:sldId id="332" r:id="rId33"/>
    <p:sldId id="333" r:id="rId34"/>
    <p:sldId id="327" r:id="rId35"/>
    <p:sldId id="328" r:id="rId36"/>
    <p:sldId id="329" r:id="rId37"/>
    <p:sldId id="330" r:id="rId38"/>
    <p:sldId id="381" r:id="rId39"/>
    <p:sldId id="390" r:id="rId40"/>
    <p:sldId id="391" r:id="rId41"/>
    <p:sldId id="392" r:id="rId42"/>
    <p:sldId id="393" r:id="rId43"/>
    <p:sldId id="394" r:id="rId44"/>
    <p:sldId id="395" r:id="rId45"/>
    <p:sldId id="396" r:id="rId46"/>
    <p:sldId id="397" r:id="rId47"/>
    <p:sldId id="399" r:id="rId48"/>
    <p:sldId id="400" r:id="rId49"/>
    <p:sldId id="401" r:id="rId50"/>
    <p:sldId id="402" r:id="rId51"/>
    <p:sldId id="403" r:id="rId52"/>
    <p:sldId id="404" r:id="rId53"/>
    <p:sldId id="405" r:id="rId54"/>
    <p:sldId id="406" r:id="rId55"/>
    <p:sldId id="407" r:id="rId56"/>
    <p:sldId id="408" r:id="rId57"/>
    <p:sldId id="409"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6" autoAdjust="0"/>
    <p:restoredTop sz="66800" autoAdjust="0"/>
  </p:normalViewPr>
  <p:slideViewPr>
    <p:cSldViewPr>
      <p:cViewPr varScale="1">
        <p:scale>
          <a:sx n="61" d="100"/>
          <a:sy n="61" d="100"/>
        </p:scale>
        <p:origin x="1764"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2732"/>
    </p:cViewPr>
  </p:sorterViewPr>
  <p:notesViewPr>
    <p:cSldViewPr>
      <p:cViewPr varScale="1">
        <p:scale>
          <a:sx n="69" d="100"/>
          <a:sy n="69" d="100"/>
        </p:scale>
        <p:origin x="3264"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5C269FD-38BF-4F80-BC51-3F7DC99EC4AA}" type="datetimeFigureOut">
              <a:rPr lang="en-US" smtClean="0"/>
              <a:pPr/>
              <a:t>11/30/2015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D280C8D-69B1-4B16-A100-57CD73618785}" type="slidenum">
              <a:rPr lang="en-US" smtClean="0"/>
              <a:pPr/>
              <a:t>‹#›</a:t>
            </a:fld>
            <a:endParaRPr lang="en-US"/>
          </a:p>
        </p:txBody>
      </p:sp>
    </p:spTree>
    <p:extLst>
      <p:ext uri="{BB962C8B-B14F-4D97-AF65-F5344CB8AC3E}">
        <p14:creationId xmlns:p14="http://schemas.microsoft.com/office/powerpoint/2010/main" val="167536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extLst>
      <p:ext uri="{BB962C8B-B14F-4D97-AF65-F5344CB8AC3E}">
        <p14:creationId xmlns:p14="http://schemas.microsoft.com/office/powerpoint/2010/main" val="408209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10</a:t>
            </a:fld>
            <a:endParaRPr lang="en-US" dirty="0"/>
          </a:p>
        </p:txBody>
      </p:sp>
    </p:spTree>
    <p:extLst>
      <p:ext uri="{BB962C8B-B14F-4D97-AF65-F5344CB8AC3E}">
        <p14:creationId xmlns:p14="http://schemas.microsoft.com/office/powerpoint/2010/main" val="415060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316118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9EF5B4-9304-4EB7-BBC9-DFC6888CF4C5}" type="slidenum">
              <a:rPr lang="en-US" smtClean="0"/>
              <a:pPr>
                <a:defRPr/>
              </a:pPr>
              <a:t>12</a:t>
            </a:fld>
            <a:endParaRPr lang="en-US"/>
          </a:p>
        </p:txBody>
      </p:sp>
    </p:spTree>
    <p:extLst>
      <p:ext uri="{BB962C8B-B14F-4D97-AF65-F5344CB8AC3E}">
        <p14:creationId xmlns:p14="http://schemas.microsoft.com/office/powerpoint/2010/main" val="129699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p14="http://schemas.microsoft.com/office/powerpoint/2010/main" val="212464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p14="http://schemas.microsoft.com/office/powerpoint/2010/main" val="363408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3270385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16</a:t>
            </a:fld>
            <a:endParaRPr lang="en-US" dirty="0"/>
          </a:p>
        </p:txBody>
      </p:sp>
    </p:spTree>
    <p:extLst>
      <p:ext uri="{BB962C8B-B14F-4D97-AF65-F5344CB8AC3E}">
        <p14:creationId xmlns:p14="http://schemas.microsoft.com/office/powerpoint/2010/main" val="424093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17</a:t>
            </a:fld>
            <a:endParaRPr lang="en-US"/>
          </a:p>
        </p:txBody>
      </p:sp>
    </p:spTree>
    <p:extLst>
      <p:ext uri="{BB962C8B-B14F-4D97-AF65-F5344CB8AC3E}">
        <p14:creationId xmlns:p14="http://schemas.microsoft.com/office/powerpoint/2010/main" val="422628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111592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305703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extLst>
      <p:ext uri="{BB962C8B-B14F-4D97-AF65-F5344CB8AC3E}">
        <p14:creationId xmlns:p14="http://schemas.microsoft.com/office/powerpoint/2010/main" val="153877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6535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56527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p:txBody>
          <a:bodyPr/>
          <a:lstStyle/>
          <a:p>
            <a:pPr>
              <a:spcBef>
                <a:spcPct val="0"/>
              </a:spcBef>
            </a:pPr>
            <a:endParaRPr lang="en-US" dirty="0" smtClean="0"/>
          </a:p>
        </p:txBody>
      </p:sp>
      <p:sp>
        <p:nvSpPr>
          <p:cNvPr id="48131" name="Slide Number Placeholder 3"/>
          <p:cNvSpPr>
            <a:spLocks noGrp="1"/>
          </p:cNvSpPr>
          <p:nvPr>
            <p:ph type="sldNum" sz="quarter" idx="5"/>
          </p:nvPr>
        </p:nvSpPr>
        <p:spPr>
          <a:noFill/>
        </p:spPr>
        <p:txBody>
          <a:bodyPr/>
          <a:lstStyle/>
          <a:p>
            <a:fld id="{80305709-99B0-4FC9-A6B9-70D8859148D1}" type="slidenum">
              <a:rPr lang="en-US"/>
              <a:pPr/>
              <a:t>22</a:t>
            </a:fld>
            <a:endParaRPr lang="en-US"/>
          </a:p>
        </p:txBody>
      </p:sp>
    </p:spTree>
    <p:extLst>
      <p:ext uri="{BB962C8B-B14F-4D97-AF65-F5344CB8AC3E}">
        <p14:creationId xmlns:p14="http://schemas.microsoft.com/office/powerpoint/2010/main" val="351367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100154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360106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25</a:t>
            </a:fld>
            <a:endParaRPr lang="en-US"/>
          </a:p>
        </p:txBody>
      </p:sp>
    </p:spTree>
    <p:extLst>
      <p:ext uri="{BB962C8B-B14F-4D97-AF65-F5344CB8AC3E}">
        <p14:creationId xmlns:p14="http://schemas.microsoft.com/office/powerpoint/2010/main" val="3532523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134268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257300" y="774700"/>
            <a:ext cx="4648200" cy="3486150"/>
          </a:xfrm>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27</a:t>
            </a:fld>
            <a:endParaRPr lang="en-US" dirty="0"/>
          </a:p>
        </p:txBody>
      </p:sp>
    </p:spTree>
    <p:extLst>
      <p:ext uri="{BB962C8B-B14F-4D97-AF65-F5344CB8AC3E}">
        <p14:creationId xmlns:p14="http://schemas.microsoft.com/office/powerpoint/2010/main" val="2323232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3359594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257300" y="774700"/>
            <a:ext cx="4648200" cy="3486150"/>
          </a:xfrm>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sym typeface="UC Berkeley OS Sign"/>
            </a:endParaRPr>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29</a:t>
            </a:fld>
            <a:endParaRPr lang="en-US" dirty="0"/>
          </a:p>
        </p:txBody>
      </p:sp>
    </p:spTree>
    <p:extLst>
      <p:ext uri="{BB962C8B-B14F-4D97-AF65-F5344CB8AC3E}">
        <p14:creationId xmlns:p14="http://schemas.microsoft.com/office/powerpoint/2010/main" val="276185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3AB42D-34A4-4592-955E-06D883BD0555}" type="slidenum">
              <a:rPr lang="en-US" smtClean="0"/>
              <a:pPr>
                <a:defRPr/>
              </a:pPr>
              <a:t>3</a:t>
            </a:fld>
            <a:endParaRPr lang="en-US"/>
          </a:p>
        </p:txBody>
      </p:sp>
    </p:spTree>
    <p:extLst>
      <p:ext uri="{BB962C8B-B14F-4D97-AF65-F5344CB8AC3E}">
        <p14:creationId xmlns:p14="http://schemas.microsoft.com/office/powerpoint/2010/main" val="3838134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30</a:t>
            </a:fld>
            <a:endParaRPr lang="en-US" dirty="0"/>
          </a:p>
        </p:txBody>
      </p:sp>
    </p:spTree>
    <p:extLst>
      <p:ext uri="{BB962C8B-B14F-4D97-AF65-F5344CB8AC3E}">
        <p14:creationId xmlns:p14="http://schemas.microsoft.com/office/powerpoint/2010/main" val="306767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3722849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3251056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2970229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2081774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2662625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38</a:t>
            </a:fld>
            <a:endParaRPr lang="en-US" dirty="0"/>
          </a:p>
        </p:txBody>
      </p:sp>
    </p:spTree>
    <p:extLst>
      <p:ext uri="{BB962C8B-B14F-4D97-AF65-F5344CB8AC3E}">
        <p14:creationId xmlns:p14="http://schemas.microsoft.com/office/powerpoint/2010/main" val="2535509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39</a:t>
            </a:fld>
            <a:endParaRPr lang="en-US"/>
          </a:p>
        </p:txBody>
      </p:sp>
    </p:spTree>
    <p:extLst>
      <p:ext uri="{BB962C8B-B14F-4D97-AF65-F5344CB8AC3E}">
        <p14:creationId xmlns:p14="http://schemas.microsoft.com/office/powerpoint/2010/main" val="1016255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3501468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350353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3AB42D-34A4-4592-955E-06D883BD0555}" type="slidenum">
              <a:rPr lang="en-US" smtClean="0"/>
              <a:pPr>
                <a:defRPr/>
              </a:pPr>
              <a:t>4</a:t>
            </a:fld>
            <a:endParaRPr lang="en-US"/>
          </a:p>
        </p:txBody>
      </p:sp>
    </p:spTree>
    <p:extLst>
      <p:ext uri="{BB962C8B-B14F-4D97-AF65-F5344CB8AC3E}">
        <p14:creationId xmlns:p14="http://schemas.microsoft.com/office/powerpoint/2010/main" val="1133329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3768179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280C8D-69B1-4B16-A100-57CD73618785}" type="slidenum">
              <a:rPr lang="en-US" smtClean="0"/>
              <a:pPr/>
              <a:t>43</a:t>
            </a:fld>
            <a:endParaRPr lang="en-US"/>
          </a:p>
        </p:txBody>
      </p:sp>
    </p:spTree>
    <p:extLst>
      <p:ext uri="{BB962C8B-B14F-4D97-AF65-F5344CB8AC3E}">
        <p14:creationId xmlns:p14="http://schemas.microsoft.com/office/powerpoint/2010/main" val="894296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3045945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2681688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val="2275005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47</a:t>
            </a:fld>
            <a:endParaRPr lang="en-US"/>
          </a:p>
        </p:txBody>
      </p:sp>
    </p:spTree>
    <p:extLst>
      <p:ext uri="{BB962C8B-B14F-4D97-AF65-F5344CB8AC3E}">
        <p14:creationId xmlns:p14="http://schemas.microsoft.com/office/powerpoint/2010/main" val="3885572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dirty="0"/>
          </a:p>
        </p:txBody>
      </p:sp>
    </p:spTree>
    <p:extLst>
      <p:ext uri="{BB962C8B-B14F-4D97-AF65-F5344CB8AC3E}">
        <p14:creationId xmlns:p14="http://schemas.microsoft.com/office/powerpoint/2010/main" val="3782487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val="1335663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val="721341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316118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73AB42D-34A4-4592-955E-06D883BD0555}" type="slidenum">
              <a:rPr lang="en-US" smtClean="0"/>
              <a:pPr>
                <a:defRPr/>
              </a:pPr>
              <a:t>5</a:t>
            </a:fld>
            <a:endParaRPr lang="en-US"/>
          </a:p>
        </p:txBody>
      </p:sp>
    </p:spTree>
    <p:extLst>
      <p:ext uri="{BB962C8B-B14F-4D97-AF65-F5344CB8AC3E}">
        <p14:creationId xmlns:p14="http://schemas.microsoft.com/office/powerpoint/2010/main" val="309450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1115927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val="1342682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54</a:t>
            </a:fld>
            <a:endParaRPr lang="en-US" dirty="0"/>
          </a:p>
        </p:txBody>
      </p:sp>
    </p:spTree>
    <p:extLst>
      <p:ext uri="{BB962C8B-B14F-4D97-AF65-F5344CB8AC3E}">
        <p14:creationId xmlns:p14="http://schemas.microsoft.com/office/powerpoint/2010/main" val="3067676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55</a:t>
            </a:fld>
            <a:endParaRPr lang="en-US" dirty="0"/>
          </a:p>
        </p:txBody>
      </p:sp>
    </p:spTree>
    <p:extLst>
      <p:ext uri="{BB962C8B-B14F-4D97-AF65-F5344CB8AC3E}">
        <p14:creationId xmlns:p14="http://schemas.microsoft.com/office/powerpoint/2010/main" val="25355097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extLst>
      <p:ext uri="{BB962C8B-B14F-4D97-AF65-F5344CB8AC3E}">
        <p14:creationId xmlns:p14="http://schemas.microsoft.com/office/powerpoint/2010/main" val="3501468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extLst>
      <p:ext uri="{BB962C8B-B14F-4D97-AF65-F5344CB8AC3E}">
        <p14:creationId xmlns:p14="http://schemas.microsoft.com/office/powerpoint/2010/main" val="268168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extLst>
      <p:ext uri="{BB962C8B-B14F-4D97-AF65-F5344CB8AC3E}">
        <p14:creationId xmlns:p14="http://schemas.microsoft.com/office/powerpoint/2010/main" val="133566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72134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8</a:t>
            </a:fld>
            <a:endParaRPr lang="en-US" dirty="0"/>
          </a:p>
        </p:txBody>
      </p:sp>
    </p:spTree>
    <p:extLst>
      <p:ext uri="{BB962C8B-B14F-4D97-AF65-F5344CB8AC3E}">
        <p14:creationId xmlns:p14="http://schemas.microsoft.com/office/powerpoint/2010/main" val="122120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a:t>
            </a:fld>
            <a:endParaRPr lang="en-US"/>
          </a:p>
        </p:txBody>
      </p:sp>
    </p:spTree>
    <p:extLst>
      <p:ext uri="{BB962C8B-B14F-4D97-AF65-F5344CB8AC3E}">
        <p14:creationId xmlns:p14="http://schemas.microsoft.com/office/powerpoint/2010/main" val="147878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1D1A1-1DF6-4B54-BCC4-54452A5DA961}" type="datetimeFigureOut">
              <a:rPr lang="en-US" smtClean="0"/>
              <a:pPr/>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A874E-CB43-4F8F-92D2-97AC41D51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4.gif"/><Relationship Id="rId4" Type="http://schemas.openxmlformats.org/officeDocument/2006/relationships/tags" Target="../tags/tag8.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www.jnd.org/books/design-of-everyday-things-revised.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braceshop.com/mettler-sonicator-740-ultrasound.htm?gclid=COmtg5-bq7oCFeuDQgodmQcA0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gi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hyperlink" Target="http://www.jnd.org/books/design-of-everyday-things-revised.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209800"/>
            <a:ext cx="8036719" cy="3161922"/>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Interactions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Pivoting from “design for interactions” to “design of interactions”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Ways of Thinking About Interaction and Value Creation </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Affordances and Interactions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Direct vs. Mediated Interactions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304800" y="1932647"/>
            <a:ext cx="8590359"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Interactions with a resource </a:t>
            </a:r>
            <a:r>
              <a:rPr lang="en-US" sz="2800" dirty="0">
                <a:latin typeface="UC Berkeley OS Sign"/>
                <a:sym typeface="UC Berkeley OS Sign"/>
              </a:rPr>
              <a:t>can be direct, mediated or indirect, or limited to interactions with resource copies or </a:t>
            </a:r>
            <a:r>
              <a:rPr lang="en-US" sz="2800" dirty="0" smtClean="0">
                <a:latin typeface="UC Berkeley OS Sign"/>
                <a:sym typeface="UC Berkeley OS Sign"/>
              </a:rPr>
              <a:t>descriptions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Many of the interactions with individual physical resources seem unmediated when they take place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means we don't always realize the role of additional descriptions or organization in supporting or improving interactions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Classifying Interactions by Resource Property Layers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362200"/>
            <a:ext cx="8534400" cy="24748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resource properties that enable interactions can be distinguished in three layers: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Properties of individual resources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Properties of resource collections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Derived or computed properties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228600" y="381000"/>
            <a:ext cx="8688586"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Organizing Paints by Color</a:t>
            </a:r>
            <a:br>
              <a:rPr lang="en-US" sz="3600" b="1" dirty="0" smtClean="0">
                <a:sym typeface="UC Berkeley OS Sign"/>
              </a:rPr>
            </a:br>
            <a:endParaRPr lang="en-US" sz="3600" b="1" dirty="0" smtClean="0">
              <a:sym typeface="UC Berkeley OS Sign"/>
            </a:endParaRPr>
          </a:p>
        </p:txBody>
      </p:sp>
      <p:sp>
        <p:nvSpPr>
          <p:cNvPr id="522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EE2CD7F-8B6C-4293-A15A-03D3F9A9A49D}"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pic>
        <p:nvPicPr>
          <p:cNvPr id="52231" name="Content Placeholder 8" descr="arranged-resources-sideways.png"/>
          <p:cNvPicPr>
            <a:picLocks noGrp="1" noChangeAspect="1"/>
          </p:cNvPicPr>
          <p:nvPr>
            <p:ph idx="1"/>
          </p:nvPr>
        </p:nvPicPr>
        <p:blipFill>
          <a:blip r:embed="rId3" cstate="print"/>
          <a:stretch>
            <a:fillRect/>
          </a:stretch>
        </p:blipFill>
        <p:spPr>
          <a:xfrm>
            <a:off x="4495800" y="1600200"/>
            <a:ext cx="3981148" cy="3572620"/>
          </a:xfrm>
        </p:spPr>
      </p:pic>
      <p:sp>
        <p:nvSpPr>
          <p:cNvPr id="52233" name="Rectangle 9"/>
          <p:cNvSpPr>
            <a:spLocks noChangeArrowheads="1"/>
          </p:cNvSpPr>
          <p:nvPr/>
        </p:nvSpPr>
        <p:spPr bwMode="auto">
          <a:xfrm>
            <a:off x="762000" y="5486400"/>
            <a:ext cx="7696200" cy="926694"/>
          </a:xfrm>
          <a:prstGeom prst="rect">
            <a:avLst/>
          </a:prstGeom>
          <a:noFill/>
          <a:ln w="9525">
            <a:noFill/>
            <a:miter lim="800000"/>
            <a:headEnd/>
            <a:tailEnd/>
          </a:ln>
        </p:spPr>
        <p:txBody>
          <a:bodyPr wrap="square" lIns="64291" tIns="32146" rIns="64291" bIns="32146">
            <a:spAutoFit/>
          </a:bodyPr>
          <a:lstStyle/>
          <a:p>
            <a:r>
              <a:rPr lang="en-US" sz="2800" dirty="0" smtClean="0"/>
              <a:t>Sometimes color </a:t>
            </a:r>
            <a:r>
              <a:rPr lang="en-US" sz="2800" b="1" i="1" dirty="0" smtClean="0"/>
              <a:t>is</a:t>
            </a:r>
            <a:r>
              <a:rPr lang="en-US" sz="2800" dirty="0" smtClean="0"/>
              <a:t> the most appropriate resource property to use as an organizing principle</a:t>
            </a:r>
            <a:endParaRPr lang="en-US" sz="2800" dirty="0"/>
          </a:p>
        </p:txBody>
      </p:sp>
      <p:pic>
        <p:nvPicPr>
          <p:cNvPr id="7" name="Picture 6" descr="ColorOrganizeForPaint.JPG"/>
          <p:cNvPicPr>
            <a:picLocks noChangeAspect="1"/>
          </p:cNvPicPr>
          <p:nvPr/>
        </p:nvPicPr>
        <p:blipFill>
          <a:blip r:embed="rId4" cstate="print"/>
          <a:stretch>
            <a:fillRect/>
          </a:stretch>
        </p:blipFill>
        <p:spPr>
          <a:xfrm>
            <a:off x="762000" y="1600200"/>
            <a:ext cx="3381375" cy="360045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fontScale="90000"/>
          </a:bodyPr>
          <a:lstStyle/>
          <a:p>
            <a:r>
              <a:rPr lang="en-US" b="1" dirty="0" smtClean="0"/>
              <a:t>Properties of Individual</a:t>
            </a:r>
            <a:br>
              <a:rPr lang="en-US" b="1" dirty="0" smtClean="0"/>
            </a:br>
            <a:r>
              <a:rPr lang="en-US" b="1" dirty="0" smtClean="0"/>
              <a:t> Information Resources</a:t>
            </a:r>
            <a:endParaRPr lang="en-US" dirty="0"/>
          </a:p>
        </p:txBody>
      </p:sp>
      <p:sp>
        <p:nvSpPr>
          <p:cNvPr id="6" name="TextBox 5"/>
          <p:cNvSpPr txBox="1"/>
          <p:nvPr/>
        </p:nvSpPr>
        <p:spPr>
          <a:xfrm>
            <a:off x="457200" y="2209800"/>
            <a:ext cx="8458200" cy="3416320"/>
          </a:xfrm>
          <a:prstGeom prst="rect">
            <a:avLst/>
          </a:prstGeom>
          <a:noFill/>
        </p:spPr>
        <p:txBody>
          <a:bodyPr wrap="square" rtlCol="0">
            <a:spAutoFit/>
          </a:bodyPr>
          <a:lstStyle/>
          <a:p>
            <a:r>
              <a:rPr lang="en-US" sz="3600" dirty="0" smtClean="0"/>
              <a:t>&lt;Book&gt; </a:t>
            </a:r>
            <a:br>
              <a:rPr lang="en-US" sz="3600" dirty="0" smtClean="0"/>
            </a:br>
            <a:r>
              <a:rPr lang="en-US" sz="3600" dirty="0" smtClean="0"/>
              <a:t>&lt;Title&gt;Moby Dick&lt;/Title&gt;</a:t>
            </a:r>
            <a:br>
              <a:rPr lang="en-US" sz="3600" dirty="0" smtClean="0"/>
            </a:br>
            <a:r>
              <a:rPr lang="en-US" sz="3600" dirty="0" smtClean="0"/>
              <a:t>&lt;Author&gt;Melville&lt;/Author&gt;               &lt;</a:t>
            </a:r>
            <a:r>
              <a:rPr lang="en-US" sz="3600" dirty="0" err="1" smtClean="0"/>
              <a:t>PublicationYear</a:t>
            </a:r>
            <a:r>
              <a:rPr lang="en-US" sz="3600" dirty="0" smtClean="0"/>
              <a:t>&gt;1851&lt;/</a:t>
            </a:r>
            <a:r>
              <a:rPr lang="en-US" sz="3600" dirty="0" err="1" smtClean="0"/>
              <a:t>PublicationYear</a:t>
            </a:r>
            <a:r>
              <a:rPr lang="en-US" sz="3600" dirty="0" smtClean="0"/>
              <a:t>&gt;   &lt;Category&gt;Fiction&lt;/Category&gt; </a:t>
            </a:r>
            <a:br>
              <a:rPr lang="en-US" sz="3600" dirty="0" smtClean="0"/>
            </a:br>
            <a:r>
              <a:rPr lang="en-US" sz="3600" dirty="0" smtClean="0"/>
              <a:t>&lt;/Book&gt; </a:t>
            </a:r>
            <a:endParaRPr lang="en-US" sz="3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Properties of Resource Collections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2286000"/>
            <a:ext cx="8534400" cy="132622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Statistics like the average age, size, usage of the resources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documents with text content, statistics like term distributions</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Derived or Computed Properties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2286000"/>
            <a:ext cx="8534400" cy="235670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individual resources: image or audio signatures, sentiment analysis, summaries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collections: inter-item similarity, inter-item relationships/links, discriminating terms (inverse document frequency), statistically improbable phrases, </a:t>
            </a:r>
            <a:r>
              <a:rPr lang="en-US" sz="2400" dirty="0" smtClean="0">
                <a:latin typeface="UC Berkeley OS Sign"/>
                <a:cs typeface="Arial" pitchFamily="34" charset="0"/>
                <a:sym typeface="Arial" pitchFamily="34" charset="0"/>
              </a:rPr>
              <a:t>principal </a:t>
            </a:r>
            <a:r>
              <a:rPr lang="en-US" sz="2400" dirty="0" smtClean="0">
                <a:latin typeface="UC Berkeley OS Sign"/>
                <a:cs typeface="Arial" pitchFamily="34" charset="0"/>
                <a:sym typeface="Arial" pitchFamily="34" charset="0"/>
              </a:rPr>
              <a:t>components/factor analysis/LSI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4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Principles, Implementation,</a:t>
            </a:r>
            <a:br>
              <a:rPr lang="en-US" sz="3600" b="1" dirty="0" smtClean="0">
                <a:sym typeface="UC Berkeley OS Sign"/>
              </a:rPr>
            </a:br>
            <a:r>
              <a:rPr lang="en-US" sz="3600" b="1" dirty="0" smtClean="0">
                <a:sym typeface="UC Berkeley OS Sign"/>
              </a:rPr>
              <a:t> Efficiency and Effectiveness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2133600"/>
            <a:ext cx="8000999"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organizing principle largely determines </a:t>
            </a:r>
            <a:r>
              <a:rPr lang="en-US" sz="2800" dirty="0">
                <a:latin typeface="UC Berkeley OS Sign"/>
                <a:sym typeface="UC Berkeley OS Sign"/>
              </a:rPr>
              <a:t>the </a:t>
            </a:r>
            <a:r>
              <a:rPr lang="en-US" sz="2800" dirty="0" smtClean="0">
                <a:latin typeface="UC Berkeley OS Sign"/>
                <a:sym typeface="UC Berkeley OS Sign"/>
              </a:rPr>
              <a:t>effectiveness </a:t>
            </a:r>
            <a:r>
              <a:rPr lang="en-US" sz="2800" dirty="0">
                <a:latin typeface="UC Berkeley OS Sign"/>
                <a:sym typeface="UC Berkeley OS Sign"/>
              </a:rPr>
              <a:t>of </a:t>
            </a:r>
            <a:r>
              <a:rPr lang="en-US" sz="2800" dirty="0" smtClean="0">
                <a:latin typeface="UC Berkeley OS Sign"/>
                <a:sym typeface="UC Berkeley OS Sign"/>
              </a:rPr>
              <a:t>designed interactions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sym typeface="Arial" pitchFamily="34" charset="0"/>
              </a:rPr>
              <a:t>But different implementations of interactions that use the same principle can vary greatly in their efficiency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sym typeface="Arial" pitchFamily="34" charset="0"/>
              </a:rPr>
              <a:t>Choices about descriptions and organizing principles involve tradeoffs to determine which interactions are efficient, possible, difficult, or impossible</a:t>
            </a:r>
            <a:r>
              <a:rPr lang="en-US" sz="2800" dirty="0" smtClean="0">
                <a:latin typeface="UC Berkeley OS Sign"/>
                <a:sym typeface="UC Berkeley OS Sign"/>
              </a:rPr>
              <a:t> </a:t>
            </a: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November 2015</a:t>
            </a:r>
            <a:br>
              <a:rPr lang="en-US" sz="3000" dirty="0" smtClean="0">
                <a:sym typeface="UC Berkeley OS Sign"/>
              </a:rPr>
            </a:br>
            <a:r>
              <a:rPr lang="en-US" sz="3000" dirty="0" smtClean="0">
                <a:sym typeface="UC Berkeley OS Sign"/>
              </a:rPr>
              <a:t>Lecture 24.2 – Ways of Thinking About</a:t>
            </a:r>
            <a:br>
              <a:rPr lang="en-US" sz="3000" dirty="0" smtClean="0">
                <a:sym typeface="UC Berkeley OS Sign"/>
              </a:rPr>
            </a:br>
            <a:r>
              <a:rPr lang="en-US" sz="3000" dirty="0" smtClean="0">
                <a:sym typeface="UC Berkeley OS Sign"/>
              </a:rPr>
              <a:t> Interaction and Value Creation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1143000" y="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and Value Creation</a:t>
            </a:r>
          </a:p>
        </p:txBody>
      </p:sp>
      <p:pic>
        <p:nvPicPr>
          <p:cNvPr id="2056" name="Picture 8"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grpSp>
        <p:nvGrpSpPr>
          <p:cNvPr id="12" name="Group 11"/>
          <p:cNvGrpSpPr/>
          <p:nvPr/>
        </p:nvGrpSpPr>
        <p:grpSpPr>
          <a:xfrm>
            <a:off x="533400" y="1371600"/>
            <a:ext cx="4648200" cy="4114800"/>
            <a:chOff x="381000" y="1905000"/>
            <a:chExt cx="3581400" cy="3378200"/>
          </a:xfrm>
        </p:grpSpPr>
        <p:sp>
          <p:nvSpPr>
            <p:cNvPr id="13" name="Rounded Rectangle 12"/>
            <p:cNvSpPr/>
            <p:nvPr>
              <p:custDataLst>
                <p:tags r:id="rId1"/>
              </p:custDataLst>
            </p:nvPr>
          </p:nvSpPr>
          <p:spPr bwMode="auto">
            <a:xfrm>
              <a:off x="381000" y="1905000"/>
              <a:ext cx="3581400" cy="3378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custDataLst>
                <p:tags r:id="rId2"/>
              </p:custDataLst>
            </p:nvPr>
          </p:nvSpPr>
          <p:spPr bwMode="auto">
            <a:xfrm>
              <a:off x="584200" y="2890838"/>
              <a:ext cx="1689100" cy="1419225"/>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400" b="1" dirty="0">
                  <a:solidFill>
                    <a:schemeClr val="tx2"/>
                  </a:solidFill>
                </a:rPr>
                <a:t>Symbolic Manipulation</a:t>
              </a:r>
              <a:endParaRPr lang="en-US" sz="1200" b="1" dirty="0">
                <a:solidFill>
                  <a:schemeClr val="tx2"/>
                </a:solidFill>
              </a:endParaRPr>
            </a:p>
          </p:txBody>
        </p:sp>
        <p:sp>
          <p:nvSpPr>
            <p:cNvPr id="15" name="Oval 14"/>
            <p:cNvSpPr/>
            <p:nvPr>
              <p:custDataLst>
                <p:tags r:id="rId3"/>
              </p:custDataLst>
            </p:nvPr>
          </p:nvSpPr>
          <p:spPr bwMode="auto">
            <a:xfrm>
              <a:off x="1866900" y="2474913"/>
              <a:ext cx="1871663" cy="1293813"/>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accent3">
                      <a:lumMod val="50000"/>
                    </a:schemeClr>
                  </a:solidFill>
                </a:rPr>
                <a:t>Physical Object Manipulation</a:t>
              </a:r>
            </a:p>
          </p:txBody>
        </p:sp>
        <p:sp>
          <p:nvSpPr>
            <p:cNvPr id="16" name="Oval 15"/>
            <p:cNvSpPr/>
            <p:nvPr>
              <p:custDataLst>
                <p:tags r:id="rId4"/>
              </p:custDataLst>
            </p:nvPr>
          </p:nvSpPr>
          <p:spPr bwMode="auto">
            <a:xfrm>
              <a:off x="1935163" y="3432175"/>
              <a:ext cx="1874837" cy="1216025"/>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400" b="1" dirty="0" smtClean="0">
                  <a:solidFill>
                    <a:schemeClr val="accent4"/>
                  </a:solidFill>
                </a:rPr>
                <a:t>Interpersonal Interaction</a:t>
              </a:r>
              <a:endParaRPr lang="en-US" sz="1400" b="1" dirty="0">
                <a:solidFill>
                  <a:schemeClr val="accent4"/>
                </a:solidFill>
              </a:endParaRPr>
            </a:p>
          </p:txBody>
        </p:sp>
      </p:grpSp>
      <p:sp>
        <p:nvSpPr>
          <p:cNvPr id="17" name="TextBox 16"/>
          <p:cNvSpPr txBox="1"/>
          <p:nvPr/>
        </p:nvSpPr>
        <p:spPr>
          <a:xfrm>
            <a:off x="1447800" y="6019800"/>
            <a:ext cx="6553200" cy="590931"/>
          </a:xfrm>
          <a:prstGeom prst="rect">
            <a:avLst/>
          </a:prstGeom>
          <a:noFill/>
        </p:spPr>
        <p:txBody>
          <a:bodyPr wrap="square" rtlCol="0">
            <a:spAutoFit/>
          </a:bodyPr>
          <a:lstStyle/>
          <a:p>
            <a:pPr>
              <a:lnSpc>
                <a:spcPct val="80000"/>
              </a:lnSpc>
            </a:pPr>
            <a:r>
              <a:rPr lang="en-US" altLang="ko-KR" sz="2000" b="1" dirty="0" err="1" smtClean="0"/>
              <a:t>Apte</a:t>
            </a:r>
            <a:r>
              <a:rPr lang="en-US" altLang="ko-KR" sz="2000" b="1" dirty="0" smtClean="0"/>
              <a:t>, U. and Mason, R.   Global Disaggregation of</a:t>
            </a:r>
            <a:br>
              <a:rPr lang="en-US" altLang="ko-KR" sz="2000" b="1" dirty="0" smtClean="0"/>
            </a:br>
            <a:r>
              <a:rPr lang="en-US" altLang="ko-KR" sz="2000" b="1" dirty="0" smtClean="0"/>
              <a:t>Information-Intensive Services. </a:t>
            </a:r>
            <a:r>
              <a:rPr lang="en-US" altLang="ko-KR" sz="2000" b="1" i="1" dirty="0" smtClean="0"/>
              <a:t>Management Science</a:t>
            </a:r>
            <a:r>
              <a:rPr lang="en-US" altLang="ko-KR" sz="2000" b="1" dirty="0" smtClean="0"/>
              <a:t> (1995).</a:t>
            </a:r>
            <a:endParaRPr lang="en-US" sz="2000" dirty="0"/>
          </a:p>
        </p:txBody>
      </p:sp>
      <p:sp>
        <p:nvSpPr>
          <p:cNvPr id="18" name="TextBox 17"/>
          <p:cNvSpPr txBox="1"/>
          <p:nvPr/>
        </p:nvSpPr>
        <p:spPr>
          <a:xfrm>
            <a:off x="5562600" y="1295400"/>
            <a:ext cx="3124200" cy="4154984"/>
          </a:xfrm>
          <a:prstGeom prst="rect">
            <a:avLst/>
          </a:prstGeom>
          <a:noFill/>
        </p:spPr>
        <p:txBody>
          <a:bodyPr wrap="square" rtlCol="0">
            <a:spAutoFit/>
          </a:bodyPr>
          <a:lstStyle/>
          <a:p>
            <a:r>
              <a:rPr lang="en-US" sz="2400" b="1" dirty="0" smtClean="0"/>
              <a:t>Interactions differ in the absolute and relative amounts of physical manipulation, interpersonal or empathetic contact, and symbolic manipulation or information exchange involved in the interaction</a:t>
            </a:r>
            <a:endParaRPr lang="en-US" sz="24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Physical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524000"/>
            <a:ext cx="8305800" cy="4925353"/>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Physical manipulation is often the intrinsic type of interaction with physical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The resource might have to be handled or directly perceived in order to interact with it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Physical manipulation and interpersonal contact might be required to interact with information resources in physical form like printed books in libraries or music in CDs or albums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Interactions involving physical resources often emphasize generic aesthetic or emotional goals and are not always “purposeful”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November 2015</a:t>
            </a:r>
            <a:br>
              <a:rPr lang="en-US" sz="3000" dirty="0" smtClean="0">
                <a:sym typeface="UC Berkeley OS Sign"/>
              </a:rPr>
            </a:br>
            <a:r>
              <a:rPr lang="en-US" sz="3000" dirty="0" smtClean="0">
                <a:sym typeface="UC Berkeley OS Sign"/>
              </a:rPr>
              <a:t>Lecture 24.1 – Interactions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Digital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76400"/>
            <a:ext cx="8305800" cy="475864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With digital resources, neither physical manipulation nor interpersonal contact is required for interactions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The essence of the interaction is information exchange or symbolic manipulation of the information contained in the resource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By replacing interactions that involve people and physical resources with symbolic ones, organizing systems can lower their costs without reducing user satisfaction (automation, self-service, outsourcing…)</a:t>
            </a: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990600" y="152400"/>
            <a:ext cx="7086600" cy="16764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Disaggregation of </a:t>
            </a:r>
            <a:br>
              <a:rPr lang="en-US" sz="4000" b="1" dirty="0" smtClean="0"/>
            </a:br>
            <a:r>
              <a:rPr lang="en-US" sz="4000" b="1" dirty="0" smtClean="0"/>
              <a:t>Symbolic Interaction</a:t>
            </a:r>
            <a:br>
              <a:rPr lang="en-US" sz="4000" b="1" dirty="0" smtClean="0"/>
            </a:br>
            <a:r>
              <a:rPr lang="en-US" sz="4000" b="1" dirty="0" smtClean="0"/>
              <a:t> and Other Impacts of Technology</a:t>
            </a:r>
          </a:p>
        </p:txBody>
      </p:sp>
      <p:pic>
        <p:nvPicPr>
          <p:cNvPr id="2056" name="Picture 8"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grpSp>
        <p:nvGrpSpPr>
          <p:cNvPr id="18" name="Group 17"/>
          <p:cNvGrpSpPr/>
          <p:nvPr/>
        </p:nvGrpSpPr>
        <p:grpSpPr>
          <a:xfrm>
            <a:off x="457200" y="2057400"/>
            <a:ext cx="5334000" cy="4419600"/>
            <a:chOff x="1676400" y="2286000"/>
            <a:chExt cx="4343400" cy="3276600"/>
          </a:xfrm>
        </p:grpSpPr>
        <p:sp>
          <p:nvSpPr>
            <p:cNvPr id="11" name="Rounded Rectangle 10"/>
            <p:cNvSpPr/>
            <p:nvPr>
              <p:custDataLst>
                <p:tags r:id="rId1"/>
              </p:custDataLst>
            </p:nvPr>
          </p:nvSpPr>
          <p:spPr bwMode="auto">
            <a:xfrm>
              <a:off x="1676400" y="2286000"/>
              <a:ext cx="4343400" cy="32766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custDataLst>
                <p:tags r:id="rId2"/>
              </p:custDataLst>
            </p:nvPr>
          </p:nvSpPr>
          <p:spPr bwMode="auto">
            <a:xfrm>
              <a:off x="3019894" y="3100388"/>
              <a:ext cx="1539405" cy="1229990"/>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200" b="1" dirty="0">
                  <a:solidFill>
                    <a:schemeClr val="tx2"/>
                  </a:solidFill>
                </a:rPr>
                <a:t>Symbolic</a:t>
              </a:r>
              <a:r>
                <a:rPr lang="en-US" sz="1400" b="1" dirty="0">
                  <a:solidFill>
                    <a:schemeClr val="tx2"/>
                  </a:solidFill>
                </a:rPr>
                <a:t> </a:t>
              </a: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1)</a:t>
              </a:r>
              <a:endParaRPr lang="en-US" sz="1400" b="1" dirty="0">
                <a:solidFill>
                  <a:schemeClr val="tx2"/>
                </a:solidFill>
              </a:endParaRPr>
            </a:p>
          </p:txBody>
        </p:sp>
        <p:sp>
          <p:nvSpPr>
            <p:cNvPr id="13" name="Oval 12"/>
            <p:cNvSpPr/>
            <p:nvPr>
              <p:custDataLst>
                <p:tags r:id="rId3"/>
              </p:custDataLst>
            </p:nvPr>
          </p:nvSpPr>
          <p:spPr bwMode="auto">
            <a:xfrm>
              <a:off x="4061646" y="2628900"/>
              <a:ext cx="1373954" cy="1229990"/>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400" b="1" dirty="0">
                <a:solidFill>
                  <a:schemeClr val="accent3">
                    <a:lumMod val="50000"/>
                  </a:schemeClr>
                </a:solidFill>
              </a:endParaRPr>
            </a:p>
          </p:txBody>
        </p:sp>
        <p:sp>
          <p:nvSpPr>
            <p:cNvPr id="14" name="Oval 13"/>
            <p:cNvSpPr/>
            <p:nvPr>
              <p:custDataLst>
                <p:tags r:id="rId4"/>
              </p:custDataLst>
            </p:nvPr>
          </p:nvSpPr>
          <p:spPr bwMode="auto">
            <a:xfrm>
              <a:off x="4128109" y="3640138"/>
              <a:ext cx="1375753" cy="1229990"/>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400" b="1" dirty="0">
                <a:solidFill>
                  <a:schemeClr val="accent4"/>
                </a:solidFill>
              </a:endParaRPr>
            </a:p>
          </p:txBody>
        </p:sp>
        <p:sp>
          <p:nvSpPr>
            <p:cNvPr id="15" name="Moon 14"/>
            <p:cNvSpPr/>
            <p:nvPr>
              <p:custDataLst>
                <p:tags r:id="rId5"/>
              </p:custDataLst>
            </p:nvPr>
          </p:nvSpPr>
          <p:spPr bwMode="auto">
            <a:xfrm>
              <a:off x="2125357" y="3100388"/>
              <a:ext cx="1221094" cy="1299217"/>
            </a:xfrm>
            <a:prstGeom prst="moon">
              <a:avLst>
                <a:gd name="adj" fmla="val 68923"/>
              </a:avLst>
            </a:prstGeom>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tx2"/>
                  </a:solidFill>
                </a:rPr>
                <a:t>Symbolic </a:t>
              </a:r>
            </a:p>
            <a:p>
              <a:pPr algn="ctr" fontAlgn="auto">
                <a:spcBef>
                  <a:spcPts val="0"/>
                </a:spcBef>
                <a:spcAft>
                  <a:spcPts val="0"/>
                </a:spcAft>
                <a:defRPr/>
              </a:pP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2)</a:t>
              </a:r>
            </a:p>
            <a:p>
              <a:pPr algn="ctr" fontAlgn="auto">
                <a:spcBef>
                  <a:spcPts val="0"/>
                </a:spcBef>
                <a:spcAft>
                  <a:spcPts val="0"/>
                </a:spcAft>
                <a:defRPr/>
              </a:pPr>
              <a:endParaRPr lang="en-US" sz="1050" dirty="0"/>
            </a:p>
          </p:txBody>
        </p:sp>
        <p:sp>
          <p:nvSpPr>
            <p:cNvPr id="16" name="Oval 15"/>
            <p:cNvSpPr/>
            <p:nvPr>
              <p:custDataLst>
                <p:tags r:id="rId6"/>
              </p:custDataLst>
            </p:nvPr>
          </p:nvSpPr>
          <p:spPr bwMode="auto">
            <a:xfrm>
              <a:off x="4298895" y="2695575"/>
              <a:ext cx="1070031" cy="888684"/>
            </a:xfrm>
            <a:prstGeom prst="ellipse">
              <a:avLst/>
            </a:prstGeom>
            <a:gradFill flip="none" rotWithShape="1">
              <a:gsLst>
                <a:gs pos="0">
                  <a:schemeClr val="accent3">
                    <a:lumMod val="75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3">
                      <a:lumMod val="50000"/>
                    </a:schemeClr>
                  </a:solidFill>
                </a:rPr>
                <a:t>Robotics, </a:t>
              </a:r>
            </a:p>
            <a:p>
              <a:pPr algn="ctr" fontAlgn="auto">
                <a:spcBef>
                  <a:spcPts val="0"/>
                </a:spcBef>
                <a:spcAft>
                  <a:spcPts val="0"/>
                </a:spcAft>
                <a:defRPr/>
              </a:pPr>
              <a:r>
                <a:rPr lang="en-US" sz="1200" b="1" dirty="0">
                  <a:solidFill>
                    <a:schemeClr val="accent3">
                      <a:lumMod val="50000"/>
                    </a:schemeClr>
                  </a:solidFill>
                </a:rPr>
                <a:t>Remote </a:t>
              </a:r>
            </a:p>
            <a:p>
              <a:pPr algn="ctr" fontAlgn="auto">
                <a:spcBef>
                  <a:spcPts val="0"/>
                </a:spcBef>
                <a:spcAft>
                  <a:spcPts val="0"/>
                </a:spcAft>
                <a:defRPr/>
              </a:pPr>
              <a:r>
                <a:rPr lang="en-US" sz="1200" b="1" dirty="0">
                  <a:solidFill>
                    <a:schemeClr val="accent3">
                      <a:lumMod val="50000"/>
                    </a:schemeClr>
                  </a:solidFill>
                </a:rPr>
                <a:t>manipulation?</a:t>
              </a:r>
            </a:p>
          </p:txBody>
        </p:sp>
        <p:sp>
          <p:nvSpPr>
            <p:cNvPr id="17" name="Oval 16"/>
            <p:cNvSpPr/>
            <p:nvPr>
              <p:custDataLst>
                <p:tags r:id="rId7"/>
              </p:custDataLst>
            </p:nvPr>
          </p:nvSpPr>
          <p:spPr bwMode="auto">
            <a:xfrm>
              <a:off x="4367369" y="3910013"/>
              <a:ext cx="1068232" cy="888684"/>
            </a:xfrm>
            <a:prstGeom prst="ellipse">
              <a:avLst/>
            </a:prstGeom>
            <a:gradFill>
              <a:gsLst>
                <a:gs pos="0">
                  <a:schemeClr val="accent4">
                    <a:lumMod val="75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4">
                      <a:lumMod val="50000"/>
                    </a:schemeClr>
                  </a:solidFill>
                </a:rPr>
                <a:t>Telepresence?</a:t>
              </a:r>
            </a:p>
          </p:txBody>
        </p:sp>
      </p:grpSp>
      <p:sp>
        <p:nvSpPr>
          <p:cNvPr id="22" name="TextBox 21"/>
          <p:cNvSpPr txBox="1"/>
          <p:nvPr/>
        </p:nvSpPr>
        <p:spPr>
          <a:xfrm>
            <a:off x="6019800" y="2209800"/>
            <a:ext cx="2743200" cy="3539430"/>
          </a:xfrm>
          <a:prstGeom prst="rect">
            <a:avLst/>
          </a:prstGeom>
          <a:noFill/>
        </p:spPr>
        <p:txBody>
          <a:bodyPr wrap="square" rtlCol="0">
            <a:spAutoFit/>
          </a:bodyPr>
          <a:lstStyle/>
          <a:p>
            <a:pPr lvl="1" fontAlgn="auto">
              <a:spcBef>
                <a:spcPts val="0"/>
              </a:spcBef>
              <a:spcAft>
                <a:spcPts val="0"/>
              </a:spcAft>
              <a:defRPr/>
            </a:pPr>
            <a:r>
              <a:rPr lang="en-US" sz="2800" b="1" dirty="0" smtClean="0"/>
              <a:t>Information can augment</a:t>
            </a:r>
            <a:br>
              <a:rPr lang="en-US" sz="2800" b="1" dirty="0" smtClean="0"/>
            </a:br>
            <a:r>
              <a:rPr lang="en-US" sz="2800" b="1" dirty="0" smtClean="0"/>
              <a:t>interpersonal and physical interactions</a:t>
            </a:r>
          </a:p>
          <a:p>
            <a:pPr lvl="1" fontAlgn="auto">
              <a:spcBef>
                <a:spcPts val="0"/>
              </a:spcBef>
              <a:spcAft>
                <a:spcPts val="0"/>
              </a:spcAft>
              <a:defRPr/>
            </a:pPr>
            <a:r>
              <a:rPr lang="en-US" sz="2800" b="1" dirty="0" smtClean="0"/>
              <a:t/>
            </a:r>
            <a:br>
              <a:rPr lang="en-US" sz="2800" b="1" dirty="0" smtClean="0"/>
            </a:br>
            <a:r>
              <a:rPr lang="en-US" sz="2800" b="1" dirty="0" smtClean="0"/>
              <a:t>And can also replace them</a:t>
            </a:r>
            <a:endParaRPr lang="en-US" sz="28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srcRect/>
          <a:stretch>
            <a:fillRect/>
          </a:stretch>
        </p:blipFill>
        <p:spPr bwMode="auto">
          <a:xfrm>
            <a:off x="5105400" y="304800"/>
            <a:ext cx="3671359" cy="3019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105" name="Title 1"/>
          <p:cNvSpPr>
            <a:spLocks noGrp="1"/>
          </p:cNvSpPr>
          <p:nvPr>
            <p:ph type="title"/>
          </p:nvPr>
        </p:nvSpPr>
        <p:spPr>
          <a:xfrm>
            <a:off x="762000" y="228600"/>
            <a:ext cx="441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Telepresence</a:t>
            </a:r>
            <a:br>
              <a:rPr lang="en-US" sz="3600" b="1" dirty="0" smtClean="0"/>
            </a:br>
            <a:r>
              <a:rPr lang="en-US" sz="3600" b="1" dirty="0" smtClean="0"/>
              <a:t> &amp; Telerobotics</a:t>
            </a:r>
          </a:p>
        </p:txBody>
      </p:sp>
      <p:pic>
        <p:nvPicPr>
          <p:cNvPr id="13" name="Picture 2"/>
          <p:cNvPicPr>
            <a:picLocks noChangeAspect="1" noChangeArrowheads="1"/>
          </p:cNvPicPr>
          <p:nvPr/>
        </p:nvPicPr>
        <p:blipFill>
          <a:blip r:embed="rId4" cstate="print"/>
          <a:srcRect/>
          <a:stretch>
            <a:fillRect/>
          </a:stretch>
        </p:blipFill>
        <p:spPr bwMode="auto">
          <a:xfrm>
            <a:off x="762000" y="1981200"/>
            <a:ext cx="3908734"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p:cNvPicPr>
            <a:picLocks noChangeAspect="1" noChangeArrowheads="1"/>
          </p:cNvPicPr>
          <p:nvPr/>
        </p:nvPicPr>
        <p:blipFill>
          <a:blip r:embed="rId5" cstate="print"/>
          <a:srcRect/>
          <a:stretch>
            <a:fillRect/>
          </a:stretch>
        </p:blipFill>
        <p:spPr bwMode="auto">
          <a:xfrm>
            <a:off x="5181600" y="3657600"/>
            <a:ext cx="3237739" cy="3026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990600" y="22860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Continuum of Technology Support in Interactions</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28600" y="1676400"/>
            <a:ext cx="8382000" cy="4235164"/>
          </a:xfrm>
          <a:prstGeom prst="rect">
            <a:avLst/>
          </a:prstGeom>
          <a:noFill/>
          <a:ln w="9525">
            <a:noFill/>
            <a:miter lim="800000"/>
            <a:headEnd/>
            <a:tailEnd/>
          </a:ln>
        </p:spPr>
      </p:pic>
      <p:sp>
        <p:nvSpPr>
          <p:cNvPr id="9" name="Rectangle 8"/>
          <p:cNvSpPr/>
          <p:nvPr/>
        </p:nvSpPr>
        <p:spPr>
          <a:xfrm>
            <a:off x="609600" y="5867400"/>
            <a:ext cx="7848600" cy="707886"/>
          </a:xfrm>
          <a:prstGeom prst="rect">
            <a:avLst/>
          </a:prstGeom>
        </p:spPr>
        <p:txBody>
          <a:bodyPr wrap="square">
            <a:spAutoFit/>
          </a:bodyPr>
          <a:lstStyle/>
          <a:p>
            <a:r>
              <a:rPr lang="en-US" sz="2000" b="1" dirty="0" smtClean="0"/>
              <a:t>Glushko, Robert J. "Seven Contexts for Service System Design," in Maglio, P. P., et al. (Eds.), </a:t>
            </a:r>
            <a:r>
              <a:rPr lang="en-US" sz="2000" b="1" i="1" dirty="0" smtClean="0"/>
              <a:t>Handbook of Service Science</a:t>
            </a:r>
            <a:r>
              <a:rPr lang="en-US" sz="2000" b="1" dirty="0" smtClean="0"/>
              <a:t>, 219-249, 2010.</a:t>
            </a:r>
            <a:endParaRPr lang="en-US" sz="20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“Smart”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3429000" cy="4496902"/>
          </a:xfrm>
          <a:prstGeom prst="rect">
            <a:avLst/>
          </a:prstGeom>
          <a:noFill/>
          <a:ln w="9525">
            <a:noFill/>
            <a:miter lim="800000"/>
            <a:headEnd/>
            <a:tailEnd/>
          </a:ln>
        </p:spPr>
        <p:txBody>
          <a:bodyPr wrap="square" lIns="64291" tIns="32146" rIns="64291" bIns="32146">
            <a:spAutoFit/>
          </a:bodyPr>
          <a:lstStyle/>
          <a:p>
            <a:r>
              <a:rPr lang="en-US" sz="2400" dirty="0" smtClean="0"/>
              <a:t>The variety and functions of interactions with digital resources are determined by the amount of structure and semantics represented in their digital encoding, in the descriptions associated with the resources, or by the intelligence of the</a:t>
            </a:r>
          </a:p>
          <a:p>
            <a:r>
              <a:rPr lang="en-US" sz="2400" dirty="0" smtClean="0"/>
              <a:t>computational processes applied to them</a:t>
            </a:r>
            <a:endParaRPr lang="en-US" sz="2400" dirty="0" smtClean="0">
              <a:latin typeface="UC Berkeley OS Sign"/>
              <a:cs typeface="Arial" pitchFamily="34" charset="0"/>
              <a:sym typeface="UC Berkeley OS Sign"/>
            </a:endParaRPr>
          </a:p>
        </p:txBody>
      </p:sp>
      <p:pic>
        <p:nvPicPr>
          <p:cNvPr id="8" name="Picture 7" descr="DesignPatternsResourceProperties.gif"/>
          <p:cNvPicPr>
            <a:picLocks noChangeAspect="1"/>
          </p:cNvPicPr>
          <p:nvPr/>
        </p:nvPicPr>
        <p:blipFill>
          <a:blip r:embed="rId3" cstate="print"/>
          <a:stretch>
            <a:fillRect/>
          </a:stretch>
        </p:blipFill>
        <p:spPr bwMode="auto">
          <a:xfrm>
            <a:off x="4191000" y="1752600"/>
            <a:ext cx="4780072"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November 2015</a:t>
            </a:r>
            <a:br>
              <a:rPr lang="en-US" sz="3000" dirty="0" smtClean="0">
                <a:sym typeface="UC Berkeley OS Sign"/>
              </a:rPr>
            </a:br>
            <a:r>
              <a:rPr lang="en-US" sz="3000" dirty="0" smtClean="0">
                <a:sym typeface="UC Berkeley OS Sign"/>
              </a:rPr>
              <a:t>Lecture 24.3 – Affordances and Interactions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Design of Everyday Things”</a:t>
            </a:r>
            <a:br>
              <a:rPr lang="en-US" sz="3600" b="1" dirty="0" smtClean="0"/>
            </a:br>
            <a:r>
              <a:rPr lang="en-US" sz="3600" b="1" dirty="0" smtClean="0"/>
              <a:t>(</a:t>
            </a:r>
            <a:r>
              <a:rPr lang="en-US" sz="3600" b="1" dirty="0" smtClean="0">
                <a:hlinkClick r:id="rId3"/>
              </a:rPr>
              <a:t>new edition Nov 2013</a:t>
            </a:r>
            <a:r>
              <a:rPr lang="en-US" sz="3600" b="1" dirty="0" smtClean="0"/>
              <a: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905000"/>
            <a:ext cx="8534400" cy="27057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Design must convey the essence of a device’s operation</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way it works</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possible actions that can be taken</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Just what it is doing at any particular moment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Affordances (1)</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905000"/>
            <a:ext cx="7924800" cy="32745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cs typeface="Arial" pitchFamily="34" charset="0"/>
                <a:sym typeface="UC Berkeley OS Sign"/>
              </a:rPr>
              <a:t>For physical resources, many potential interactions are inherent in their affordances</a:t>
            </a:r>
            <a:r>
              <a:rPr lang="en-US" sz="2400" dirty="0" smtClean="0">
                <a:latin typeface="UC Berkeley OS Sign"/>
                <a:cs typeface="Arial" pitchFamily="34" charset="0"/>
                <a:sym typeface="Arial" pitchFamily="34" charset="0"/>
              </a:rPr>
              <a:t> – perceptible and actionable properties that determine what can be done with them (given some capabilities of the entities interacting with them)</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cs typeface="Arial" pitchFamily="34" charset="0"/>
                <a:sym typeface="Arial" pitchFamily="34" charset="0"/>
              </a:rPr>
              <a:t>Affordances can also be analyzed as constraints that limit what can be done with a resource</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cs typeface="Arial" pitchFamily="34" charset="0"/>
                <a:sym typeface="Arial" pitchFamily="34" charset="0"/>
              </a:rPr>
              <a:t>Creating affordances is often the purpose of design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4724400" y="762000"/>
            <a:ext cx="3581400" cy="22098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Easily Perceivable Affordances</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1" name="Picture 13"/>
          <p:cNvPicPr>
            <a:picLocks noChangeAspect="1" noChangeArrowheads="1"/>
          </p:cNvPicPr>
          <p:nvPr/>
        </p:nvPicPr>
        <p:blipFill>
          <a:blip r:embed="rId4" cstate="print"/>
          <a:srcRect/>
          <a:stretch>
            <a:fillRect/>
          </a:stretch>
        </p:blipFill>
        <p:spPr bwMode="auto">
          <a:xfrm>
            <a:off x="1066800" y="0"/>
            <a:ext cx="2858397" cy="3429000"/>
          </a:xfrm>
          <a:prstGeom prst="rect">
            <a:avLst/>
          </a:prstGeom>
          <a:noFill/>
          <a:ln w="9525">
            <a:noFill/>
            <a:miter lim="800000"/>
            <a:headEnd/>
            <a:tailEnd/>
          </a:ln>
        </p:spPr>
      </p:pic>
      <p:pic>
        <p:nvPicPr>
          <p:cNvPr id="77826" name="Picture 2" descr="http://www.gilmorekramer.com/more_info/fiberglass_esd_boxes/images/stacking_boxes.jpg"/>
          <p:cNvPicPr>
            <a:picLocks noChangeAspect="1" noChangeArrowheads="1"/>
          </p:cNvPicPr>
          <p:nvPr/>
        </p:nvPicPr>
        <p:blipFill>
          <a:blip r:embed="rId5" cstate="print"/>
          <a:srcRect/>
          <a:stretch>
            <a:fillRect/>
          </a:stretch>
        </p:blipFill>
        <p:spPr bwMode="auto">
          <a:xfrm>
            <a:off x="609600" y="3657600"/>
            <a:ext cx="4156795" cy="2895600"/>
          </a:xfrm>
          <a:prstGeom prst="rect">
            <a:avLst/>
          </a:prstGeom>
          <a:noFill/>
        </p:spPr>
      </p:pic>
      <p:pic>
        <p:nvPicPr>
          <p:cNvPr id="77828" name="Picture 4" descr="https://encrypted-tbn1.gstatic.com/images?q=tbn:ANd9GcQzS2oZJSezRrJZVDeC6rM9vSYmjhSMaUzJpoeIg2GSXwekSO_B"/>
          <p:cNvPicPr>
            <a:picLocks noChangeAspect="1" noChangeArrowheads="1"/>
          </p:cNvPicPr>
          <p:nvPr/>
        </p:nvPicPr>
        <p:blipFill>
          <a:blip r:embed="rId6" cstate="print"/>
          <a:srcRect/>
          <a:stretch>
            <a:fillRect/>
          </a:stretch>
        </p:blipFill>
        <p:spPr bwMode="auto">
          <a:xfrm>
            <a:off x="5181600" y="3429000"/>
            <a:ext cx="2981325" cy="298132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Affordances (2)</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762001" y="1676401"/>
            <a:ext cx="77724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Many organizing systems use the readily perceived properties that create affordances as the basis for resource selection, arrangement, and interaction design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is especially true with “taskonomic” classification)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not every affordance makes sense as an organizing principle, and not every affordance is related to a useful interaction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Interactions –The Why </a:t>
            </a:r>
            <a:br>
              <a:rPr lang="en-US" sz="3600" b="1" dirty="0" smtClean="0">
                <a:sym typeface="UC Berkeley OS Sign"/>
              </a:rPr>
            </a:br>
            <a:r>
              <a:rPr lang="en-US" sz="3600" b="1" dirty="0" smtClean="0">
                <a:sym typeface="UC Berkeley OS Sign"/>
              </a:rPr>
              <a:t>of Organizing Systems</a:t>
            </a:r>
          </a:p>
        </p:txBody>
      </p:sp>
      <p:sp>
        <p:nvSpPr>
          <p:cNvPr id="491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6D504EE-3E01-4EC0-929A-3715972E26FE}"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2057400"/>
            <a:ext cx="8036719" cy="340275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INTERACTIONS include any activity, function, or service supported by or enabled with respect to the resources in a collection or with respect the collection as a </a:t>
            </a:r>
            <a:r>
              <a:rPr lang="en-US" sz="2800" dirty="0" smtClean="0">
                <a:latin typeface="UC Berkeley OS Sign"/>
                <a:sym typeface="UC Berkeley OS Sign"/>
              </a:rPr>
              <a:t>whole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interaction of ACCESS is fundamental in any collection of resources –why would you collect and organize resources you didn’t expect to access in the future?</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Designed vs. Afforded Interactions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85800" y="1219200"/>
            <a:ext cx="8133159" cy="515503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 Make sure you understand that the interactions that are “afforded” are not the same as the “designed interactions” that are </a:t>
            </a:r>
            <a:r>
              <a:rPr lang="en-US" sz="2800" dirty="0" smtClean="0">
                <a:latin typeface="UC Berkeley OS Sign"/>
                <a:sym typeface="UC Berkeley OS Sign"/>
              </a:rPr>
              <a:t>made possible by intentional acts of description, arrangement, or technological mediation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For example, when a book is checked out of a library it might be read, translated, summarized, criticized, or otherwise used — but none of these interactions are directly designed into the library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A digital library, however, might design in support for  translation, summarization, annotation, and other services</a:t>
            </a: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 to Support Interaction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08388"/>
            <a:ext cx="79248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With physical resources, good design makes it easy to distinguish between parts and properties that are functional and those that are decorative or otherwise non-functional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With digital and computational resources, it is often impossible to discern capability in the “presentation layer”</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sym typeface="UC Berkeley OS Sign"/>
              </a:rPr>
              <a:t>So designing the interactions isn't sufficient; we must also make them discoverable and comprehensible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Interactions with Digital and Computerized Resources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3962400" cy="442521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often can’t perceive the designed interactions with digital and computerized resources, because their capabilities are internally implemented rather than inherent in perceptible surface properties or file names</a:t>
            </a:r>
          </a:p>
        </p:txBody>
      </p:sp>
      <p:pic>
        <p:nvPicPr>
          <p:cNvPr id="8" name="Picture 7" descr="MartialArtsCategories.gif"/>
          <p:cNvPicPr>
            <a:picLocks noChangeAspect="1"/>
          </p:cNvPicPr>
          <p:nvPr/>
        </p:nvPicPr>
        <p:blipFill>
          <a:blip r:embed="rId3" cstate="print"/>
          <a:stretch>
            <a:fillRect/>
          </a:stretch>
        </p:blipFill>
        <p:spPr>
          <a:xfrm>
            <a:off x="4419600" y="1752600"/>
            <a:ext cx="4524653" cy="4524653"/>
          </a:xfrm>
          <a:prstGeom prst="rect">
            <a:avLst/>
          </a:prstGeom>
        </p:spPr>
      </p:pic>
      <p:sp>
        <p:nvSpPr>
          <p:cNvPr id="9" name="TextBox 8"/>
          <p:cNvSpPr txBox="1"/>
          <p:nvPr/>
        </p:nvSpPr>
        <p:spPr>
          <a:xfrm>
            <a:off x="6172200" y="6019800"/>
            <a:ext cx="2971800" cy="381000"/>
          </a:xfrm>
          <a:prstGeom prst="rect">
            <a:avLst/>
          </a:prstGeom>
          <a:noFill/>
        </p:spPr>
        <p:txBody>
          <a:bodyPr wrap="square" rtlCol="0">
            <a:spAutoFit/>
          </a:bodyPr>
          <a:lstStyle/>
          <a:p>
            <a:r>
              <a:rPr lang="en-US" dirty="0" err="1" smtClean="0">
                <a:hlinkClick r:id="rId4"/>
              </a:rPr>
              <a:t>Sonicator</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Interactions with Digital and Computerized Resources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534400" cy="125409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Even when we see some indications of potential interactions we can't directly understand or compare their capability</a:t>
            </a:r>
          </a:p>
        </p:txBody>
      </p:sp>
      <p:pic>
        <p:nvPicPr>
          <p:cNvPr id="92162" name="Picture 2"/>
          <p:cNvPicPr>
            <a:picLocks noChangeAspect="1" noChangeArrowheads="1"/>
          </p:cNvPicPr>
          <p:nvPr/>
        </p:nvPicPr>
        <p:blipFill>
          <a:blip r:embed="rId3" cstate="print"/>
          <a:srcRect/>
          <a:stretch>
            <a:fillRect/>
          </a:stretch>
        </p:blipFill>
        <p:spPr bwMode="auto">
          <a:xfrm>
            <a:off x="304800" y="3163890"/>
            <a:ext cx="8610600" cy="1494997"/>
          </a:xfrm>
          <a:prstGeom prst="rect">
            <a:avLst/>
          </a:prstGeom>
          <a:noFill/>
          <a:ln w="9525">
            <a:noFill/>
            <a:miter lim="800000"/>
            <a:headEnd/>
            <a:tailEnd/>
          </a:ln>
        </p:spPr>
      </p:pic>
      <p:pic>
        <p:nvPicPr>
          <p:cNvPr id="92163" name="Picture 3"/>
          <p:cNvPicPr>
            <a:picLocks noChangeAspect="1" noChangeArrowheads="1"/>
          </p:cNvPicPr>
          <p:nvPr/>
        </p:nvPicPr>
        <p:blipFill>
          <a:blip r:embed="rId4" cstate="print"/>
          <a:srcRect/>
          <a:stretch>
            <a:fillRect/>
          </a:stretch>
        </p:blipFill>
        <p:spPr bwMode="auto">
          <a:xfrm>
            <a:off x="228600" y="5105400"/>
            <a:ext cx="8633832"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 to Support Interaction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2008388"/>
            <a:ext cx="8534400" cy="38488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interactions with physical and digital resources are invoked and performed using controls or other “user interface elements”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controls and UI elements have affordances too, and good design makes it easy to see how to use them</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Does the arrangement of the controls map well to the arrangement of the resources they control?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the resources belong to logical groups or categories, does the arrangement of the controls reflect them?</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219200" y="1981200"/>
            <a:ext cx="1381125" cy="3962400"/>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2971800" y="2133600"/>
            <a:ext cx="5554014" cy="3505200"/>
          </a:xfrm>
          <a:prstGeom prst="rect">
            <a:avLst/>
          </a:prstGeom>
          <a:noFill/>
          <a:ln w="9525">
            <a:noFill/>
            <a:miter lim="800000"/>
            <a:headEnd/>
            <a:tailEnd/>
          </a:ln>
        </p:spPr>
      </p:pic>
      <p:sp>
        <p:nvSpPr>
          <p:cNvPr id="4" name="TextBox 3"/>
          <p:cNvSpPr txBox="1"/>
          <p:nvPr/>
        </p:nvSpPr>
        <p:spPr>
          <a:xfrm>
            <a:off x="381000" y="762000"/>
            <a:ext cx="3429000" cy="954107"/>
          </a:xfrm>
          <a:prstGeom prst="rect">
            <a:avLst/>
          </a:prstGeom>
          <a:noFill/>
        </p:spPr>
        <p:txBody>
          <a:bodyPr wrap="square" rtlCol="0">
            <a:spAutoFit/>
          </a:bodyPr>
          <a:lstStyle/>
          <a:p>
            <a:r>
              <a:rPr lang="en-US" sz="2800" b="1" dirty="0" smtClean="0"/>
              <a:t>BEFORE:  Array of 6 light switches </a:t>
            </a:r>
          </a:p>
        </p:txBody>
      </p:sp>
      <p:sp>
        <p:nvSpPr>
          <p:cNvPr id="5" name="TextBox 4"/>
          <p:cNvSpPr txBox="1"/>
          <p:nvPr/>
        </p:nvSpPr>
        <p:spPr>
          <a:xfrm>
            <a:off x="4495800" y="533400"/>
            <a:ext cx="3581400" cy="1384995"/>
          </a:xfrm>
          <a:prstGeom prst="rect">
            <a:avLst/>
          </a:prstGeom>
          <a:noFill/>
        </p:spPr>
        <p:txBody>
          <a:bodyPr wrap="square" rtlCol="0">
            <a:spAutoFit/>
          </a:bodyPr>
          <a:lstStyle/>
          <a:p>
            <a:r>
              <a:rPr lang="en-US" sz="2800" b="1" dirty="0" smtClean="0"/>
              <a:t>AFTER: Switches arranged to match room layout </a:t>
            </a:r>
          </a:p>
        </p:txBody>
      </p:sp>
      <p:sp>
        <p:nvSpPr>
          <p:cNvPr id="6" name="TextBox 5"/>
          <p:cNvSpPr txBox="1"/>
          <p:nvPr/>
        </p:nvSpPr>
        <p:spPr>
          <a:xfrm>
            <a:off x="1828800" y="6019800"/>
            <a:ext cx="6096000" cy="400110"/>
          </a:xfrm>
          <a:prstGeom prst="rect">
            <a:avLst/>
          </a:prstGeom>
          <a:noFill/>
        </p:spPr>
        <p:txBody>
          <a:bodyPr wrap="square" rtlCol="0">
            <a:spAutoFit/>
          </a:bodyPr>
          <a:lstStyle/>
          <a:p>
            <a:r>
              <a:rPr lang="en-US" sz="2000" dirty="0" smtClean="0"/>
              <a:t>Donald Norman, The Design of Everyday Things</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81000"/>
            <a:ext cx="7391400" cy="954107"/>
          </a:xfrm>
          <a:prstGeom prst="rect">
            <a:avLst/>
          </a:prstGeom>
          <a:noFill/>
        </p:spPr>
        <p:txBody>
          <a:bodyPr wrap="square" rtlCol="0">
            <a:spAutoFit/>
          </a:bodyPr>
          <a:lstStyle/>
          <a:p>
            <a:r>
              <a:rPr lang="en-US" sz="2800" b="1" dirty="0" smtClean="0"/>
              <a:t>Beer tap handles used to distinguish identical knobs in control room of a nuclear power plant</a:t>
            </a:r>
          </a:p>
        </p:txBody>
      </p:sp>
      <p:pic>
        <p:nvPicPr>
          <p:cNvPr id="1029" name="Picture 5"/>
          <p:cNvPicPr>
            <a:picLocks noChangeAspect="1" noChangeArrowheads="1"/>
          </p:cNvPicPr>
          <p:nvPr/>
        </p:nvPicPr>
        <p:blipFill>
          <a:blip r:embed="rId2" cstate="print"/>
          <a:srcRect/>
          <a:stretch>
            <a:fillRect/>
          </a:stretch>
        </p:blipFill>
        <p:spPr bwMode="auto">
          <a:xfrm>
            <a:off x="1752600" y="1524000"/>
            <a:ext cx="5524500" cy="4705350"/>
          </a:xfrm>
          <a:prstGeom prst="rect">
            <a:avLst/>
          </a:prstGeom>
          <a:noFill/>
          <a:ln w="9525">
            <a:noFill/>
            <a:miter lim="800000"/>
            <a:headEnd/>
            <a:tailEnd/>
          </a:ln>
        </p:spPr>
      </p:pic>
      <p:sp>
        <p:nvSpPr>
          <p:cNvPr id="7" name="TextBox 6"/>
          <p:cNvSpPr txBox="1"/>
          <p:nvPr/>
        </p:nvSpPr>
        <p:spPr>
          <a:xfrm>
            <a:off x="1295400" y="6248400"/>
            <a:ext cx="6096000" cy="400110"/>
          </a:xfrm>
          <a:prstGeom prst="rect">
            <a:avLst/>
          </a:prstGeom>
          <a:noFill/>
        </p:spPr>
        <p:txBody>
          <a:bodyPr wrap="square" rtlCol="0">
            <a:spAutoFit/>
          </a:bodyPr>
          <a:lstStyle/>
          <a:p>
            <a:r>
              <a:rPr lang="en-US" sz="2000" dirty="0" smtClean="0"/>
              <a:t>Donald Norman, The Design of Everyday Things</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2400" y="1219200"/>
            <a:ext cx="25146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Good and</a:t>
            </a:r>
            <a:br>
              <a:rPr lang="en-US" sz="3600" b="1" dirty="0" smtClean="0">
                <a:sym typeface="UC Berkeley OS Sign"/>
              </a:rPr>
            </a:br>
            <a:r>
              <a:rPr lang="en-US" sz="3600" b="1" dirty="0" smtClean="0">
                <a:sym typeface="UC Berkeley OS Sign"/>
              </a:rPr>
              <a:t> Bad</a:t>
            </a:r>
            <a:br>
              <a:rPr lang="en-US" sz="3600" b="1" dirty="0" smtClean="0">
                <a:sym typeface="UC Berkeley OS Sign"/>
              </a:rPr>
            </a:br>
            <a:r>
              <a:rPr lang="en-US" sz="3600" b="1" dirty="0" smtClean="0">
                <a:sym typeface="UC Berkeley OS Sign"/>
              </a:rPr>
              <a:t> Mappings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pic>
        <p:nvPicPr>
          <p:cNvPr id="4098" name="Picture 2" descr="(picture of bad range)"/>
          <p:cNvPicPr>
            <a:picLocks noChangeAspect="1" noChangeArrowheads="1"/>
          </p:cNvPicPr>
          <p:nvPr/>
        </p:nvPicPr>
        <p:blipFill>
          <a:blip r:embed="rId3" cstate="print"/>
          <a:srcRect/>
          <a:stretch>
            <a:fillRect/>
          </a:stretch>
        </p:blipFill>
        <p:spPr bwMode="auto">
          <a:xfrm>
            <a:off x="2743200" y="228600"/>
            <a:ext cx="5832764" cy="4207239"/>
          </a:xfrm>
          <a:prstGeom prst="rect">
            <a:avLst/>
          </a:prstGeom>
          <a:noFill/>
        </p:spPr>
      </p:pic>
      <p:pic>
        <p:nvPicPr>
          <p:cNvPr id="4100" name="Picture 4" descr="(picture of good range)"/>
          <p:cNvPicPr>
            <a:picLocks noChangeAspect="1" noChangeArrowheads="1"/>
          </p:cNvPicPr>
          <p:nvPr/>
        </p:nvPicPr>
        <p:blipFill>
          <a:blip r:embed="rId4" cstate="print"/>
          <a:srcRect/>
          <a:stretch>
            <a:fillRect/>
          </a:stretch>
        </p:blipFill>
        <p:spPr bwMode="auto">
          <a:xfrm>
            <a:off x="1600200" y="4724400"/>
            <a:ext cx="6610112" cy="18288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4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 and Organizing</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85800" y="1676400"/>
            <a:ext cx="8000999" cy="18302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
            </a:r>
            <a:r>
              <a:rPr lang="en-US" sz="2800" i="1" dirty="0" smtClean="0">
                <a:latin typeface="UC Berkeley OS Sign"/>
                <a:cs typeface="Arial" pitchFamily="34" charset="0"/>
                <a:sym typeface="Arial" pitchFamily="34" charset="0"/>
              </a:rPr>
              <a:t>intentional arrangement of resources and the interactions they support</a:t>
            </a:r>
            <a:r>
              <a:rPr lang="en-US" sz="2800" dirty="0" smtClean="0">
                <a:latin typeface="UC Berkeley OS Sign"/>
                <a:cs typeface="Arial" pitchFamily="34" charset="0"/>
                <a:sym typeface="Arial" pitchFamily="34" charset="0"/>
              </a:rPr>
              <a:t>? – that’s what design does” (Don Norman)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30 November 2015</a:t>
            </a:r>
            <a:br>
              <a:rPr lang="en-US" sz="3000" dirty="0" smtClean="0">
                <a:sym typeface="UC Berkeley OS Sign"/>
              </a:rPr>
            </a:br>
            <a:r>
              <a:rPr lang="en-US" sz="3000" dirty="0" smtClean="0">
                <a:sym typeface="UC Berkeley OS Sign"/>
              </a:rPr>
              <a:t>Lecture 24.4 – Business Patterns as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3810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Interactions –The Why </a:t>
            </a:r>
            <a:br>
              <a:rPr lang="en-US" sz="3600" b="1" dirty="0" smtClean="0">
                <a:sym typeface="UC Berkeley OS Sign"/>
              </a:rPr>
            </a:br>
            <a:r>
              <a:rPr lang="en-US" sz="3600" b="1" dirty="0" smtClean="0">
                <a:sym typeface="UC Berkeley OS Sign"/>
              </a:rPr>
              <a:t>of Organizing Systems</a:t>
            </a:r>
          </a:p>
        </p:txBody>
      </p:sp>
      <p:sp>
        <p:nvSpPr>
          <p:cNvPr id="491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6D504EE-3E01-4EC0-929A-3715972E26FE}"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828800"/>
            <a:ext cx="8036719" cy="436225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Whenever we select a resource for inclusion in an organizing system, describe it, or arrange it according to an organizing principle, we (should) have an interaction in mind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include a resource in our system because our users will need it; we assign a resource to one or more categories to help our users find it, understand it, and connect it with other resources in a meaningful way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TDO calls this “organizing on the way in”</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Business Patterns as Organizing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219200"/>
            <a:ext cx="8036719" cy="509206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definition of Organizing System as an intentionally arranged collection of resources can be applied to business design and operation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 is also easy to see that at an abstract level almost </a:t>
            </a:r>
            <a:r>
              <a:rPr lang="en-US" sz="2800" dirty="0" smtClean="0">
                <a:solidFill>
                  <a:srgbClr val="FF0000"/>
                </a:solidFill>
                <a:latin typeface="UC Berkeley OS Sign"/>
                <a:sym typeface="UC Berkeley OS Sign"/>
              </a:rPr>
              <a:t>all businesses are organized according to similar principles and patterns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Businesses share common external influences, especially those in the same industry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They also share common internal influences and goals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What Businesses 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304800"/>
            <a:ext cx="8036719" cy="58849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olidFill>
                  <a:srgbClr val="FF0000"/>
                </a:solidFill>
                <a:latin typeface="UC Berkeley OS Sign"/>
                <a:sym typeface="UC Berkeley OS Sign"/>
              </a:rPr>
              <a:t>Design and Engineering </a:t>
            </a:r>
            <a:r>
              <a:rPr lang="en-US" sz="2400" dirty="0" smtClean="0">
                <a:latin typeface="UC Berkeley OS Sign"/>
                <a:sym typeface="UC Berkeley OS Sign"/>
              </a:rPr>
              <a:t>– figuring out how to make stuff, increasingly by collaborating with people who make the materials and components; if the stuff is intangible, this activity means “how to deliver it successfully to customers”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olidFill>
                  <a:srgbClr val="FF0000"/>
                </a:solidFill>
                <a:latin typeface="UC Berkeley OS Sign"/>
                <a:sym typeface="UC Berkeley OS Sign"/>
              </a:rPr>
              <a:t>Manufacturing</a:t>
            </a:r>
            <a:r>
              <a:rPr lang="en-US" sz="2400" dirty="0" smtClean="0">
                <a:latin typeface="UC Berkeley OS Sign"/>
                <a:sym typeface="UC Berkeley OS Sign"/>
              </a:rPr>
              <a:t> – making stuff,  often with much of the assembly done “upstream” in a supply chain or by collaborating with people who are "downstream" toward the customer to customize it; intangible stuff often is delivered in more tangible packages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olidFill>
                  <a:srgbClr val="FF0000"/>
                </a:solidFill>
                <a:latin typeface="UC Berkeley OS Sign"/>
                <a:sym typeface="UC Berkeley OS Sign"/>
              </a:rPr>
              <a:t>Human Resources, Finance, MIS </a:t>
            </a:r>
            <a:r>
              <a:rPr lang="en-US" sz="2400" dirty="0" smtClean="0">
                <a:latin typeface="UC Berkeley OS Sign"/>
                <a:sym typeface="UC Berkeley OS Sign"/>
              </a:rPr>
              <a:t>– organizing and taking care of the people who do everything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olidFill>
                  <a:srgbClr val="FF0000"/>
                </a:solidFill>
                <a:latin typeface="UC Berkeley OS Sign"/>
                <a:sym typeface="UC Berkeley OS Sign"/>
              </a:rPr>
              <a:t>Information Systems </a:t>
            </a:r>
            <a:r>
              <a:rPr lang="en-US" sz="2400" dirty="0" smtClean="0">
                <a:latin typeface="UC Berkeley OS Sign"/>
                <a:sym typeface="UC Berkeley OS Sign"/>
              </a:rPr>
              <a:t>– designing, deploying, supporting computing and communications infrastructure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Describing What Businesses 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76400"/>
            <a:ext cx="8036719" cy="436225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Organization-level or business model patterns</a:t>
            </a:r>
            <a:r>
              <a:rPr lang="en-US" sz="2800" dirty="0" smtClean="0">
                <a:latin typeface="UC Berkeley OS Sign"/>
                <a:sym typeface="UC Berkeley OS Sign"/>
              </a:rPr>
              <a:t>: marketplace, auction, supply chain, build to order, drop shipment, vendor managed inventory, etc.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Business process patterns</a:t>
            </a:r>
            <a:r>
              <a:rPr lang="en-US" sz="2800" dirty="0" smtClean="0">
                <a:latin typeface="UC Berkeley OS Sign"/>
                <a:sym typeface="UC Berkeley OS Sign"/>
              </a:rPr>
              <a:t>: procurement, payment, shipment, reconciliation, etc.</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Business information patterns</a:t>
            </a:r>
            <a:r>
              <a:rPr lang="en-US" sz="2800" dirty="0" smtClean="0">
                <a:latin typeface="UC Berkeley OS Sign"/>
                <a:sym typeface="UC Berkeley OS Sign"/>
              </a:rPr>
              <a:t>: document models for catalog, purchase order, invoice, etc., and models for the components they contain for party, time, location, measurement, price, etc.</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10-1ReusingPatterns.gif"/>
          <p:cNvPicPr>
            <a:picLocks noGrp="1" noChangeAspect="1"/>
          </p:cNvPicPr>
          <p:nvPr>
            <p:ph idx="1"/>
          </p:nvPr>
        </p:nvPicPr>
        <p:blipFill>
          <a:blip r:embed="rId3" cstate="print"/>
          <a:stretch>
            <a:fillRect/>
          </a:stretch>
        </p:blipFill>
        <p:spPr>
          <a:xfrm>
            <a:off x="228600" y="457200"/>
            <a:ext cx="8678487" cy="600398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Generalizing Business Patterns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066800"/>
            <a:ext cx="8036719" cy="542549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You can identify business model patterns inductively, by looking at specific examples of businesses and </a:t>
            </a:r>
            <a:r>
              <a:rPr lang="en-US" sz="2800" dirty="0" smtClean="0">
                <a:solidFill>
                  <a:srgbClr val="FF0000"/>
                </a:solidFill>
                <a:latin typeface="UC Berkeley OS Sign"/>
                <a:sym typeface="UC Berkeley OS Sign"/>
              </a:rPr>
              <a:t>factoring out repeating elements</a:t>
            </a:r>
            <a:endParaRPr lang="en-US" sz="2800" dirty="0" smtClean="0">
              <a:latin typeface="UC Berkeley OS Sign"/>
              <a:sym typeface="UC Berkeley OS Sign"/>
            </a:endParaRP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Bank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Fast food franchise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Post office in supermarket</a:t>
            </a:r>
          </a:p>
          <a:p>
            <a:pPr marL="1075129" lvl="2"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==&gt; PATTERN: Complementary product or service for supermarket customers "plugged into" supermarket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How is “complementary” defined?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Can we further generalize the pattern?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Co-evolution of Technology and Business Organization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7391400" cy="509206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Info &amp; Com technology has changed the structure  and operation of firms; less hierarchical and more network forms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Information about goods becomes a good (or a service)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From forecast/schedule-driven to demand/event-driven business models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From </a:t>
            </a:r>
            <a:r>
              <a:rPr lang="en-US" sz="2800" dirty="0" err="1" smtClean="0">
                <a:latin typeface="UC Berkeley OS Sign"/>
                <a:sym typeface="UC Berkeley OS Sign"/>
              </a:rPr>
              <a:t>from</a:t>
            </a:r>
            <a:r>
              <a:rPr lang="en-US" sz="2800" dirty="0" smtClean="0">
                <a:latin typeface="UC Berkeley OS Sign"/>
                <a:sym typeface="UC Berkeley OS Sign"/>
              </a:rPr>
              <a:t> tightly to loosely coupled relationships/architectures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From proprietary to standard models with reusable components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Data-Driven Business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828800"/>
            <a:ext cx="7620000"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No forecast can ever be as accurate as actual sales and demand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key to business optimization isn't doing things faster  according to plans, it is doing things smarter according to actual demand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"Information-driven decisions" can be make more reliably and with less latency when applications and sensor networks collect information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Johnson, Eric J., et al. "Beyond nudges: Tools of a choice architecture.”Marketing Letters 23.2 (2012): 487-504.</a:t>
            </a:r>
          </a:p>
          <a:p>
            <a:r>
              <a:rPr lang="en-US" sz="2800" dirty="0" smtClean="0"/>
              <a:t>Glushko, R. J., &amp; </a:t>
            </a:r>
            <a:r>
              <a:rPr lang="en-US" sz="2800" dirty="0" err="1" smtClean="0"/>
              <a:t>Nomorosa</a:t>
            </a:r>
            <a:r>
              <a:rPr lang="en-US" sz="2800" dirty="0" smtClean="0"/>
              <a:t>, K. J. (2013). "Substituting Information for Interaction: A Framework for Personalization in Service Encounters and Service Systems." </a:t>
            </a:r>
            <a:r>
              <a:rPr lang="en-US" sz="2800" i="1" dirty="0" smtClean="0"/>
              <a:t>Journal of Service Research</a:t>
            </a:r>
            <a:r>
              <a:rPr lang="en-US" sz="2800" dirty="0" smtClean="0"/>
              <a:t>, </a:t>
            </a:r>
            <a:r>
              <a:rPr lang="en-US" sz="2800" i="1" dirty="0" smtClean="0"/>
              <a:t>16</a:t>
            </a:r>
            <a:r>
              <a:rPr lang="en-US" sz="2800" dirty="0" smtClean="0"/>
              <a:t>(1), 21-38.</a:t>
            </a:r>
            <a:endParaRPr lang="en-US" sz="2800" dirty="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Core 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399581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TODAY’S</a:t>
            </a:r>
            <a:br>
              <a:rPr lang="en-US" b="1" dirty="0" smtClean="0">
                <a:sym typeface="UC Berkeley OS Sign"/>
              </a:rPr>
            </a:br>
            <a:r>
              <a:rPr lang="en-US" b="1" dirty="0" smtClean="0">
                <a:sym typeface="UC Berkeley OS Sign"/>
              </a:rPr>
              <a:t> MOST</a:t>
            </a:r>
            <a:br>
              <a:rPr lang="en-US" b="1" dirty="0" smtClean="0">
                <a:sym typeface="UC Berkeley OS Sign"/>
              </a:rPr>
            </a:br>
            <a:r>
              <a:rPr lang="en-US" b="1" dirty="0" smtClean="0">
                <a:sym typeface="UC Berkeley OS Sign"/>
              </a:rPr>
              <a:t> IMPORTANT</a:t>
            </a:r>
            <a:br>
              <a:rPr lang="en-US" b="1" dirty="0" smtClean="0">
                <a:sym typeface="UC Berkeley OS Sign"/>
              </a:rPr>
            </a:br>
            <a:r>
              <a:rPr lang="en-US" b="1" dirty="0" smtClean="0">
                <a:sym typeface="UC Berkeley OS Sign"/>
              </a:rPr>
              <a:t> SLIDES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Classifying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828800"/>
            <a:ext cx="8534400" cy="367321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Type of resource involved (physical or digital)</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How value is created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Generality (generic to domain or resource-specific)</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Extent of mediation (none, partial, complete)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“Property layer” involved (properties of individual resources, properties of collections)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Initiative (by user, by resource, mixed initiative)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6858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Interactions Enabled by Re-organizing</a:t>
            </a:r>
          </a:p>
        </p:txBody>
      </p:sp>
      <p:sp>
        <p:nvSpPr>
          <p:cNvPr id="491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6D504EE-3E01-4EC0-929A-3715972E26FE}"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33400" y="910188"/>
            <a:ext cx="8036719" cy="548845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If a collection of resources isn’t organized to support our desired interactions, computational techniques can re-organize them (if they are digital) or their digital resource descriptions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by indexing, searching, sorting, transforming, translating, labeling, categorizing, combining, summarizing… (IR, ML, NLP)</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doesn’t always mean that the collection was organized poorly; it might just be organized for different interactions than the ones we want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TDO calls this “organizing on the way out”</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Classifying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362200"/>
            <a:ext cx="8534400" cy="3173078"/>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Implementation technology or algorithm (person to person, self-service, mechanical, IR, machine learning, NLP,...)</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Impact on the resources or collection (unchanged, translated, transformed, consumed, destroyed)?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 Are new resources created as a result of the interaction?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Classifying Interactions by Resource Property Layers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362200"/>
            <a:ext cx="8534400" cy="24748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resource properties that enable interactions can be distinguished in three layers: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Properties of individual resources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Properties of resource collections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Derived or computed properties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1143000" y="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and Value Creation</a:t>
            </a:r>
          </a:p>
        </p:txBody>
      </p:sp>
      <p:pic>
        <p:nvPicPr>
          <p:cNvPr id="2056" name="Picture 8"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grpSp>
        <p:nvGrpSpPr>
          <p:cNvPr id="2" name="Group 11"/>
          <p:cNvGrpSpPr/>
          <p:nvPr/>
        </p:nvGrpSpPr>
        <p:grpSpPr>
          <a:xfrm>
            <a:off x="533400" y="1371600"/>
            <a:ext cx="4648200" cy="4114800"/>
            <a:chOff x="381000" y="1905000"/>
            <a:chExt cx="3581400" cy="3378200"/>
          </a:xfrm>
        </p:grpSpPr>
        <p:sp>
          <p:nvSpPr>
            <p:cNvPr id="13" name="Rounded Rectangle 12"/>
            <p:cNvSpPr/>
            <p:nvPr>
              <p:custDataLst>
                <p:tags r:id="rId1"/>
              </p:custDataLst>
            </p:nvPr>
          </p:nvSpPr>
          <p:spPr bwMode="auto">
            <a:xfrm>
              <a:off x="381000" y="1905000"/>
              <a:ext cx="3581400" cy="3378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custDataLst>
                <p:tags r:id="rId2"/>
              </p:custDataLst>
            </p:nvPr>
          </p:nvSpPr>
          <p:spPr bwMode="auto">
            <a:xfrm>
              <a:off x="584200" y="2890838"/>
              <a:ext cx="1689100" cy="1419225"/>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400" b="1" dirty="0">
                  <a:solidFill>
                    <a:schemeClr val="tx2"/>
                  </a:solidFill>
                </a:rPr>
                <a:t>Symbolic Manipulation</a:t>
              </a:r>
              <a:endParaRPr lang="en-US" sz="1200" b="1" dirty="0">
                <a:solidFill>
                  <a:schemeClr val="tx2"/>
                </a:solidFill>
              </a:endParaRPr>
            </a:p>
          </p:txBody>
        </p:sp>
        <p:sp>
          <p:nvSpPr>
            <p:cNvPr id="15" name="Oval 14"/>
            <p:cNvSpPr/>
            <p:nvPr>
              <p:custDataLst>
                <p:tags r:id="rId3"/>
              </p:custDataLst>
            </p:nvPr>
          </p:nvSpPr>
          <p:spPr bwMode="auto">
            <a:xfrm>
              <a:off x="1866900" y="2474913"/>
              <a:ext cx="1871663" cy="1293813"/>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accent3">
                      <a:lumMod val="50000"/>
                    </a:schemeClr>
                  </a:solidFill>
                </a:rPr>
                <a:t>Physical Object Manipulation</a:t>
              </a:r>
            </a:p>
          </p:txBody>
        </p:sp>
        <p:sp>
          <p:nvSpPr>
            <p:cNvPr id="16" name="Oval 15"/>
            <p:cNvSpPr/>
            <p:nvPr>
              <p:custDataLst>
                <p:tags r:id="rId4"/>
              </p:custDataLst>
            </p:nvPr>
          </p:nvSpPr>
          <p:spPr bwMode="auto">
            <a:xfrm>
              <a:off x="1935163" y="3432175"/>
              <a:ext cx="1874837" cy="1216025"/>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400" b="1" dirty="0" smtClean="0">
                  <a:solidFill>
                    <a:schemeClr val="accent4"/>
                  </a:solidFill>
                </a:rPr>
                <a:t>Interpersonal Interaction</a:t>
              </a:r>
              <a:endParaRPr lang="en-US" sz="1400" b="1" dirty="0">
                <a:solidFill>
                  <a:schemeClr val="accent4"/>
                </a:solidFill>
              </a:endParaRPr>
            </a:p>
          </p:txBody>
        </p:sp>
      </p:grpSp>
      <p:sp>
        <p:nvSpPr>
          <p:cNvPr id="17" name="TextBox 16"/>
          <p:cNvSpPr txBox="1"/>
          <p:nvPr/>
        </p:nvSpPr>
        <p:spPr>
          <a:xfrm>
            <a:off x="1447800" y="6019800"/>
            <a:ext cx="6553200" cy="590931"/>
          </a:xfrm>
          <a:prstGeom prst="rect">
            <a:avLst/>
          </a:prstGeom>
          <a:noFill/>
        </p:spPr>
        <p:txBody>
          <a:bodyPr wrap="square" rtlCol="0">
            <a:spAutoFit/>
          </a:bodyPr>
          <a:lstStyle/>
          <a:p>
            <a:pPr>
              <a:lnSpc>
                <a:spcPct val="80000"/>
              </a:lnSpc>
            </a:pPr>
            <a:r>
              <a:rPr lang="en-US" altLang="ko-KR" sz="2000" b="1" dirty="0" err="1" smtClean="0"/>
              <a:t>Apte</a:t>
            </a:r>
            <a:r>
              <a:rPr lang="en-US" altLang="ko-KR" sz="2000" b="1" dirty="0" smtClean="0"/>
              <a:t>, U. and Mason, R.   Global Disaggregation of</a:t>
            </a:r>
            <a:br>
              <a:rPr lang="en-US" altLang="ko-KR" sz="2000" b="1" dirty="0" smtClean="0"/>
            </a:br>
            <a:r>
              <a:rPr lang="en-US" altLang="ko-KR" sz="2000" b="1" dirty="0" smtClean="0"/>
              <a:t>Information-Intensive Services. </a:t>
            </a:r>
            <a:r>
              <a:rPr lang="en-US" altLang="ko-KR" sz="2000" b="1" i="1" dirty="0" smtClean="0"/>
              <a:t>Management Science</a:t>
            </a:r>
            <a:r>
              <a:rPr lang="en-US" altLang="ko-KR" sz="2000" b="1" dirty="0" smtClean="0"/>
              <a:t> (1995).</a:t>
            </a:r>
            <a:endParaRPr lang="en-US" sz="2000" dirty="0"/>
          </a:p>
        </p:txBody>
      </p:sp>
      <p:sp>
        <p:nvSpPr>
          <p:cNvPr id="18" name="TextBox 17"/>
          <p:cNvSpPr txBox="1"/>
          <p:nvPr/>
        </p:nvSpPr>
        <p:spPr>
          <a:xfrm>
            <a:off x="5562600" y="1295400"/>
            <a:ext cx="3124200" cy="4154984"/>
          </a:xfrm>
          <a:prstGeom prst="rect">
            <a:avLst/>
          </a:prstGeom>
          <a:noFill/>
        </p:spPr>
        <p:txBody>
          <a:bodyPr wrap="square" rtlCol="0">
            <a:spAutoFit/>
          </a:bodyPr>
          <a:lstStyle/>
          <a:p>
            <a:r>
              <a:rPr lang="en-US" sz="2400" b="1" dirty="0" smtClean="0"/>
              <a:t>Interactions differ in the absolute and relative amounts of physical manipulation, interpersonal or empathetic contact, and symbolic manipulation or information exchange involved in the interaction</a:t>
            </a:r>
            <a:endParaRPr lang="en-US" sz="2400" b="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Design of Everyday Things”</a:t>
            </a:r>
            <a:br>
              <a:rPr lang="en-US" sz="3600" b="1" dirty="0" smtClean="0"/>
            </a:br>
            <a:r>
              <a:rPr lang="en-US" sz="3600" b="1" dirty="0" smtClean="0"/>
              <a:t>(</a:t>
            </a:r>
            <a:r>
              <a:rPr lang="en-US" sz="3600" b="1" dirty="0" smtClean="0">
                <a:hlinkClick r:id="rId3"/>
              </a:rPr>
              <a:t>new edition Nov 2013</a:t>
            </a:r>
            <a:r>
              <a:rPr lang="en-US" sz="3600" b="1" dirty="0" smtClean="0"/>
              <a: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905000"/>
            <a:ext cx="8534400" cy="27057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Design must convey the essence of a device’s operation</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way it works</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possible actions that can be taken</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Just what it is doing at any particular moment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Designed vs. Afforded Interactions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85800" y="1219200"/>
            <a:ext cx="8133159" cy="515503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 Make sure you understand that the interactions that are “afforded” are not the same as the “designed interactions” that are </a:t>
            </a:r>
            <a:r>
              <a:rPr lang="en-US" sz="2800" dirty="0" smtClean="0">
                <a:latin typeface="UC Berkeley OS Sign"/>
                <a:sym typeface="UC Berkeley OS Sign"/>
              </a:rPr>
              <a:t>made possible by intentional acts of description, arrangement, or technological mediation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For example, when a book is checked out of a library it might be read, translated, summarized, criticized, or otherwise used — but none of these interactions are directly designed into the library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A digital library, however, might design in support for  translation, summarization, annotation, and other services</a:t>
            </a: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4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 and Organizing</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85800" y="1676400"/>
            <a:ext cx="8000999" cy="18302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
            </a:r>
            <a:r>
              <a:rPr lang="en-US" sz="2800" i="1" dirty="0" smtClean="0">
                <a:latin typeface="UC Berkeley OS Sign"/>
                <a:cs typeface="Arial" pitchFamily="34" charset="0"/>
                <a:sym typeface="Arial" pitchFamily="34" charset="0"/>
              </a:rPr>
              <a:t>intentional arrangement of resources and the interactions they support</a:t>
            </a:r>
            <a:r>
              <a:rPr lang="en-US" sz="2800" dirty="0" smtClean="0">
                <a:latin typeface="UC Berkeley OS Sign"/>
                <a:cs typeface="Arial" pitchFamily="34" charset="0"/>
                <a:sym typeface="Arial" pitchFamily="34" charset="0"/>
              </a:rPr>
              <a:t>? – that’s what design does” (Don Norman)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Business Patterns as Organizing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219200"/>
            <a:ext cx="8036719" cy="509206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definition of Organizing System as an intentionally arranged collection of resources can be applied to business design and operation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 is also easy to see that at an abstract level almost </a:t>
            </a:r>
            <a:r>
              <a:rPr lang="en-US" sz="2800" dirty="0" smtClean="0">
                <a:solidFill>
                  <a:srgbClr val="FF0000"/>
                </a:solidFill>
                <a:latin typeface="UC Berkeley OS Sign"/>
                <a:sym typeface="UC Berkeley OS Sign"/>
              </a:rPr>
              <a:t>all businesses are organized according to similar principles and patterns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Businesses share common external influences, especially those in the same industry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They also share common internal influences and goals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Co-evolution of Technology and Business Organization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7391400" cy="509206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Info &amp; Com technology has changed the structure  and operation of firms; less hierarchical and more network forms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Information about goods becomes a good (or a service)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From forecast/schedule-driven to demand/event-driven business models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From </a:t>
            </a:r>
            <a:r>
              <a:rPr lang="en-US" sz="2800" dirty="0" err="1" smtClean="0">
                <a:latin typeface="UC Berkeley OS Sign"/>
                <a:sym typeface="UC Berkeley OS Sign"/>
              </a:rPr>
              <a:t>from</a:t>
            </a:r>
            <a:r>
              <a:rPr lang="en-US" sz="2800" dirty="0" smtClean="0">
                <a:latin typeface="UC Berkeley OS Sign"/>
                <a:sym typeface="UC Berkeley OS Sign"/>
              </a:rPr>
              <a:t> tightly to loosely coupled relationships/architectures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From proprietary to standard models with reusable components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Classifying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828800"/>
            <a:ext cx="8534400" cy="367321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Type of resource involved (physical or digital)</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How value is created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Generality (generic to domain or resource-specific)</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Extent of mediation (none, partial, complete)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“Property layer” involved (properties of individual resources, properties of collections)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Initiative (by user, by resource, mixed initiative)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Classifying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362200"/>
            <a:ext cx="8534400" cy="3173078"/>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Implementation technology or algorithm (person to person, self-service, mechanical, IR, machine learning, NLP,...)</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Impact on the resources or collection (unchanged, translated, transformed, consumed, destroyed)?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 Are new resources created as a result of the interaction?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Generic and Domain-Specific Interactions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905001"/>
            <a:ext cx="8000999"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 </a:t>
            </a:r>
            <a:r>
              <a:rPr lang="en-US" sz="2800" dirty="0">
                <a:latin typeface="UC Berkeley OS Sign"/>
                <a:sym typeface="UC Berkeley OS Sign"/>
              </a:rPr>
              <a:t>interactions can be enabled with any type of resource, while others are tied to resource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The </a:t>
            </a:r>
            <a:r>
              <a:rPr lang="en-US" sz="2800" dirty="0">
                <a:solidFill>
                  <a:srgbClr val="FF0000"/>
                </a:solidFill>
                <a:latin typeface="UC Berkeley OS Sign"/>
                <a:sym typeface="UC Berkeley OS Sign"/>
              </a:rPr>
              <a:t>supported interactions depend on the nature and extent of the resource descriptions and arrangement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Different principles, or different implementations of the same organizing principles, determine the efficiency or effectiveness of the interactions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Most Generic Interactions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361679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Finding</a:t>
            </a:r>
            <a:r>
              <a:rPr lang="en-US" sz="2800" dirty="0" smtClean="0"/>
              <a:t> a resource that you know exists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Identifying</a:t>
            </a:r>
            <a:r>
              <a:rPr lang="en-US" sz="2800" dirty="0" smtClean="0"/>
              <a:t> a resource to make sure you have the one you were looking for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Selecting</a:t>
            </a:r>
            <a:r>
              <a:rPr lang="en-US" sz="2800" dirty="0" smtClean="0"/>
              <a:t> a resource from a set of candidates in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Obtaining</a:t>
            </a:r>
            <a:r>
              <a:rPr lang="en-US" sz="2800" dirty="0" smtClean="0"/>
              <a:t> the resource if what you have at this point is just a resource description</a:t>
            </a:r>
          </a:p>
          <a:p>
            <a:endParaRPr lang="en-US" dirty="0"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SIU17oDg0CqYtblPBzXe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ofghoPuJ0SLJRjOP1s_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_eiVqtePE.r8kXFJgqv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SIU17oDg0CqYtblPBzX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a3NRKCqHk.PaXtaOd.sZ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1y9p28PfU2Km1Z8dGxV7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dpPzKF9nUurxg4zOsNG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a3NRKCqHk.PaXtaOd.s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1y9p28PfU2Km1Z8dGxV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pPzKF9nUurxg4zOsNG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yI6GJLuakqOB6tToJyR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UPAuiAHC063P.tKjXQJ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T9naBAs8EeIgzUN7zS6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52.OiUmiEC1sBX9scub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jCnBCddGkSeEW4JYLMRu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2745</Words>
  <Application>Microsoft Office PowerPoint</Application>
  <PresentationFormat>On-screen Show (4:3)</PresentationFormat>
  <Paragraphs>359</Paragraphs>
  <Slides>57</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맑은 고딕</vt:lpstr>
      <vt:lpstr>ＭＳ Ｐゴシック</vt:lpstr>
      <vt:lpstr>ＭＳ Ｐゴシック</vt:lpstr>
      <vt:lpstr>Arial</vt:lpstr>
      <vt:lpstr>Calibri</vt:lpstr>
      <vt:lpstr>UC Berkeley OS Sign</vt:lpstr>
      <vt:lpstr>Wingdings</vt:lpstr>
      <vt:lpstr>Office Theme</vt:lpstr>
      <vt:lpstr>Plan for Today’s Lecture(s)</vt:lpstr>
      <vt:lpstr>INFO 202 “Information Organization &amp; Retrieval” Fall 2015 </vt:lpstr>
      <vt:lpstr>Interactions –The Why  of Organizing Systems</vt:lpstr>
      <vt:lpstr>Interactions –The Why  of Organizing Systems</vt:lpstr>
      <vt:lpstr>Interactions Enabled by Re-organizing</vt:lpstr>
      <vt:lpstr>Classifying Interactions</vt:lpstr>
      <vt:lpstr>Classifying Interactions</vt:lpstr>
      <vt:lpstr>Generic and Domain-Specific Interactions</vt:lpstr>
      <vt:lpstr>The Most Generic Interactions</vt:lpstr>
      <vt:lpstr>Direct vs. Mediated Interactions</vt:lpstr>
      <vt:lpstr>Classifying Interactions by Resource Property Layers</vt:lpstr>
      <vt:lpstr>Organizing Paints by Color </vt:lpstr>
      <vt:lpstr>Properties of Individual  Information Resources</vt:lpstr>
      <vt:lpstr>Properties of Resource Collections</vt:lpstr>
      <vt:lpstr>Derived or Computed Properties</vt:lpstr>
      <vt:lpstr>Principles, Implementation,  Efficiency and Effectiveness</vt:lpstr>
      <vt:lpstr>INFO 202 “Information Organization &amp; Retrieval” Fall 2015 </vt:lpstr>
      <vt:lpstr>Interaction and Value Creation</vt:lpstr>
      <vt:lpstr>Value Creation with Physical Resources</vt:lpstr>
      <vt:lpstr>Value Creation with Digital Resources</vt:lpstr>
      <vt:lpstr>Disaggregation of  Symbolic Interaction  and Other Impacts of Technology</vt:lpstr>
      <vt:lpstr>Telepresence  &amp; Telerobotics</vt:lpstr>
      <vt:lpstr>A Continuum of Technology Support in Interactions</vt:lpstr>
      <vt:lpstr>Value Creation with “Smart” Resources</vt:lpstr>
      <vt:lpstr>INFO 202 “Information Organization &amp; Retrieval” Fall 2015 </vt:lpstr>
      <vt:lpstr>“The Design of Everyday Things” (new edition Nov 2013)</vt:lpstr>
      <vt:lpstr>Affordances (1)</vt:lpstr>
      <vt:lpstr>Easily Perceivable Affordances</vt:lpstr>
      <vt:lpstr>Affordances (2)</vt:lpstr>
      <vt:lpstr>Designed vs. Afforded Interactions</vt:lpstr>
      <vt:lpstr>Design to Support Interaction (1)</vt:lpstr>
      <vt:lpstr>Interactions with Digital and Computerized Resources (1)</vt:lpstr>
      <vt:lpstr>Interactions with Digital and Computerized Resources (2)</vt:lpstr>
      <vt:lpstr>Design to Support Interaction (2)</vt:lpstr>
      <vt:lpstr>PowerPoint Presentation</vt:lpstr>
      <vt:lpstr>PowerPoint Presentation</vt:lpstr>
      <vt:lpstr>Good and  Bad  Mappings</vt:lpstr>
      <vt:lpstr>Design and Organizing</vt:lpstr>
      <vt:lpstr>INFO 202 “Information Organization &amp; Retrieval” Fall 2015 </vt:lpstr>
      <vt:lpstr>Business Patterns as Organizing Systems</vt:lpstr>
      <vt:lpstr>What Businesses Do</vt:lpstr>
      <vt:lpstr>Describing What Businesses Do</vt:lpstr>
      <vt:lpstr>PowerPoint Presentation</vt:lpstr>
      <vt:lpstr>Generalizing Business Patterns</vt:lpstr>
      <vt:lpstr>The Co-evolution of Technology and Business Organization</vt:lpstr>
      <vt:lpstr>The Data-Driven Business</vt:lpstr>
      <vt:lpstr>Core Readings for Next Lecture</vt:lpstr>
      <vt:lpstr>TODAY’S  MOST  IMPORTANT  SLIDES</vt:lpstr>
      <vt:lpstr>Classifying Interactions</vt:lpstr>
      <vt:lpstr>Classifying Interactions</vt:lpstr>
      <vt:lpstr>Classifying Interactions by Resource Property Layers</vt:lpstr>
      <vt:lpstr>Interaction and Value Creation</vt:lpstr>
      <vt:lpstr>“The Design of Everyday Things” (new edition Nov 2013)</vt:lpstr>
      <vt:lpstr>Designed vs. Afforded Interactions</vt:lpstr>
      <vt:lpstr>Design and Organizing</vt:lpstr>
      <vt:lpstr>Business Patterns as Organizing Systems</vt:lpstr>
      <vt:lpstr>The Co-evolution of Technology and Business Organization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2015-11-30T16:30:04Z</dcterms:created>
  <dcterms:modified xsi:type="dcterms:W3CDTF">2015-11-30T16:30:15Z</dcterms:modified>
</cp:coreProperties>
</file>