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9"/>
  </p:notesMasterIdLst>
  <p:sldIdLst>
    <p:sldId id="257" r:id="rId2"/>
    <p:sldId id="448" r:id="rId3"/>
    <p:sldId id="450" r:id="rId4"/>
    <p:sldId id="449" r:id="rId5"/>
    <p:sldId id="451" r:id="rId6"/>
    <p:sldId id="258" r:id="rId7"/>
    <p:sldId id="407" r:id="rId8"/>
    <p:sldId id="404" r:id="rId9"/>
    <p:sldId id="452" r:id="rId10"/>
    <p:sldId id="453" r:id="rId11"/>
    <p:sldId id="398" r:id="rId12"/>
    <p:sldId id="409" r:id="rId13"/>
    <p:sldId id="397" r:id="rId14"/>
    <p:sldId id="412" r:id="rId15"/>
    <p:sldId id="408" r:id="rId16"/>
    <p:sldId id="406" r:id="rId17"/>
    <p:sldId id="415" r:id="rId18"/>
    <p:sldId id="402" r:id="rId19"/>
    <p:sldId id="431" r:id="rId20"/>
    <p:sldId id="414" r:id="rId21"/>
    <p:sldId id="433" r:id="rId22"/>
    <p:sldId id="432" r:id="rId23"/>
    <p:sldId id="417" r:id="rId24"/>
    <p:sldId id="416" r:id="rId25"/>
    <p:sldId id="413" r:id="rId26"/>
    <p:sldId id="381" r:id="rId27"/>
    <p:sldId id="420" r:id="rId28"/>
    <p:sldId id="383" r:id="rId29"/>
    <p:sldId id="384" r:id="rId30"/>
    <p:sldId id="435" r:id="rId31"/>
    <p:sldId id="385" r:id="rId32"/>
    <p:sldId id="387" r:id="rId33"/>
    <p:sldId id="389" r:id="rId34"/>
    <p:sldId id="421" r:id="rId35"/>
    <p:sldId id="395" r:id="rId36"/>
    <p:sldId id="393" r:id="rId37"/>
    <p:sldId id="392" r:id="rId38"/>
    <p:sldId id="390" r:id="rId39"/>
    <p:sldId id="410" r:id="rId40"/>
    <p:sldId id="422" r:id="rId41"/>
    <p:sldId id="423" r:id="rId42"/>
    <p:sldId id="424" r:id="rId43"/>
    <p:sldId id="426" r:id="rId44"/>
    <p:sldId id="427" r:id="rId45"/>
    <p:sldId id="428" r:id="rId46"/>
    <p:sldId id="429" r:id="rId47"/>
    <p:sldId id="430" r:id="rId48"/>
    <p:sldId id="411" r:id="rId49"/>
    <p:sldId id="454" r:id="rId50"/>
    <p:sldId id="458" r:id="rId51"/>
    <p:sldId id="459" r:id="rId52"/>
    <p:sldId id="436" r:id="rId53"/>
    <p:sldId id="438" r:id="rId54"/>
    <p:sldId id="440" r:id="rId55"/>
    <p:sldId id="447" r:id="rId56"/>
    <p:sldId id="446" r:id="rId57"/>
    <p:sldId id="445" r:id="rId58"/>
    <p:sldId id="443" r:id="rId59"/>
    <p:sldId id="444" r:id="rId60"/>
    <p:sldId id="460" r:id="rId61"/>
    <p:sldId id="461" r:id="rId62"/>
    <p:sldId id="462" r:id="rId63"/>
    <p:sldId id="464" r:id="rId64"/>
    <p:sldId id="463" r:id="rId65"/>
    <p:sldId id="465" r:id="rId66"/>
    <p:sldId id="466" r:id="rId67"/>
    <p:sldId id="467" r:id="rId6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36" autoAdjust="0"/>
    <p:restoredTop sz="66800" autoAdjust="0"/>
  </p:normalViewPr>
  <p:slideViewPr>
    <p:cSldViewPr>
      <p:cViewPr varScale="1">
        <p:scale>
          <a:sx n="61" d="100"/>
          <a:sy n="61" d="100"/>
        </p:scale>
        <p:origin x="1764"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90" d="100"/>
          <a:sy n="90" d="100"/>
        </p:scale>
        <p:origin x="-51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5C269FD-38BF-4F80-BC51-3F7DC99EC4AA}" type="datetimeFigureOut">
              <a:rPr lang="en-US" smtClean="0"/>
              <a:pPr/>
              <a:t>12/2/2015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D280C8D-69B1-4B16-A100-57CD73618785}" type="slidenum">
              <a:rPr lang="en-US" smtClean="0"/>
              <a:pPr/>
              <a:t>‹#›</a:t>
            </a:fld>
            <a:endParaRPr lang="en-US"/>
          </a:p>
        </p:txBody>
      </p:sp>
    </p:spTree>
    <p:extLst>
      <p:ext uri="{BB962C8B-B14F-4D97-AF65-F5344CB8AC3E}">
        <p14:creationId xmlns:p14="http://schemas.microsoft.com/office/powerpoint/2010/main" val="241174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dirty="0"/>
          </a:p>
        </p:txBody>
      </p:sp>
    </p:spTree>
    <p:extLst>
      <p:ext uri="{BB962C8B-B14F-4D97-AF65-F5344CB8AC3E}">
        <p14:creationId xmlns:p14="http://schemas.microsoft.com/office/powerpoint/2010/main" val="401115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10</a:t>
            </a:fld>
            <a:endParaRPr lang="en-US"/>
          </a:p>
        </p:txBody>
      </p:sp>
    </p:spTree>
    <p:extLst>
      <p:ext uri="{BB962C8B-B14F-4D97-AF65-F5344CB8AC3E}">
        <p14:creationId xmlns:p14="http://schemas.microsoft.com/office/powerpoint/2010/main" val="1658751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11</a:t>
            </a:fld>
            <a:endParaRPr lang="en-US" dirty="0"/>
          </a:p>
        </p:txBody>
      </p:sp>
    </p:spTree>
    <p:extLst>
      <p:ext uri="{BB962C8B-B14F-4D97-AF65-F5344CB8AC3E}">
        <p14:creationId xmlns:p14="http://schemas.microsoft.com/office/powerpoint/2010/main" val="3309750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12</a:t>
            </a:fld>
            <a:endParaRPr lang="en-US"/>
          </a:p>
        </p:txBody>
      </p:sp>
    </p:spTree>
    <p:extLst>
      <p:ext uri="{BB962C8B-B14F-4D97-AF65-F5344CB8AC3E}">
        <p14:creationId xmlns:p14="http://schemas.microsoft.com/office/powerpoint/2010/main" val="997807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13</a:t>
            </a:fld>
            <a:endParaRPr lang="en-US" dirty="0"/>
          </a:p>
        </p:txBody>
      </p:sp>
    </p:spTree>
    <p:extLst>
      <p:ext uri="{BB962C8B-B14F-4D97-AF65-F5344CB8AC3E}">
        <p14:creationId xmlns:p14="http://schemas.microsoft.com/office/powerpoint/2010/main" val="3528994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14</a:t>
            </a:fld>
            <a:endParaRPr lang="en-US" dirty="0"/>
          </a:p>
        </p:txBody>
      </p:sp>
    </p:spTree>
    <p:extLst>
      <p:ext uri="{BB962C8B-B14F-4D97-AF65-F5344CB8AC3E}">
        <p14:creationId xmlns:p14="http://schemas.microsoft.com/office/powerpoint/2010/main" val="330975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15</a:t>
            </a:fld>
            <a:endParaRPr lang="en-US" dirty="0"/>
          </a:p>
        </p:txBody>
      </p:sp>
    </p:spTree>
    <p:extLst>
      <p:ext uri="{BB962C8B-B14F-4D97-AF65-F5344CB8AC3E}">
        <p14:creationId xmlns:p14="http://schemas.microsoft.com/office/powerpoint/2010/main" val="330975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16</a:t>
            </a:fld>
            <a:endParaRPr lang="en-US" dirty="0"/>
          </a:p>
        </p:txBody>
      </p:sp>
    </p:spTree>
    <p:extLst>
      <p:ext uri="{BB962C8B-B14F-4D97-AF65-F5344CB8AC3E}">
        <p14:creationId xmlns:p14="http://schemas.microsoft.com/office/powerpoint/2010/main" val="657960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17</a:t>
            </a:fld>
            <a:endParaRPr lang="en-US" dirty="0"/>
          </a:p>
        </p:txBody>
      </p:sp>
    </p:spTree>
    <p:extLst>
      <p:ext uri="{BB962C8B-B14F-4D97-AF65-F5344CB8AC3E}">
        <p14:creationId xmlns:p14="http://schemas.microsoft.com/office/powerpoint/2010/main" val="657960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18</a:t>
            </a:fld>
            <a:endParaRPr lang="en-US" dirty="0"/>
          </a:p>
        </p:txBody>
      </p:sp>
    </p:spTree>
    <p:extLst>
      <p:ext uri="{BB962C8B-B14F-4D97-AF65-F5344CB8AC3E}">
        <p14:creationId xmlns:p14="http://schemas.microsoft.com/office/powerpoint/2010/main" val="158001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19</a:t>
            </a:fld>
            <a:endParaRPr lang="en-US" dirty="0"/>
          </a:p>
        </p:txBody>
      </p:sp>
    </p:spTree>
    <p:extLst>
      <p:ext uri="{BB962C8B-B14F-4D97-AF65-F5344CB8AC3E}">
        <p14:creationId xmlns:p14="http://schemas.microsoft.com/office/powerpoint/2010/main" val="292387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dirty="0"/>
          </a:p>
        </p:txBody>
      </p:sp>
    </p:spTree>
    <p:extLst>
      <p:ext uri="{BB962C8B-B14F-4D97-AF65-F5344CB8AC3E}">
        <p14:creationId xmlns:p14="http://schemas.microsoft.com/office/powerpoint/2010/main" val="50244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20</a:t>
            </a:fld>
            <a:endParaRPr lang="en-US"/>
          </a:p>
        </p:txBody>
      </p:sp>
    </p:spTree>
    <p:extLst>
      <p:ext uri="{BB962C8B-B14F-4D97-AF65-F5344CB8AC3E}">
        <p14:creationId xmlns:p14="http://schemas.microsoft.com/office/powerpoint/2010/main" val="52432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21</a:t>
            </a:fld>
            <a:endParaRPr lang="en-US"/>
          </a:p>
        </p:txBody>
      </p:sp>
    </p:spTree>
    <p:extLst>
      <p:ext uri="{BB962C8B-B14F-4D97-AF65-F5344CB8AC3E}">
        <p14:creationId xmlns:p14="http://schemas.microsoft.com/office/powerpoint/2010/main" val="732425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22</a:t>
            </a:fld>
            <a:endParaRPr lang="en-US"/>
          </a:p>
        </p:txBody>
      </p:sp>
    </p:spTree>
    <p:extLst>
      <p:ext uri="{BB962C8B-B14F-4D97-AF65-F5344CB8AC3E}">
        <p14:creationId xmlns:p14="http://schemas.microsoft.com/office/powerpoint/2010/main" val="3110944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23</a:t>
            </a:fld>
            <a:endParaRPr lang="en-US"/>
          </a:p>
        </p:txBody>
      </p:sp>
    </p:spTree>
    <p:extLst>
      <p:ext uri="{BB962C8B-B14F-4D97-AF65-F5344CB8AC3E}">
        <p14:creationId xmlns:p14="http://schemas.microsoft.com/office/powerpoint/2010/main" val="317400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24</a:t>
            </a:fld>
            <a:endParaRPr lang="en-US" dirty="0"/>
          </a:p>
        </p:txBody>
      </p:sp>
    </p:spTree>
    <p:extLst>
      <p:ext uri="{BB962C8B-B14F-4D97-AF65-F5344CB8AC3E}">
        <p14:creationId xmlns:p14="http://schemas.microsoft.com/office/powerpoint/2010/main" val="1580013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25</a:t>
            </a:fld>
            <a:endParaRPr lang="en-US" dirty="0"/>
          </a:p>
        </p:txBody>
      </p:sp>
    </p:spTree>
    <p:extLst>
      <p:ext uri="{BB962C8B-B14F-4D97-AF65-F5344CB8AC3E}">
        <p14:creationId xmlns:p14="http://schemas.microsoft.com/office/powerpoint/2010/main" val="3309750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26</a:t>
            </a:fld>
            <a:endParaRPr lang="en-US"/>
          </a:p>
        </p:txBody>
      </p:sp>
    </p:spTree>
    <p:extLst>
      <p:ext uri="{BB962C8B-B14F-4D97-AF65-F5344CB8AC3E}">
        <p14:creationId xmlns:p14="http://schemas.microsoft.com/office/powerpoint/2010/main" val="941392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27</a:t>
            </a:fld>
            <a:endParaRPr lang="en-US"/>
          </a:p>
        </p:txBody>
      </p:sp>
    </p:spTree>
    <p:extLst>
      <p:ext uri="{BB962C8B-B14F-4D97-AF65-F5344CB8AC3E}">
        <p14:creationId xmlns:p14="http://schemas.microsoft.com/office/powerpoint/2010/main" val="438747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28</a:t>
            </a:fld>
            <a:endParaRPr lang="en-US"/>
          </a:p>
        </p:txBody>
      </p:sp>
    </p:spTree>
    <p:extLst>
      <p:ext uri="{BB962C8B-B14F-4D97-AF65-F5344CB8AC3E}">
        <p14:creationId xmlns:p14="http://schemas.microsoft.com/office/powerpoint/2010/main" val="1149230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29</a:t>
            </a:fld>
            <a:endParaRPr lang="en-US"/>
          </a:p>
        </p:txBody>
      </p:sp>
    </p:spTree>
    <p:extLst>
      <p:ext uri="{BB962C8B-B14F-4D97-AF65-F5344CB8AC3E}">
        <p14:creationId xmlns:p14="http://schemas.microsoft.com/office/powerpoint/2010/main" val="94701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extLst>
      <p:ext uri="{BB962C8B-B14F-4D97-AF65-F5344CB8AC3E}">
        <p14:creationId xmlns:p14="http://schemas.microsoft.com/office/powerpoint/2010/main" val="2921287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277075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31</a:t>
            </a:fld>
            <a:endParaRPr lang="en-US"/>
          </a:p>
        </p:txBody>
      </p:sp>
    </p:spTree>
    <p:extLst>
      <p:ext uri="{BB962C8B-B14F-4D97-AF65-F5344CB8AC3E}">
        <p14:creationId xmlns:p14="http://schemas.microsoft.com/office/powerpoint/2010/main" val="4047917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32</a:t>
            </a:fld>
            <a:endParaRPr lang="en-US"/>
          </a:p>
        </p:txBody>
      </p:sp>
    </p:spTree>
    <p:extLst>
      <p:ext uri="{BB962C8B-B14F-4D97-AF65-F5344CB8AC3E}">
        <p14:creationId xmlns:p14="http://schemas.microsoft.com/office/powerpoint/2010/main" val="1368727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D280C8D-69B1-4B16-A100-57CD73618785}" type="slidenum">
              <a:rPr lang="en-US" smtClean="0"/>
              <a:pPr/>
              <a:t>33</a:t>
            </a:fld>
            <a:endParaRPr lang="en-US"/>
          </a:p>
        </p:txBody>
      </p:sp>
    </p:spTree>
    <p:extLst>
      <p:ext uri="{BB962C8B-B14F-4D97-AF65-F5344CB8AC3E}">
        <p14:creationId xmlns:p14="http://schemas.microsoft.com/office/powerpoint/2010/main" val="1277683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2223127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35</a:t>
            </a:fld>
            <a:endParaRPr lang="en-US"/>
          </a:p>
        </p:txBody>
      </p:sp>
    </p:spTree>
    <p:extLst>
      <p:ext uri="{BB962C8B-B14F-4D97-AF65-F5344CB8AC3E}">
        <p14:creationId xmlns:p14="http://schemas.microsoft.com/office/powerpoint/2010/main" val="107841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36</a:t>
            </a:fld>
            <a:endParaRPr lang="en-US"/>
          </a:p>
        </p:txBody>
      </p:sp>
    </p:spTree>
    <p:extLst>
      <p:ext uri="{BB962C8B-B14F-4D97-AF65-F5344CB8AC3E}">
        <p14:creationId xmlns:p14="http://schemas.microsoft.com/office/powerpoint/2010/main" val="4107824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D280C8D-69B1-4B16-A100-57CD73618785}" type="slidenum">
              <a:rPr lang="en-US" smtClean="0"/>
              <a:pPr/>
              <a:t>37</a:t>
            </a:fld>
            <a:endParaRPr lang="en-US"/>
          </a:p>
        </p:txBody>
      </p:sp>
    </p:spTree>
    <p:extLst>
      <p:ext uri="{BB962C8B-B14F-4D97-AF65-F5344CB8AC3E}">
        <p14:creationId xmlns:p14="http://schemas.microsoft.com/office/powerpoint/2010/main" val="3985982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38</a:t>
            </a:fld>
            <a:endParaRPr lang="en-US"/>
          </a:p>
        </p:txBody>
      </p:sp>
    </p:spTree>
    <p:extLst>
      <p:ext uri="{BB962C8B-B14F-4D97-AF65-F5344CB8AC3E}">
        <p14:creationId xmlns:p14="http://schemas.microsoft.com/office/powerpoint/2010/main" val="2148895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39</a:t>
            </a:fld>
            <a:endParaRPr lang="en-US"/>
          </a:p>
        </p:txBody>
      </p:sp>
    </p:spTree>
    <p:extLst>
      <p:ext uri="{BB962C8B-B14F-4D97-AF65-F5344CB8AC3E}">
        <p14:creationId xmlns:p14="http://schemas.microsoft.com/office/powerpoint/2010/main" val="282433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dirty="0"/>
          </a:p>
        </p:txBody>
      </p:sp>
    </p:spTree>
    <p:extLst>
      <p:ext uri="{BB962C8B-B14F-4D97-AF65-F5344CB8AC3E}">
        <p14:creationId xmlns:p14="http://schemas.microsoft.com/office/powerpoint/2010/main" val="2912587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40</a:t>
            </a:fld>
            <a:endParaRPr lang="en-US"/>
          </a:p>
        </p:txBody>
      </p:sp>
    </p:spTree>
    <p:extLst>
      <p:ext uri="{BB962C8B-B14F-4D97-AF65-F5344CB8AC3E}">
        <p14:creationId xmlns:p14="http://schemas.microsoft.com/office/powerpoint/2010/main" val="1277683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41</a:t>
            </a:fld>
            <a:endParaRPr lang="en-US"/>
          </a:p>
        </p:txBody>
      </p:sp>
    </p:spTree>
    <p:extLst>
      <p:ext uri="{BB962C8B-B14F-4D97-AF65-F5344CB8AC3E}">
        <p14:creationId xmlns:p14="http://schemas.microsoft.com/office/powerpoint/2010/main" val="1277683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42</a:t>
            </a:fld>
            <a:endParaRPr lang="en-US"/>
          </a:p>
        </p:txBody>
      </p:sp>
    </p:spTree>
    <p:extLst>
      <p:ext uri="{BB962C8B-B14F-4D97-AF65-F5344CB8AC3E}">
        <p14:creationId xmlns:p14="http://schemas.microsoft.com/office/powerpoint/2010/main" val="1277683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43</a:t>
            </a:fld>
            <a:endParaRPr lang="en-US"/>
          </a:p>
        </p:txBody>
      </p:sp>
    </p:spTree>
    <p:extLst>
      <p:ext uri="{BB962C8B-B14F-4D97-AF65-F5344CB8AC3E}">
        <p14:creationId xmlns:p14="http://schemas.microsoft.com/office/powerpoint/2010/main" val="12776830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DD280C8D-69B1-4B16-A100-57CD73618785}" type="slidenum">
              <a:rPr lang="en-US" smtClean="0"/>
              <a:pPr/>
              <a:t>45</a:t>
            </a:fld>
            <a:endParaRPr lang="en-US"/>
          </a:p>
        </p:txBody>
      </p:sp>
    </p:spTree>
    <p:extLst>
      <p:ext uri="{BB962C8B-B14F-4D97-AF65-F5344CB8AC3E}">
        <p14:creationId xmlns:p14="http://schemas.microsoft.com/office/powerpoint/2010/main" val="1277683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DD280C8D-69B1-4B16-A100-57CD73618785}" type="slidenum">
              <a:rPr lang="en-US" smtClean="0"/>
              <a:pPr/>
              <a:t>46</a:t>
            </a:fld>
            <a:endParaRPr lang="en-US"/>
          </a:p>
        </p:txBody>
      </p:sp>
    </p:spTree>
    <p:extLst>
      <p:ext uri="{BB962C8B-B14F-4D97-AF65-F5344CB8AC3E}">
        <p14:creationId xmlns:p14="http://schemas.microsoft.com/office/powerpoint/2010/main" val="1277683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47</a:t>
            </a:fld>
            <a:endParaRPr lang="en-US"/>
          </a:p>
        </p:txBody>
      </p:sp>
    </p:spTree>
    <p:extLst>
      <p:ext uri="{BB962C8B-B14F-4D97-AF65-F5344CB8AC3E}">
        <p14:creationId xmlns:p14="http://schemas.microsoft.com/office/powerpoint/2010/main" val="38370205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48</a:t>
            </a:fld>
            <a:endParaRPr lang="en-US"/>
          </a:p>
        </p:txBody>
      </p:sp>
    </p:spTree>
    <p:extLst>
      <p:ext uri="{BB962C8B-B14F-4D97-AF65-F5344CB8AC3E}">
        <p14:creationId xmlns:p14="http://schemas.microsoft.com/office/powerpoint/2010/main" val="2824332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extLst>
      <p:ext uri="{BB962C8B-B14F-4D97-AF65-F5344CB8AC3E}">
        <p14:creationId xmlns:p14="http://schemas.microsoft.com/office/powerpoint/2010/main" val="631849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extLst>
      <p:ext uri="{BB962C8B-B14F-4D97-AF65-F5344CB8AC3E}">
        <p14:creationId xmlns:p14="http://schemas.microsoft.com/office/powerpoint/2010/main" val="12924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dirty="0"/>
          </a:p>
        </p:txBody>
      </p:sp>
    </p:spTree>
    <p:extLst>
      <p:ext uri="{BB962C8B-B14F-4D97-AF65-F5344CB8AC3E}">
        <p14:creationId xmlns:p14="http://schemas.microsoft.com/office/powerpoint/2010/main" val="30853843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p:txBody>
          <a:bodyPr/>
          <a:lstStyle/>
          <a:p>
            <a:pPr>
              <a:spcBef>
                <a:spcPct val="0"/>
              </a:spcBef>
            </a:pPr>
            <a:endParaRPr lang="en-US" dirty="0" smtClean="0"/>
          </a:p>
        </p:txBody>
      </p:sp>
      <p:sp>
        <p:nvSpPr>
          <p:cNvPr id="48131" name="Slide Number Placeholder 3"/>
          <p:cNvSpPr>
            <a:spLocks noGrp="1"/>
          </p:cNvSpPr>
          <p:nvPr>
            <p:ph type="sldNum" sz="quarter" idx="5"/>
          </p:nvPr>
        </p:nvSpPr>
        <p:spPr>
          <a:noFill/>
        </p:spPr>
        <p:txBody>
          <a:bodyPr/>
          <a:lstStyle/>
          <a:p>
            <a:fld id="{80305709-99B0-4FC9-A6B9-70D8859148D1}" type="slidenum">
              <a:rPr lang="en-US"/>
              <a:pPr/>
              <a:t>51</a:t>
            </a:fld>
            <a:endParaRPr lang="en-US"/>
          </a:p>
        </p:txBody>
      </p:sp>
    </p:spTree>
    <p:extLst>
      <p:ext uri="{BB962C8B-B14F-4D97-AF65-F5344CB8AC3E}">
        <p14:creationId xmlns:p14="http://schemas.microsoft.com/office/powerpoint/2010/main" val="20023918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52</a:t>
            </a:fld>
            <a:endParaRPr lang="en-US" dirty="0"/>
          </a:p>
        </p:txBody>
      </p:sp>
    </p:spTree>
    <p:extLst>
      <p:ext uri="{BB962C8B-B14F-4D97-AF65-F5344CB8AC3E}">
        <p14:creationId xmlns:p14="http://schemas.microsoft.com/office/powerpoint/2010/main" val="37252343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53</a:t>
            </a:fld>
            <a:endParaRPr lang="en-US" dirty="0"/>
          </a:p>
        </p:txBody>
      </p:sp>
    </p:spTree>
    <p:extLst>
      <p:ext uri="{BB962C8B-B14F-4D97-AF65-F5344CB8AC3E}">
        <p14:creationId xmlns:p14="http://schemas.microsoft.com/office/powerpoint/2010/main" val="4070734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54</a:t>
            </a:fld>
            <a:endParaRPr lang="en-US"/>
          </a:p>
        </p:txBody>
      </p:sp>
    </p:spTree>
    <p:extLst>
      <p:ext uri="{BB962C8B-B14F-4D97-AF65-F5344CB8AC3E}">
        <p14:creationId xmlns:p14="http://schemas.microsoft.com/office/powerpoint/2010/main" val="12660484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55</a:t>
            </a:fld>
            <a:endParaRPr lang="en-US" dirty="0"/>
          </a:p>
        </p:txBody>
      </p:sp>
    </p:spTree>
    <p:extLst>
      <p:ext uri="{BB962C8B-B14F-4D97-AF65-F5344CB8AC3E}">
        <p14:creationId xmlns:p14="http://schemas.microsoft.com/office/powerpoint/2010/main" val="18364218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56</a:t>
            </a:fld>
            <a:endParaRPr lang="en-US"/>
          </a:p>
        </p:txBody>
      </p:sp>
    </p:spTree>
    <p:extLst>
      <p:ext uri="{BB962C8B-B14F-4D97-AF65-F5344CB8AC3E}">
        <p14:creationId xmlns:p14="http://schemas.microsoft.com/office/powerpoint/2010/main" val="37642086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57</a:t>
            </a:fld>
            <a:endParaRPr lang="en-US"/>
          </a:p>
        </p:txBody>
      </p:sp>
    </p:spTree>
    <p:extLst>
      <p:ext uri="{BB962C8B-B14F-4D97-AF65-F5344CB8AC3E}">
        <p14:creationId xmlns:p14="http://schemas.microsoft.com/office/powerpoint/2010/main" val="20808907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58</a:t>
            </a:fld>
            <a:endParaRPr lang="en-US"/>
          </a:p>
        </p:txBody>
      </p:sp>
    </p:spTree>
    <p:extLst>
      <p:ext uri="{BB962C8B-B14F-4D97-AF65-F5344CB8AC3E}">
        <p14:creationId xmlns:p14="http://schemas.microsoft.com/office/powerpoint/2010/main" val="3350600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59</a:t>
            </a:fld>
            <a:endParaRPr lang="en-US"/>
          </a:p>
        </p:txBody>
      </p:sp>
    </p:spTree>
    <p:extLst>
      <p:ext uri="{BB962C8B-B14F-4D97-AF65-F5344CB8AC3E}">
        <p14:creationId xmlns:p14="http://schemas.microsoft.com/office/powerpoint/2010/main" val="14845433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60</a:t>
            </a:fld>
            <a:endParaRPr lang="en-US" dirty="0"/>
          </a:p>
        </p:txBody>
      </p:sp>
    </p:spTree>
    <p:extLst>
      <p:ext uri="{BB962C8B-B14F-4D97-AF65-F5344CB8AC3E}">
        <p14:creationId xmlns:p14="http://schemas.microsoft.com/office/powerpoint/2010/main" val="151269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6</a:t>
            </a:fld>
            <a:endParaRPr lang="en-US" dirty="0"/>
          </a:p>
        </p:txBody>
      </p:sp>
    </p:spTree>
    <p:extLst>
      <p:ext uri="{BB962C8B-B14F-4D97-AF65-F5344CB8AC3E}">
        <p14:creationId xmlns:p14="http://schemas.microsoft.com/office/powerpoint/2010/main" val="2824332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61</a:t>
            </a:fld>
            <a:endParaRPr lang="en-US"/>
          </a:p>
        </p:txBody>
      </p:sp>
    </p:spTree>
    <p:extLst>
      <p:ext uri="{BB962C8B-B14F-4D97-AF65-F5344CB8AC3E}">
        <p14:creationId xmlns:p14="http://schemas.microsoft.com/office/powerpoint/2010/main" val="40599878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62</a:t>
            </a:fld>
            <a:endParaRPr lang="en-US" dirty="0"/>
          </a:p>
        </p:txBody>
      </p:sp>
    </p:spTree>
    <p:extLst>
      <p:ext uri="{BB962C8B-B14F-4D97-AF65-F5344CB8AC3E}">
        <p14:creationId xmlns:p14="http://schemas.microsoft.com/office/powerpoint/2010/main" val="2998149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63</a:t>
            </a:fld>
            <a:endParaRPr lang="en-US"/>
          </a:p>
        </p:txBody>
      </p:sp>
    </p:spTree>
    <p:extLst>
      <p:ext uri="{BB962C8B-B14F-4D97-AF65-F5344CB8AC3E}">
        <p14:creationId xmlns:p14="http://schemas.microsoft.com/office/powerpoint/2010/main" val="34140210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D280C8D-69B1-4B16-A100-57CD73618785}" type="slidenum">
              <a:rPr lang="en-US" smtClean="0"/>
              <a:pPr/>
              <a:t>64</a:t>
            </a:fld>
            <a:endParaRPr lang="en-US"/>
          </a:p>
        </p:txBody>
      </p:sp>
    </p:spTree>
    <p:extLst>
      <p:ext uri="{BB962C8B-B14F-4D97-AF65-F5344CB8AC3E}">
        <p14:creationId xmlns:p14="http://schemas.microsoft.com/office/powerpoint/2010/main" val="545607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DD280C8D-69B1-4B16-A100-57CD73618785}" type="slidenum">
              <a:rPr lang="en-US" smtClean="0"/>
              <a:pPr/>
              <a:t>65</a:t>
            </a:fld>
            <a:endParaRPr lang="en-US"/>
          </a:p>
        </p:txBody>
      </p:sp>
    </p:spTree>
    <p:extLst>
      <p:ext uri="{BB962C8B-B14F-4D97-AF65-F5344CB8AC3E}">
        <p14:creationId xmlns:p14="http://schemas.microsoft.com/office/powerpoint/2010/main" val="22207360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66</a:t>
            </a:fld>
            <a:endParaRPr lang="en-US" dirty="0"/>
          </a:p>
        </p:txBody>
      </p:sp>
    </p:spTree>
    <p:extLst>
      <p:ext uri="{BB962C8B-B14F-4D97-AF65-F5344CB8AC3E}">
        <p14:creationId xmlns:p14="http://schemas.microsoft.com/office/powerpoint/2010/main" val="13592135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67</a:t>
            </a:fld>
            <a:endParaRPr lang="en-US" dirty="0"/>
          </a:p>
        </p:txBody>
      </p:sp>
    </p:spTree>
    <p:extLst>
      <p:ext uri="{BB962C8B-B14F-4D97-AF65-F5344CB8AC3E}">
        <p14:creationId xmlns:p14="http://schemas.microsoft.com/office/powerpoint/2010/main" val="207706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7</a:t>
            </a:fld>
            <a:endParaRPr lang="en-US" dirty="0"/>
          </a:p>
        </p:txBody>
      </p:sp>
    </p:spTree>
    <p:extLst>
      <p:ext uri="{BB962C8B-B14F-4D97-AF65-F5344CB8AC3E}">
        <p14:creationId xmlns:p14="http://schemas.microsoft.com/office/powerpoint/2010/main" val="265582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8</a:t>
            </a:fld>
            <a:endParaRPr lang="en-US" dirty="0"/>
          </a:p>
        </p:txBody>
      </p:sp>
    </p:spTree>
    <p:extLst>
      <p:ext uri="{BB962C8B-B14F-4D97-AF65-F5344CB8AC3E}">
        <p14:creationId xmlns:p14="http://schemas.microsoft.com/office/powerpoint/2010/main" val="162540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389997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1D1A1-1DF6-4B54-BCC4-54452A5DA961}"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11D1A1-1DF6-4B54-BCC4-54452A5DA961}"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1D1A1-1DF6-4B54-BCC4-54452A5DA961}" type="datetimeFigureOut">
              <a:rPr lang="en-US" smtClean="0"/>
              <a:pPr/>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1D1A1-1DF6-4B54-BCC4-54452A5DA961}" type="datetimeFigureOut">
              <a:rPr lang="en-US" smtClean="0"/>
              <a:pPr/>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1D1A1-1DF6-4B54-BCC4-54452A5DA961}" type="datetimeFigureOut">
              <a:rPr lang="en-US" smtClean="0"/>
              <a:pPr/>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1D1A1-1DF6-4B54-BCC4-54452A5DA961}"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1D1A1-1DF6-4B54-BCC4-54452A5DA961}"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1D1A1-1DF6-4B54-BCC4-54452A5DA961}" type="datetimeFigureOut">
              <a:rPr lang="en-US" smtClean="0"/>
              <a:pPr/>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A874E-CB43-4F8F-92D2-97AC41D512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srn.com/abstract=246699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5.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25.gif"/><Relationship Id="rId4" Type="http://schemas.openxmlformats.org/officeDocument/2006/relationships/tags" Target="../tags/tag8.xml"/><Relationship Id="rId9"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7428" y="16706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99416" y="1339664"/>
            <a:ext cx="8036719" cy="5518336"/>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202 end game</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Alumni day</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Wrap-up day</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Case studies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Optional Quiz 4</a:t>
            </a:r>
            <a:endParaRPr lang="en-US" sz="2800" dirty="0" smtClean="0">
              <a:latin typeface="UC Berkeley OS Sign"/>
              <a:cs typeface="Arial" pitchFamily="34" charset="0"/>
              <a:sym typeface="Arial" pitchFamily="34" charset="0"/>
            </a:endParaRPr>
          </a:p>
          <a:p>
            <a:pPr marL="342900" lvl="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Choice Architecture</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Personalization and Customization </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Substituting Information for Interaction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0" y="304800"/>
            <a:ext cx="5791200" cy="6132881"/>
          </a:xfrm>
        </p:spPr>
      </p:pic>
      <p:sp>
        <p:nvSpPr>
          <p:cNvPr id="5" name="Rectangle 4"/>
          <p:cNvSpPr/>
          <p:nvPr/>
        </p:nvSpPr>
        <p:spPr>
          <a:xfrm>
            <a:off x="533400" y="1219200"/>
            <a:ext cx="2362200" cy="5016758"/>
          </a:xfrm>
          <a:prstGeom prst="rect">
            <a:avLst/>
          </a:prstGeom>
        </p:spPr>
        <p:txBody>
          <a:bodyPr wrap="square">
            <a:spAutoFit/>
          </a:bodyPr>
          <a:lstStyle/>
          <a:p>
            <a:r>
              <a:rPr lang="en-US" sz="2000" dirty="0"/>
              <a:t>Good user interface design creates a clear mapping between the logic of a classification scheme and the selection methods and arrangements presented to users. </a:t>
            </a:r>
            <a:r>
              <a:rPr lang="en-US" sz="2000" b="1" dirty="0">
                <a:solidFill>
                  <a:srgbClr val="FF0000"/>
                </a:solidFill>
              </a:rPr>
              <a:t>Categories that are mutually exclusive imply different tabs or other visualizations that imply a single </a:t>
            </a:r>
            <a:r>
              <a:rPr lang="en-US" sz="2000" b="1" dirty="0" smtClean="0">
                <a:solidFill>
                  <a:srgbClr val="FF0000"/>
                </a:solidFill>
              </a:rPr>
              <a:t>selection</a:t>
            </a:r>
            <a:endParaRPr lang="en-US" sz="2000" dirty="0"/>
          </a:p>
        </p:txBody>
      </p:sp>
      <p:sp>
        <p:nvSpPr>
          <p:cNvPr id="6" name="TextBox 5"/>
          <p:cNvSpPr txBox="1"/>
          <p:nvPr/>
        </p:nvSpPr>
        <p:spPr>
          <a:xfrm>
            <a:off x="304800" y="304800"/>
            <a:ext cx="2286000" cy="461665"/>
          </a:xfrm>
          <a:prstGeom prst="rect">
            <a:avLst/>
          </a:prstGeom>
          <a:noFill/>
        </p:spPr>
        <p:txBody>
          <a:bodyPr wrap="square" rtlCol="0">
            <a:spAutoFit/>
          </a:bodyPr>
          <a:lstStyle/>
          <a:p>
            <a:r>
              <a:rPr lang="en-US" sz="2400" b="1" dirty="0" smtClean="0"/>
              <a:t>TDO Figure 7.1</a:t>
            </a:r>
            <a:endParaRPr lang="en-US" sz="2400" b="1" dirty="0"/>
          </a:p>
        </p:txBody>
      </p:sp>
    </p:spTree>
    <p:extLst>
      <p:ext uri="{BB962C8B-B14F-4D97-AF65-F5344CB8AC3E}">
        <p14:creationId xmlns:p14="http://schemas.microsoft.com/office/powerpoint/2010/main" val="1402676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0" y="0"/>
            <a:ext cx="9144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“The Tools of Choice Architecture”</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 name="Rectangle 1"/>
          <p:cNvSpPr/>
          <p:nvPr/>
        </p:nvSpPr>
        <p:spPr>
          <a:xfrm>
            <a:off x="609600" y="2209800"/>
            <a:ext cx="7467600" cy="438337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way a choice is presented influences what a decision-maker chooses. We divide these tools into two categories: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those used in </a:t>
            </a:r>
            <a:r>
              <a:rPr lang="en-US" sz="2800" dirty="0" smtClean="0">
                <a:solidFill>
                  <a:srgbClr val="FF0000"/>
                </a:solidFill>
                <a:latin typeface="UC Berkeley OS Sign"/>
                <a:cs typeface="Arial" pitchFamily="34" charset="0"/>
                <a:sym typeface="Arial" pitchFamily="34" charset="0"/>
              </a:rPr>
              <a:t>structuring</a:t>
            </a:r>
            <a:r>
              <a:rPr lang="en-US" sz="2800" dirty="0" smtClean="0">
                <a:latin typeface="UC Berkeley OS Sign"/>
                <a:cs typeface="Arial" pitchFamily="34" charset="0"/>
                <a:sym typeface="Arial" pitchFamily="34" charset="0"/>
              </a:rPr>
              <a:t> the choice task</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those used in </a:t>
            </a:r>
            <a:r>
              <a:rPr lang="en-US" sz="2800" dirty="0" smtClean="0">
                <a:solidFill>
                  <a:srgbClr val="FF0000"/>
                </a:solidFill>
                <a:latin typeface="UC Berkeley OS Sign"/>
                <a:cs typeface="Arial" pitchFamily="34" charset="0"/>
                <a:sym typeface="Arial" pitchFamily="34" charset="0"/>
              </a:rPr>
              <a:t>describing</a:t>
            </a:r>
            <a:r>
              <a:rPr lang="en-US" sz="2800" dirty="0" smtClean="0">
                <a:latin typeface="UC Berkeley OS Sign"/>
                <a:cs typeface="Arial" pitchFamily="34" charset="0"/>
                <a:sym typeface="Arial" pitchFamily="34" charset="0"/>
              </a:rPr>
              <a:t> the choice options</a:t>
            </a:r>
          </a:p>
          <a:p>
            <a:endParaRPr lang="en-US" sz="2800" dirty="0" smtClean="0"/>
          </a:p>
          <a:p>
            <a:r>
              <a:rPr lang="en-US" sz="2800" dirty="0" smtClean="0"/>
              <a:t>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
        <p:nvSpPr>
          <p:cNvPr id="5" name="TextBox 4"/>
          <p:cNvSpPr txBox="1"/>
          <p:nvPr/>
        </p:nvSpPr>
        <p:spPr>
          <a:xfrm>
            <a:off x="990600" y="838200"/>
            <a:ext cx="7162800" cy="830997"/>
          </a:xfrm>
          <a:prstGeom prst="rect">
            <a:avLst/>
          </a:prstGeom>
          <a:noFill/>
        </p:spPr>
        <p:txBody>
          <a:bodyPr wrap="square" rtlCol="0">
            <a:spAutoFit/>
          </a:bodyPr>
          <a:lstStyle/>
          <a:p>
            <a:pPr algn="ctr"/>
            <a:r>
              <a:rPr lang="en-US" sz="2400" dirty="0" smtClean="0"/>
              <a:t>Johnson, Eric J., et al. "Beyond nudges: Tools of a choice architecture." </a:t>
            </a:r>
            <a:r>
              <a:rPr lang="en-US" sz="2400" i="1" dirty="0" smtClean="0"/>
              <a:t>Marketing Letters</a:t>
            </a:r>
            <a:r>
              <a:rPr lang="en-US" sz="2400" dirty="0" smtClean="0"/>
              <a:t> 23.2 (2012): 487-504.</a:t>
            </a:r>
            <a:endParaRPr lang="en-US" sz="2400" dirty="0"/>
          </a:p>
        </p:txBody>
      </p:sp>
    </p:spTree>
    <p:extLst>
      <p:ext uri="{BB962C8B-B14F-4D97-AF65-F5344CB8AC3E}">
        <p14:creationId xmlns:p14="http://schemas.microsoft.com/office/powerpoint/2010/main" val="7250612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Choice Architecture in TDOspeak</a:t>
            </a:r>
          </a:p>
        </p:txBody>
      </p:sp>
      <p:sp>
        <p:nvSpPr>
          <p:cNvPr id="3" name="Text Placeholder 2"/>
          <p:cNvSpPr>
            <a:spLocks noGrp="1"/>
          </p:cNvSpPr>
          <p:nvPr>
            <p:ph type="body" idx="1"/>
          </p:nvPr>
        </p:nvSpPr>
        <p:spPr/>
        <p:txBody>
          <a:bodyPr>
            <a:normAutofit/>
          </a:bodyPr>
          <a:lstStyle/>
          <a:p>
            <a:r>
              <a:rPr lang="en-US" sz="2800" dirty="0" smtClean="0"/>
              <a:t>Choice Architecture says:</a:t>
            </a:r>
            <a:endParaRPr lang="en-US" sz="2800" dirty="0"/>
          </a:p>
        </p:txBody>
      </p:sp>
      <p:sp>
        <p:nvSpPr>
          <p:cNvPr id="4" name="Content Placeholder 3"/>
          <p:cNvSpPr>
            <a:spLocks noGrp="1"/>
          </p:cNvSpPr>
          <p:nvPr>
            <p:ph sz="half" idx="2"/>
          </p:nvPr>
        </p:nvSpPr>
        <p:spPr/>
        <p:txBody>
          <a:bodyPr>
            <a:normAutofit fontScale="92500" lnSpcReduction="20000"/>
          </a:bodyPr>
          <a:lstStyle/>
          <a:p>
            <a:r>
              <a:rPr lang="en-US" sz="2600" b="1" dirty="0" smtClean="0">
                <a:solidFill>
                  <a:srgbClr val="FF0000"/>
                </a:solidFill>
              </a:rPr>
              <a:t>There is no neutral architecture</a:t>
            </a:r>
          </a:p>
          <a:p>
            <a:r>
              <a:rPr lang="en-US" sz="2600" dirty="0" smtClean="0"/>
              <a:t>We can vary the order of choice alternatives</a:t>
            </a:r>
          </a:p>
          <a:p>
            <a:r>
              <a:rPr lang="en-US" sz="2600" dirty="0" smtClean="0"/>
              <a:t>We can change the number of categories</a:t>
            </a:r>
          </a:p>
          <a:p>
            <a:r>
              <a:rPr lang="en-US" sz="2600" dirty="0" smtClean="0"/>
              <a:t>We can change the labels of alternatives or categories</a:t>
            </a:r>
          </a:p>
          <a:p>
            <a:r>
              <a:rPr lang="en-US" sz="2600" dirty="0" smtClean="0"/>
              <a:t>People prefer choices that are easier to describe</a:t>
            </a:r>
          </a:p>
          <a:p>
            <a:r>
              <a:rPr lang="en-US" sz="2600" b="1" dirty="0" smtClean="0">
                <a:solidFill>
                  <a:srgbClr val="FF0000"/>
                </a:solidFill>
              </a:rPr>
              <a:t>TRADEOFFS</a:t>
            </a:r>
          </a:p>
          <a:p>
            <a:endParaRPr lang="en-US" dirty="0"/>
          </a:p>
        </p:txBody>
      </p:sp>
      <p:sp>
        <p:nvSpPr>
          <p:cNvPr id="5" name="Text Placeholder 4"/>
          <p:cNvSpPr>
            <a:spLocks noGrp="1"/>
          </p:cNvSpPr>
          <p:nvPr>
            <p:ph type="body" sz="quarter" idx="3"/>
          </p:nvPr>
        </p:nvSpPr>
        <p:spPr/>
        <p:txBody>
          <a:bodyPr>
            <a:normAutofit/>
          </a:bodyPr>
          <a:lstStyle/>
          <a:p>
            <a:r>
              <a:rPr lang="en-US" sz="2800" dirty="0" smtClean="0"/>
              <a:t>TDO says:</a:t>
            </a:r>
            <a:endParaRPr lang="en-US" sz="2800" dirty="0"/>
          </a:p>
        </p:txBody>
      </p:sp>
      <p:sp>
        <p:nvSpPr>
          <p:cNvPr id="6" name="Content Placeholder 5"/>
          <p:cNvSpPr>
            <a:spLocks noGrp="1"/>
          </p:cNvSpPr>
          <p:nvPr>
            <p:ph sz="quarter" idx="4"/>
          </p:nvPr>
        </p:nvSpPr>
        <p:spPr/>
        <p:txBody>
          <a:bodyPr>
            <a:normAutofit fontScale="92500" lnSpcReduction="20000"/>
          </a:bodyPr>
          <a:lstStyle/>
          <a:p>
            <a:r>
              <a:rPr lang="en-US" sz="2600" b="1" dirty="0" smtClean="0">
                <a:solidFill>
                  <a:srgbClr val="FF0000"/>
                </a:solidFill>
              </a:rPr>
              <a:t>All systems of categories are biased</a:t>
            </a:r>
          </a:p>
          <a:p>
            <a:r>
              <a:rPr lang="en-US" sz="2600" dirty="0" smtClean="0"/>
              <a:t>We can use different organizing principles</a:t>
            </a:r>
          </a:p>
          <a:p>
            <a:r>
              <a:rPr lang="en-US" sz="2600" dirty="0" smtClean="0"/>
              <a:t>We can vary the abstraction and granularity of categories</a:t>
            </a:r>
          </a:p>
          <a:p>
            <a:r>
              <a:rPr lang="en-US" sz="2600" dirty="0" smtClean="0"/>
              <a:t>Naming and resource description is difficult, contentious, and makes a difference</a:t>
            </a:r>
          </a:p>
          <a:p>
            <a:r>
              <a:rPr lang="en-US" sz="2600" b="1" dirty="0" smtClean="0">
                <a:solidFill>
                  <a:srgbClr val="FF0000"/>
                </a:solidFill>
              </a:rPr>
              <a:t>TRADEOFFS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281436" y="0"/>
            <a:ext cx="8534399"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STOP AND THNK: Organizing Food…</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533400" y="1190997"/>
            <a:ext cx="8000999" cy="4862452"/>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ko-KR" sz="2800" dirty="0" smtClean="0">
                <a:latin typeface="UC Berkeley OS Sign"/>
                <a:sym typeface="UC Berkeley OS Sign"/>
              </a:rPr>
              <a:t>If school kids are more likely to eat foods at eye level at the beginning and end of the cafeteria buffet, how do you arrange the food? (Thaler and </a:t>
            </a:r>
            <a:r>
              <a:rPr lang="en-US" altLang="ko-KR" sz="2800" dirty="0" err="1" smtClean="0">
                <a:latin typeface="UC Berkeley OS Sign"/>
                <a:sym typeface="UC Berkeley OS Sign"/>
              </a:rPr>
              <a:t>Sunstein’s</a:t>
            </a:r>
            <a:r>
              <a:rPr lang="en-US" altLang="ko-KR" sz="2800" dirty="0" smtClean="0">
                <a:latin typeface="UC Berkeley OS Sign"/>
                <a:sym typeface="UC Berkeley OS Sign"/>
              </a:rPr>
              <a:t> example in </a:t>
            </a:r>
            <a:r>
              <a:rPr lang="en-US" altLang="ko-KR" sz="2800" i="1" dirty="0" smtClean="0">
                <a:latin typeface="UC Berkeley OS Sign"/>
                <a:sym typeface="UC Berkeley OS Sign"/>
              </a:rPr>
              <a:t>Nudge</a:t>
            </a:r>
            <a:r>
              <a:rPr lang="en-US" altLang="ko-KR" sz="2800" dirty="0" smtClean="0">
                <a:latin typeface="UC Berkeley OS Sign"/>
                <a:sym typeface="UC Berkeley OS Sign"/>
              </a:rPr>
              <a:t>)</a:t>
            </a:r>
          </a:p>
          <a:p>
            <a:pPr lvl="2" indent="-457200" eaLnBrk="0" fontAlgn="base" hangingPunct="0">
              <a:lnSpc>
                <a:spcPct val="92000"/>
              </a:lnSpc>
              <a:spcBef>
                <a:spcPts val="1266"/>
              </a:spcBef>
              <a:spcAft>
                <a:spcPct val="0"/>
              </a:spcAft>
              <a:buClr>
                <a:srgbClr val="002955"/>
              </a:buClr>
              <a:buSzPct val="44000"/>
              <a:buFont typeface="+mj-lt"/>
              <a:buAutoNum type="arabicPeriod"/>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ko-KR" sz="2400" dirty="0" smtClean="0">
                <a:latin typeface="UC Berkeley OS Sign"/>
                <a:sym typeface="UC Berkeley OS Sign"/>
              </a:rPr>
              <a:t>Arrange </a:t>
            </a:r>
            <a:r>
              <a:rPr lang="en-US" altLang="ko-KR" sz="2400" dirty="0">
                <a:latin typeface="UC Berkeley OS Sign"/>
                <a:sym typeface="UC Berkeley OS Sign"/>
              </a:rPr>
              <a:t>the food to make the students best </a:t>
            </a:r>
            <a:r>
              <a:rPr lang="en-US" altLang="ko-KR" sz="2400" dirty="0" smtClean="0">
                <a:latin typeface="UC Berkeley OS Sign"/>
                <a:sym typeface="UC Berkeley OS Sign"/>
              </a:rPr>
              <a:t>off</a:t>
            </a:r>
            <a:endParaRPr lang="en-US" altLang="ko-KR" sz="2400" dirty="0">
              <a:latin typeface="UC Berkeley OS Sign"/>
              <a:sym typeface="UC Berkeley OS Sign"/>
            </a:endParaRPr>
          </a:p>
          <a:p>
            <a:pPr lvl="2" indent="-457200" eaLnBrk="0" fontAlgn="base" hangingPunct="0">
              <a:lnSpc>
                <a:spcPct val="92000"/>
              </a:lnSpc>
              <a:spcBef>
                <a:spcPts val="1266"/>
              </a:spcBef>
              <a:spcAft>
                <a:spcPct val="0"/>
              </a:spcAft>
              <a:buClr>
                <a:srgbClr val="002955"/>
              </a:buClr>
              <a:buSzPct val="44000"/>
              <a:buFont typeface="+mj-lt"/>
              <a:buAutoNum type="arabicPeriod"/>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ko-KR" sz="2400" dirty="0" smtClean="0">
                <a:latin typeface="UC Berkeley OS Sign"/>
                <a:sym typeface="UC Berkeley OS Sign"/>
              </a:rPr>
              <a:t>Arrange </a:t>
            </a:r>
            <a:r>
              <a:rPr lang="en-US" altLang="ko-KR" sz="2400" dirty="0">
                <a:latin typeface="UC Berkeley OS Sign"/>
                <a:sym typeface="UC Berkeley OS Sign"/>
              </a:rPr>
              <a:t>the food </a:t>
            </a:r>
            <a:r>
              <a:rPr lang="en-US" altLang="ko-KR" sz="2400" dirty="0" smtClean="0">
                <a:latin typeface="UC Berkeley OS Sign"/>
                <a:sym typeface="UC Berkeley OS Sign"/>
              </a:rPr>
              <a:t>at </a:t>
            </a:r>
            <a:r>
              <a:rPr lang="en-US" altLang="ko-KR" sz="2400" dirty="0">
                <a:latin typeface="UC Berkeley OS Sign"/>
                <a:sym typeface="UC Berkeley OS Sign"/>
              </a:rPr>
              <a:t>random.</a:t>
            </a:r>
          </a:p>
          <a:p>
            <a:pPr lvl="2" indent="-457200" eaLnBrk="0" fontAlgn="base" hangingPunct="0">
              <a:lnSpc>
                <a:spcPct val="92000"/>
              </a:lnSpc>
              <a:spcBef>
                <a:spcPts val="1266"/>
              </a:spcBef>
              <a:spcAft>
                <a:spcPct val="0"/>
              </a:spcAft>
              <a:buClr>
                <a:srgbClr val="002955"/>
              </a:buClr>
              <a:buSzPct val="44000"/>
              <a:buFont typeface="+mj-lt"/>
              <a:buAutoNum type="arabicPeriod"/>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ko-KR" sz="2400" dirty="0" smtClean="0">
                <a:latin typeface="UC Berkeley OS Sign"/>
                <a:sym typeface="UC Berkeley OS Sign"/>
              </a:rPr>
              <a:t>Arrange the </a:t>
            </a:r>
            <a:r>
              <a:rPr lang="en-US" altLang="ko-KR" sz="2400" dirty="0">
                <a:latin typeface="UC Berkeley OS Sign"/>
                <a:sym typeface="UC Berkeley OS Sign"/>
              </a:rPr>
              <a:t>food to get the kids to pick </a:t>
            </a:r>
            <a:r>
              <a:rPr lang="en-US" altLang="ko-KR" sz="2400" dirty="0" smtClean="0">
                <a:latin typeface="UC Berkeley OS Sign"/>
                <a:sym typeface="UC Berkeley OS Sign"/>
              </a:rPr>
              <a:t>the same </a:t>
            </a:r>
            <a:r>
              <a:rPr lang="en-US" altLang="ko-KR" sz="2400" dirty="0">
                <a:latin typeface="UC Berkeley OS Sign"/>
                <a:sym typeface="UC Berkeley OS Sign"/>
              </a:rPr>
              <a:t>foods they would choose on their own.</a:t>
            </a:r>
          </a:p>
          <a:p>
            <a:pPr lvl="2" indent="-457200" eaLnBrk="0" fontAlgn="base" hangingPunct="0">
              <a:lnSpc>
                <a:spcPct val="92000"/>
              </a:lnSpc>
              <a:spcBef>
                <a:spcPts val="1266"/>
              </a:spcBef>
              <a:spcAft>
                <a:spcPct val="0"/>
              </a:spcAft>
              <a:buClr>
                <a:srgbClr val="002955"/>
              </a:buClr>
              <a:buSzPct val="44000"/>
              <a:buFont typeface="+mj-lt"/>
              <a:buAutoNum type="arabicPeriod"/>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ko-KR" sz="2400" dirty="0" smtClean="0">
                <a:latin typeface="UC Berkeley OS Sign"/>
                <a:sym typeface="UC Berkeley OS Sign"/>
              </a:rPr>
              <a:t>Maximize </a:t>
            </a:r>
            <a:r>
              <a:rPr lang="en-US" altLang="ko-KR" sz="2400" dirty="0">
                <a:latin typeface="UC Berkeley OS Sign"/>
                <a:sym typeface="UC Berkeley OS Sign"/>
              </a:rPr>
              <a:t>the sales of the items from the </a:t>
            </a:r>
            <a:r>
              <a:rPr lang="en-US" altLang="ko-KR" sz="2400" dirty="0" smtClean="0">
                <a:latin typeface="UC Berkeley OS Sign"/>
                <a:sym typeface="UC Berkeley OS Sign"/>
              </a:rPr>
              <a:t>suppliers that </a:t>
            </a:r>
            <a:r>
              <a:rPr lang="en-US" altLang="ko-KR" sz="2400" dirty="0">
                <a:latin typeface="UC Berkeley OS Sign"/>
                <a:sym typeface="UC Berkeley OS Sign"/>
              </a:rPr>
              <a:t>are willing to offer the largest bribes.</a:t>
            </a:r>
          </a:p>
          <a:p>
            <a:pPr lvl="2" indent="-457200" eaLnBrk="0" fontAlgn="base" hangingPunct="0">
              <a:lnSpc>
                <a:spcPct val="92000"/>
              </a:lnSpc>
              <a:spcBef>
                <a:spcPts val="1266"/>
              </a:spcBef>
              <a:spcAft>
                <a:spcPct val="0"/>
              </a:spcAft>
              <a:buClr>
                <a:srgbClr val="002955"/>
              </a:buClr>
              <a:buSzPct val="44000"/>
              <a:buFont typeface="+mj-lt"/>
              <a:buAutoNum type="arabicPeriod"/>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ko-KR" sz="2400" dirty="0" smtClean="0">
                <a:latin typeface="UC Berkeley OS Sign"/>
                <a:sym typeface="UC Berkeley OS Sign"/>
              </a:rPr>
              <a:t>Maximize profits</a:t>
            </a:r>
            <a:endParaRPr lang="en-US" altLang="ko-KR" sz="2800" dirty="0" smtClean="0">
              <a:latin typeface="UC Berkeley OS Sign"/>
              <a:sym typeface="UC Berkeley OS Sign"/>
            </a:endParaRPr>
          </a:p>
        </p:txBody>
      </p:sp>
    </p:spTree>
    <p:extLst>
      <p:ext uri="{BB962C8B-B14F-4D97-AF65-F5344CB8AC3E}">
        <p14:creationId xmlns:p14="http://schemas.microsoft.com/office/powerpoint/2010/main" val="42075194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0" y="180603"/>
            <a:ext cx="9144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Structuring the Choice Task</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pic>
        <p:nvPicPr>
          <p:cNvPr id="6" name="Picture 5" descr="ChoiceArch-StructureTheTask.JPG"/>
          <p:cNvPicPr>
            <a:picLocks noChangeAspect="1"/>
          </p:cNvPicPr>
          <p:nvPr/>
        </p:nvPicPr>
        <p:blipFill>
          <a:blip r:embed="rId3" cstate="print"/>
          <a:stretch>
            <a:fillRect/>
          </a:stretch>
        </p:blipFill>
        <p:spPr>
          <a:xfrm>
            <a:off x="533400" y="1371600"/>
            <a:ext cx="8001000" cy="4360735"/>
          </a:xfrm>
          <a:prstGeom prst="rect">
            <a:avLst/>
          </a:prstGeom>
        </p:spPr>
      </p:pic>
    </p:spTree>
    <p:extLst>
      <p:ext uri="{BB962C8B-B14F-4D97-AF65-F5344CB8AC3E}">
        <p14:creationId xmlns:p14="http://schemas.microsoft.com/office/powerpoint/2010/main" val="7250612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0" y="0"/>
            <a:ext cx="9144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How Many Alternatives?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 name="Rectangle 1"/>
          <p:cNvSpPr/>
          <p:nvPr/>
        </p:nvSpPr>
        <p:spPr>
          <a:xfrm>
            <a:off x="685800" y="1197733"/>
            <a:ext cx="7467600" cy="5039072"/>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Need to enable “a reasoned consideration of tradeoffs among conflicting values” but “not seem overwhelming”</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“information overload” a consideration, but don’t fixate on 7 +/- 2</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Too few options may generate context-specific preference where the presence or absence of one option influences what is chosen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Too many options create “choice overload” or the “paradox of choice” because the initial attractiveness of many alternatives decreases the motivation to choose any particular one</a:t>
            </a:r>
          </a:p>
          <a:p>
            <a:endParaRPr lang="en-US" sz="2400" dirty="0" smtClean="0">
              <a:latin typeface="UC Berkeley OS Sign"/>
              <a:sym typeface="UC Berkeley OS Sign"/>
            </a:endParaRPr>
          </a:p>
        </p:txBody>
      </p:sp>
    </p:spTree>
    <p:extLst>
      <p:ext uri="{BB962C8B-B14F-4D97-AF65-F5344CB8AC3E}">
        <p14:creationId xmlns:p14="http://schemas.microsoft.com/office/powerpoint/2010/main" val="7250612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3048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Defaults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600" y="533400"/>
            <a:ext cx="7848600" cy="4959850"/>
          </a:xfrm>
          <a:prstGeom prst="rect">
            <a:avLst/>
          </a:prstGeom>
          <a:noFill/>
          <a:ln w="9525">
            <a:noFill/>
            <a:miter lim="800000"/>
            <a:headEnd/>
            <a:tailEnd/>
          </a:ln>
        </p:spPr>
        <p:txBody>
          <a:bodyPr wrap="square" lIns="64291" tIns="32146" rIns="64291" bIns="32146">
            <a:spAutoFit/>
          </a:bodyPr>
          <a:lstStyle/>
          <a:p>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For </a:t>
            </a:r>
            <a:r>
              <a:rPr lang="en-US" sz="2800" dirty="0">
                <a:latin typeface="UC Berkeley OS Sign"/>
                <a:sym typeface="UC Berkeley OS Sign"/>
              </a:rPr>
              <a:t>any </a:t>
            </a:r>
            <a:r>
              <a:rPr lang="en-US" sz="2800" dirty="0" smtClean="0">
                <a:latin typeface="UC Berkeley OS Sign"/>
                <a:sym typeface="UC Berkeley OS Sign"/>
              </a:rPr>
              <a:t>choice that needs to be made, there </a:t>
            </a:r>
            <a:r>
              <a:rPr lang="en-US" sz="2800" dirty="0">
                <a:latin typeface="UC Berkeley OS Sign"/>
                <a:sym typeface="UC Berkeley OS Sign"/>
              </a:rPr>
              <a:t>must be an </a:t>
            </a:r>
            <a:r>
              <a:rPr lang="en-US" sz="2800" dirty="0" smtClean="0">
                <a:latin typeface="UC Berkeley OS Sign"/>
                <a:sym typeface="UC Berkeley OS Sign"/>
              </a:rPr>
              <a:t>associated </a:t>
            </a:r>
            <a:r>
              <a:rPr lang="en-US" sz="2800" dirty="0" smtClean="0">
                <a:solidFill>
                  <a:srgbClr val="FF0000"/>
                </a:solidFill>
                <a:latin typeface="UC Berkeley OS Sign"/>
                <a:sym typeface="UC Berkeley OS Sign"/>
              </a:rPr>
              <a:t>default</a:t>
            </a:r>
            <a:r>
              <a:rPr lang="en-US" sz="2800" dirty="0" smtClean="0">
                <a:latin typeface="UC Berkeley OS Sign"/>
                <a:sym typeface="UC Berkeley OS Sign"/>
              </a:rPr>
              <a:t> rule </a:t>
            </a:r>
            <a:r>
              <a:rPr lang="en-US" sz="2800" dirty="0">
                <a:latin typeface="UC Berkeley OS Sign"/>
                <a:sym typeface="UC Berkeley OS Sign"/>
              </a:rPr>
              <a:t>that determines what happens to the </a:t>
            </a:r>
            <a:r>
              <a:rPr lang="en-US" sz="2800" dirty="0" smtClean="0">
                <a:latin typeface="UC Berkeley OS Sign"/>
                <a:sym typeface="UC Berkeley OS Sign"/>
              </a:rPr>
              <a:t>decision maker </a:t>
            </a:r>
            <a:r>
              <a:rPr lang="en-US" sz="2800" dirty="0">
                <a:latin typeface="UC Berkeley OS Sign"/>
                <a:sym typeface="UC Berkeley OS Sign"/>
              </a:rPr>
              <a:t>if she does </a:t>
            </a:r>
            <a:r>
              <a:rPr lang="en-US" sz="2800" dirty="0" smtClean="0">
                <a:latin typeface="UC Berkeley OS Sign"/>
                <a:sym typeface="UC Berkeley OS Sign"/>
              </a:rPr>
              <a:t>nothing</a:t>
            </a:r>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Usually the </a:t>
            </a:r>
            <a:r>
              <a:rPr lang="en-US" sz="2800" dirty="0">
                <a:latin typeface="UC Berkeley OS Sign"/>
                <a:sym typeface="UC Berkeley OS Sign"/>
              </a:rPr>
              <a:t>answer is that if </a:t>
            </a:r>
            <a:r>
              <a:rPr lang="en-US" sz="2800" dirty="0" smtClean="0">
                <a:latin typeface="UC Berkeley OS Sign"/>
                <a:sym typeface="UC Berkeley OS Sign"/>
              </a:rPr>
              <a:t>you </a:t>
            </a:r>
            <a:r>
              <a:rPr lang="en-US" sz="2800" dirty="0">
                <a:latin typeface="UC Berkeley OS Sign"/>
                <a:sym typeface="UC Berkeley OS Sign"/>
              </a:rPr>
              <a:t>do nothing, nothing </a:t>
            </a:r>
            <a:r>
              <a:rPr lang="en-US" sz="2800" dirty="0" smtClean="0">
                <a:latin typeface="UC Berkeley OS Sign"/>
                <a:sym typeface="UC Berkeley OS Sign"/>
              </a:rPr>
              <a:t>changes; whatever </a:t>
            </a:r>
            <a:r>
              <a:rPr lang="en-US" sz="2800" dirty="0">
                <a:latin typeface="UC Berkeley OS Sign"/>
                <a:sym typeface="UC Berkeley OS Sign"/>
              </a:rPr>
              <a:t>is happening continues to </a:t>
            </a:r>
            <a:r>
              <a:rPr lang="en-US" sz="2800" dirty="0" smtClean="0">
                <a:latin typeface="UC Berkeley OS Sign"/>
                <a:sym typeface="UC Berkeley OS Sign"/>
              </a:rPr>
              <a:t>happen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For “opt-out” defaults a majority of choosers will do nothing, and things can happen that the chooser might not want or not know </a:t>
            </a:r>
            <a:r>
              <a:rPr lang="en-US" sz="2800" dirty="0" smtClean="0">
                <a:latin typeface="UC Berkeley OS Sign"/>
                <a:sym typeface="UC Berkeley OS Sign"/>
              </a:rPr>
              <a:t>about</a:t>
            </a:r>
            <a:endParaRPr lang="en-US" sz="2800" dirty="0" smtClean="0">
              <a:latin typeface="UC Berkeley OS Sign"/>
              <a:sym typeface="UC Berkeley OS Sign"/>
            </a:endParaRPr>
          </a:p>
        </p:txBody>
      </p:sp>
    </p:spTree>
    <p:extLst>
      <p:ext uri="{BB962C8B-B14F-4D97-AF65-F5344CB8AC3E}">
        <p14:creationId xmlns:p14="http://schemas.microsoft.com/office/powerpoint/2010/main" val="1799348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81364"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Types of Defaults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381000" y="1143000"/>
            <a:ext cx="8001000" cy="5230308"/>
          </a:xfrm>
          <a:prstGeom prst="rect">
            <a:avLst/>
          </a:prstGeom>
          <a:noFill/>
          <a:ln w="9525">
            <a:noFill/>
            <a:miter lim="800000"/>
            <a:headEnd/>
            <a:tailEnd/>
          </a:ln>
        </p:spPr>
        <p:txBody>
          <a:bodyPr wrap="square" lIns="64291" tIns="32146" rIns="64291" bIns="32146">
            <a:spAutoFit/>
          </a:bodyPr>
          <a:lstStyle/>
          <a:p>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latin typeface="UC Berkeley OS Sign"/>
                <a:sym typeface="UC Berkeley OS Sign"/>
              </a:rPr>
              <a:t>Configuration defaults </a:t>
            </a:r>
            <a:r>
              <a:rPr lang="en-US" sz="2800" dirty="0" smtClean="0">
                <a:latin typeface="UC Berkeley OS Sign"/>
                <a:sym typeface="UC Berkeley OS Sign"/>
              </a:rPr>
              <a:t>apply at the first encounter with a choice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Could be the same for everyone, a normative or recommended alternative </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Mandated choice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latin typeface="UC Berkeley OS Sign"/>
                <a:sym typeface="UC Berkeley OS Sign"/>
              </a:rPr>
              <a:t>Reuse defaults </a:t>
            </a:r>
            <a:r>
              <a:rPr lang="en-US" sz="2800" dirty="0" smtClean="0">
                <a:latin typeface="UC Berkeley OS Sign"/>
                <a:sym typeface="UC Berkeley OS Sign"/>
              </a:rPr>
              <a:t>apply to subsequent encounters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Persistence of original choice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Reverting to original default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Predictive defaults based on user modeling</a:t>
            </a:r>
          </a:p>
        </p:txBody>
      </p:sp>
    </p:spTree>
    <p:extLst>
      <p:ext uri="{BB962C8B-B14F-4D97-AF65-F5344CB8AC3E}">
        <p14:creationId xmlns:p14="http://schemas.microsoft.com/office/powerpoint/2010/main" val="1799348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556236" y="14971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Decision Staging</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85800" y="1371600"/>
            <a:ext cx="7548063" cy="498210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When facing a small number of </a:t>
            </a:r>
            <a:r>
              <a:rPr lang="en-US" sz="2400" dirty="0" smtClean="0">
                <a:latin typeface="UC Berkeley OS Sign"/>
                <a:sym typeface="UC Berkeley OS Sign"/>
              </a:rPr>
              <a:t>well understood alternatives</a:t>
            </a:r>
            <a:r>
              <a:rPr lang="en-US" sz="2400" dirty="0">
                <a:latin typeface="UC Berkeley OS Sign"/>
                <a:sym typeface="UC Berkeley OS Sign"/>
              </a:rPr>
              <a:t>, </a:t>
            </a:r>
            <a:r>
              <a:rPr lang="en-US" sz="2400" dirty="0" smtClean="0">
                <a:latin typeface="UC Berkeley OS Sign"/>
                <a:sym typeface="UC Berkeley OS Sign"/>
              </a:rPr>
              <a:t>people will try to examine </a:t>
            </a:r>
            <a:r>
              <a:rPr lang="en-US" sz="2400" dirty="0" smtClean="0">
                <a:solidFill>
                  <a:srgbClr val="FF0000"/>
                </a:solidFill>
                <a:latin typeface="UC Berkeley OS Sign"/>
                <a:sym typeface="UC Berkeley OS Sign"/>
              </a:rPr>
              <a:t>all </a:t>
            </a:r>
            <a:r>
              <a:rPr lang="en-US" sz="2400" dirty="0">
                <a:solidFill>
                  <a:srgbClr val="FF0000"/>
                </a:solidFill>
                <a:latin typeface="UC Berkeley OS Sign"/>
                <a:sym typeface="UC Berkeley OS Sign"/>
              </a:rPr>
              <a:t>the attributes of all the alternatives</a:t>
            </a:r>
            <a:r>
              <a:rPr lang="en-US" sz="2400" dirty="0">
                <a:latin typeface="UC Berkeley OS Sign"/>
                <a:sym typeface="UC Berkeley OS Sign"/>
              </a:rPr>
              <a:t> and then </a:t>
            </a:r>
            <a:r>
              <a:rPr lang="en-US" sz="2400" dirty="0" smtClean="0">
                <a:latin typeface="UC Berkeley OS Sign"/>
                <a:sym typeface="UC Berkeley OS Sign"/>
              </a:rPr>
              <a:t>make tradeoffs when necessary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If consumers are rational, “utility-maximizing agents”, their preferences for any finished product should be independent of the order in which they considered its attributes: any order should yield an equivalent “final” bundle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But as the choices become more numerous or vary on more dimensions, </a:t>
            </a:r>
            <a:r>
              <a:rPr lang="en-US" sz="2400" dirty="0" smtClean="0">
                <a:solidFill>
                  <a:srgbClr val="FF0000"/>
                </a:solidFill>
                <a:latin typeface="UC Berkeley OS Sign"/>
                <a:sym typeface="UC Berkeley OS Sign"/>
              </a:rPr>
              <a:t>people are more likely to adopt simplifying strategies that aren’t entirely rational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latin typeface="UC Berkeley OS Sign"/>
              <a:sym typeface="UC Berkeley OS Sign"/>
            </a:endParaRPr>
          </a:p>
        </p:txBody>
      </p:sp>
    </p:spTree>
    <p:extLst>
      <p:ext uri="{BB962C8B-B14F-4D97-AF65-F5344CB8AC3E}">
        <p14:creationId xmlns:p14="http://schemas.microsoft.com/office/powerpoint/2010/main" val="10603717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Serial Position Effects in Choice</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85800" y="1371600"/>
            <a:ext cx="8076307" cy="4758641"/>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When people sample a set of items in order knowing they need to choose one of them, they compare each new option with their current </a:t>
            </a:r>
            <a:r>
              <a:rPr lang="en-US" sz="2800" dirty="0" smtClean="0">
                <a:latin typeface="UC Berkeley OS Sign"/>
              </a:rPr>
              <a:t>favorite</a:t>
            </a:r>
            <a:endParaRPr lang="en-US" sz="2800" dirty="0">
              <a:latin typeface="UC Berkeley OS Sign"/>
            </a:endParaRP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Since the first item starts out as the favorite, will it have an advantage as the incumbent in each subsequent comparison</a:t>
            </a:r>
            <a:r>
              <a:rPr lang="en-US" sz="2800" dirty="0" smtClean="0">
                <a:latin typeface="UC Berkeley OS Sign"/>
              </a:rPr>
              <a:t>?</a:t>
            </a:r>
            <a:endParaRPr lang="en-US" sz="2800" dirty="0">
              <a:latin typeface="UC Berkeley OS Sign"/>
            </a:endParaRP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rPr>
              <a:t>Or will a pair-wise competitive-evaluation strategy produce an advantage for later items, because early options have to win </a:t>
            </a:r>
            <a:r>
              <a:rPr lang="en-US" sz="2800" dirty="0" smtClean="0">
                <a:latin typeface="UC Berkeley OS Sign"/>
              </a:rPr>
              <a:t>all comparisons and the last item only one?</a:t>
            </a:r>
            <a:endParaRPr lang="en-US" sz="2800" dirty="0">
              <a:latin typeface="UC Berkeley OS Sign"/>
            </a:endParaRPr>
          </a:p>
        </p:txBody>
      </p:sp>
    </p:spTree>
    <p:extLst>
      <p:ext uri="{BB962C8B-B14F-4D97-AF65-F5344CB8AC3E}">
        <p14:creationId xmlns:p14="http://schemas.microsoft.com/office/powerpoint/2010/main" val="38267170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8555"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Alumni Day (Monday 12/7)</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83408" y="1600200"/>
            <a:ext cx="7239000" cy="402433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Katey Bayse</a:t>
            </a:r>
            <a:r>
              <a:rPr lang="en-US" sz="2800" dirty="0">
                <a:latin typeface="UC Berkeley OS Sign"/>
                <a:cs typeface="Arial" pitchFamily="34" charset="0"/>
              </a:rPr>
              <a:t>, </a:t>
            </a:r>
            <a:r>
              <a:rPr lang="en-US" sz="2800" dirty="0">
                <a:latin typeface="UC Berkeley OS Sign"/>
                <a:cs typeface="Arial" pitchFamily="34" charset="0"/>
              </a:rPr>
              <a:t>Salesforce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Paul Goodman</a:t>
            </a:r>
            <a:r>
              <a:rPr lang="en-US" sz="2800" dirty="0">
                <a:latin typeface="UC Berkeley OS Sign"/>
                <a:cs typeface="Arial" pitchFamily="34" charset="0"/>
              </a:rPr>
              <a:t>, </a:t>
            </a:r>
            <a:r>
              <a:rPr lang="en-US" sz="2800" dirty="0" err="1">
                <a:latin typeface="UC Berkeley OS Sign"/>
                <a:cs typeface="Arial" pitchFamily="34" charset="0"/>
              </a:rPr>
              <a:t>Mapbox</a:t>
            </a:r>
            <a:r>
              <a:rPr lang="en-US" sz="2800" dirty="0">
                <a:latin typeface="UC Berkeley OS Sign"/>
                <a:cs typeface="Arial" pitchFamily="34" charset="0"/>
              </a:rPr>
              <a:t> </a:t>
            </a:r>
            <a:endParaRPr lang="en-US" sz="2800" dirty="0">
              <a:latin typeface="UC Berkeley OS Sign"/>
              <a:cs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rPr>
              <a:t>Sayantan</a:t>
            </a:r>
            <a:r>
              <a:rPr lang="en-US" sz="2800" dirty="0" smtClean="0">
                <a:latin typeface="UC Berkeley OS Sign"/>
                <a:cs typeface="Arial" pitchFamily="34" charset="0"/>
              </a:rPr>
              <a:t> </a:t>
            </a:r>
            <a:r>
              <a:rPr lang="en-US" sz="2800" dirty="0" err="1">
                <a:latin typeface="UC Berkeley OS Sign"/>
                <a:cs typeface="Arial" pitchFamily="34" charset="0"/>
              </a:rPr>
              <a:t>Mukhopadhyay</a:t>
            </a:r>
            <a:r>
              <a:rPr lang="en-US" sz="2800" dirty="0">
                <a:latin typeface="UC Berkeley OS Sign"/>
                <a:cs typeface="Arial" pitchFamily="34" charset="0"/>
              </a:rPr>
              <a:t>, Twitter</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Jacob </a:t>
            </a:r>
            <a:r>
              <a:rPr lang="en-US" sz="2800" dirty="0" err="1">
                <a:latin typeface="UC Berkeley OS Sign"/>
                <a:cs typeface="Arial" pitchFamily="34" charset="0"/>
              </a:rPr>
              <a:t>Portnoff</a:t>
            </a:r>
            <a:r>
              <a:rPr lang="en-US" sz="2800" dirty="0">
                <a:latin typeface="UC Berkeley OS Sign"/>
                <a:cs typeface="Arial" pitchFamily="34" charset="0"/>
              </a:rPr>
              <a:t>, </a:t>
            </a:r>
            <a:r>
              <a:rPr lang="en-US" sz="2800" dirty="0" err="1">
                <a:latin typeface="UC Berkeley OS Sign"/>
                <a:cs typeface="Arial" pitchFamily="34" charset="0"/>
              </a:rPr>
              <a:t>Linguastat</a:t>
            </a:r>
            <a:r>
              <a:rPr lang="en-US" sz="2800" dirty="0">
                <a:latin typeface="UC Berkeley OS Sign"/>
                <a:cs typeface="Arial" pitchFamily="34" charset="0"/>
              </a:rPr>
              <a:t> </a:t>
            </a:r>
            <a:endParaRPr lang="en-US" sz="2800" dirty="0" smtClean="0">
              <a:latin typeface="UC Berkeley OS Sign"/>
              <a:cs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rPr>
              <a:t>Nick </a:t>
            </a:r>
            <a:r>
              <a:rPr lang="en-US" sz="2800" dirty="0">
                <a:latin typeface="UC Berkeley OS Sign"/>
                <a:cs typeface="Arial" pitchFamily="34" charset="0"/>
              </a:rPr>
              <a:t>Rabinowitz</a:t>
            </a:r>
            <a:r>
              <a:rPr lang="en-US" sz="2800" dirty="0">
                <a:latin typeface="UC Berkeley OS Sign"/>
                <a:cs typeface="Arial" pitchFamily="34" charset="0"/>
              </a:rPr>
              <a:t>, </a:t>
            </a:r>
            <a:r>
              <a:rPr lang="en-US" sz="2800" dirty="0">
                <a:latin typeface="UC Berkeley OS Sign"/>
                <a:cs typeface="Arial" pitchFamily="34" charset="0"/>
              </a:rPr>
              <a:t>Uber</a:t>
            </a:r>
            <a:r>
              <a:rPr lang="en-US" sz="2800" dirty="0">
                <a:latin typeface="UC Berkeley OS Sign"/>
                <a:cs typeface="Arial" pitchFamily="34" charset="0"/>
              </a:rPr>
              <a:t>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Kenichi Ueda</a:t>
            </a:r>
            <a:r>
              <a:rPr lang="en-US" sz="2800" dirty="0">
                <a:latin typeface="UC Berkeley OS Sign"/>
                <a:cs typeface="Arial" pitchFamily="34" charset="0"/>
              </a:rPr>
              <a:t>, </a:t>
            </a:r>
            <a:r>
              <a:rPr lang="en-US" sz="2800" dirty="0" err="1">
                <a:latin typeface="UC Berkeley OS Sign"/>
                <a:cs typeface="Arial" pitchFamily="34" charset="0"/>
              </a:rPr>
              <a:t>inaturalist</a:t>
            </a:r>
            <a:r>
              <a:rPr lang="en-US" sz="2800" dirty="0">
                <a:latin typeface="UC Berkeley OS Sign"/>
                <a:cs typeface="Arial" pitchFamily="34" charset="0"/>
              </a:rPr>
              <a:t>, California Academy of </a:t>
            </a:r>
            <a:r>
              <a:rPr lang="en-US" sz="2800" dirty="0">
                <a:latin typeface="UC Berkeley OS Sign"/>
                <a:cs typeface="Arial" pitchFamily="34" charset="0"/>
              </a:rPr>
              <a:t>Sciences</a:t>
            </a: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9832430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421"/>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Which Wine Is Your Favorite?</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1298028"/>
            <a:ext cx="723702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702419"/>
            <a:ext cx="26670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It Depends on Your Knowledge of Wine</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0" y="457199"/>
            <a:ext cx="4672244" cy="3032725"/>
          </a:xfrm>
          <a:prstGeom prst="rect">
            <a:avLst/>
          </a:prstGeom>
          <a:noFill/>
          <a:ln w="9525">
            <a:noFill/>
            <a:miter lim="800000"/>
            <a:headEnd/>
            <a:tailEnd/>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733800"/>
            <a:ext cx="4636745" cy="2791124"/>
          </a:xfrm>
          <a:prstGeom prst="rect">
            <a:avLst/>
          </a:prstGeom>
        </p:spPr>
      </p:pic>
      <p:sp>
        <p:nvSpPr>
          <p:cNvPr id="4" name="TextBox 3"/>
          <p:cNvSpPr txBox="1"/>
          <p:nvPr/>
        </p:nvSpPr>
        <p:spPr>
          <a:xfrm>
            <a:off x="2266950" y="2779693"/>
            <a:ext cx="1866900" cy="954107"/>
          </a:xfrm>
          <a:prstGeom prst="rect">
            <a:avLst/>
          </a:prstGeom>
          <a:noFill/>
        </p:spPr>
        <p:txBody>
          <a:bodyPr wrap="square" rtlCol="0">
            <a:spAutoFit/>
          </a:bodyPr>
          <a:lstStyle/>
          <a:p>
            <a:r>
              <a:rPr lang="en-US" sz="2800" dirty="0" smtClean="0"/>
              <a:t>Low Knowledge</a:t>
            </a:r>
            <a:endParaRPr lang="en-US" sz="2800" dirty="0"/>
          </a:p>
        </p:txBody>
      </p:sp>
      <p:sp>
        <p:nvSpPr>
          <p:cNvPr id="8" name="TextBox 7"/>
          <p:cNvSpPr txBox="1"/>
          <p:nvPr/>
        </p:nvSpPr>
        <p:spPr>
          <a:xfrm>
            <a:off x="2266950" y="5602348"/>
            <a:ext cx="2057400" cy="954107"/>
          </a:xfrm>
          <a:prstGeom prst="rect">
            <a:avLst/>
          </a:prstGeom>
          <a:noFill/>
        </p:spPr>
        <p:txBody>
          <a:bodyPr wrap="square" rtlCol="0">
            <a:spAutoFit/>
          </a:bodyPr>
          <a:lstStyle/>
          <a:p>
            <a:r>
              <a:rPr lang="en-US" sz="2800" dirty="0" smtClean="0"/>
              <a:t>High Knowledge</a:t>
            </a:r>
            <a:endParaRPr lang="en-US" sz="2800" dirty="0"/>
          </a:p>
        </p:txBody>
      </p:sp>
    </p:spTree>
    <p:extLst>
      <p:ext uri="{BB962C8B-B14F-4D97-AF65-F5344CB8AC3E}">
        <p14:creationId xmlns:p14="http://schemas.microsoft.com/office/powerpoint/2010/main" val="2632748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Product Configuration (miniusa.com)</a:t>
            </a:r>
          </a:p>
        </p:txBody>
      </p:sp>
      <p:pic>
        <p:nvPicPr>
          <p:cNvPr id="25602" name="Picture 2"/>
          <p:cNvPicPr>
            <a:picLocks noChangeAspect="1" noChangeArrowheads="1"/>
          </p:cNvPicPr>
          <p:nvPr/>
        </p:nvPicPr>
        <p:blipFill>
          <a:blip r:embed="rId3" cstate="print"/>
          <a:srcRect/>
          <a:stretch>
            <a:fillRect/>
          </a:stretch>
        </p:blipFill>
        <p:spPr bwMode="auto">
          <a:xfrm>
            <a:off x="304800" y="1295400"/>
            <a:ext cx="8618668" cy="4714874"/>
          </a:xfrm>
          <a:prstGeom prst="rect">
            <a:avLst/>
          </a:prstGeom>
          <a:noFill/>
          <a:ln w="9525">
            <a:noFill/>
            <a:miter lim="800000"/>
            <a:headEnd/>
            <a:tailEnd/>
          </a:ln>
        </p:spPr>
      </p:pic>
      <p:sp>
        <p:nvSpPr>
          <p:cNvPr id="7" name="TextBox 6"/>
          <p:cNvSpPr txBox="1"/>
          <p:nvPr/>
        </p:nvSpPr>
        <p:spPr>
          <a:xfrm>
            <a:off x="609600" y="6172200"/>
            <a:ext cx="8077200" cy="400110"/>
          </a:xfrm>
          <a:prstGeom prst="rect">
            <a:avLst/>
          </a:prstGeom>
          <a:noFill/>
        </p:spPr>
        <p:txBody>
          <a:bodyPr wrap="square" rtlCol="0">
            <a:spAutoFit/>
          </a:bodyPr>
          <a:lstStyle/>
          <a:p>
            <a:r>
              <a:rPr lang="en-US" sz="2000" b="1" dirty="0" smtClean="0"/>
              <a:t>Constructing the preferred product via a sequence of attribute decisions</a:t>
            </a:r>
            <a:endParaRPr lang="en-US" sz="2000" b="1" dirty="0"/>
          </a:p>
        </p:txBody>
      </p:sp>
    </p:spTree>
    <p:extLst>
      <p:ext uri="{BB962C8B-B14F-4D97-AF65-F5344CB8AC3E}">
        <p14:creationId xmlns:p14="http://schemas.microsoft.com/office/powerpoint/2010/main" val="3517885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533400"/>
            <a:ext cx="35814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Configure a Shirt (tailorshirt.com)</a:t>
            </a:r>
          </a:p>
        </p:txBody>
      </p:sp>
      <p:pic>
        <p:nvPicPr>
          <p:cNvPr id="26627" name="Picture 3"/>
          <p:cNvPicPr>
            <a:picLocks noChangeAspect="1" noChangeArrowheads="1"/>
          </p:cNvPicPr>
          <p:nvPr/>
        </p:nvPicPr>
        <p:blipFill>
          <a:blip r:embed="rId3" cstate="print"/>
          <a:srcRect/>
          <a:stretch>
            <a:fillRect/>
          </a:stretch>
        </p:blipFill>
        <p:spPr bwMode="auto">
          <a:xfrm>
            <a:off x="457200" y="381000"/>
            <a:ext cx="4484744" cy="2805113"/>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4267200" y="3276600"/>
            <a:ext cx="4419600" cy="2803403"/>
          </a:xfrm>
          <a:prstGeom prst="rect">
            <a:avLst/>
          </a:prstGeom>
          <a:noFill/>
          <a:ln w="9525">
            <a:noFill/>
            <a:miter lim="800000"/>
            <a:headEnd/>
            <a:tailEnd/>
          </a:ln>
        </p:spPr>
      </p:pic>
      <p:sp>
        <p:nvSpPr>
          <p:cNvPr id="8" name="Title 1"/>
          <p:cNvSpPr txBox="1">
            <a:spLocks/>
          </p:cNvSpPr>
          <p:nvPr/>
        </p:nvSpPr>
        <p:spPr>
          <a:xfrm>
            <a:off x="228600" y="4267200"/>
            <a:ext cx="35814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sym typeface="UC Berkeley OS Sign"/>
              </a:rPr>
              <a:t>Configure a House (bluhomes.com)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How Attribute Order Affects Choice</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609600" y="1219200"/>
            <a:ext cx="8001000" cy="514881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Changes in the order by which the attributes are considered can substantially influence the choices made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olidFill>
                  <a:srgbClr val="FF0000"/>
                </a:solidFill>
                <a:latin typeface="UC Berkeley OS Sign"/>
                <a:sym typeface="UC Berkeley OS Sign"/>
              </a:rPr>
              <a:t>If you start with attributes with lots of options, the chooser is more likely to accept default alternatives on later attributes</a:t>
            </a:r>
            <a:r>
              <a:rPr lang="en-US" sz="2400" dirty="0" smtClean="0">
                <a:latin typeface="UC Berkeley OS Sign"/>
                <a:sym typeface="UC Berkeley OS Sign"/>
              </a:rPr>
              <a:t>, even if these decisions involve relatively few options that would ordinarily require less capacity to evaluate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This effect occurs across entirely unrelated product categories that are characterized by completely different attributes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STOP and THINK</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What would cause this? How would a choice architect use this to his advantage?</a:t>
            </a:r>
          </a:p>
        </p:txBody>
      </p:sp>
    </p:spTree>
    <p:extLst>
      <p:ext uri="{BB962C8B-B14F-4D97-AF65-F5344CB8AC3E}">
        <p14:creationId xmlns:p14="http://schemas.microsoft.com/office/powerpoint/2010/main" val="106037177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0" y="228600"/>
            <a:ext cx="9144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Describing the Choice Options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pic>
        <p:nvPicPr>
          <p:cNvPr id="5" name="Picture 4" descr="ChoiceArch-Description.JPG"/>
          <p:cNvPicPr>
            <a:picLocks noChangeAspect="1"/>
          </p:cNvPicPr>
          <p:nvPr/>
        </p:nvPicPr>
        <p:blipFill>
          <a:blip r:embed="rId3" cstate="print"/>
          <a:stretch>
            <a:fillRect/>
          </a:stretch>
        </p:blipFill>
        <p:spPr>
          <a:xfrm>
            <a:off x="685800" y="2057400"/>
            <a:ext cx="7848600" cy="1909511"/>
          </a:xfrm>
          <a:prstGeom prst="rect">
            <a:avLst/>
          </a:prstGeom>
        </p:spPr>
      </p:pic>
    </p:spTree>
    <p:extLst>
      <p:ext uri="{BB962C8B-B14F-4D97-AF65-F5344CB8AC3E}">
        <p14:creationId xmlns:p14="http://schemas.microsoft.com/office/powerpoint/2010/main" val="72506124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Naïve Diversification /</a:t>
            </a:r>
            <a:br>
              <a:rPr lang="en-US" sz="4000" b="1" dirty="0" smtClean="0">
                <a:sym typeface="UC Berkeley OS Sign"/>
              </a:rPr>
            </a:br>
            <a:r>
              <a:rPr lang="en-US" sz="4000" b="1" dirty="0" smtClean="0">
                <a:sym typeface="UC Berkeley OS Sign"/>
              </a:rPr>
              <a:t> Partition Dependence</a:t>
            </a:r>
            <a:endParaRPr lang="en-US" sz="4000" b="1" dirty="0">
              <a:sym typeface="UC Berkeley OS Sign"/>
            </a:endParaRPr>
          </a:p>
        </p:txBody>
      </p:sp>
      <p:sp>
        <p:nvSpPr>
          <p:cNvPr id="3" name="Content Placeholder 2"/>
          <p:cNvSpPr>
            <a:spLocks noGrp="1"/>
          </p:cNvSpPr>
          <p:nvPr>
            <p:ph idx="1"/>
          </p:nvPr>
        </p:nvSpPr>
        <p:spPr/>
        <p:txBody>
          <a:bodyPr>
            <a:normAutofit fontScale="92500" lnSpcReduction="20000"/>
          </a:bodyPr>
          <a:lstStyle/>
          <a:p>
            <a:r>
              <a:rPr lang="en-US" dirty="0" smtClean="0"/>
              <a:t>The is a general psychological tendency or preference towards </a:t>
            </a:r>
            <a:r>
              <a:rPr lang="en-US" dirty="0" smtClean="0">
                <a:solidFill>
                  <a:srgbClr val="FF0000"/>
                </a:solidFill>
              </a:rPr>
              <a:t>equal amounts or proportions</a:t>
            </a:r>
            <a:r>
              <a:rPr lang="en-US" dirty="0" smtClean="0"/>
              <a:t> when given a set of allocation choices</a:t>
            </a:r>
          </a:p>
          <a:p>
            <a:pPr lvl="1"/>
            <a:r>
              <a:rPr lang="en-US" dirty="0" smtClean="0"/>
              <a:t>If there are 3 categories you put 1/3 in each</a:t>
            </a:r>
          </a:p>
          <a:p>
            <a:r>
              <a:rPr lang="en-US" dirty="0" smtClean="0"/>
              <a:t>Such “naive diversification" is thought to arise from a desire for variety-seeking, to hedge against risky or uncertain prospects, and minimize potential regret</a:t>
            </a:r>
          </a:p>
          <a:p>
            <a:r>
              <a:rPr lang="en-US" dirty="0" smtClean="0"/>
              <a:t>Effects are stronger for people with weaker intrinsic preferences or knowledge</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ym typeface="UC Berkeley OS Sign"/>
              </a:rPr>
              <a:t>401K Allocation?</a:t>
            </a:r>
          </a:p>
        </p:txBody>
      </p:sp>
      <p:sp>
        <p:nvSpPr>
          <p:cNvPr id="3" name="Content Placeholder 2"/>
          <p:cNvSpPr>
            <a:spLocks noGrp="1"/>
          </p:cNvSpPr>
          <p:nvPr>
            <p:ph sz="half" idx="1"/>
          </p:nvPr>
        </p:nvSpPr>
        <p:spPr>
          <a:xfrm>
            <a:off x="1905000" y="2438400"/>
            <a:ext cx="2667000" cy="2971800"/>
          </a:xfrm>
        </p:spPr>
        <p:txBody>
          <a:bodyPr/>
          <a:lstStyle/>
          <a:p>
            <a:r>
              <a:rPr lang="en-US" dirty="0" smtClean="0"/>
              <a:t>Domestic stocks</a:t>
            </a:r>
          </a:p>
          <a:p>
            <a:r>
              <a:rPr lang="en-US" dirty="0" smtClean="0"/>
              <a:t>International stocks</a:t>
            </a:r>
          </a:p>
          <a:p>
            <a:r>
              <a:rPr lang="en-US" dirty="0" smtClean="0"/>
              <a:t>Bonds</a:t>
            </a:r>
            <a:endParaRPr lang="en-US" dirty="0"/>
          </a:p>
        </p:txBody>
      </p:sp>
      <p:sp>
        <p:nvSpPr>
          <p:cNvPr id="4" name="Content Placeholder 3"/>
          <p:cNvSpPr>
            <a:spLocks noGrp="1"/>
          </p:cNvSpPr>
          <p:nvPr>
            <p:ph sz="half" idx="2"/>
          </p:nvPr>
        </p:nvSpPr>
        <p:spPr>
          <a:xfrm>
            <a:off x="4876800" y="2438400"/>
            <a:ext cx="2667000" cy="2895600"/>
          </a:xfrm>
        </p:spPr>
        <p:txBody>
          <a:bodyPr/>
          <a:lstStyle/>
          <a:p>
            <a:r>
              <a:rPr lang="en-US" dirty="0" smtClean="0"/>
              <a:t>Domestic  stocks</a:t>
            </a:r>
          </a:p>
          <a:p>
            <a:r>
              <a:rPr lang="en-US" dirty="0" smtClean="0"/>
              <a:t>Domestic bonds</a:t>
            </a:r>
          </a:p>
          <a:p>
            <a:r>
              <a:rPr lang="en-US" dirty="0" smtClean="0"/>
              <a:t>International bonds</a:t>
            </a:r>
            <a:endParaRPr lang="en-US" dirty="0"/>
          </a:p>
        </p:txBody>
      </p:sp>
      <p:sp>
        <p:nvSpPr>
          <p:cNvPr id="5" name="Rectangle 4"/>
          <p:cNvSpPr/>
          <p:nvPr/>
        </p:nvSpPr>
        <p:spPr>
          <a:xfrm>
            <a:off x="1828800" y="1295400"/>
            <a:ext cx="6781800" cy="830997"/>
          </a:xfrm>
          <a:prstGeom prst="rect">
            <a:avLst/>
          </a:prstGeom>
        </p:spPr>
        <p:txBody>
          <a:bodyPr wrap="square">
            <a:spAutoFit/>
          </a:bodyPr>
          <a:lstStyle/>
          <a:p>
            <a:r>
              <a:rPr lang="en-US" sz="2400" dirty="0" smtClean="0"/>
              <a:t>Imagine an employee is asked to determine her 401(k) asset allocation from one of one of two sets</a:t>
            </a:r>
          </a:p>
        </p:txBody>
      </p:sp>
      <p:sp>
        <p:nvSpPr>
          <p:cNvPr id="7" name="Rectangle 6"/>
          <p:cNvSpPr/>
          <p:nvPr/>
        </p:nvSpPr>
        <p:spPr>
          <a:xfrm>
            <a:off x="1752600" y="5334000"/>
            <a:ext cx="6248400" cy="1200329"/>
          </a:xfrm>
          <a:prstGeom prst="rect">
            <a:avLst/>
          </a:prstGeom>
        </p:spPr>
        <p:txBody>
          <a:bodyPr wrap="square">
            <a:spAutoFit/>
          </a:bodyPr>
          <a:lstStyle/>
          <a:p>
            <a:r>
              <a:rPr lang="en-US" sz="2400" dirty="0" smtClean="0"/>
              <a:t>If she follows a naïve diversification strategy, first portfolio is stock heavy and more risky than bond-heavy than second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000" b="1" dirty="0" smtClean="0">
                <a:sym typeface="UC Berkeley OS Sign"/>
              </a:rPr>
              <a:t>Animal and Environmental Charities?</a:t>
            </a:r>
            <a:endParaRPr lang="en-US" sz="4000" b="1" dirty="0">
              <a:sym typeface="UC Berkeley OS Sign"/>
            </a:endParaRPr>
          </a:p>
        </p:txBody>
      </p:sp>
      <p:pic>
        <p:nvPicPr>
          <p:cNvPr id="28674" name="Picture 2"/>
          <p:cNvPicPr>
            <a:picLocks noChangeAspect="1" noChangeArrowheads="1"/>
          </p:cNvPicPr>
          <p:nvPr/>
        </p:nvPicPr>
        <p:blipFill>
          <a:blip r:embed="rId3" cstate="print"/>
          <a:srcRect/>
          <a:stretch>
            <a:fillRect/>
          </a:stretch>
        </p:blipFill>
        <p:spPr bwMode="auto">
          <a:xfrm>
            <a:off x="228600" y="990600"/>
            <a:ext cx="8663627" cy="5424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228600" y="1676400"/>
            <a:ext cx="8702873" cy="2343944"/>
          </a:xfrm>
          <a:prstGeom prst="rect">
            <a:avLst/>
          </a:prstGeom>
          <a:noFill/>
          <a:ln w="9525">
            <a:noFill/>
            <a:miter lim="800000"/>
            <a:headEnd/>
            <a:tailEnd/>
          </a:ln>
        </p:spPr>
      </p:pic>
      <p:sp>
        <p:nvSpPr>
          <p:cNvPr id="4" name="Title 1"/>
          <p:cNvSpPr>
            <a:spLocks noGrp="1"/>
          </p:cNvSpPr>
          <p:nvPr>
            <p:ph type="title"/>
          </p:nvPr>
        </p:nvSpPr>
        <p:spPr/>
        <p:txBody>
          <a:bodyPr>
            <a:noAutofit/>
          </a:bodyPr>
          <a:lstStyle/>
          <a:p>
            <a:r>
              <a:rPr lang="en-US" sz="4000" b="1" dirty="0" smtClean="0">
                <a:sym typeface="UC Berkeley OS Sign"/>
              </a:rPr>
              <a:t>Vacation Planning?</a:t>
            </a:r>
            <a:endParaRPr lang="en-US" sz="4000" b="1" dirty="0">
              <a:sym typeface="UC Berkeley OS Sign"/>
            </a:endParaRPr>
          </a:p>
        </p:txBody>
      </p:sp>
      <p:sp>
        <p:nvSpPr>
          <p:cNvPr id="5" name="Content Placeholder 2"/>
          <p:cNvSpPr txBox="1">
            <a:spLocks/>
          </p:cNvSpPr>
          <p:nvPr/>
        </p:nvSpPr>
        <p:spPr>
          <a:xfrm>
            <a:off x="381000" y="4495800"/>
            <a:ext cx="8229600" cy="914400"/>
          </a:xfrm>
          <a:prstGeom prst="rect">
            <a:avLst/>
          </a:prstGeom>
        </p:spPr>
        <p:txBody>
          <a:bodyPr vert="horz" lIns="91440" tIns="45720" rIns="91440" bIns="45720" rtlCol="0">
            <a:normAutofit/>
          </a:bodyPr>
          <a:lstStyle/>
          <a:p>
            <a:pPr marL="342900" marR="0" lvl="0" indent="-342900" fontAlgn="auto">
              <a:lnSpc>
                <a:spcPct val="80000"/>
              </a:lnSpc>
              <a:spcBef>
                <a:spcPct val="20000"/>
              </a:spcBef>
              <a:spcAft>
                <a:spcPts val="0"/>
              </a:spcAft>
              <a:buClrTx/>
              <a:buSzTx/>
              <a:buFont typeface="Arial" pitchFamily="34" charset="0"/>
              <a:buChar char="•"/>
              <a:tabLst/>
              <a:defRPr/>
            </a:pPr>
            <a:r>
              <a:rPr lang="en-US" sz="3000" dirty="0" smtClean="0"/>
              <a:t>What information is being conveyed by listing some items separately and others in a category?</a:t>
            </a:r>
            <a:endParaRPr lang="en-US" sz="3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8555"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Wrap-Up Day (Wednesday 12/9)</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83408" y="1752600"/>
            <a:ext cx="7239000" cy="2129588"/>
          </a:xfrm>
          <a:prstGeom prst="rect">
            <a:avLst/>
          </a:prstGeom>
          <a:noFill/>
          <a:ln w="9525">
            <a:noFill/>
            <a:miter lim="800000"/>
            <a:headEnd/>
            <a:tailEnd/>
          </a:ln>
        </p:spPr>
        <p:txBody>
          <a:bodyPr wrap="square"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Syllabus Reading:  TDO Chapter 10, The Organizing System Roadmap</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A review of the big ideas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Some case study “sketches”</a:t>
            </a:r>
          </a:p>
        </p:txBody>
      </p:sp>
    </p:spTree>
    <p:extLst>
      <p:ext uri="{BB962C8B-B14F-4D97-AF65-F5344CB8AC3E}">
        <p14:creationId xmlns:p14="http://schemas.microsoft.com/office/powerpoint/2010/main" val="16198041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FLASHBACK:  Basic-Level Categories</a:t>
            </a:r>
            <a:endParaRPr lang="en-US" sz="40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33400" y="1295400"/>
            <a:ext cx="8153400" cy="5274008"/>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In the middle of category hierarchies are those that are more "basic" because the within-category similarity is greatest and the between-category similarity is the smallest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This means that perceptual, cognitive, and motor functions are "sharpest" at this level at identifying and thinking about category membership</a:t>
            </a: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rPr>
              <a:t>IS THIS WHY PEOPLE PREFER THE SEPARATE ITEMS RATHER THAN THE “PACKED” CATEGORIES?</a:t>
            </a:r>
          </a:p>
          <a:p>
            <a:endParaRPr lang="en-US" sz="2800" dirty="0"/>
          </a:p>
        </p:txBody>
      </p:sp>
    </p:spTree>
    <p:extLst>
      <p:ext uri="{BB962C8B-B14F-4D97-AF65-F5344CB8AC3E}">
        <p14:creationId xmlns:p14="http://schemas.microsoft.com/office/powerpoint/2010/main" val="41774494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Stop and Think: Supermarket Shopping</a:t>
            </a:r>
            <a:endParaRPr lang="en-US" sz="4000" b="1" dirty="0">
              <a:sym typeface="UC Berkeley OS Sign"/>
            </a:endParaRPr>
          </a:p>
        </p:txBody>
      </p:sp>
      <p:sp>
        <p:nvSpPr>
          <p:cNvPr id="3" name="Content Placeholder 2"/>
          <p:cNvSpPr>
            <a:spLocks noGrp="1"/>
          </p:cNvSpPr>
          <p:nvPr>
            <p:ph idx="1"/>
          </p:nvPr>
        </p:nvSpPr>
        <p:spPr>
          <a:xfrm>
            <a:off x="457200" y="1219200"/>
            <a:ext cx="8229600" cy="4525963"/>
          </a:xfrm>
        </p:spPr>
        <p:txBody>
          <a:bodyPr>
            <a:normAutofit fontScale="92500" lnSpcReduction="20000"/>
          </a:bodyPr>
          <a:lstStyle/>
          <a:p>
            <a:r>
              <a:rPr lang="en-US" dirty="0" smtClean="0"/>
              <a:t>What categories do you use when you make a list (explicit or implicit) for supermarket shopping?</a:t>
            </a:r>
          </a:p>
          <a:p>
            <a:r>
              <a:rPr lang="en-US" dirty="0" smtClean="0"/>
              <a:t>Do these categories align with those used by the store to organize the goods, or are they different (e.g., healthy, party foods, cheap?) than the store ones?</a:t>
            </a:r>
          </a:p>
          <a:p>
            <a:r>
              <a:rPr lang="en-US" dirty="0" smtClean="0"/>
              <a:t>Are you influenced by the placement of items in the store to buy things not on your list?</a:t>
            </a:r>
          </a:p>
          <a:p>
            <a:r>
              <a:rPr lang="en-US" dirty="0" smtClean="0"/>
              <a:t>If you wanted people to eat healthier, how would you redesign the store or shopping carts to do that?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Shopping Cart Size and Partition Effects</a:t>
            </a:r>
            <a:endParaRPr lang="en-US" sz="4000" b="1" dirty="0">
              <a:sym typeface="UC Berkeley OS Sign"/>
            </a:endParaRPr>
          </a:p>
        </p:txBody>
      </p:sp>
      <p:pic>
        <p:nvPicPr>
          <p:cNvPr id="4" name="Picture 3" descr="ShoppingCartFolding.jpg"/>
          <p:cNvPicPr>
            <a:picLocks noChangeAspect="1"/>
          </p:cNvPicPr>
          <p:nvPr/>
        </p:nvPicPr>
        <p:blipFill>
          <a:blip r:embed="rId3" cstate="print"/>
          <a:stretch>
            <a:fillRect/>
          </a:stretch>
        </p:blipFill>
        <p:spPr>
          <a:xfrm>
            <a:off x="5715000" y="2057400"/>
            <a:ext cx="2032452" cy="3172883"/>
          </a:xfrm>
          <a:prstGeom prst="rect">
            <a:avLst/>
          </a:prstGeom>
        </p:spPr>
      </p:pic>
      <p:pic>
        <p:nvPicPr>
          <p:cNvPr id="3075" name="Picture 3"/>
          <p:cNvPicPr>
            <a:picLocks noChangeAspect="1" noChangeArrowheads="1"/>
          </p:cNvPicPr>
          <p:nvPr/>
        </p:nvPicPr>
        <p:blipFill>
          <a:blip r:embed="rId4" cstate="print"/>
          <a:srcRect/>
          <a:stretch>
            <a:fillRect/>
          </a:stretch>
        </p:blipFill>
        <p:spPr bwMode="auto">
          <a:xfrm>
            <a:off x="762000" y="2209800"/>
            <a:ext cx="4107908" cy="2743200"/>
          </a:xfrm>
          <a:prstGeom prst="rect">
            <a:avLst/>
          </a:prstGeom>
          <a:noFill/>
          <a:ln w="9525">
            <a:noFill/>
            <a:miter lim="800000"/>
            <a:headEnd/>
            <a:tailEnd/>
          </a:ln>
        </p:spPr>
      </p:pic>
      <p:sp>
        <p:nvSpPr>
          <p:cNvPr id="5" name="Rectangle 4"/>
          <p:cNvSpPr/>
          <p:nvPr/>
        </p:nvSpPr>
        <p:spPr>
          <a:xfrm>
            <a:off x="533400" y="838200"/>
            <a:ext cx="8077200" cy="1200329"/>
          </a:xfrm>
          <a:prstGeom prst="rect">
            <a:avLst/>
          </a:prstGeom>
        </p:spPr>
        <p:txBody>
          <a:bodyPr wrap="square">
            <a:spAutoFit/>
          </a:bodyPr>
          <a:lstStyle/>
          <a:p>
            <a:r>
              <a:rPr lang="en-US" sz="2400" dirty="0" smtClean="0"/>
              <a:t>When you go to the store, do you choose a shopping basket or shopping cart?  Even if you didn’t intend to, do you often buy more if you pick the shopping cart?</a:t>
            </a:r>
          </a:p>
        </p:txBody>
      </p:sp>
      <p:sp>
        <p:nvSpPr>
          <p:cNvPr id="6" name="Rectangle 5"/>
          <p:cNvSpPr/>
          <p:nvPr/>
        </p:nvSpPr>
        <p:spPr>
          <a:xfrm>
            <a:off x="685800" y="5257800"/>
            <a:ext cx="8001000" cy="1323439"/>
          </a:xfrm>
          <a:prstGeom prst="rect">
            <a:avLst/>
          </a:prstGeom>
        </p:spPr>
        <p:txBody>
          <a:bodyPr wrap="square">
            <a:spAutoFit/>
          </a:bodyPr>
          <a:lstStyle/>
          <a:p>
            <a:pPr>
              <a:buFont typeface="Arial" pitchFamily="34" charset="0"/>
              <a:buChar char="•"/>
            </a:pPr>
            <a:r>
              <a:rPr lang="en-US" sz="2000" dirty="0" smtClean="0"/>
              <a:t>Two  grocery store studies found that most  shoppers purchased fruits and  vegetables in quantities relative  to  the  size of their allocated  partition within a  shopping cart</a:t>
            </a:r>
          </a:p>
          <a:p>
            <a:pPr>
              <a:buFont typeface="Arial" pitchFamily="34" charset="0"/>
              <a:buChar char="•"/>
            </a:pPr>
            <a:r>
              <a:rPr lang="en-US" sz="2000" dirty="0" smtClean="0"/>
              <a:t> Partitions are effective because  they suggest purchase norms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Attribute Descriptions</a:t>
            </a:r>
            <a:endParaRPr lang="en-US" sz="4000" b="1" dirty="0">
              <a:sym typeface="UC Berkeley OS Sign"/>
            </a:endParaRPr>
          </a:p>
        </p:txBody>
      </p:sp>
      <p:sp>
        <p:nvSpPr>
          <p:cNvPr id="3" name="Content Placeholder 2"/>
          <p:cNvSpPr>
            <a:spLocks noGrp="1"/>
          </p:cNvSpPr>
          <p:nvPr>
            <p:ph idx="1"/>
          </p:nvPr>
        </p:nvSpPr>
        <p:spPr/>
        <p:txBody>
          <a:bodyPr>
            <a:normAutofit fontScale="92500" lnSpcReduction="20000"/>
          </a:bodyPr>
          <a:lstStyle/>
          <a:p>
            <a:r>
              <a:rPr lang="en-US" dirty="0" smtClean="0"/>
              <a:t>People make comparisons on the basis of resource attributes, and </a:t>
            </a:r>
            <a:r>
              <a:rPr lang="en-US" dirty="0" smtClean="0">
                <a:solidFill>
                  <a:srgbClr val="FF0000"/>
                </a:solidFill>
              </a:rPr>
              <a:t>ideal decisions would consider all attributes and weight them according to their importance </a:t>
            </a:r>
            <a:r>
              <a:rPr lang="en-US" dirty="0" smtClean="0"/>
              <a:t>to the decider</a:t>
            </a:r>
          </a:p>
          <a:p>
            <a:r>
              <a:rPr lang="en-US" dirty="0" smtClean="0"/>
              <a:t>But choice architects can manipulate the salience of attributes</a:t>
            </a:r>
          </a:p>
          <a:p>
            <a:r>
              <a:rPr lang="en-US" dirty="0" smtClean="0">
                <a:solidFill>
                  <a:srgbClr val="FF0000"/>
                </a:solidFill>
              </a:rPr>
              <a:t>Choice sets that can be described simply are preferred over other sets that seem more complicated</a:t>
            </a:r>
            <a:r>
              <a:rPr lang="en-US" dirty="0" smtClean="0"/>
              <a:t>, even when the complicated ones offer more objective value</a:t>
            </a:r>
          </a:p>
          <a:p>
            <a:r>
              <a:rPr lang="en-US" dirty="0" smtClean="0"/>
              <a:t>People like things that are orderly in arrangement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284351"/>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FLASHBACK: Automatic /</a:t>
            </a:r>
            <a:br>
              <a:rPr lang="en-US" sz="4000" b="1" dirty="0" smtClean="0">
                <a:sym typeface="UC Berkeley OS Sign"/>
              </a:rPr>
            </a:br>
            <a:r>
              <a:rPr lang="en-US" sz="4000" b="1" dirty="0" smtClean="0">
                <a:sym typeface="UC Berkeley OS Sign"/>
              </a:rPr>
              <a:t> Pre-attentive Organizing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153400" cy="413584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a:t>Physical resources are often organized according to intrinsic physical properties like their size, color, or shape, because the human visual system </a:t>
            </a:r>
            <a:r>
              <a:rPr lang="en-US" sz="2400" dirty="0" smtClean="0"/>
              <a:t>quickly and automatically </a:t>
            </a:r>
            <a:r>
              <a:rPr lang="en-US" sz="2400" dirty="0"/>
              <a:t>pays a lot of attention to </a:t>
            </a:r>
            <a:r>
              <a:rPr lang="en-US" sz="2400" dirty="0" smtClean="0"/>
              <a:t>them (without any intentional effort)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t>Likewise</a:t>
            </a:r>
            <a:r>
              <a:rPr lang="en-US" sz="2400" dirty="0"/>
              <a:t>, because people have limited attentional capacity, we ignore a lot of the ongoing complexity of visual (and auditory) stimulation, making us perceive our sensory world as simpler than it really is. </a:t>
            </a: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t>Taken </a:t>
            </a:r>
            <a:r>
              <a:rPr lang="en-US" sz="2400" dirty="0"/>
              <a:t>together, these two ideas explain why we automatically or “pre-attentively” organize separate things we see as groups or patterns based on their proximity and </a:t>
            </a:r>
            <a:r>
              <a:rPr lang="en-US" sz="2400" dirty="0" smtClean="0"/>
              <a:t>similarity</a:t>
            </a:r>
          </a:p>
        </p:txBody>
      </p:sp>
    </p:spTree>
    <p:extLst>
      <p:ext uri="{BB962C8B-B14F-4D97-AF65-F5344CB8AC3E}">
        <p14:creationId xmlns:p14="http://schemas.microsoft.com/office/powerpoint/2010/main" val="392680153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3" cstate="print"/>
          <a:srcRect/>
          <a:stretch>
            <a:fillRect/>
          </a:stretch>
        </p:blipFill>
        <p:spPr bwMode="auto">
          <a:xfrm>
            <a:off x="457200" y="304800"/>
            <a:ext cx="4926725" cy="6303311"/>
          </a:xfrm>
          <a:prstGeom prst="rect">
            <a:avLst/>
          </a:prstGeom>
          <a:noFill/>
          <a:ln w="9525">
            <a:noFill/>
            <a:miter lim="800000"/>
            <a:headEnd/>
            <a:tailEnd/>
          </a:ln>
        </p:spPr>
      </p:pic>
      <p:sp>
        <p:nvSpPr>
          <p:cNvPr id="5" name="TextBox 4"/>
          <p:cNvSpPr txBox="1"/>
          <p:nvPr/>
        </p:nvSpPr>
        <p:spPr>
          <a:xfrm>
            <a:off x="5748068" y="1827119"/>
            <a:ext cx="2895600" cy="2585323"/>
          </a:xfrm>
          <a:prstGeom prst="rect">
            <a:avLst/>
          </a:prstGeom>
          <a:noFill/>
        </p:spPr>
        <p:txBody>
          <a:bodyPr wrap="square" rtlCol="0">
            <a:spAutoFit/>
          </a:bodyPr>
          <a:lstStyle/>
          <a:p>
            <a:r>
              <a:rPr lang="en-US" dirty="0" smtClean="0"/>
              <a:t>Two bundles differ only on the third beer</a:t>
            </a:r>
          </a:p>
          <a:p>
            <a:endParaRPr lang="en-US" dirty="0" smtClean="0"/>
          </a:p>
          <a:p>
            <a:r>
              <a:rPr lang="en-US" dirty="0" smtClean="0"/>
              <a:t>Some bundles have beers from 4 different breweries</a:t>
            </a:r>
          </a:p>
          <a:p>
            <a:endParaRPr lang="en-US" dirty="0" smtClean="0"/>
          </a:p>
          <a:p>
            <a:r>
              <a:rPr lang="en-US" dirty="0" smtClean="0"/>
              <a:t>People have a preference for all the same or all different bundles</a:t>
            </a:r>
            <a:endParaRPr lang="en-US" dirty="0"/>
          </a:p>
        </p:txBody>
      </p:sp>
      <p:sp>
        <p:nvSpPr>
          <p:cNvPr id="14" name="TextBox 13"/>
          <p:cNvSpPr txBox="1"/>
          <p:nvPr/>
        </p:nvSpPr>
        <p:spPr>
          <a:xfrm>
            <a:off x="5715000" y="4495800"/>
            <a:ext cx="2895600" cy="2031325"/>
          </a:xfrm>
          <a:prstGeom prst="rect">
            <a:avLst/>
          </a:prstGeom>
          <a:noFill/>
        </p:spPr>
        <p:txBody>
          <a:bodyPr wrap="square" rtlCol="0">
            <a:spAutoFit/>
          </a:bodyPr>
          <a:lstStyle/>
          <a:p>
            <a:r>
              <a:rPr lang="en-US" dirty="0" smtClean="0"/>
              <a:t>Evers, Ellen R.K. and </a:t>
            </a:r>
            <a:r>
              <a:rPr lang="en-US" dirty="0" err="1" smtClean="0"/>
              <a:t>Inbar</a:t>
            </a:r>
            <a:r>
              <a:rPr lang="en-US" dirty="0" smtClean="0"/>
              <a:t>, </a:t>
            </a:r>
            <a:r>
              <a:rPr lang="en-US" dirty="0" err="1" smtClean="0"/>
              <a:t>Yoel</a:t>
            </a:r>
            <a:r>
              <a:rPr lang="en-US" dirty="0" smtClean="0"/>
              <a:t> and </a:t>
            </a:r>
            <a:r>
              <a:rPr lang="en-US" dirty="0" err="1" smtClean="0"/>
              <a:t>Loewenstein</a:t>
            </a:r>
            <a:r>
              <a:rPr lang="en-US" dirty="0" smtClean="0"/>
              <a:t>, George and </a:t>
            </a:r>
            <a:r>
              <a:rPr lang="en-US" dirty="0" err="1" smtClean="0"/>
              <a:t>Zeelenberg</a:t>
            </a:r>
            <a:r>
              <a:rPr lang="en-US" dirty="0" smtClean="0"/>
              <a:t>, Marcel, Order Preference (July 16, 2014). </a:t>
            </a:r>
            <a:r>
              <a:rPr lang="en-US" dirty="0" smtClean="0">
                <a:hlinkClick r:id="rId4"/>
              </a:rPr>
              <a:t>http://ssrn.com/abstract=2466991</a:t>
            </a:r>
            <a:endParaRPr lang="en-US" dirty="0"/>
          </a:p>
        </p:txBody>
      </p:sp>
      <p:sp>
        <p:nvSpPr>
          <p:cNvPr id="6" name="Title 1"/>
          <p:cNvSpPr>
            <a:spLocks noGrp="1"/>
          </p:cNvSpPr>
          <p:nvPr>
            <p:ph type="title"/>
          </p:nvPr>
        </p:nvSpPr>
        <p:spPr>
          <a:xfrm>
            <a:off x="6019800" y="274638"/>
            <a:ext cx="26670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Choosing Beer Bundles</a:t>
            </a:r>
            <a:endParaRPr lang="en-US" sz="4000" b="1" dirty="0">
              <a:sym typeface="UC Berkeley OS Sig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“Staging” Helps Sell a House</a:t>
            </a:r>
            <a:endParaRPr lang="en-US" sz="4000" b="1" dirty="0">
              <a:sym typeface="UC Berkeley OS Sign"/>
            </a:endParaRPr>
          </a:p>
        </p:txBody>
      </p:sp>
      <p:pic>
        <p:nvPicPr>
          <p:cNvPr id="39938" name="Picture 2"/>
          <p:cNvPicPr>
            <a:picLocks noGrp="1" noChangeAspect="1" noChangeArrowheads="1"/>
          </p:cNvPicPr>
          <p:nvPr>
            <p:ph idx="1"/>
          </p:nvPr>
        </p:nvPicPr>
        <p:blipFill>
          <a:blip r:embed="rId3" cstate="print"/>
          <a:srcRect/>
          <a:stretch>
            <a:fillRect/>
          </a:stretch>
        </p:blipFill>
        <p:spPr bwMode="auto">
          <a:xfrm>
            <a:off x="152400" y="1219200"/>
            <a:ext cx="3738398" cy="2581275"/>
          </a:xfrm>
          <a:prstGeom prst="rect">
            <a:avLst/>
          </a:prstGeom>
          <a:noFill/>
          <a:ln w="9525">
            <a:noFill/>
            <a:miter lim="800000"/>
            <a:headEnd/>
            <a:tailEnd/>
          </a:ln>
        </p:spPr>
      </p:pic>
      <p:pic>
        <p:nvPicPr>
          <p:cNvPr id="39939" name="Picture 3"/>
          <p:cNvPicPr>
            <a:picLocks noChangeAspect="1" noChangeArrowheads="1"/>
          </p:cNvPicPr>
          <p:nvPr/>
        </p:nvPicPr>
        <p:blipFill>
          <a:blip r:embed="rId4" cstate="print"/>
          <a:srcRect/>
          <a:stretch>
            <a:fillRect/>
          </a:stretch>
        </p:blipFill>
        <p:spPr bwMode="auto">
          <a:xfrm>
            <a:off x="4876800" y="1143000"/>
            <a:ext cx="3886200" cy="2672823"/>
          </a:xfrm>
          <a:prstGeom prst="rect">
            <a:avLst/>
          </a:prstGeom>
          <a:noFill/>
          <a:ln w="9525">
            <a:noFill/>
            <a:miter lim="800000"/>
            <a:headEnd/>
            <a:tailEnd/>
          </a:ln>
        </p:spPr>
      </p:pic>
      <p:sp>
        <p:nvSpPr>
          <p:cNvPr id="7" name="Right Arrow 6"/>
          <p:cNvSpPr/>
          <p:nvPr/>
        </p:nvSpPr>
        <p:spPr>
          <a:xfrm>
            <a:off x="4038600" y="2438400"/>
            <a:ext cx="685800" cy="533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038600" y="5029200"/>
            <a:ext cx="685800" cy="533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2"/>
          <p:cNvPicPr>
            <a:picLocks noChangeAspect="1" noChangeArrowheads="1"/>
          </p:cNvPicPr>
          <p:nvPr/>
        </p:nvPicPr>
        <p:blipFill>
          <a:blip r:embed="rId5" cstate="print"/>
          <a:srcRect/>
          <a:stretch>
            <a:fillRect/>
          </a:stretch>
        </p:blipFill>
        <p:spPr bwMode="auto">
          <a:xfrm>
            <a:off x="381000" y="3962400"/>
            <a:ext cx="3505200" cy="2605332"/>
          </a:xfrm>
          <a:prstGeom prst="rect">
            <a:avLst/>
          </a:prstGeom>
          <a:noFill/>
          <a:ln w="9525">
            <a:noFill/>
            <a:miter lim="800000"/>
            <a:headEnd/>
            <a:tailEnd/>
          </a:ln>
        </p:spPr>
      </p:pic>
      <p:pic>
        <p:nvPicPr>
          <p:cNvPr id="29699" name="Picture 3"/>
          <p:cNvPicPr>
            <a:picLocks noChangeAspect="1" noChangeArrowheads="1"/>
          </p:cNvPicPr>
          <p:nvPr/>
        </p:nvPicPr>
        <p:blipFill>
          <a:blip r:embed="rId6" cstate="print"/>
          <a:srcRect/>
          <a:stretch>
            <a:fillRect/>
          </a:stretch>
        </p:blipFill>
        <p:spPr bwMode="auto">
          <a:xfrm>
            <a:off x="4953000" y="3809999"/>
            <a:ext cx="3810000" cy="2801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Typical Advice on House Staging</a:t>
            </a:r>
            <a:endParaRPr lang="en-US" sz="4000" b="1" dirty="0">
              <a:sym typeface="UC Berkeley OS Sign"/>
            </a:endParaRPr>
          </a:p>
        </p:txBody>
      </p:sp>
      <p:sp>
        <p:nvSpPr>
          <p:cNvPr id="3" name="Content Placeholder 2"/>
          <p:cNvSpPr>
            <a:spLocks noGrp="1"/>
          </p:cNvSpPr>
          <p:nvPr>
            <p:ph idx="1"/>
          </p:nvPr>
        </p:nvSpPr>
        <p:spPr/>
        <p:txBody>
          <a:bodyPr>
            <a:normAutofit fontScale="92500" lnSpcReduction="10000"/>
          </a:bodyPr>
          <a:lstStyle/>
          <a:p>
            <a:r>
              <a:rPr lang="en-US" b="1" dirty="0" smtClean="0"/>
              <a:t>Depersonalize and remove clutter</a:t>
            </a:r>
          </a:p>
          <a:p>
            <a:pPr lvl="1"/>
            <a:r>
              <a:rPr lang="en-US" dirty="0" smtClean="0"/>
              <a:t>Clutter makes homes seem smaller and disorganized</a:t>
            </a:r>
          </a:p>
          <a:p>
            <a:pPr lvl="1"/>
            <a:r>
              <a:rPr lang="en-US" dirty="0" smtClean="0"/>
              <a:t>Buyers need to see your home, not your stuff. Excessive personal items like photos, collections, personal awards, electronics and collectibles will make it difficult for buyers to see past your personal style and may deter a sale</a:t>
            </a:r>
          </a:p>
          <a:p>
            <a:pPr lvl="1"/>
            <a:r>
              <a:rPr lang="en-US" dirty="0" smtClean="0"/>
              <a:t>Remove excess and oversized furniture. Rearrange furniture to maximize space. Organize room closets and store out-of-season clothes. Remove items from the garage and store them off site </a:t>
            </a:r>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7630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Attribute Translation: The MPG Illusion</a:t>
            </a:r>
            <a:endParaRPr lang="en-US" sz="4000" b="1" dirty="0">
              <a:sym typeface="UC Berkeley OS Sign"/>
            </a:endParaRPr>
          </a:p>
        </p:txBody>
      </p:sp>
      <p:pic>
        <p:nvPicPr>
          <p:cNvPr id="38914" name="Picture 2"/>
          <p:cNvPicPr>
            <a:picLocks noGrp="1" noChangeAspect="1" noChangeArrowheads="1"/>
          </p:cNvPicPr>
          <p:nvPr>
            <p:ph idx="1"/>
          </p:nvPr>
        </p:nvPicPr>
        <p:blipFill>
          <a:blip r:embed="rId3" cstate="print"/>
          <a:srcRect/>
          <a:stretch>
            <a:fillRect/>
          </a:stretch>
        </p:blipFill>
        <p:spPr bwMode="auto">
          <a:xfrm>
            <a:off x="838199" y="990600"/>
            <a:ext cx="7666733" cy="3886200"/>
          </a:xfrm>
          <a:prstGeom prst="rect">
            <a:avLst/>
          </a:prstGeom>
          <a:noFill/>
          <a:ln w="9525">
            <a:noFill/>
            <a:miter lim="800000"/>
            <a:headEnd/>
            <a:tailEnd/>
          </a:ln>
        </p:spPr>
      </p:pic>
      <p:sp>
        <p:nvSpPr>
          <p:cNvPr id="5" name="TextBox 4"/>
          <p:cNvSpPr txBox="1"/>
          <p:nvPr/>
        </p:nvSpPr>
        <p:spPr>
          <a:xfrm>
            <a:off x="457200" y="4876800"/>
            <a:ext cx="7772400" cy="923330"/>
          </a:xfrm>
          <a:prstGeom prst="rect">
            <a:avLst/>
          </a:prstGeom>
          <a:noFill/>
        </p:spPr>
        <p:txBody>
          <a:bodyPr wrap="square" rtlCol="0">
            <a:spAutoFit/>
          </a:bodyPr>
          <a:lstStyle/>
          <a:p>
            <a:r>
              <a:rPr lang="en-US" dirty="0" smtClean="0"/>
              <a:t>People focus on the difference in MPG (16, 10, 6, 4, 2) instead of the difference in gas consumption.   The choice of measurement biases them to spend more money on </a:t>
            </a:r>
            <a:r>
              <a:rPr lang="en-US" dirty="0" err="1" smtClean="0"/>
              <a:t>Priuses</a:t>
            </a:r>
            <a:r>
              <a:rPr lang="en-US" dirty="0" smtClean="0"/>
              <a:t> than is justified by fuel savings</a:t>
            </a:r>
            <a:endParaRPr lang="en-US" dirty="0"/>
          </a:p>
        </p:txBody>
      </p:sp>
      <p:sp>
        <p:nvSpPr>
          <p:cNvPr id="6" name="TextBox 5"/>
          <p:cNvSpPr txBox="1"/>
          <p:nvPr/>
        </p:nvSpPr>
        <p:spPr>
          <a:xfrm>
            <a:off x="914400" y="5943600"/>
            <a:ext cx="7010400" cy="646331"/>
          </a:xfrm>
          <a:prstGeom prst="rect">
            <a:avLst/>
          </a:prstGeom>
          <a:noFill/>
        </p:spPr>
        <p:txBody>
          <a:bodyPr wrap="square" rtlCol="0">
            <a:spAutoFit/>
          </a:bodyPr>
          <a:lstStyle/>
          <a:p>
            <a:r>
              <a:rPr lang="en-US" dirty="0" err="1" smtClean="0"/>
              <a:t>Larrick</a:t>
            </a:r>
            <a:r>
              <a:rPr lang="en-US" dirty="0" smtClean="0"/>
              <a:t>, Richard P., and Jack B. </a:t>
            </a:r>
            <a:r>
              <a:rPr lang="en-US" dirty="0" err="1" smtClean="0"/>
              <a:t>Soll</a:t>
            </a:r>
            <a:r>
              <a:rPr lang="en-US" dirty="0" smtClean="0"/>
              <a:t>. "The MPG illusion." </a:t>
            </a:r>
            <a:r>
              <a:rPr lang="en-US" i="1" dirty="0" smtClean="0"/>
              <a:t>SCIENCE-NEW YORK THEN WASHINGTON-</a:t>
            </a:r>
            <a:r>
              <a:rPr lang="en-US" dirty="0" smtClean="0"/>
              <a:t> 320, no. 5883 (2008): 1593.</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 December 2015</a:t>
            </a:r>
            <a:br>
              <a:rPr lang="en-US" sz="3000" dirty="0" smtClean="0">
                <a:sym typeface="UC Berkeley OS Sign"/>
              </a:rPr>
            </a:br>
            <a:r>
              <a:rPr lang="en-US" sz="3000" dirty="0" smtClean="0">
                <a:sym typeface="UC Berkeley OS Sign"/>
              </a:rPr>
              <a:t>Lecture 25.2 – Personalization and Customization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8555"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Case Studies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801414" y="1343397"/>
            <a:ext cx="7879062" cy="5339249"/>
          </a:xfrm>
          <a:prstGeom prst="rect">
            <a:avLst/>
          </a:prstGeom>
          <a:noFill/>
          <a:ln w="9525">
            <a:noFill/>
            <a:miter lim="800000"/>
            <a:headEnd/>
            <a:tailEnd/>
          </a:ln>
        </p:spPr>
        <p:txBody>
          <a:bodyPr wrap="square"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Aspire to have your case study in next year’s 202 syllabus; tell an interesting story well</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Your “artifact” should NOT be an afterthought; it should be an essential part of how you understand and communicate your case</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Not everything is equally important; choose some design / implementation / deployment issue(s) to highlight so that your case has a natural place in the </a:t>
            </a:r>
            <a:r>
              <a:rPr lang="en-US" sz="2800" dirty="0" smtClean="0">
                <a:latin typeface="UC Berkeley OS Sign"/>
                <a:cs typeface="Arial" pitchFamily="34" charset="0"/>
                <a:sym typeface="Arial" pitchFamily="34" charset="0"/>
              </a:rPr>
              <a:t>syllabus</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Due on December 16</a:t>
            </a:r>
            <a:endParaRPr lang="en-US" sz="2800" dirty="0" smtClean="0">
              <a:latin typeface="UC Berkeley OS Sign"/>
              <a:cs typeface="Arial" pitchFamily="34" charset="0"/>
              <a:sym typeface="Arial" pitchFamily="34" charset="0"/>
            </a:endParaRPr>
          </a:p>
          <a:p>
            <a:pPr marL="342900" lvl="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1470022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Customer Segments</a:t>
            </a:r>
            <a:endParaRPr lang="en-US" sz="4000" b="1" dirty="0">
              <a:sym typeface="UC Berkeley OS Sign"/>
            </a:endParaRPr>
          </a:p>
        </p:txBody>
      </p:sp>
      <p:sp>
        <p:nvSpPr>
          <p:cNvPr id="3" name="Content Placeholder 2"/>
          <p:cNvSpPr>
            <a:spLocks noGrp="1"/>
          </p:cNvSpPr>
          <p:nvPr>
            <p:ph idx="1"/>
          </p:nvPr>
        </p:nvSpPr>
        <p:spPr/>
        <p:txBody>
          <a:bodyPr>
            <a:normAutofit fontScale="85000" lnSpcReduction="20000"/>
          </a:bodyPr>
          <a:lstStyle/>
          <a:p>
            <a:r>
              <a:rPr lang="en-US" dirty="0" smtClean="0"/>
              <a:t>Every business must decide "what market it is in" -- what products and services it offers, to whom they will be offered, in which geographic area, in what time frames, and which firms are its competitors </a:t>
            </a:r>
          </a:p>
          <a:p>
            <a:r>
              <a:rPr lang="en-US" dirty="0" smtClean="0"/>
              <a:t>Some businesses decide to serve only a single customer segment... which means they treat all customers the same</a:t>
            </a:r>
          </a:p>
          <a:p>
            <a:r>
              <a:rPr lang="en-US" dirty="0" smtClean="0"/>
              <a:t>A business can refine "to whom it offers" its products and services into multiple customer or market segments </a:t>
            </a:r>
          </a:p>
          <a:p>
            <a:r>
              <a:rPr lang="en-US" dirty="0" smtClean="0"/>
              <a:t>Each segment should define a customer segment "is coming from" using attributes that ideally explain why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Motivating Segmentation</a:t>
            </a:r>
            <a:endParaRPr lang="en-US" sz="4000" b="1" dirty="0">
              <a:sym typeface="UC Berkeley OS Sign"/>
            </a:endParaRPr>
          </a:p>
        </p:txBody>
      </p:sp>
      <p:sp>
        <p:nvSpPr>
          <p:cNvPr id="3" name="Content Placeholder 2"/>
          <p:cNvSpPr>
            <a:spLocks noGrp="1"/>
          </p:cNvSpPr>
          <p:nvPr>
            <p:ph idx="1"/>
          </p:nvPr>
        </p:nvSpPr>
        <p:spPr/>
        <p:txBody>
          <a:bodyPr>
            <a:normAutofit fontScale="85000" lnSpcReduction="20000"/>
          </a:bodyPr>
          <a:lstStyle/>
          <a:p>
            <a:r>
              <a:rPr lang="en-US" dirty="0" smtClean="0"/>
              <a:t>ALL CUSTOMERS ARE NOT THE SAME</a:t>
            </a:r>
          </a:p>
          <a:p>
            <a:r>
              <a:rPr lang="en-US" dirty="0" smtClean="0"/>
              <a:t>The relative costs of acquiring and keeping different groups of customers can differ a great deal</a:t>
            </a:r>
          </a:p>
          <a:p>
            <a:r>
              <a:rPr lang="en-US" dirty="0" smtClean="0"/>
              <a:t>Even within the same demographic group, customers can differ substantially on "psychographic" dimensions</a:t>
            </a:r>
          </a:p>
          <a:p>
            <a:r>
              <a:rPr lang="en-US" dirty="0" smtClean="0"/>
              <a:t>These differences determine which customers buy most often, contribute most to sales, and are most profitable</a:t>
            </a:r>
          </a:p>
          <a:p>
            <a:r>
              <a:rPr lang="en-US" dirty="0" smtClean="0"/>
              <a:t>Some customers deserve more attention and service than others</a:t>
            </a:r>
          </a:p>
          <a:p>
            <a:r>
              <a:rPr lang="en-US" dirty="0" smtClean="0"/>
              <a:t>You'd be better off if you got rid of some of your customers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Segmentation Attributes</a:t>
            </a:r>
            <a:endParaRPr lang="en-US" sz="4000" b="1" dirty="0">
              <a:sym typeface="UC Berkeley OS Sign"/>
            </a:endParaRPr>
          </a:p>
        </p:txBody>
      </p:sp>
      <p:sp>
        <p:nvSpPr>
          <p:cNvPr id="3" name="Content Placeholder 2"/>
          <p:cNvSpPr>
            <a:spLocks noGrp="1"/>
          </p:cNvSpPr>
          <p:nvPr>
            <p:ph idx="1"/>
          </p:nvPr>
        </p:nvSpPr>
        <p:spPr/>
        <p:txBody>
          <a:bodyPr>
            <a:normAutofit fontScale="92500" lnSpcReduction="20000"/>
          </a:bodyPr>
          <a:lstStyle/>
          <a:p>
            <a:r>
              <a:rPr lang="en-US" dirty="0" smtClean="0"/>
              <a:t>Demographic / "life phase“</a:t>
            </a:r>
          </a:p>
          <a:p>
            <a:pPr lvl="1"/>
            <a:r>
              <a:rPr lang="en-US" dirty="0" smtClean="0"/>
              <a:t>Age, gender, education, marital status, ethnicity, religion, family life cycle</a:t>
            </a:r>
          </a:p>
          <a:p>
            <a:r>
              <a:rPr lang="en-US" dirty="0" smtClean="0"/>
              <a:t>Psychographic / behavioral</a:t>
            </a:r>
          </a:p>
          <a:p>
            <a:pPr lvl="1"/>
            <a:r>
              <a:rPr lang="en-US" dirty="0" smtClean="0"/>
              <a:t>Lifestyle: conservative, exciting, trendy, economical </a:t>
            </a:r>
          </a:p>
          <a:p>
            <a:pPr lvl="1"/>
            <a:r>
              <a:rPr lang="en-US" dirty="0" smtClean="0"/>
              <a:t>Social class: lower, middle, upper</a:t>
            </a:r>
          </a:p>
          <a:p>
            <a:pPr lvl="1"/>
            <a:r>
              <a:rPr lang="en-US" dirty="0" smtClean="0"/>
              <a:t> Activities and interests: sports, physical fitness, shopping, books</a:t>
            </a:r>
          </a:p>
          <a:p>
            <a:pPr lvl="1"/>
            <a:r>
              <a:rPr lang="en-US" dirty="0" smtClean="0"/>
              <a:t> Attitudes and beliefs: environmentalist, security conscious.</a:t>
            </a:r>
          </a:p>
          <a:p>
            <a:r>
              <a:rPr lang="en-US" dirty="0" smtClean="0"/>
              <a:t>Profitability - value to the business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RFM Segmentation</a:t>
            </a:r>
            <a:endParaRPr lang="en-US" sz="4000" b="1" dirty="0">
              <a:sym typeface="UC Berkeley OS Sign"/>
            </a:endParaRPr>
          </a:p>
        </p:txBody>
      </p:sp>
      <p:sp>
        <p:nvSpPr>
          <p:cNvPr id="3" name="Content Placeholder 2"/>
          <p:cNvSpPr>
            <a:spLocks noGrp="1"/>
          </p:cNvSpPr>
          <p:nvPr>
            <p:ph idx="1"/>
          </p:nvPr>
        </p:nvSpPr>
        <p:spPr/>
        <p:txBody>
          <a:bodyPr>
            <a:normAutofit fontScale="92500" lnSpcReduction="20000"/>
          </a:bodyPr>
          <a:lstStyle/>
          <a:p>
            <a:r>
              <a:rPr lang="en-US" dirty="0" err="1" smtClean="0"/>
              <a:t>Recency</a:t>
            </a:r>
            <a:r>
              <a:rPr lang="en-US" dirty="0" smtClean="0"/>
              <a:t> - when did a customer last buy from you</a:t>
            </a:r>
          </a:p>
          <a:p>
            <a:r>
              <a:rPr lang="en-US" dirty="0" smtClean="0"/>
              <a:t>Frequency - how often in some time period</a:t>
            </a:r>
          </a:p>
          <a:p>
            <a:r>
              <a:rPr lang="en-US" dirty="0" smtClean="0"/>
              <a:t>Monetary value - total monetary value of the customer's transactions</a:t>
            </a:r>
          </a:p>
          <a:p>
            <a:r>
              <a:rPr lang="en-US" dirty="0" smtClean="0"/>
              <a:t>Typically segment customers into 5 20% segments on each dimension, creating 125 different RFM codes</a:t>
            </a:r>
          </a:p>
          <a:p>
            <a:r>
              <a:rPr lang="en-US" dirty="0" smtClean="0"/>
              <a:t>An RFM code ranks a single customer against other customers for likelihood to respond and future value. High scores equal high future value; low scores equal low future value.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91" y="245883"/>
            <a:ext cx="8229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RFM and Response to</a:t>
            </a:r>
            <a:br>
              <a:rPr lang="en-US" sz="4000" b="1" dirty="0"/>
            </a:br>
            <a:r>
              <a:rPr lang="en-US" sz="4000" b="1" dirty="0"/>
              <a:t> Targeted Marketing</a:t>
            </a:r>
          </a:p>
        </p:txBody>
      </p:sp>
      <p:pic>
        <p:nvPicPr>
          <p:cNvPr id="4" name="Content Placeholder 3" descr="RFMSegmentation.gif"/>
          <p:cNvPicPr>
            <a:picLocks noGrp="1" noChangeAspect="1"/>
          </p:cNvPicPr>
          <p:nvPr>
            <p:ph idx="1"/>
          </p:nvPr>
        </p:nvPicPr>
        <p:blipFill>
          <a:blip r:embed="rId2" cstate="print"/>
          <a:stretch>
            <a:fillRect/>
          </a:stretch>
        </p:blipFill>
        <p:spPr>
          <a:xfrm>
            <a:off x="838200" y="1388883"/>
            <a:ext cx="7167383" cy="531342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Getting from Segmentation to Personalization</a:t>
            </a:r>
            <a:endParaRPr lang="en-US" sz="4000" b="1" dirty="0">
              <a:sym typeface="UC Berkeley OS Sign"/>
            </a:endParaRPr>
          </a:p>
        </p:txBody>
      </p:sp>
      <p:sp>
        <p:nvSpPr>
          <p:cNvPr id="3" name="Content Placeholder 2"/>
          <p:cNvSpPr>
            <a:spLocks noGrp="1"/>
          </p:cNvSpPr>
          <p:nvPr>
            <p:ph idx="1"/>
          </p:nvPr>
        </p:nvSpPr>
        <p:spPr/>
        <p:txBody>
          <a:bodyPr>
            <a:normAutofit fontScale="85000" lnSpcReduction="20000"/>
          </a:bodyPr>
          <a:lstStyle/>
          <a:p>
            <a:r>
              <a:rPr lang="en-US" dirty="0" smtClean="0"/>
              <a:t>Businesses have targeted their products and services to different customer segments and engaged in "relationship marketing" as long as there have been businesses</a:t>
            </a:r>
          </a:p>
          <a:p>
            <a:r>
              <a:rPr lang="en-US" dirty="0" smtClean="0"/>
              <a:t>But industrialization and economies of scale introduced "middlemen" and required a more transactional approach to marketing that wasn't as connected to the customer</a:t>
            </a:r>
          </a:p>
          <a:p>
            <a:r>
              <a:rPr lang="en-US" dirty="0" smtClean="0">
                <a:solidFill>
                  <a:srgbClr val="FF0000"/>
                </a:solidFill>
              </a:rPr>
              <a:t>Information about specific customers is required to personalize products and services, and for those that are mostly or entirely "offline" it is nearly impossible to obtain it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Personalization is “Micro-segmentation”</a:t>
            </a:r>
            <a:endParaRPr lang="en-US" sz="4000" b="1" dirty="0">
              <a:sym typeface="UC Berkeley OS Sign"/>
            </a:endParaRPr>
          </a:p>
        </p:txBody>
      </p:sp>
      <p:sp>
        <p:nvSpPr>
          <p:cNvPr id="3" name="Content Placeholder 2"/>
          <p:cNvSpPr>
            <a:spLocks noGrp="1"/>
          </p:cNvSpPr>
          <p:nvPr>
            <p:ph idx="1"/>
          </p:nvPr>
        </p:nvSpPr>
        <p:spPr/>
        <p:txBody>
          <a:bodyPr>
            <a:normAutofit fontScale="92500"/>
          </a:bodyPr>
          <a:lstStyle/>
          <a:p>
            <a:r>
              <a:rPr lang="en-US" dirty="0" smtClean="0"/>
              <a:t>Systems and services can be personalized to the degree that </a:t>
            </a:r>
            <a:r>
              <a:rPr lang="en-US" dirty="0" smtClean="0">
                <a:solidFill>
                  <a:srgbClr val="FF0000"/>
                </a:solidFill>
              </a:rPr>
              <a:t>the customer is willing </a:t>
            </a:r>
            <a:r>
              <a:rPr lang="en-US" dirty="0" smtClean="0"/>
              <a:t>to provide information about preferences and behavior</a:t>
            </a:r>
          </a:p>
          <a:p>
            <a:r>
              <a:rPr lang="en-US" dirty="0" smtClean="0"/>
              <a:t>For many automated and interactive services that are used repeatedly (online shopping, banking, ...), personalization is effectively on a customer-by-customer basis</a:t>
            </a:r>
          </a:p>
          <a:p>
            <a:r>
              <a:rPr lang="en-US" dirty="0" smtClean="0"/>
              <a:t>This </a:t>
            </a:r>
            <a:r>
              <a:rPr lang="en-US" dirty="0" smtClean="0"/>
              <a:t>is sometimes called "micro-segmentation" or "segments of </a:t>
            </a:r>
            <a:r>
              <a:rPr lang="en-US" dirty="0" smtClean="0"/>
              <a:t>1”</a:t>
            </a: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Architectures for Personalization</a:t>
            </a:r>
            <a:endParaRPr lang="en-US" sz="4000" b="1" dirty="0"/>
          </a:p>
        </p:txBody>
      </p:sp>
      <p:pic>
        <p:nvPicPr>
          <p:cNvPr id="4" name="Content Placeholder 3" descr="PersonalizationArchitecture.gif"/>
          <p:cNvPicPr>
            <a:picLocks noGrp="1" noChangeAspect="1"/>
          </p:cNvPicPr>
          <p:nvPr>
            <p:ph idx="1"/>
          </p:nvPr>
        </p:nvPicPr>
        <p:blipFill>
          <a:blip r:embed="rId3" cstate="print"/>
          <a:stretch>
            <a:fillRect/>
          </a:stretch>
        </p:blipFill>
        <p:spPr>
          <a:xfrm>
            <a:off x="228600" y="2326257"/>
            <a:ext cx="8264038" cy="3631168"/>
          </a:xfrm>
        </p:spPr>
      </p:pic>
      <p:sp>
        <p:nvSpPr>
          <p:cNvPr id="3" name="TextBox 2"/>
          <p:cNvSpPr txBox="1"/>
          <p:nvPr/>
        </p:nvSpPr>
        <p:spPr>
          <a:xfrm>
            <a:off x="990600" y="1219200"/>
            <a:ext cx="7239000" cy="646331"/>
          </a:xfrm>
          <a:prstGeom prst="rect">
            <a:avLst/>
          </a:prstGeom>
          <a:noFill/>
        </p:spPr>
        <p:txBody>
          <a:bodyPr wrap="square" rtlCol="0">
            <a:spAutoFit/>
          </a:bodyPr>
          <a:lstStyle/>
          <a:p>
            <a:r>
              <a:rPr lang="en-US" dirty="0" err="1"/>
              <a:t>Adomavicius</a:t>
            </a:r>
            <a:r>
              <a:rPr lang="en-US" dirty="0"/>
              <a:t>, G., &amp; </a:t>
            </a:r>
            <a:r>
              <a:rPr lang="en-US" dirty="0" err="1"/>
              <a:t>Tuzhilin</a:t>
            </a:r>
            <a:r>
              <a:rPr lang="en-US" dirty="0"/>
              <a:t>, A. (2005). Personalization technologies: a process-oriented perspective. </a:t>
            </a:r>
            <a:r>
              <a:rPr lang="en-US" i="1" dirty="0"/>
              <a:t>Communications of the ACM</a:t>
            </a:r>
            <a:r>
              <a:rPr lang="en-US" dirty="0"/>
              <a:t>, </a:t>
            </a:r>
            <a:r>
              <a:rPr lang="en-US" i="1" dirty="0"/>
              <a:t>48</a:t>
            </a:r>
            <a:r>
              <a:rPr lang="en-US" dirty="0"/>
              <a:t>(10), 83-90.</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 December 2015</a:t>
            </a:r>
            <a:br>
              <a:rPr lang="en-US" sz="3000" dirty="0" smtClean="0">
                <a:sym typeface="UC Berkeley OS Sign"/>
              </a:rPr>
            </a:br>
            <a:r>
              <a:rPr lang="en-US" sz="3000" dirty="0" smtClean="0">
                <a:sym typeface="UC Berkeley OS Sign"/>
              </a:rPr>
              <a:t>Lecture 25.3 – Substituting Information for Interaction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1143000" y="0"/>
            <a:ext cx="70866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Interaction and Value Creation</a:t>
            </a:r>
          </a:p>
        </p:txBody>
      </p:sp>
      <p:pic>
        <p:nvPicPr>
          <p:cNvPr id="2056" name="Picture 8"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grpSp>
        <p:nvGrpSpPr>
          <p:cNvPr id="12" name="Group 11"/>
          <p:cNvGrpSpPr/>
          <p:nvPr/>
        </p:nvGrpSpPr>
        <p:grpSpPr>
          <a:xfrm>
            <a:off x="533400" y="1371600"/>
            <a:ext cx="4648200" cy="4114800"/>
            <a:chOff x="381000" y="1905000"/>
            <a:chExt cx="3581400" cy="3378200"/>
          </a:xfrm>
        </p:grpSpPr>
        <p:sp>
          <p:nvSpPr>
            <p:cNvPr id="13" name="Rounded Rectangle 12"/>
            <p:cNvSpPr/>
            <p:nvPr>
              <p:custDataLst>
                <p:tags r:id="rId1"/>
              </p:custDataLst>
            </p:nvPr>
          </p:nvSpPr>
          <p:spPr bwMode="auto">
            <a:xfrm>
              <a:off x="381000" y="1905000"/>
              <a:ext cx="3581400" cy="33782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custDataLst>
                <p:tags r:id="rId2"/>
              </p:custDataLst>
            </p:nvPr>
          </p:nvSpPr>
          <p:spPr bwMode="auto">
            <a:xfrm>
              <a:off x="584200" y="2890838"/>
              <a:ext cx="1689100" cy="1419225"/>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400" b="1" dirty="0">
                  <a:solidFill>
                    <a:schemeClr val="tx2"/>
                  </a:solidFill>
                </a:rPr>
                <a:t>Symbolic Manipulation</a:t>
              </a:r>
              <a:endParaRPr lang="en-US" sz="1200" b="1" dirty="0">
                <a:solidFill>
                  <a:schemeClr val="tx2"/>
                </a:solidFill>
              </a:endParaRPr>
            </a:p>
          </p:txBody>
        </p:sp>
        <p:sp>
          <p:nvSpPr>
            <p:cNvPr id="15" name="Oval 14"/>
            <p:cNvSpPr/>
            <p:nvPr>
              <p:custDataLst>
                <p:tags r:id="rId3"/>
              </p:custDataLst>
            </p:nvPr>
          </p:nvSpPr>
          <p:spPr bwMode="auto">
            <a:xfrm>
              <a:off x="1866900" y="2474913"/>
              <a:ext cx="1871663" cy="1293813"/>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400" b="1" dirty="0">
                  <a:solidFill>
                    <a:schemeClr val="accent3">
                      <a:lumMod val="50000"/>
                    </a:schemeClr>
                  </a:solidFill>
                </a:rPr>
                <a:t>Physical Object Manipulation</a:t>
              </a:r>
            </a:p>
          </p:txBody>
        </p:sp>
        <p:sp>
          <p:nvSpPr>
            <p:cNvPr id="16" name="Oval 15"/>
            <p:cNvSpPr/>
            <p:nvPr>
              <p:custDataLst>
                <p:tags r:id="rId4"/>
              </p:custDataLst>
            </p:nvPr>
          </p:nvSpPr>
          <p:spPr bwMode="auto">
            <a:xfrm>
              <a:off x="1935163" y="3432175"/>
              <a:ext cx="1874837" cy="1216025"/>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400" b="1" dirty="0" smtClean="0">
                  <a:solidFill>
                    <a:schemeClr val="accent4"/>
                  </a:solidFill>
                </a:rPr>
                <a:t>Interpersonal Interaction</a:t>
              </a:r>
              <a:endParaRPr lang="en-US" sz="1400" b="1" dirty="0">
                <a:solidFill>
                  <a:schemeClr val="accent4"/>
                </a:solidFill>
              </a:endParaRPr>
            </a:p>
          </p:txBody>
        </p:sp>
      </p:grpSp>
      <p:sp>
        <p:nvSpPr>
          <p:cNvPr id="17" name="TextBox 16"/>
          <p:cNvSpPr txBox="1"/>
          <p:nvPr/>
        </p:nvSpPr>
        <p:spPr>
          <a:xfrm>
            <a:off x="1447800" y="6019800"/>
            <a:ext cx="6553200" cy="590931"/>
          </a:xfrm>
          <a:prstGeom prst="rect">
            <a:avLst/>
          </a:prstGeom>
          <a:noFill/>
        </p:spPr>
        <p:txBody>
          <a:bodyPr wrap="square" rtlCol="0">
            <a:spAutoFit/>
          </a:bodyPr>
          <a:lstStyle/>
          <a:p>
            <a:pPr>
              <a:lnSpc>
                <a:spcPct val="80000"/>
              </a:lnSpc>
            </a:pPr>
            <a:r>
              <a:rPr lang="en-US" altLang="ko-KR" sz="2000" b="1" dirty="0" err="1" smtClean="0"/>
              <a:t>Apte</a:t>
            </a:r>
            <a:r>
              <a:rPr lang="en-US" altLang="ko-KR" sz="2000" b="1" dirty="0" smtClean="0"/>
              <a:t>, U. and Mason, R.   Global Disaggregation of</a:t>
            </a:r>
            <a:br>
              <a:rPr lang="en-US" altLang="ko-KR" sz="2000" b="1" dirty="0" smtClean="0"/>
            </a:br>
            <a:r>
              <a:rPr lang="en-US" altLang="ko-KR" sz="2000" b="1" dirty="0" smtClean="0"/>
              <a:t>Information-Intensive Services. </a:t>
            </a:r>
            <a:r>
              <a:rPr lang="en-US" altLang="ko-KR" sz="2000" b="1" i="1" dirty="0" smtClean="0"/>
              <a:t>Management Science</a:t>
            </a:r>
            <a:r>
              <a:rPr lang="en-US" altLang="ko-KR" sz="2000" b="1" dirty="0" smtClean="0"/>
              <a:t> (1995).</a:t>
            </a:r>
            <a:endParaRPr lang="en-US" sz="2000" dirty="0"/>
          </a:p>
        </p:txBody>
      </p:sp>
      <p:sp>
        <p:nvSpPr>
          <p:cNvPr id="18" name="TextBox 17"/>
          <p:cNvSpPr txBox="1"/>
          <p:nvPr/>
        </p:nvSpPr>
        <p:spPr>
          <a:xfrm>
            <a:off x="5562600" y="1295400"/>
            <a:ext cx="3124200" cy="4154984"/>
          </a:xfrm>
          <a:prstGeom prst="rect">
            <a:avLst/>
          </a:prstGeom>
          <a:noFill/>
        </p:spPr>
        <p:txBody>
          <a:bodyPr wrap="square" rtlCol="0">
            <a:spAutoFit/>
          </a:bodyPr>
          <a:lstStyle/>
          <a:p>
            <a:r>
              <a:rPr lang="en-US" sz="2400" b="1" dirty="0" smtClean="0"/>
              <a:t>Interactions differ in the absolute and relative amounts of physical manipulation, interpersonal or empathetic contact, and symbolic manipulation or information exchange involved in the interaction</a:t>
            </a:r>
            <a:endParaRPr lang="en-US" sz="2400" b="1" dirty="0"/>
          </a:p>
        </p:txBody>
      </p:sp>
    </p:spTree>
    <p:extLst>
      <p:ext uri="{BB962C8B-B14F-4D97-AF65-F5344CB8AC3E}">
        <p14:creationId xmlns:p14="http://schemas.microsoft.com/office/powerpoint/2010/main" val="1230894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8555"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Optional Quiz 4 (Friday 12/11)</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83408" y="1143000"/>
            <a:ext cx="7239000" cy="505667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In room 210, 9-10:35 am</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Same structure and content as before</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3 </a:t>
            </a:r>
            <a:r>
              <a:rPr lang="en-US" sz="2800" dirty="0">
                <a:latin typeface="UC Berkeley OS Sign"/>
                <a:cs typeface="Arial" pitchFamily="34" charset="0"/>
              </a:rPr>
              <a:t>of 5 questions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Open </a:t>
            </a:r>
            <a:r>
              <a:rPr lang="en-US" sz="2800" dirty="0">
                <a:latin typeface="UC Berkeley OS Sign"/>
                <a:cs typeface="Arial" pitchFamily="34" charset="0"/>
              </a:rPr>
              <a:t>book, open notes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Cumulative</a:t>
            </a:r>
            <a:endParaRPr lang="en-US" sz="2800" dirty="0">
              <a:latin typeface="UC Berkeley OS Sign"/>
              <a:cs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Arrive </a:t>
            </a:r>
            <a:r>
              <a:rPr lang="en-US" sz="2800" dirty="0">
                <a:latin typeface="UC Berkeley OS Sign"/>
                <a:cs typeface="Arial" pitchFamily="34" charset="0"/>
              </a:rPr>
              <a:t>on time!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If you are planning on taking the exam, please let your TA know by this Friday (12/4)</a:t>
            </a:r>
          </a:p>
        </p:txBody>
      </p:sp>
    </p:spTree>
    <p:extLst>
      <p:ext uri="{BB962C8B-B14F-4D97-AF65-F5344CB8AC3E}">
        <p14:creationId xmlns:p14="http://schemas.microsoft.com/office/powerpoint/2010/main" val="189020657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990600" y="152400"/>
            <a:ext cx="7086600" cy="16764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Disaggregation of </a:t>
            </a:r>
            <a:br>
              <a:rPr lang="en-US" sz="4000" b="1" dirty="0" smtClean="0"/>
            </a:br>
            <a:r>
              <a:rPr lang="en-US" sz="4000" b="1" dirty="0" smtClean="0"/>
              <a:t>Symbolic Interaction</a:t>
            </a:r>
            <a:br>
              <a:rPr lang="en-US" sz="4000" b="1" dirty="0" smtClean="0"/>
            </a:br>
            <a:r>
              <a:rPr lang="en-US" sz="4000" b="1" dirty="0" smtClean="0"/>
              <a:t> and Other Impacts of Technology</a:t>
            </a:r>
          </a:p>
        </p:txBody>
      </p:sp>
      <p:pic>
        <p:nvPicPr>
          <p:cNvPr id="2056" name="Picture 8"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grpSp>
        <p:nvGrpSpPr>
          <p:cNvPr id="18" name="Group 17"/>
          <p:cNvGrpSpPr/>
          <p:nvPr/>
        </p:nvGrpSpPr>
        <p:grpSpPr>
          <a:xfrm>
            <a:off x="457200" y="2057400"/>
            <a:ext cx="5334000" cy="4419600"/>
            <a:chOff x="1676400" y="2286000"/>
            <a:chExt cx="4343400" cy="3276600"/>
          </a:xfrm>
        </p:grpSpPr>
        <p:sp>
          <p:nvSpPr>
            <p:cNvPr id="11" name="Rounded Rectangle 10"/>
            <p:cNvSpPr/>
            <p:nvPr>
              <p:custDataLst>
                <p:tags r:id="rId1"/>
              </p:custDataLst>
            </p:nvPr>
          </p:nvSpPr>
          <p:spPr bwMode="auto">
            <a:xfrm>
              <a:off x="1676400" y="2286000"/>
              <a:ext cx="4343400" cy="32766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custDataLst>
                <p:tags r:id="rId2"/>
              </p:custDataLst>
            </p:nvPr>
          </p:nvSpPr>
          <p:spPr bwMode="auto">
            <a:xfrm>
              <a:off x="3019894" y="3100388"/>
              <a:ext cx="1539405" cy="1229990"/>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200" b="1" dirty="0">
                  <a:solidFill>
                    <a:schemeClr val="tx2"/>
                  </a:solidFill>
                </a:rPr>
                <a:t>Symbolic</a:t>
              </a:r>
              <a:r>
                <a:rPr lang="en-US" sz="1400" b="1" dirty="0">
                  <a:solidFill>
                    <a:schemeClr val="tx2"/>
                  </a:solidFill>
                </a:rPr>
                <a:t> </a:t>
              </a:r>
              <a:r>
                <a:rPr lang="en-US" sz="1200" b="1" dirty="0">
                  <a:solidFill>
                    <a:schemeClr val="tx2"/>
                  </a:solidFill>
                </a:rPr>
                <a:t>Manipulation</a:t>
              </a:r>
            </a:p>
            <a:p>
              <a:pPr algn="ctr" fontAlgn="auto">
                <a:spcBef>
                  <a:spcPts val="0"/>
                </a:spcBef>
                <a:spcAft>
                  <a:spcPts val="0"/>
                </a:spcAft>
                <a:defRPr/>
              </a:pPr>
              <a:r>
                <a:rPr lang="en-US" sz="1200" b="1" dirty="0">
                  <a:solidFill>
                    <a:schemeClr val="tx2"/>
                  </a:solidFill>
                </a:rPr>
                <a:t>(Part 1)</a:t>
              </a:r>
              <a:endParaRPr lang="en-US" sz="1400" b="1" dirty="0">
                <a:solidFill>
                  <a:schemeClr val="tx2"/>
                </a:solidFill>
              </a:endParaRPr>
            </a:p>
          </p:txBody>
        </p:sp>
        <p:sp>
          <p:nvSpPr>
            <p:cNvPr id="13" name="Oval 12"/>
            <p:cNvSpPr/>
            <p:nvPr>
              <p:custDataLst>
                <p:tags r:id="rId3"/>
              </p:custDataLst>
            </p:nvPr>
          </p:nvSpPr>
          <p:spPr bwMode="auto">
            <a:xfrm>
              <a:off x="4061646" y="2628900"/>
              <a:ext cx="1373954" cy="1229990"/>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400" b="1" dirty="0">
                <a:solidFill>
                  <a:schemeClr val="accent3">
                    <a:lumMod val="50000"/>
                  </a:schemeClr>
                </a:solidFill>
              </a:endParaRPr>
            </a:p>
          </p:txBody>
        </p:sp>
        <p:sp>
          <p:nvSpPr>
            <p:cNvPr id="14" name="Oval 13"/>
            <p:cNvSpPr/>
            <p:nvPr>
              <p:custDataLst>
                <p:tags r:id="rId4"/>
              </p:custDataLst>
            </p:nvPr>
          </p:nvSpPr>
          <p:spPr bwMode="auto">
            <a:xfrm>
              <a:off x="4128109" y="3640138"/>
              <a:ext cx="1375753" cy="1229990"/>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400" b="1" dirty="0">
                <a:solidFill>
                  <a:schemeClr val="accent4"/>
                </a:solidFill>
              </a:endParaRPr>
            </a:p>
          </p:txBody>
        </p:sp>
        <p:sp>
          <p:nvSpPr>
            <p:cNvPr id="15" name="Moon 14"/>
            <p:cNvSpPr/>
            <p:nvPr>
              <p:custDataLst>
                <p:tags r:id="rId5"/>
              </p:custDataLst>
            </p:nvPr>
          </p:nvSpPr>
          <p:spPr bwMode="auto">
            <a:xfrm>
              <a:off x="2125357" y="3100388"/>
              <a:ext cx="1221094" cy="1299217"/>
            </a:xfrm>
            <a:prstGeom prst="moon">
              <a:avLst>
                <a:gd name="adj" fmla="val 68923"/>
              </a:avLst>
            </a:prstGeom>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tx2"/>
                  </a:solidFill>
                </a:rPr>
                <a:t>Symbolic </a:t>
              </a:r>
            </a:p>
            <a:p>
              <a:pPr algn="ctr" fontAlgn="auto">
                <a:spcBef>
                  <a:spcPts val="0"/>
                </a:spcBef>
                <a:spcAft>
                  <a:spcPts val="0"/>
                </a:spcAft>
                <a:defRPr/>
              </a:pPr>
              <a:r>
                <a:rPr lang="en-US" sz="1200" b="1" dirty="0">
                  <a:solidFill>
                    <a:schemeClr val="tx2"/>
                  </a:solidFill>
                </a:rPr>
                <a:t>Manipulation</a:t>
              </a:r>
            </a:p>
            <a:p>
              <a:pPr algn="ctr" fontAlgn="auto">
                <a:spcBef>
                  <a:spcPts val="0"/>
                </a:spcBef>
                <a:spcAft>
                  <a:spcPts val="0"/>
                </a:spcAft>
                <a:defRPr/>
              </a:pPr>
              <a:r>
                <a:rPr lang="en-US" sz="1200" b="1" dirty="0">
                  <a:solidFill>
                    <a:schemeClr val="tx2"/>
                  </a:solidFill>
                </a:rPr>
                <a:t>(Part 2)</a:t>
              </a:r>
            </a:p>
            <a:p>
              <a:pPr algn="ctr" fontAlgn="auto">
                <a:spcBef>
                  <a:spcPts val="0"/>
                </a:spcBef>
                <a:spcAft>
                  <a:spcPts val="0"/>
                </a:spcAft>
                <a:defRPr/>
              </a:pPr>
              <a:endParaRPr lang="en-US" sz="1050" dirty="0"/>
            </a:p>
          </p:txBody>
        </p:sp>
        <p:sp>
          <p:nvSpPr>
            <p:cNvPr id="16" name="Oval 15"/>
            <p:cNvSpPr/>
            <p:nvPr>
              <p:custDataLst>
                <p:tags r:id="rId6"/>
              </p:custDataLst>
            </p:nvPr>
          </p:nvSpPr>
          <p:spPr bwMode="auto">
            <a:xfrm>
              <a:off x="4298895" y="2695575"/>
              <a:ext cx="1070031" cy="888684"/>
            </a:xfrm>
            <a:prstGeom prst="ellipse">
              <a:avLst/>
            </a:prstGeom>
            <a:gradFill flip="none" rotWithShape="1">
              <a:gsLst>
                <a:gs pos="0">
                  <a:schemeClr val="accent3">
                    <a:lumMod val="75000"/>
                  </a:schemeClr>
                </a:gs>
                <a:gs pos="35000">
                  <a:schemeClr val="accent3">
                    <a:tint val="37000"/>
                    <a:satMod val="300000"/>
                  </a:schemeClr>
                </a:gs>
                <a:gs pos="100000">
                  <a:schemeClr val="accent3">
                    <a:tint val="15000"/>
                    <a:satMod val="35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accent3">
                      <a:lumMod val="50000"/>
                    </a:schemeClr>
                  </a:solidFill>
                </a:rPr>
                <a:t>Robotics, </a:t>
              </a:r>
            </a:p>
            <a:p>
              <a:pPr algn="ctr" fontAlgn="auto">
                <a:spcBef>
                  <a:spcPts val="0"/>
                </a:spcBef>
                <a:spcAft>
                  <a:spcPts val="0"/>
                </a:spcAft>
                <a:defRPr/>
              </a:pPr>
              <a:r>
                <a:rPr lang="en-US" sz="1200" b="1" dirty="0">
                  <a:solidFill>
                    <a:schemeClr val="accent3">
                      <a:lumMod val="50000"/>
                    </a:schemeClr>
                  </a:solidFill>
                </a:rPr>
                <a:t>Remote </a:t>
              </a:r>
            </a:p>
            <a:p>
              <a:pPr algn="ctr" fontAlgn="auto">
                <a:spcBef>
                  <a:spcPts val="0"/>
                </a:spcBef>
                <a:spcAft>
                  <a:spcPts val="0"/>
                </a:spcAft>
                <a:defRPr/>
              </a:pPr>
              <a:r>
                <a:rPr lang="en-US" sz="1200" b="1" dirty="0">
                  <a:solidFill>
                    <a:schemeClr val="accent3">
                      <a:lumMod val="50000"/>
                    </a:schemeClr>
                  </a:solidFill>
                </a:rPr>
                <a:t>manipulation?</a:t>
              </a:r>
            </a:p>
          </p:txBody>
        </p:sp>
        <p:sp>
          <p:nvSpPr>
            <p:cNvPr id="17" name="Oval 16"/>
            <p:cNvSpPr/>
            <p:nvPr>
              <p:custDataLst>
                <p:tags r:id="rId7"/>
              </p:custDataLst>
            </p:nvPr>
          </p:nvSpPr>
          <p:spPr bwMode="auto">
            <a:xfrm>
              <a:off x="4367369" y="3910013"/>
              <a:ext cx="1068232" cy="888684"/>
            </a:xfrm>
            <a:prstGeom prst="ellipse">
              <a:avLst/>
            </a:prstGeom>
            <a:gradFill>
              <a:gsLst>
                <a:gs pos="0">
                  <a:schemeClr val="accent4">
                    <a:lumMod val="75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accent4">
                      <a:lumMod val="50000"/>
                    </a:schemeClr>
                  </a:solidFill>
                </a:rPr>
                <a:t>Telepresence?</a:t>
              </a:r>
            </a:p>
          </p:txBody>
        </p:sp>
      </p:grpSp>
      <p:sp>
        <p:nvSpPr>
          <p:cNvPr id="22" name="TextBox 21"/>
          <p:cNvSpPr txBox="1"/>
          <p:nvPr/>
        </p:nvSpPr>
        <p:spPr>
          <a:xfrm>
            <a:off x="6019800" y="2209800"/>
            <a:ext cx="2743200" cy="3539430"/>
          </a:xfrm>
          <a:prstGeom prst="rect">
            <a:avLst/>
          </a:prstGeom>
          <a:noFill/>
        </p:spPr>
        <p:txBody>
          <a:bodyPr wrap="square" rtlCol="0">
            <a:spAutoFit/>
          </a:bodyPr>
          <a:lstStyle/>
          <a:p>
            <a:pPr lvl="1" fontAlgn="auto">
              <a:spcBef>
                <a:spcPts val="0"/>
              </a:spcBef>
              <a:spcAft>
                <a:spcPts val="0"/>
              </a:spcAft>
              <a:defRPr/>
            </a:pPr>
            <a:r>
              <a:rPr lang="en-US" sz="2800" b="1" dirty="0" smtClean="0"/>
              <a:t>Information can augment</a:t>
            </a:r>
            <a:br>
              <a:rPr lang="en-US" sz="2800" b="1" dirty="0" smtClean="0"/>
            </a:br>
            <a:r>
              <a:rPr lang="en-US" sz="2800" b="1" dirty="0" smtClean="0"/>
              <a:t>interpersonal and physical interactions</a:t>
            </a:r>
          </a:p>
          <a:p>
            <a:pPr lvl="1" fontAlgn="auto">
              <a:spcBef>
                <a:spcPts val="0"/>
              </a:spcBef>
              <a:spcAft>
                <a:spcPts val="0"/>
              </a:spcAft>
              <a:defRPr/>
            </a:pPr>
            <a:r>
              <a:rPr lang="en-US" sz="2800" b="1" dirty="0" smtClean="0"/>
              <a:t/>
            </a:r>
            <a:br>
              <a:rPr lang="en-US" sz="2800" b="1" dirty="0" smtClean="0"/>
            </a:br>
            <a:r>
              <a:rPr lang="en-US" sz="2800" b="1" dirty="0" smtClean="0"/>
              <a:t>And can also replace them</a:t>
            </a:r>
            <a:endParaRPr lang="en-US" sz="2800" b="1" dirty="0"/>
          </a:p>
        </p:txBody>
      </p:sp>
    </p:spTree>
    <p:extLst>
      <p:ext uri="{BB962C8B-B14F-4D97-AF65-F5344CB8AC3E}">
        <p14:creationId xmlns:p14="http://schemas.microsoft.com/office/powerpoint/2010/main" val="22251125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srcRect/>
          <a:stretch>
            <a:fillRect/>
          </a:stretch>
        </p:blipFill>
        <p:spPr bwMode="auto">
          <a:xfrm>
            <a:off x="5105400" y="304800"/>
            <a:ext cx="3671359" cy="3019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105" name="Title 1"/>
          <p:cNvSpPr>
            <a:spLocks noGrp="1"/>
          </p:cNvSpPr>
          <p:nvPr>
            <p:ph type="title"/>
          </p:nvPr>
        </p:nvSpPr>
        <p:spPr>
          <a:xfrm>
            <a:off x="762000" y="228600"/>
            <a:ext cx="441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Telepresence</a:t>
            </a:r>
            <a:br>
              <a:rPr lang="en-US" sz="3600" b="1" dirty="0" smtClean="0"/>
            </a:br>
            <a:r>
              <a:rPr lang="en-US" sz="3600" b="1" dirty="0" smtClean="0"/>
              <a:t> &amp; Telerobotics</a:t>
            </a:r>
          </a:p>
        </p:txBody>
      </p:sp>
      <p:pic>
        <p:nvPicPr>
          <p:cNvPr id="13" name="Picture 2"/>
          <p:cNvPicPr>
            <a:picLocks noChangeAspect="1" noChangeArrowheads="1"/>
          </p:cNvPicPr>
          <p:nvPr/>
        </p:nvPicPr>
        <p:blipFill>
          <a:blip r:embed="rId4" cstate="print"/>
          <a:srcRect/>
          <a:stretch>
            <a:fillRect/>
          </a:stretch>
        </p:blipFill>
        <p:spPr bwMode="auto">
          <a:xfrm>
            <a:off x="762000" y="1981200"/>
            <a:ext cx="3908734"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3"/>
          <p:cNvPicPr>
            <a:picLocks noChangeAspect="1" noChangeArrowheads="1"/>
          </p:cNvPicPr>
          <p:nvPr/>
        </p:nvPicPr>
        <p:blipFill>
          <a:blip r:embed="rId5" cstate="print"/>
          <a:srcRect/>
          <a:stretch>
            <a:fillRect/>
          </a:stretch>
        </p:blipFill>
        <p:spPr bwMode="auto">
          <a:xfrm>
            <a:off x="5181600" y="3657600"/>
            <a:ext cx="3237739" cy="3026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9606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3048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Modeling for Personalization</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418653" y="1905000"/>
            <a:ext cx="8000999" cy="2898581"/>
          </a:xfrm>
          <a:prstGeom prst="rect">
            <a:avLst/>
          </a:prstGeom>
          <a:noFill/>
          <a:ln w="9525">
            <a:noFill/>
            <a:miter lim="800000"/>
            <a:headEnd/>
            <a:tailEnd/>
          </a:ln>
        </p:spPr>
        <p:txBody>
          <a:bodyPr wrap="square" lIns="64291" tIns="32146" rIns="64291" bIns="32146">
            <a:spAutoFit/>
          </a:bodyPr>
          <a:lstStyle/>
          <a:p>
            <a:pPr marL="342900" indent="-342900">
              <a:lnSpc>
                <a:spcPct val="80000"/>
              </a:lnSpc>
              <a:spcBef>
                <a:spcPct val="20000"/>
              </a:spcBef>
              <a:buFont typeface="Arial" pitchFamily="34" charset="0"/>
              <a:buChar char="•"/>
            </a:pPr>
            <a:r>
              <a:rPr lang="en-US" sz="2700" dirty="0"/>
              <a:t>The information provided explicitly or implicitly by the consumer can be used to build a model or profile</a:t>
            </a:r>
          </a:p>
          <a:p>
            <a:pPr marL="342900" indent="-342900">
              <a:lnSpc>
                <a:spcPct val="80000"/>
              </a:lnSpc>
              <a:spcBef>
                <a:spcPct val="20000"/>
              </a:spcBef>
              <a:buFont typeface="Arial" pitchFamily="34" charset="0"/>
              <a:buChar char="•"/>
            </a:pPr>
            <a:r>
              <a:rPr lang="en-US" sz="2700" dirty="0"/>
              <a:t>This "model" can be trivial - like the set of "cookies" from previously visited sites, and simple "been there before" information can be used to personalize</a:t>
            </a:r>
          </a:p>
          <a:p>
            <a:pPr marL="342900" indent="-342900">
              <a:lnSpc>
                <a:spcPct val="80000"/>
              </a:lnSpc>
              <a:spcBef>
                <a:spcPct val="20000"/>
              </a:spcBef>
              <a:buFont typeface="Arial" pitchFamily="34" charset="0"/>
              <a:buChar char="•"/>
            </a:pPr>
            <a:r>
              <a:rPr lang="en-US" sz="2700" dirty="0"/>
              <a:t>Or it can be much more sophisticated and robust, based not just on a single customer but on other consumers who are similar to the target consumer</a:t>
            </a:r>
          </a:p>
        </p:txBody>
      </p:sp>
    </p:spTree>
    <p:extLst>
      <p:ext uri="{BB962C8B-B14F-4D97-AF65-F5344CB8AC3E}">
        <p14:creationId xmlns:p14="http://schemas.microsoft.com/office/powerpoint/2010/main" val="129817394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3048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Data Mining for Prediction and Personalization</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418653" y="1495797"/>
            <a:ext cx="8000999" cy="3970604"/>
          </a:xfrm>
          <a:prstGeom prst="rect">
            <a:avLst/>
          </a:prstGeom>
          <a:noFill/>
          <a:ln w="9525">
            <a:noFill/>
            <a:miter lim="800000"/>
            <a:headEnd/>
            <a:tailEnd/>
          </a:ln>
        </p:spPr>
        <p:txBody>
          <a:bodyPr wrap="square" lIns="64291" tIns="32146" rIns="64291" bIns="32146">
            <a:spAutoFit/>
          </a:bodyPr>
          <a:lstStyle/>
          <a:p>
            <a:pPr marL="342900" indent="-342900">
              <a:lnSpc>
                <a:spcPct val="80000"/>
              </a:lnSpc>
              <a:spcBef>
                <a:spcPct val="20000"/>
              </a:spcBef>
              <a:buFont typeface="Arial" pitchFamily="34" charset="0"/>
              <a:buChar char="•"/>
            </a:pPr>
            <a:r>
              <a:rPr lang="en-US" sz="2700" dirty="0"/>
              <a:t>Data mining is a generic term for the collection of analysis techniques used to infer rules from or build models from large data sets</a:t>
            </a:r>
          </a:p>
          <a:p>
            <a:pPr marL="342900" indent="-342900">
              <a:lnSpc>
                <a:spcPct val="80000"/>
              </a:lnSpc>
              <a:spcBef>
                <a:spcPct val="20000"/>
              </a:spcBef>
              <a:buFont typeface="Arial" pitchFamily="34" charset="0"/>
              <a:buChar char="•"/>
            </a:pPr>
            <a:r>
              <a:rPr lang="en-US" sz="2700" dirty="0"/>
              <a:t>There are two distinct goals in data mining - knowledge discovery (or learning) and prediction </a:t>
            </a:r>
          </a:p>
          <a:p>
            <a:pPr marL="342900" indent="-342900">
              <a:lnSpc>
                <a:spcPct val="80000"/>
              </a:lnSpc>
              <a:spcBef>
                <a:spcPct val="20000"/>
              </a:spcBef>
              <a:buFont typeface="Arial" pitchFamily="34" charset="0"/>
              <a:buChar char="•"/>
            </a:pPr>
            <a:r>
              <a:rPr lang="en-US" sz="2700" dirty="0"/>
              <a:t>Knowledge discovery identifies association rules between one data item and another (like the tendency to purchase together or in a predictable temporal sequence)</a:t>
            </a:r>
          </a:p>
          <a:p>
            <a:pPr marL="342900" indent="-342900">
              <a:lnSpc>
                <a:spcPct val="80000"/>
              </a:lnSpc>
              <a:spcBef>
                <a:spcPct val="20000"/>
              </a:spcBef>
              <a:buFont typeface="Arial" pitchFamily="34" charset="0"/>
              <a:buChar char="•"/>
            </a:pPr>
            <a:r>
              <a:rPr lang="en-US" sz="2700" dirty="0"/>
              <a:t>A human analyst is usually involved to determine which associations are </a:t>
            </a:r>
            <a:r>
              <a:rPr lang="en-US" sz="2700" dirty="0" smtClean="0"/>
              <a:t>exploitable</a:t>
            </a:r>
            <a:endParaRPr lang="en-US" sz="2700" dirty="0"/>
          </a:p>
        </p:txBody>
      </p:sp>
    </p:spTree>
    <p:extLst>
      <p:ext uri="{BB962C8B-B14F-4D97-AF65-F5344CB8AC3E}">
        <p14:creationId xmlns:p14="http://schemas.microsoft.com/office/powerpoint/2010/main" val="357911153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7" y="1828800"/>
            <a:ext cx="7477125" cy="4124325"/>
          </a:xfrm>
          <a:prstGeom prst="rect">
            <a:avLst/>
          </a:prstGeom>
        </p:spPr>
      </p:pic>
      <p:sp>
        <p:nvSpPr>
          <p:cNvPr id="5" name="Content Placeholder 2"/>
          <p:cNvSpPr>
            <a:spLocks noGrp="1"/>
          </p:cNvSpPr>
          <p:nvPr>
            <p:ph type="title"/>
          </p:nvPr>
        </p:nvSpPr>
        <p:spPr/>
        <p:txBody>
          <a:bodyPr>
            <a:normAutofit fontScale="90000"/>
          </a:bodyPr>
          <a:lstStyle/>
          <a:p>
            <a:r>
              <a:rPr lang="en-US" b="1" dirty="0"/>
              <a:t>Building a Customer Profile </a:t>
            </a:r>
            <a:r>
              <a:rPr lang="en-US" b="1" dirty="0" smtClean="0"/>
              <a:t>with</a:t>
            </a:r>
            <a:br>
              <a:rPr lang="en-US" b="1" dirty="0" smtClean="0"/>
            </a:br>
            <a:r>
              <a:rPr lang="en-US" b="1" dirty="0" smtClean="0"/>
              <a:t> </a:t>
            </a:r>
            <a:r>
              <a:rPr lang="en-US" b="1" dirty="0"/>
              <a:t>Data Mining</a:t>
            </a:r>
          </a:p>
        </p:txBody>
      </p:sp>
    </p:spTree>
    <p:extLst>
      <p:ext uri="{BB962C8B-B14F-4D97-AF65-F5344CB8AC3E}">
        <p14:creationId xmlns:p14="http://schemas.microsoft.com/office/powerpoint/2010/main" val="1296125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3048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Personalizing Information-Intensive Services by Substituting Information</a:t>
            </a:r>
            <a:br>
              <a:rPr lang="en-US" sz="4000" b="1" dirty="0" smtClean="0">
                <a:sym typeface="UC Berkeley OS Sign"/>
              </a:rPr>
            </a:br>
            <a:r>
              <a:rPr lang="en-US" sz="4000" b="1" dirty="0" smtClean="0">
                <a:sym typeface="UC Berkeley OS Sign"/>
              </a:rPr>
              <a:t> for Interaction</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529633" y="1709528"/>
            <a:ext cx="8000999" cy="510828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Helvetica" pitchFamily="34" charset="0"/>
              </a:rPr>
              <a:t> </a:t>
            </a:r>
            <a:r>
              <a:rPr lang="en-US" sz="2400" dirty="0" smtClean="0">
                <a:latin typeface="UC Berkeley OS Sign"/>
                <a:cs typeface="Arial" pitchFamily="34" charset="0"/>
                <a:sym typeface="Arial" pitchFamily="34" charset="0"/>
              </a:rPr>
              <a:t>A “smart resource” or organizing system that can capture, manage, integrate and retrieve information about the customer / user and prior interactions can </a:t>
            </a:r>
            <a:r>
              <a:rPr lang="en-US" sz="2400" dirty="0" smtClean="0">
                <a:solidFill>
                  <a:srgbClr val="FF0000"/>
                </a:solidFill>
                <a:latin typeface="UC Berkeley OS Sign"/>
                <a:cs typeface="Arial" pitchFamily="34" charset="0"/>
                <a:sym typeface="Arial" pitchFamily="34" charset="0"/>
              </a:rPr>
              <a:t>substitute information for interaction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hotel clerk with a CRM database doesn’t need to ask for your room preferences; Amazon doesn’t need to ask you about what type of books you like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Design implication:  hidden computational services are substitutable for customer-facing “touch points” where P2P information exchanges would occur</a:t>
            </a:r>
          </a:p>
          <a:p>
            <a:pPr marL="365760" eaLnBrk="0" fontAlgn="base" hangingPunct="0">
              <a:lnSpc>
                <a:spcPct val="93000"/>
              </a:lnSpc>
              <a:spcBef>
                <a:spcPts val="1800"/>
              </a:spcBef>
              <a:spcAft>
                <a:spcPct val="0"/>
              </a:spcAft>
            </a:pPr>
            <a:r>
              <a:rPr lang="en-US" altLang="ko-KR" sz="2000" b="1" dirty="0" smtClean="0"/>
              <a:t>Glushko, R. J., &amp; Nomorosa, K. J. (2013). "Substituting Information for Interaction: A Framework for Personalization in Service Encounters and Service Systems." Journal of Service Research, 16(1), 21-38.</a:t>
            </a:r>
            <a:endParaRPr lang="en-US" sz="2000" dirty="0">
              <a:latin typeface="UC Berkeley OS Sign"/>
              <a:sym typeface="UC Berkeley OS Sign"/>
            </a:endParaRPr>
          </a:p>
        </p:txBody>
      </p:sp>
    </p:spTree>
    <p:extLst>
      <p:ext uri="{BB962C8B-B14F-4D97-AF65-F5344CB8AC3E}">
        <p14:creationId xmlns:p14="http://schemas.microsoft.com/office/powerpoint/2010/main" val="15394553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12" y="1828800"/>
            <a:ext cx="8069468" cy="3691430"/>
          </a:xfrm>
          <a:prstGeom prst="rect">
            <a:avLst/>
          </a:prstGeom>
        </p:spPr>
      </p:pic>
      <p:sp>
        <p:nvSpPr>
          <p:cNvPr id="5" name="Content Placeholder 2"/>
          <p:cNvSpPr>
            <a:spLocks noGrp="1"/>
          </p:cNvSpPr>
          <p:nvPr>
            <p:ph type="title"/>
          </p:nvPr>
        </p:nvSpPr>
        <p:spPr>
          <a:xfrm>
            <a:off x="268412" y="228600"/>
            <a:ext cx="8229600" cy="1143000"/>
          </a:xfrm>
        </p:spPr>
        <p:txBody>
          <a:bodyPr>
            <a:normAutofit fontScale="90000"/>
          </a:bodyPr>
          <a:lstStyle/>
          <a:p>
            <a:r>
              <a:rPr lang="en-US" b="1" dirty="0" smtClean="0"/>
              <a:t>The Information Needed for a Service</a:t>
            </a:r>
            <a:endParaRPr lang="en-US" b="1" dirty="0"/>
          </a:p>
        </p:txBody>
      </p:sp>
    </p:spTree>
    <p:extLst>
      <p:ext uri="{BB962C8B-B14F-4D97-AF65-F5344CB8AC3E}">
        <p14:creationId xmlns:p14="http://schemas.microsoft.com/office/powerpoint/2010/main" val="2915719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828800"/>
            <a:ext cx="6536073" cy="4124325"/>
          </a:xfrm>
          <a:prstGeom prst="rect">
            <a:avLst/>
          </a:prstGeom>
        </p:spPr>
      </p:pic>
      <p:sp>
        <p:nvSpPr>
          <p:cNvPr id="5" name="Content Placeholder 2"/>
          <p:cNvSpPr>
            <a:spLocks noGrp="1"/>
          </p:cNvSpPr>
          <p:nvPr>
            <p:ph type="title"/>
          </p:nvPr>
        </p:nvSpPr>
        <p:spPr/>
        <p:txBody>
          <a:bodyPr>
            <a:normAutofit/>
          </a:bodyPr>
          <a:lstStyle/>
          <a:p>
            <a:r>
              <a:rPr lang="en-US" b="1" dirty="0" smtClean="0"/>
              <a:t>Overlapping “Service Models”</a:t>
            </a:r>
            <a:endParaRPr lang="en-US" b="1" dirty="0"/>
          </a:p>
        </p:txBody>
      </p:sp>
    </p:spTree>
    <p:extLst>
      <p:ext uri="{BB962C8B-B14F-4D97-AF65-F5344CB8AC3E}">
        <p14:creationId xmlns:p14="http://schemas.microsoft.com/office/powerpoint/2010/main" val="2340210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72" y="1905000"/>
            <a:ext cx="7988351" cy="4038600"/>
          </a:xfrm>
          <a:prstGeom prst="rect">
            <a:avLst/>
          </a:prstGeom>
        </p:spPr>
      </p:pic>
      <p:sp>
        <p:nvSpPr>
          <p:cNvPr id="5" name="Content Placeholder 2"/>
          <p:cNvSpPr>
            <a:spLocks noGrp="1"/>
          </p:cNvSpPr>
          <p:nvPr>
            <p:ph type="title"/>
          </p:nvPr>
        </p:nvSpPr>
        <p:spPr/>
        <p:txBody>
          <a:bodyPr>
            <a:normAutofit fontScale="90000"/>
          </a:bodyPr>
          <a:lstStyle/>
          <a:p>
            <a:r>
              <a:rPr lang="en-US" b="1" dirty="0" smtClean="0"/>
              <a:t>“Service </a:t>
            </a:r>
            <a:r>
              <a:rPr lang="en-US" b="1" dirty="0"/>
              <a:t>Composition </a:t>
            </a:r>
            <a:r>
              <a:rPr lang="en-US" b="1" dirty="0" smtClean="0"/>
              <a:t>Schemas” Exploit the Overlap</a:t>
            </a:r>
            <a:endParaRPr lang="en-US" b="1" dirty="0"/>
          </a:p>
        </p:txBody>
      </p:sp>
    </p:spTree>
    <p:extLst>
      <p:ext uri="{BB962C8B-B14F-4D97-AF65-F5344CB8AC3E}">
        <p14:creationId xmlns:p14="http://schemas.microsoft.com/office/powerpoint/2010/main" val="692169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76400"/>
            <a:ext cx="7477125" cy="3838359"/>
          </a:xfrm>
          <a:prstGeom prst="rect">
            <a:avLst/>
          </a:prstGeom>
        </p:spPr>
      </p:pic>
      <p:sp>
        <p:nvSpPr>
          <p:cNvPr id="5" name="Content Placeholder 2"/>
          <p:cNvSpPr>
            <a:spLocks noGrp="1"/>
          </p:cNvSpPr>
          <p:nvPr>
            <p:ph type="title"/>
          </p:nvPr>
        </p:nvSpPr>
        <p:spPr/>
        <p:txBody>
          <a:bodyPr>
            <a:normAutofit fontScale="90000"/>
          </a:bodyPr>
          <a:lstStyle/>
          <a:p>
            <a:r>
              <a:rPr lang="en-US" b="1" dirty="0"/>
              <a:t>Personalized Recommendations with Minimal Interaction Requirements</a:t>
            </a:r>
          </a:p>
        </p:txBody>
      </p:sp>
      <p:sp>
        <p:nvSpPr>
          <p:cNvPr id="2" name="TextBox 1"/>
          <p:cNvSpPr txBox="1"/>
          <p:nvPr/>
        </p:nvSpPr>
        <p:spPr>
          <a:xfrm>
            <a:off x="457200" y="6019800"/>
            <a:ext cx="8229600" cy="369332"/>
          </a:xfrm>
          <a:prstGeom prst="rect">
            <a:avLst/>
          </a:prstGeom>
          <a:noFill/>
        </p:spPr>
        <p:txBody>
          <a:bodyPr wrap="square" rtlCol="0">
            <a:spAutoFit/>
          </a:bodyPr>
          <a:lstStyle/>
          <a:p>
            <a:r>
              <a:rPr lang="en-US" dirty="0" smtClean="0"/>
              <a:t>Levels of substitution are based on the confidence in the prediction</a:t>
            </a:r>
            <a:endParaRPr lang="en-US" dirty="0"/>
          </a:p>
        </p:txBody>
      </p:sp>
    </p:spTree>
    <p:extLst>
      <p:ext uri="{BB962C8B-B14F-4D97-AF65-F5344CB8AC3E}">
        <p14:creationId xmlns:p14="http://schemas.microsoft.com/office/powerpoint/2010/main" val="282043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 December 2015</a:t>
            </a:r>
            <a:br>
              <a:rPr lang="en-US" sz="3000" dirty="0" smtClean="0">
                <a:sym typeface="UC Berkeley OS Sign"/>
              </a:rPr>
            </a:br>
            <a:r>
              <a:rPr lang="en-US" sz="3000" dirty="0" smtClean="0">
                <a:sym typeface="UC Berkeley OS Sign"/>
              </a:rPr>
              <a:t>Lecture 25.1 – Choice Architecture</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90600"/>
            <a:ext cx="8228707" cy="3995812"/>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TODAY’S</a:t>
            </a:r>
            <a:br>
              <a:rPr lang="en-US" b="1" dirty="0" smtClean="0">
                <a:sym typeface="UC Berkeley OS Sign"/>
              </a:rPr>
            </a:br>
            <a:r>
              <a:rPr lang="en-US" b="1" dirty="0" smtClean="0">
                <a:sym typeface="UC Berkeley OS Sign"/>
              </a:rPr>
              <a:t> MOST</a:t>
            </a:r>
            <a:br>
              <a:rPr lang="en-US" b="1" dirty="0" smtClean="0">
                <a:sym typeface="UC Berkeley OS Sign"/>
              </a:rPr>
            </a:br>
            <a:r>
              <a:rPr lang="en-US" b="1" dirty="0" smtClean="0">
                <a:sym typeface="UC Berkeley OS Sign"/>
              </a:rPr>
              <a:t> IMPORTANT</a:t>
            </a:r>
            <a:br>
              <a:rPr lang="en-US" b="1" dirty="0" smtClean="0">
                <a:sym typeface="UC Berkeley OS Sign"/>
              </a:rPr>
            </a:br>
            <a:r>
              <a:rPr lang="en-US" b="1" dirty="0" smtClean="0">
                <a:sym typeface="UC Berkeley OS Sign"/>
              </a:rPr>
              <a:t> SLIDES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146185366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Choice Architecture in TDOspeak</a:t>
            </a:r>
          </a:p>
        </p:txBody>
      </p:sp>
      <p:sp>
        <p:nvSpPr>
          <p:cNvPr id="3" name="Text Placeholder 2"/>
          <p:cNvSpPr>
            <a:spLocks noGrp="1"/>
          </p:cNvSpPr>
          <p:nvPr>
            <p:ph type="body" idx="1"/>
          </p:nvPr>
        </p:nvSpPr>
        <p:spPr/>
        <p:txBody>
          <a:bodyPr>
            <a:normAutofit/>
          </a:bodyPr>
          <a:lstStyle/>
          <a:p>
            <a:r>
              <a:rPr lang="en-US" sz="2800" dirty="0" smtClean="0"/>
              <a:t>Choice Architecture says:</a:t>
            </a:r>
            <a:endParaRPr lang="en-US" sz="2800" dirty="0"/>
          </a:p>
        </p:txBody>
      </p:sp>
      <p:sp>
        <p:nvSpPr>
          <p:cNvPr id="4" name="Content Placeholder 3"/>
          <p:cNvSpPr>
            <a:spLocks noGrp="1"/>
          </p:cNvSpPr>
          <p:nvPr>
            <p:ph sz="half" idx="2"/>
          </p:nvPr>
        </p:nvSpPr>
        <p:spPr/>
        <p:txBody>
          <a:bodyPr>
            <a:normAutofit fontScale="92500" lnSpcReduction="20000"/>
          </a:bodyPr>
          <a:lstStyle/>
          <a:p>
            <a:r>
              <a:rPr lang="en-US" sz="2600" b="1" dirty="0" smtClean="0">
                <a:solidFill>
                  <a:srgbClr val="FF0000"/>
                </a:solidFill>
              </a:rPr>
              <a:t>There is no neutral architecture</a:t>
            </a:r>
          </a:p>
          <a:p>
            <a:r>
              <a:rPr lang="en-US" sz="2600" dirty="0" smtClean="0"/>
              <a:t>We can vary the order of choice alternatives</a:t>
            </a:r>
          </a:p>
          <a:p>
            <a:r>
              <a:rPr lang="en-US" sz="2600" dirty="0" smtClean="0"/>
              <a:t>We can change the number of categories</a:t>
            </a:r>
          </a:p>
          <a:p>
            <a:r>
              <a:rPr lang="en-US" sz="2600" dirty="0" smtClean="0"/>
              <a:t>We can change the labels of alternatives or categories</a:t>
            </a:r>
          </a:p>
          <a:p>
            <a:r>
              <a:rPr lang="en-US" sz="2600" dirty="0" smtClean="0"/>
              <a:t>People prefer choices that are easier to describe</a:t>
            </a:r>
          </a:p>
          <a:p>
            <a:r>
              <a:rPr lang="en-US" sz="2600" b="1" dirty="0" smtClean="0">
                <a:solidFill>
                  <a:srgbClr val="FF0000"/>
                </a:solidFill>
              </a:rPr>
              <a:t>TRADEOFFS</a:t>
            </a:r>
          </a:p>
          <a:p>
            <a:endParaRPr lang="en-US" dirty="0"/>
          </a:p>
        </p:txBody>
      </p:sp>
      <p:sp>
        <p:nvSpPr>
          <p:cNvPr id="5" name="Text Placeholder 4"/>
          <p:cNvSpPr>
            <a:spLocks noGrp="1"/>
          </p:cNvSpPr>
          <p:nvPr>
            <p:ph type="body" sz="quarter" idx="3"/>
          </p:nvPr>
        </p:nvSpPr>
        <p:spPr/>
        <p:txBody>
          <a:bodyPr>
            <a:normAutofit/>
          </a:bodyPr>
          <a:lstStyle/>
          <a:p>
            <a:r>
              <a:rPr lang="en-US" sz="2800" dirty="0" smtClean="0"/>
              <a:t>TDO says:</a:t>
            </a:r>
            <a:endParaRPr lang="en-US" sz="2800" dirty="0"/>
          </a:p>
        </p:txBody>
      </p:sp>
      <p:sp>
        <p:nvSpPr>
          <p:cNvPr id="6" name="Content Placeholder 5"/>
          <p:cNvSpPr>
            <a:spLocks noGrp="1"/>
          </p:cNvSpPr>
          <p:nvPr>
            <p:ph sz="quarter" idx="4"/>
          </p:nvPr>
        </p:nvSpPr>
        <p:spPr/>
        <p:txBody>
          <a:bodyPr>
            <a:normAutofit fontScale="92500" lnSpcReduction="20000"/>
          </a:bodyPr>
          <a:lstStyle/>
          <a:p>
            <a:r>
              <a:rPr lang="en-US" sz="2600" b="1" dirty="0" smtClean="0">
                <a:solidFill>
                  <a:srgbClr val="FF0000"/>
                </a:solidFill>
              </a:rPr>
              <a:t>All systems of categories are biased</a:t>
            </a:r>
          </a:p>
          <a:p>
            <a:r>
              <a:rPr lang="en-US" sz="2600" dirty="0" smtClean="0"/>
              <a:t>We can use different organizing principles</a:t>
            </a:r>
          </a:p>
          <a:p>
            <a:r>
              <a:rPr lang="en-US" sz="2600" dirty="0" smtClean="0"/>
              <a:t>We can vary the abstraction and granularity of categories</a:t>
            </a:r>
          </a:p>
          <a:p>
            <a:r>
              <a:rPr lang="en-US" sz="2600" dirty="0" smtClean="0"/>
              <a:t>Naming and resource description is difficult, contentious, and makes a difference</a:t>
            </a:r>
          </a:p>
          <a:p>
            <a:r>
              <a:rPr lang="en-US" sz="2600" b="1" dirty="0" smtClean="0">
                <a:solidFill>
                  <a:srgbClr val="FF0000"/>
                </a:solidFill>
              </a:rPr>
              <a:t>TRADEOFFS</a:t>
            </a:r>
          </a:p>
          <a:p>
            <a:endParaRPr lang="en-US" dirty="0"/>
          </a:p>
        </p:txBody>
      </p:sp>
    </p:spTree>
    <p:extLst>
      <p:ext uri="{BB962C8B-B14F-4D97-AF65-F5344CB8AC3E}">
        <p14:creationId xmlns:p14="http://schemas.microsoft.com/office/powerpoint/2010/main" val="31116169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81364"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Types of Defaults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62</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381000" y="1143000"/>
            <a:ext cx="8001000" cy="5230308"/>
          </a:xfrm>
          <a:prstGeom prst="rect">
            <a:avLst/>
          </a:prstGeom>
          <a:noFill/>
          <a:ln w="9525">
            <a:noFill/>
            <a:miter lim="800000"/>
            <a:headEnd/>
            <a:tailEnd/>
          </a:ln>
        </p:spPr>
        <p:txBody>
          <a:bodyPr wrap="square" lIns="64291" tIns="32146" rIns="64291" bIns="32146">
            <a:spAutoFit/>
          </a:bodyPr>
          <a:lstStyle/>
          <a:p>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latin typeface="UC Berkeley OS Sign"/>
                <a:sym typeface="UC Berkeley OS Sign"/>
              </a:rPr>
              <a:t>Configuration defaults </a:t>
            </a:r>
            <a:r>
              <a:rPr lang="en-US" sz="2800" dirty="0" smtClean="0">
                <a:latin typeface="UC Berkeley OS Sign"/>
                <a:sym typeface="UC Berkeley OS Sign"/>
              </a:rPr>
              <a:t>apply at the first encounter with a choice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Could be the same for everyone, a normative or recommended alternative </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Mandated choice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latin typeface="UC Berkeley OS Sign"/>
                <a:sym typeface="UC Berkeley OS Sign"/>
              </a:rPr>
              <a:t>Reuse defaults </a:t>
            </a:r>
            <a:r>
              <a:rPr lang="en-US" sz="2800" dirty="0" smtClean="0">
                <a:latin typeface="UC Berkeley OS Sign"/>
                <a:sym typeface="UC Berkeley OS Sign"/>
              </a:rPr>
              <a:t>apply to subsequent encounters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Persistence of original choice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Reverting to original default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Predictive defaults based on user modeling</a:t>
            </a:r>
          </a:p>
        </p:txBody>
      </p:sp>
    </p:spTree>
    <p:extLst>
      <p:ext uri="{BB962C8B-B14F-4D97-AF65-F5344CB8AC3E}">
        <p14:creationId xmlns:p14="http://schemas.microsoft.com/office/powerpoint/2010/main" val="33427477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Naïve Diversification /</a:t>
            </a:r>
            <a:br>
              <a:rPr lang="en-US" sz="4000" b="1" dirty="0" smtClean="0">
                <a:sym typeface="UC Berkeley OS Sign"/>
              </a:rPr>
            </a:br>
            <a:r>
              <a:rPr lang="en-US" sz="4000" b="1" dirty="0" smtClean="0">
                <a:sym typeface="UC Berkeley OS Sign"/>
              </a:rPr>
              <a:t> Partition Dependence</a:t>
            </a:r>
            <a:endParaRPr lang="en-US" sz="4000" b="1" dirty="0">
              <a:sym typeface="UC Berkeley OS Sign"/>
            </a:endParaRPr>
          </a:p>
        </p:txBody>
      </p:sp>
      <p:sp>
        <p:nvSpPr>
          <p:cNvPr id="3" name="Content Placeholder 2"/>
          <p:cNvSpPr>
            <a:spLocks noGrp="1"/>
          </p:cNvSpPr>
          <p:nvPr>
            <p:ph idx="1"/>
          </p:nvPr>
        </p:nvSpPr>
        <p:spPr/>
        <p:txBody>
          <a:bodyPr>
            <a:normAutofit fontScale="92500" lnSpcReduction="20000"/>
          </a:bodyPr>
          <a:lstStyle/>
          <a:p>
            <a:r>
              <a:rPr lang="en-US" dirty="0" smtClean="0"/>
              <a:t>The is a general psychological tendency or preference towards equal amounts or proportions when given a set of allocation choices</a:t>
            </a:r>
          </a:p>
          <a:p>
            <a:pPr lvl="1"/>
            <a:r>
              <a:rPr lang="en-US" dirty="0" smtClean="0"/>
              <a:t>If there are 3 categories you put 1/3 in each</a:t>
            </a:r>
          </a:p>
          <a:p>
            <a:r>
              <a:rPr lang="en-US" dirty="0" smtClean="0"/>
              <a:t>Such “naive diversification" is thought to arise from a desire for variety-seeking, to hedge against risky or uncertain prospects, and minimize potential regret</a:t>
            </a:r>
          </a:p>
          <a:p>
            <a:r>
              <a:rPr lang="en-US" dirty="0" smtClean="0"/>
              <a:t>Effects are stronger for people with weaker intrinsic preferences or knowledge</a:t>
            </a:r>
          </a:p>
          <a:p>
            <a:endParaRPr lang="en-US" dirty="0" smtClean="0"/>
          </a:p>
        </p:txBody>
      </p:sp>
    </p:spTree>
    <p:extLst>
      <p:ext uri="{BB962C8B-B14F-4D97-AF65-F5344CB8AC3E}">
        <p14:creationId xmlns:p14="http://schemas.microsoft.com/office/powerpoint/2010/main" val="36951321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Attribute Descriptions</a:t>
            </a:r>
            <a:endParaRPr lang="en-US" sz="4000" b="1" dirty="0">
              <a:sym typeface="UC Berkeley OS Sign"/>
            </a:endParaRPr>
          </a:p>
        </p:txBody>
      </p:sp>
      <p:sp>
        <p:nvSpPr>
          <p:cNvPr id="3" name="Content Placeholder 2"/>
          <p:cNvSpPr>
            <a:spLocks noGrp="1"/>
          </p:cNvSpPr>
          <p:nvPr>
            <p:ph idx="1"/>
          </p:nvPr>
        </p:nvSpPr>
        <p:spPr/>
        <p:txBody>
          <a:bodyPr>
            <a:normAutofit fontScale="92500" lnSpcReduction="20000"/>
          </a:bodyPr>
          <a:lstStyle/>
          <a:p>
            <a:r>
              <a:rPr lang="en-US" dirty="0" smtClean="0"/>
              <a:t>People make comparisons on the basis of resource attributes, and ideal decisions would consider all attributes and weight them according to their importance to the decider</a:t>
            </a:r>
          </a:p>
          <a:p>
            <a:r>
              <a:rPr lang="en-US" dirty="0" smtClean="0"/>
              <a:t>But choice architects can manipulate the salience of attributes</a:t>
            </a:r>
          </a:p>
          <a:p>
            <a:r>
              <a:rPr lang="en-US" dirty="0" smtClean="0"/>
              <a:t>Choice sets that can be described simply are preferred over other sets that seem more complicated, even when the complicated ones offer more objective value</a:t>
            </a:r>
          </a:p>
          <a:p>
            <a:r>
              <a:rPr lang="en-US" dirty="0" smtClean="0"/>
              <a:t>People like things that are orderly in arrangement</a:t>
            </a:r>
            <a:endParaRPr lang="en-US" dirty="0"/>
          </a:p>
        </p:txBody>
      </p:sp>
    </p:spTree>
    <p:extLst>
      <p:ext uri="{BB962C8B-B14F-4D97-AF65-F5344CB8AC3E}">
        <p14:creationId xmlns:p14="http://schemas.microsoft.com/office/powerpoint/2010/main" val="19488013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Personalization is “Micro-segmentation”</a:t>
            </a:r>
            <a:endParaRPr lang="en-US" sz="4000" b="1" dirty="0">
              <a:sym typeface="UC Berkeley OS Sign"/>
            </a:endParaRPr>
          </a:p>
        </p:txBody>
      </p:sp>
      <p:sp>
        <p:nvSpPr>
          <p:cNvPr id="3" name="Content Placeholder 2"/>
          <p:cNvSpPr>
            <a:spLocks noGrp="1"/>
          </p:cNvSpPr>
          <p:nvPr>
            <p:ph idx="1"/>
          </p:nvPr>
        </p:nvSpPr>
        <p:spPr/>
        <p:txBody>
          <a:bodyPr>
            <a:normAutofit fontScale="85000" lnSpcReduction="20000"/>
          </a:bodyPr>
          <a:lstStyle/>
          <a:p>
            <a:r>
              <a:rPr lang="en-US" dirty="0" smtClean="0"/>
              <a:t>Systems and services can be personalized to the degree that the customer is willing to provide information about preferences and behavior</a:t>
            </a:r>
          </a:p>
          <a:p>
            <a:r>
              <a:rPr lang="en-US" dirty="0" smtClean="0"/>
              <a:t>For many automated and interactive services that are used repeatedly (online shopping, banking, ...), personalization is effectively on a customer-by-customer basis</a:t>
            </a:r>
          </a:p>
          <a:p>
            <a:r>
              <a:rPr lang="en-US" dirty="0" smtClean="0"/>
              <a:t>(This is sometimes called "micro-segmentation" or "segments of 1")</a:t>
            </a:r>
          </a:p>
          <a:p>
            <a:r>
              <a:rPr lang="en-US" dirty="0" smtClean="0"/>
              <a:t>Nevertheless, the design of systems and services and especially the "dimensions of personalization" is strongly determined by customer segmentation</a:t>
            </a:r>
            <a:endParaRPr lang="en-US" dirty="0"/>
          </a:p>
        </p:txBody>
      </p:sp>
    </p:spTree>
    <p:extLst>
      <p:ext uri="{BB962C8B-B14F-4D97-AF65-F5344CB8AC3E}">
        <p14:creationId xmlns:p14="http://schemas.microsoft.com/office/powerpoint/2010/main" val="27188500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3048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Modeling for Personalization</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66</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418653" y="1905000"/>
            <a:ext cx="8000999" cy="2898581"/>
          </a:xfrm>
          <a:prstGeom prst="rect">
            <a:avLst/>
          </a:prstGeom>
          <a:noFill/>
          <a:ln w="9525">
            <a:noFill/>
            <a:miter lim="800000"/>
            <a:headEnd/>
            <a:tailEnd/>
          </a:ln>
        </p:spPr>
        <p:txBody>
          <a:bodyPr wrap="square" lIns="64291" tIns="32146" rIns="64291" bIns="32146">
            <a:spAutoFit/>
          </a:bodyPr>
          <a:lstStyle/>
          <a:p>
            <a:pPr marL="342900" indent="-342900">
              <a:lnSpc>
                <a:spcPct val="80000"/>
              </a:lnSpc>
              <a:spcBef>
                <a:spcPct val="20000"/>
              </a:spcBef>
              <a:buFont typeface="Arial" pitchFamily="34" charset="0"/>
              <a:buChar char="•"/>
            </a:pPr>
            <a:r>
              <a:rPr lang="en-US" sz="2700" dirty="0"/>
              <a:t>The information provided explicitly or implicitly by the consumer can be used to build a model or profile</a:t>
            </a:r>
          </a:p>
          <a:p>
            <a:pPr marL="342900" indent="-342900">
              <a:lnSpc>
                <a:spcPct val="80000"/>
              </a:lnSpc>
              <a:spcBef>
                <a:spcPct val="20000"/>
              </a:spcBef>
              <a:buFont typeface="Arial" pitchFamily="34" charset="0"/>
              <a:buChar char="•"/>
            </a:pPr>
            <a:r>
              <a:rPr lang="en-US" sz="2700" dirty="0"/>
              <a:t>This "model" can be trivial - like the set of "cookies" from previously visited sites, and simple "been there before" information can be used to personalize</a:t>
            </a:r>
          </a:p>
          <a:p>
            <a:pPr marL="342900" indent="-342900">
              <a:lnSpc>
                <a:spcPct val="80000"/>
              </a:lnSpc>
              <a:spcBef>
                <a:spcPct val="20000"/>
              </a:spcBef>
              <a:buFont typeface="Arial" pitchFamily="34" charset="0"/>
              <a:buChar char="•"/>
            </a:pPr>
            <a:r>
              <a:rPr lang="en-US" sz="2700" dirty="0"/>
              <a:t>Or it can be much more sophisticated and robust, based not just on a single customer but on other consumers who are similar to the target consumer</a:t>
            </a:r>
          </a:p>
        </p:txBody>
      </p:sp>
    </p:spTree>
    <p:extLst>
      <p:ext uri="{BB962C8B-B14F-4D97-AF65-F5344CB8AC3E}">
        <p14:creationId xmlns:p14="http://schemas.microsoft.com/office/powerpoint/2010/main" val="20920523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3048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Personalizing Information-Intensive Services by Substituting Information</a:t>
            </a:r>
            <a:br>
              <a:rPr lang="en-US" sz="4000" b="1" dirty="0" smtClean="0">
                <a:sym typeface="UC Berkeley OS Sign"/>
              </a:rPr>
            </a:br>
            <a:r>
              <a:rPr lang="en-US" sz="4000" b="1" dirty="0" smtClean="0">
                <a:sym typeface="UC Berkeley OS Sign"/>
              </a:rPr>
              <a:t> for Interaction</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67</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529633" y="1709528"/>
            <a:ext cx="8000999" cy="510828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Helvetica" pitchFamily="34" charset="0"/>
              </a:rPr>
              <a:t> </a:t>
            </a:r>
            <a:r>
              <a:rPr lang="en-US" sz="2400" dirty="0" smtClean="0">
                <a:latin typeface="UC Berkeley OS Sign"/>
                <a:cs typeface="Arial" pitchFamily="34" charset="0"/>
                <a:sym typeface="Arial" pitchFamily="34" charset="0"/>
              </a:rPr>
              <a:t>A “smart resource” or organizing system that can capture, manage, integrate and retrieve information about the customer / user and prior interactions can </a:t>
            </a:r>
            <a:r>
              <a:rPr lang="en-US" sz="2400" dirty="0" smtClean="0">
                <a:solidFill>
                  <a:srgbClr val="FF0000"/>
                </a:solidFill>
                <a:latin typeface="UC Berkeley OS Sign"/>
                <a:cs typeface="Arial" pitchFamily="34" charset="0"/>
                <a:sym typeface="Arial" pitchFamily="34" charset="0"/>
              </a:rPr>
              <a:t>substitute information for interaction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hotel clerk with a CRM database doesn’t need to ask for your room preferences; Amazon doesn’t need to ask you about what type of books you like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Design implication:  hidden computational services are substitutable for customer-facing “touch points” where P2P information exchanges would occur</a:t>
            </a:r>
          </a:p>
          <a:p>
            <a:pPr marL="365760" eaLnBrk="0" fontAlgn="base" hangingPunct="0">
              <a:lnSpc>
                <a:spcPct val="93000"/>
              </a:lnSpc>
              <a:spcBef>
                <a:spcPts val="1800"/>
              </a:spcBef>
              <a:spcAft>
                <a:spcPct val="0"/>
              </a:spcAft>
            </a:pPr>
            <a:r>
              <a:rPr lang="en-US" altLang="ko-KR" sz="2000" b="1" dirty="0" smtClean="0"/>
              <a:t>Glushko, R. J., &amp; Nomorosa, K. J. (2013). "Substituting Information for Interaction: A Framework for Personalization in Service Encounters and Service Systems." Journal of Service Research, 16(1), 21-38.</a:t>
            </a:r>
            <a:endParaRPr lang="en-US" sz="2000" dirty="0">
              <a:latin typeface="UC Berkeley OS Sign"/>
              <a:sym typeface="UC Berkeley OS Sign"/>
            </a:endParaRPr>
          </a:p>
        </p:txBody>
      </p:sp>
    </p:spTree>
    <p:extLst>
      <p:ext uri="{BB962C8B-B14F-4D97-AF65-F5344CB8AC3E}">
        <p14:creationId xmlns:p14="http://schemas.microsoft.com/office/powerpoint/2010/main" val="12519126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1" y="381000"/>
            <a:ext cx="8229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Bounded Rationality, Applied Behavioral Economics, and the Discipline of Organizing</a:t>
            </a:r>
          </a:p>
        </p:txBody>
      </p:sp>
      <p:sp>
        <p:nvSpPr>
          <p:cNvPr id="3" name="Content Placeholder 2"/>
          <p:cNvSpPr>
            <a:spLocks noGrp="1"/>
          </p:cNvSpPr>
          <p:nvPr>
            <p:ph idx="1"/>
          </p:nvPr>
        </p:nvSpPr>
        <p:spPr>
          <a:xfrm>
            <a:off x="481642" y="1981200"/>
            <a:ext cx="8229600" cy="4525963"/>
          </a:xfrm>
        </p:spPr>
        <p:txBody>
          <a:bodyPr>
            <a:normAutofit fontScale="85000" lnSpcReduction="20000"/>
          </a:bodyPr>
          <a:lstStyle/>
          <a:p>
            <a:pPr eaLnBrk="0" fontAlgn="base" hangingPunct="0">
              <a:lnSpc>
                <a:spcPct val="113000"/>
              </a:lnSpc>
              <a:spcBef>
                <a:spcPts val="1800"/>
              </a:spcBef>
              <a:spcAft>
                <a:spcPct val="0"/>
              </a:spcAft>
            </a:pPr>
            <a:r>
              <a:rPr lang="en-US" sz="3000" dirty="0" smtClean="0">
                <a:latin typeface="UC Berkeley OS Sign"/>
                <a:cs typeface="Arial" pitchFamily="34" charset="0"/>
                <a:sym typeface="Arial" pitchFamily="34" charset="0"/>
              </a:rPr>
              <a:t>People are not perfectly capable and rational decision makers. Limited memory and attention capacities prevent people from remembering everything and make them unable to consider more than a few things or choices at once</a:t>
            </a:r>
          </a:p>
          <a:p>
            <a:pPr eaLnBrk="0" fontAlgn="base" hangingPunct="0">
              <a:lnSpc>
                <a:spcPct val="113000"/>
              </a:lnSpc>
              <a:spcBef>
                <a:spcPts val="1800"/>
              </a:spcBef>
              <a:spcAft>
                <a:spcPct val="0"/>
              </a:spcAft>
            </a:pPr>
            <a:r>
              <a:rPr lang="en-US" sz="3100" dirty="0" smtClean="0">
                <a:latin typeface="UC Berkeley OS Sign"/>
                <a:cs typeface="Arial" pitchFamily="34" charset="0"/>
                <a:sym typeface="Arial" pitchFamily="34" charset="0"/>
              </a:rPr>
              <a:t>The emerging field of applied behavioral economics, popularized in books like </a:t>
            </a:r>
            <a:r>
              <a:rPr lang="en-US" sz="3100" i="1" dirty="0" smtClean="0">
                <a:latin typeface="UC Berkeley OS Sign"/>
                <a:cs typeface="Arial" pitchFamily="34" charset="0"/>
                <a:sym typeface="Arial" pitchFamily="34" charset="0"/>
              </a:rPr>
              <a:t>Freakonomics</a:t>
            </a:r>
            <a:r>
              <a:rPr lang="en-US" sz="3100" dirty="0" smtClean="0">
                <a:latin typeface="UC Berkeley OS Sign"/>
                <a:cs typeface="Arial" pitchFamily="34" charset="0"/>
                <a:sym typeface="Arial" pitchFamily="34" charset="0"/>
              </a:rPr>
              <a:t> and </a:t>
            </a:r>
            <a:r>
              <a:rPr lang="en-US" sz="3100" i="1" dirty="0" smtClean="0">
                <a:latin typeface="UC Berkeley OS Sign"/>
                <a:cs typeface="Arial" pitchFamily="34" charset="0"/>
                <a:sym typeface="Arial" pitchFamily="34" charset="0"/>
              </a:rPr>
              <a:t>Nudge</a:t>
            </a:r>
            <a:r>
              <a:rPr lang="en-US" sz="3100" dirty="0" smtClean="0">
                <a:latin typeface="UC Berkeley OS Sign"/>
                <a:cs typeface="Arial" pitchFamily="34" charset="0"/>
                <a:sym typeface="Arial" pitchFamily="34" charset="0"/>
              </a:rPr>
              <a:t>, explains how “Choice Architecture” can have substantial effects on the decisions people make</a:t>
            </a:r>
          </a:p>
          <a:p>
            <a:pPr eaLnBrk="0" fontAlgn="base" hangingPunct="0">
              <a:lnSpc>
                <a:spcPct val="113000"/>
              </a:lnSpc>
              <a:spcBef>
                <a:spcPts val="1800"/>
              </a:spcBef>
              <a:spcAft>
                <a:spcPct val="0"/>
              </a:spcAft>
            </a:pPr>
            <a:r>
              <a:rPr lang="en-US" sz="3100" dirty="0" smtClean="0">
                <a:latin typeface="UC Berkeley OS Sign"/>
                <a:cs typeface="Arial" pitchFamily="34" charset="0"/>
                <a:sym typeface="Arial" pitchFamily="34" charset="0"/>
              </a:rPr>
              <a:t>We can recast these insights into </a:t>
            </a:r>
            <a:r>
              <a:rPr lang="en-US" sz="3100" dirty="0" err="1" smtClean="0">
                <a:latin typeface="UC Berkeley OS Sign"/>
                <a:cs typeface="Arial" pitchFamily="34" charset="0"/>
                <a:sym typeface="Arial" pitchFamily="34" charset="0"/>
              </a:rPr>
              <a:t>TDOspeak</a:t>
            </a:r>
            <a:endParaRPr lang="en-US" sz="3100" dirty="0" smtClean="0">
              <a:latin typeface="UC Berkeley OS Sign"/>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153293" y="104404"/>
            <a:ext cx="8990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FLASHBACK from 11/30 and earlier</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553641" y="1295401"/>
            <a:ext cx="8056959" cy="532174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Many of the interactions with physical resources seem unmediated when they take place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means </a:t>
            </a:r>
            <a:r>
              <a:rPr lang="en-US" sz="2800" dirty="0" smtClean="0">
                <a:solidFill>
                  <a:srgbClr val="FF0000"/>
                </a:solidFill>
                <a:latin typeface="UC Berkeley OS Sign"/>
                <a:sym typeface="UC Berkeley OS Sign"/>
              </a:rPr>
              <a:t>we don't always realize the role of additional descriptions or organization </a:t>
            </a:r>
            <a:r>
              <a:rPr lang="en-US" sz="2800" dirty="0" smtClean="0">
                <a:latin typeface="UC Berkeley OS Sign"/>
                <a:sym typeface="UC Berkeley OS Sign"/>
              </a:rPr>
              <a:t>in supporting or improving interactions</a:t>
            </a:r>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sym typeface="Arial" pitchFamily="34" charset="0"/>
              </a:rPr>
              <a:t>Choices about descriptions and organizing principles involve </a:t>
            </a:r>
            <a:r>
              <a:rPr lang="en-US" sz="2800" dirty="0">
                <a:solidFill>
                  <a:srgbClr val="FF0000"/>
                </a:solidFill>
                <a:latin typeface="UC Berkeley OS Sign"/>
                <a:cs typeface="Arial" pitchFamily="34" charset="0"/>
                <a:sym typeface="Arial" pitchFamily="34" charset="0"/>
              </a:rPr>
              <a:t>tradeoffs </a:t>
            </a:r>
            <a:r>
              <a:rPr lang="en-US" sz="2800" dirty="0" smtClean="0">
                <a:solidFill>
                  <a:srgbClr val="FF0000"/>
                </a:solidFill>
                <a:latin typeface="UC Berkeley OS Sign"/>
                <a:cs typeface="Arial" pitchFamily="34" charset="0"/>
                <a:sym typeface="Arial" pitchFamily="34" charset="0"/>
              </a:rPr>
              <a:t>that </a:t>
            </a:r>
            <a:r>
              <a:rPr lang="en-US" sz="2800" dirty="0">
                <a:solidFill>
                  <a:srgbClr val="FF0000"/>
                </a:solidFill>
                <a:latin typeface="UC Berkeley OS Sign"/>
                <a:cs typeface="Arial" pitchFamily="34" charset="0"/>
                <a:sym typeface="Arial" pitchFamily="34" charset="0"/>
              </a:rPr>
              <a:t>determine which interactions are efficient, possible, difficult, or impossible</a:t>
            </a:r>
            <a:r>
              <a:rPr lang="en-US" sz="2800" dirty="0">
                <a:solidFill>
                  <a:srgbClr val="FF0000"/>
                </a:solidFill>
                <a:latin typeface="UC Berkeley OS Sign"/>
                <a:sym typeface="UC Berkeley OS Sign"/>
              </a:rPr>
              <a:t> </a:t>
            </a:r>
            <a:endParaRPr lang="en-US" sz="2800" dirty="0" smtClean="0">
              <a:solidFill>
                <a:srgbClr val="FF0000"/>
              </a:solidFill>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sym typeface="Arial" pitchFamily="34" charset="0"/>
              </a:rPr>
              <a:t>If the resources belong to logical groups or categories, does the arrangement of the controls reflect them</a:t>
            </a:r>
            <a:r>
              <a:rPr lang="en-US" sz="2800" dirty="0" smtClean="0">
                <a:latin typeface="UC Berkeley OS Sign"/>
                <a:cs typeface="Arial" pitchFamily="34" charset="0"/>
                <a:sym typeface="Arial" pitchFamily="34" charset="0"/>
              </a:rPr>
              <a:t>?</a:t>
            </a:r>
            <a:endParaRPr lang="en-US" sz="2800" dirty="0" smtClean="0">
              <a:latin typeface="UC Berkeley OS Sign"/>
              <a:sym typeface="UC Berkeley OS Sign"/>
            </a:endParaRPr>
          </a:p>
        </p:txBody>
      </p:sp>
    </p:spTree>
    <p:extLst>
      <p:ext uri="{BB962C8B-B14F-4D97-AF65-F5344CB8AC3E}">
        <p14:creationId xmlns:p14="http://schemas.microsoft.com/office/powerpoint/2010/main" val="23748432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52400" y="1219200"/>
            <a:ext cx="2514600"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Good and</a:t>
            </a:r>
            <a:br>
              <a:rPr lang="en-US" sz="3600" b="1" dirty="0" smtClean="0">
                <a:sym typeface="UC Berkeley OS Sign"/>
              </a:rPr>
            </a:br>
            <a:r>
              <a:rPr lang="en-US" sz="3600" b="1" dirty="0" smtClean="0">
                <a:sym typeface="UC Berkeley OS Sign"/>
              </a:rPr>
              <a:t> Bad</a:t>
            </a:r>
            <a:br>
              <a:rPr lang="en-US" sz="3600" b="1" dirty="0" smtClean="0">
                <a:sym typeface="UC Berkeley OS Sign"/>
              </a:rPr>
            </a:br>
            <a:r>
              <a:rPr lang="en-US" sz="3600" b="1" dirty="0" smtClean="0">
                <a:sym typeface="UC Berkeley OS Sign"/>
              </a:rPr>
              <a:t> Mappings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pic>
        <p:nvPicPr>
          <p:cNvPr id="4098" name="Picture 2" descr="(picture of bad range)"/>
          <p:cNvPicPr>
            <a:picLocks noChangeAspect="1" noChangeArrowheads="1"/>
          </p:cNvPicPr>
          <p:nvPr/>
        </p:nvPicPr>
        <p:blipFill>
          <a:blip r:embed="rId3" cstate="print"/>
          <a:srcRect/>
          <a:stretch>
            <a:fillRect/>
          </a:stretch>
        </p:blipFill>
        <p:spPr bwMode="auto">
          <a:xfrm>
            <a:off x="2743200" y="228600"/>
            <a:ext cx="5832764" cy="4207239"/>
          </a:xfrm>
          <a:prstGeom prst="rect">
            <a:avLst/>
          </a:prstGeom>
          <a:noFill/>
        </p:spPr>
      </p:pic>
      <p:pic>
        <p:nvPicPr>
          <p:cNvPr id="4100" name="Picture 4" descr="(picture of good range)"/>
          <p:cNvPicPr>
            <a:picLocks noChangeAspect="1" noChangeArrowheads="1"/>
          </p:cNvPicPr>
          <p:nvPr/>
        </p:nvPicPr>
        <p:blipFill>
          <a:blip r:embed="rId4" cstate="print"/>
          <a:srcRect/>
          <a:stretch>
            <a:fillRect/>
          </a:stretch>
        </p:blipFill>
        <p:spPr bwMode="auto">
          <a:xfrm>
            <a:off x="1600200" y="4724400"/>
            <a:ext cx="6610112" cy="1828800"/>
          </a:xfrm>
          <a:prstGeom prst="rect">
            <a:avLst/>
          </a:prstGeom>
          <a:noFill/>
        </p:spPr>
      </p:pic>
    </p:spTree>
    <p:extLst>
      <p:ext uri="{BB962C8B-B14F-4D97-AF65-F5344CB8AC3E}">
        <p14:creationId xmlns:p14="http://schemas.microsoft.com/office/powerpoint/2010/main" val="377430249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SIU17oDg0CqYtblPBzXe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ofghoPuJ0SLJRjOP1s_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8_eiVqtePE.r8kXFJgqv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a3NRKCqHk.PaXtaOd.s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1y9p28PfU2Km1Z8dGxV7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dpPzKF9nUurxg4zOsNG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yI6GJLuakqOB6tToJyR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UPAuiAHC063P.tKjXQJg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T9naBAs8EeIgzUN7zS6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52.OiUmiEC1sBX9scubH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jCnBCddGkSeEW4JYLMRu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3645</Words>
  <Application>Microsoft Office PowerPoint</Application>
  <PresentationFormat>On-screen Show (4:3)</PresentationFormat>
  <Paragraphs>418</Paragraphs>
  <Slides>67</Slides>
  <Notes>66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맑은 고딕</vt:lpstr>
      <vt:lpstr>MS PGothic</vt:lpstr>
      <vt:lpstr>MS PGothic</vt:lpstr>
      <vt:lpstr>Arial</vt:lpstr>
      <vt:lpstr>Calibri</vt:lpstr>
      <vt:lpstr>Helvetica</vt:lpstr>
      <vt:lpstr>UC Berkeley OS Sign</vt:lpstr>
      <vt:lpstr>Wingdings</vt:lpstr>
      <vt:lpstr>Office Theme</vt:lpstr>
      <vt:lpstr>Plan for Today’s Lecture(s)</vt:lpstr>
      <vt:lpstr>Alumni Day (Monday 12/7)</vt:lpstr>
      <vt:lpstr>Wrap-Up Day (Wednesday 12/9)</vt:lpstr>
      <vt:lpstr>Case Studies</vt:lpstr>
      <vt:lpstr>Optional Quiz 4 (Friday 12/11)</vt:lpstr>
      <vt:lpstr>INFO 202 “Information Organization &amp; Retrieval” Fall 2015 </vt:lpstr>
      <vt:lpstr>Bounded Rationality, Applied Behavioral Economics, and the Discipline of Organizing</vt:lpstr>
      <vt:lpstr>FLASHBACK from 11/30 and earlier</vt:lpstr>
      <vt:lpstr>Good and  Bad  Mappings</vt:lpstr>
      <vt:lpstr>PowerPoint Presentation</vt:lpstr>
      <vt:lpstr>“The Tools of Choice Architecture”</vt:lpstr>
      <vt:lpstr>Choice Architecture in TDOspeak</vt:lpstr>
      <vt:lpstr>STOP AND THNK: Organizing Food…</vt:lpstr>
      <vt:lpstr>Structuring the Choice Task</vt:lpstr>
      <vt:lpstr>How Many Alternatives?</vt:lpstr>
      <vt:lpstr>Defaults</vt:lpstr>
      <vt:lpstr>Types of Defaults</vt:lpstr>
      <vt:lpstr>Decision Staging</vt:lpstr>
      <vt:lpstr>Serial Position Effects in Choice</vt:lpstr>
      <vt:lpstr>Which Wine Is Your Favorite?</vt:lpstr>
      <vt:lpstr>It Depends on Your Knowledge of Wine</vt:lpstr>
      <vt:lpstr>Product Configuration (miniusa.com)</vt:lpstr>
      <vt:lpstr>Configure a Shirt (tailorshirt.com)</vt:lpstr>
      <vt:lpstr>How Attribute Order Affects Choice</vt:lpstr>
      <vt:lpstr>Describing the Choice Options</vt:lpstr>
      <vt:lpstr>Naïve Diversification /  Partition Dependence</vt:lpstr>
      <vt:lpstr>401K Allocation?</vt:lpstr>
      <vt:lpstr>Animal and Environmental Charities?</vt:lpstr>
      <vt:lpstr>Vacation Planning?</vt:lpstr>
      <vt:lpstr>FLASHBACK:  Basic-Level Categories</vt:lpstr>
      <vt:lpstr>Stop and Think: Supermarket Shopping</vt:lpstr>
      <vt:lpstr>Shopping Cart Size and Partition Effects</vt:lpstr>
      <vt:lpstr>Attribute Descriptions</vt:lpstr>
      <vt:lpstr>FLASHBACK: Automatic /  Pre-attentive Organizing</vt:lpstr>
      <vt:lpstr>Choosing Beer Bundles</vt:lpstr>
      <vt:lpstr>“Staging” Helps Sell a House</vt:lpstr>
      <vt:lpstr>Typical Advice on House Staging</vt:lpstr>
      <vt:lpstr>Attribute Translation: The MPG Illusion</vt:lpstr>
      <vt:lpstr>INFO 202 “Information Organization &amp; Retrieval” Fall 2015 </vt:lpstr>
      <vt:lpstr>Customer Segments</vt:lpstr>
      <vt:lpstr>Motivating Segmentation</vt:lpstr>
      <vt:lpstr>Segmentation Attributes</vt:lpstr>
      <vt:lpstr>RFM Segmentation</vt:lpstr>
      <vt:lpstr>RFM and Response to  Targeted Marketing</vt:lpstr>
      <vt:lpstr>Getting from Segmentation to Personalization</vt:lpstr>
      <vt:lpstr>Personalization is “Micro-segmentation”</vt:lpstr>
      <vt:lpstr>Architectures for Personalization</vt:lpstr>
      <vt:lpstr>INFO 202 “Information Organization &amp; Retrieval” Fall 2015 </vt:lpstr>
      <vt:lpstr>Interaction and Value Creation</vt:lpstr>
      <vt:lpstr>Disaggregation of  Symbolic Interaction  and Other Impacts of Technology</vt:lpstr>
      <vt:lpstr>Telepresence  &amp; Telerobotics</vt:lpstr>
      <vt:lpstr>Modeling for Personalization</vt:lpstr>
      <vt:lpstr>Data Mining for Prediction and Personalization</vt:lpstr>
      <vt:lpstr>Building a Customer Profile with  Data Mining</vt:lpstr>
      <vt:lpstr>Personalizing Information-Intensive Services by Substituting Information  for Interaction</vt:lpstr>
      <vt:lpstr>The Information Needed for a Service</vt:lpstr>
      <vt:lpstr>Overlapping “Service Models”</vt:lpstr>
      <vt:lpstr>“Service Composition Schemas” Exploit the Overlap</vt:lpstr>
      <vt:lpstr>Personalized Recommendations with Minimal Interaction Requirements</vt:lpstr>
      <vt:lpstr>TODAY’S  MOST  IMPORTANT  SLIDES</vt:lpstr>
      <vt:lpstr>Choice Architecture in TDOspeak</vt:lpstr>
      <vt:lpstr>Types of Defaults</vt:lpstr>
      <vt:lpstr>Naïve Diversification /  Partition Dependence</vt:lpstr>
      <vt:lpstr>Attribute Descriptions</vt:lpstr>
      <vt:lpstr>Personalization is “Micro-segmentation”</vt:lpstr>
      <vt:lpstr>Modeling for Personalization</vt:lpstr>
      <vt:lpstr>Personalizing Information-Intensive Services by Substituting Information  for Interaction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2015-12-02T16:33:31Z</dcterms:created>
  <dcterms:modified xsi:type="dcterms:W3CDTF">2015-12-02T16:35:48Z</dcterms:modified>
</cp:coreProperties>
</file>