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0"/>
  </p:notesMasterIdLst>
  <p:sldIdLst>
    <p:sldId id="385" r:id="rId2"/>
    <p:sldId id="379" r:id="rId3"/>
    <p:sldId id="380" r:id="rId4"/>
    <p:sldId id="381" r:id="rId5"/>
    <p:sldId id="382" r:id="rId6"/>
    <p:sldId id="386" r:id="rId7"/>
    <p:sldId id="258" r:id="rId8"/>
    <p:sldId id="269" r:id="rId9"/>
    <p:sldId id="383" r:id="rId10"/>
    <p:sldId id="384" r:id="rId11"/>
    <p:sldId id="291" r:id="rId12"/>
    <p:sldId id="271" r:id="rId13"/>
    <p:sldId id="323" r:id="rId14"/>
    <p:sldId id="327" r:id="rId15"/>
    <p:sldId id="328" r:id="rId16"/>
    <p:sldId id="342" r:id="rId17"/>
    <p:sldId id="343" r:id="rId18"/>
    <p:sldId id="329" r:id="rId19"/>
    <p:sldId id="333" r:id="rId20"/>
    <p:sldId id="387" r:id="rId21"/>
    <p:sldId id="388" r:id="rId22"/>
    <p:sldId id="389" r:id="rId23"/>
    <p:sldId id="391" r:id="rId24"/>
    <p:sldId id="377" r:id="rId25"/>
    <p:sldId id="376" r:id="rId26"/>
    <p:sldId id="390" r:id="rId27"/>
    <p:sldId id="392" r:id="rId28"/>
    <p:sldId id="378"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6" autoAdjust="0"/>
    <p:restoredTop sz="73765" autoAdjust="0"/>
  </p:normalViewPr>
  <p:slideViewPr>
    <p:cSldViewPr>
      <p:cViewPr varScale="1">
        <p:scale>
          <a:sx n="87" d="100"/>
          <a:sy n="87" d="100"/>
        </p:scale>
        <p:origin x="9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0"/>
    </p:cViewPr>
  </p:sorterViewPr>
  <p:notesViewPr>
    <p:cSldViewPr>
      <p:cViewPr varScale="1">
        <p:scale>
          <a:sx n="72" d="100"/>
          <a:sy n="72" d="100"/>
        </p:scale>
        <p:origin x="54" y="53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B1E1BCC-FC47-458C-B401-0B9A5762FE1F}" type="datetimeFigureOut">
              <a:rPr lang="en-US" smtClean="0"/>
              <a:pPr/>
              <a:t>12/9/2015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5A99B35-8416-43AE-9DDE-49790E796373}" type="slidenum">
              <a:rPr lang="en-US" smtClean="0"/>
              <a:pPr/>
              <a:t>‹#›</a:t>
            </a:fld>
            <a:endParaRPr lang="en-US"/>
          </a:p>
        </p:txBody>
      </p:sp>
    </p:spTree>
    <p:extLst>
      <p:ext uri="{BB962C8B-B14F-4D97-AF65-F5344CB8AC3E}">
        <p14:creationId xmlns:p14="http://schemas.microsoft.com/office/powerpoint/2010/main" val="2171093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1</a:t>
            </a:fld>
            <a:endParaRPr lang="en-US"/>
          </a:p>
        </p:txBody>
      </p:sp>
    </p:spTree>
    <p:extLst>
      <p:ext uri="{BB962C8B-B14F-4D97-AF65-F5344CB8AC3E}">
        <p14:creationId xmlns:p14="http://schemas.microsoft.com/office/powerpoint/2010/main" val="1538776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10</a:t>
            </a:fld>
            <a:endParaRPr lang="en-US"/>
          </a:p>
        </p:txBody>
      </p:sp>
    </p:spTree>
    <p:extLst>
      <p:ext uri="{BB962C8B-B14F-4D97-AF65-F5344CB8AC3E}">
        <p14:creationId xmlns:p14="http://schemas.microsoft.com/office/powerpoint/2010/main" val="3741481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11</a:t>
            </a:fld>
            <a:endParaRPr lang="en-US"/>
          </a:p>
        </p:txBody>
      </p:sp>
    </p:spTree>
    <p:extLst>
      <p:ext uri="{BB962C8B-B14F-4D97-AF65-F5344CB8AC3E}">
        <p14:creationId xmlns:p14="http://schemas.microsoft.com/office/powerpoint/2010/main" val="2832707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12</a:t>
            </a:fld>
            <a:endParaRPr lang="en-US"/>
          </a:p>
        </p:txBody>
      </p:sp>
    </p:spTree>
    <p:extLst>
      <p:ext uri="{BB962C8B-B14F-4D97-AF65-F5344CB8AC3E}">
        <p14:creationId xmlns:p14="http://schemas.microsoft.com/office/powerpoint/2010/main" val="3217068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13</a:t>
            </a:fld>
            <a:endParaRPr lang="en-US"/>
          </a:p>
        </p:txBody>
      </p:sp>
    </p:spTree>
    <p:extLst>
      <p:ext uri="{BB962C8B-B14F-4D97-AF65-F5344CB8AC3E}">
        <p14:creationId xmlns:p14="http://schemas.microsoft.com/office/powerpoint/2010/main" val="2356046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14</a:t>
            </a:fld>
            <a:endParaRPr lang="en-US"/>
          </a:p>
        </p:txBody>
      </p:sp>
    </p:spTree>
    <p:extLst>
      <p:ext uri="{BB962C8B-B14F-4D97-AF65-F5344CB8AC3E}">
        <p14:creationId xmlns:p14="http://schemas.microsoft.com/office/powerpoint/2010/main" val="3234906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15</a:t>
            </a:fld>
            <a:endParaRPr lang="en-US"/>
          </a:p>
        </p:txBody>
      </p:sp>
    </p:spTree>
    <p:extLst>
      <p:ext uri="{BB962C8B-B14F-4D97-AF65-F5344CB8AC3E}">
        <p14:creationId xmlns:p14="http://schemas.microsoft.com/office/powerpoint/2010/main" val="1363185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16</a:t>
            </a:fld>
            <a:endParaRPr lang="en-US"/>
          </a:p>
        </p:txBody>
      </p:sp>
    </p:spTree>
    <p:extLst>
      <p:ext uri="{BB962C8B-B14F-4D97-AF65-F5344CB8AC3E}">
        <p14:creationId xmlns:p14="http://schemas.microsoft.com/office/powerpoint/2010/main" val="662575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17</a:t>
            </a:fld>
            <a:endParaRPr lang="en-US"/>
          </a:p>
        </p:txBody>
      </p:sp>
    </p:spTree>
    <p:extLst>
      <p:ext uri="{BB962C8B-B14F-4D97-AF65-F5344CB8AC3E}">
        <p14:creationId xmlns:p14="http://schemas.microsoft.com/office/powerpoint/2010/main" val="4046730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18</a:t>
            </a:fld>
            <a:endParaRPr lang="en-US"/>
          </a:p>
        </p:txBody>
      </p:sp>
    </p:spTree>
    <p:extLst>
      <p:ext uri="{BB962C8B-B14F-4D97-AF65-F5344CB8AC3E}">
        <p14:creationId xmlns:p14="http://schemas.microsoft.com/office/powerpoint/2010/main" val="845665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19</a:t>
            </a:fld>
            <a:endParaRPr lang="en-US"/>
          </a:p>
        </p:txBody>
      </p:sp>
    </p:spTree>
    <p:extLst>
      <p:ext uri="{BB962C8B-B14F-4D97-AF65-F5344CB8AC3E}">
        <p14:creationId xmlns:p14="http://schemas.microsoft.com/office/powerpoint/2010/main" val="777521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2</a:t>
            </a:fld>
            <a:endParaRPr lang="en-US"/>
          </a:p>
        </p:txBody>
      </p:sp>
    </p:spTree>
    <p:extLst>
      <p:ext uri="{BB962C8B-B14F-4D97-AF65-F5344CB8AC3E}">
        <p14:creationId xmlns:p14="http://schemas.microsoft.com/office/powerpoint/2010/main" val="1602301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20</a:t>
            </a:fld>
            <a:endParaRPr lang="en-US"/>
          </a:p>
        </p:txBody>
      </p:sp>
    </p:spTree>
    <p:extLst>
      <p:ext uri="{BB962C8B-B14F-4D97-AF65-F5344CB8AC3E}">
        <p14:creationId xmlns:p14="http://schemas.microsoft.com/office/powerpoint/2010/main" val="1538776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A99B35-8416-43AE-9DDE-49790E796373}" type="slidenum">
              <a:rPr lang="en-US" smtClean="0"/>
              <a:pPr/>
              <a:t>21</a:t>
            </a:fld>
            <a:endParaRPr lang="en-US"/>
          </a:p>
        </p:txBody>
      </p:sp>
    </p:spTree>
    <p:extLst>
      <p:ext uri="{BB962C8B-B14F-4D97-AF65-F5344CB8AC3E}">
        <p14:creationId xmlns:p14="http://schemas.microsoft.com/office/powerpoint/2010/main" val="42051929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106488" y="852488"/>
            <a:ext cx="4646612" cy="3486150"/>
          </a:xfrm>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marL="674578" lvl="1" indent="-221322">
              <a:lnSpc>
                <a:spcPct val="92000"/>
              </a:lnSpc>
              <a:spcBef>
                <a:spcPts val="1790"/>
              </a:spcBef>
              <a:buClr>
                <a:srgbClr val="002955"/>
              </a:buClr>
              <a:buSzPct val="44000"/>
              <a:buFont typeface="Wingdings" pitchFamily="2" charset="2"/>
              <a:buChar char="l"/>
              <a:tabLst>
                <a:tab pos="926218" algn="l"/>
                <a:tab pos="1844855" algn="l"/>
                <a:tab pos="2775620" algn="l"/>
                <a:tab pos="3691226" algn="l"/>
                <a:tab pos="4621991" algn="l"/>
                <a:tab pos="5554271" algn="l"/>
                <a:tab pos="6472909" algn="l"/>
                <a:tab pos="7377904" algn="l"/>
                <a:tab pos="8319280" algn="l"/>
                <a:tab pos="9236402" algn="l"/>
                <a:tab pos="10180810" algn="l"/>
                <a:tab pos="11085805" algn="l"/>
              </a:tabLst>
            </a:pPr>
            <a:endParaRPr lang="en-US" dirty="0"/>
          </a:p>
        </p:txBody>
      </p:sp>
      <p:sp>
        <p:nvSpPr>
          <p:cNvPr id="4" name="Slide Number Placeholder 3"/>
          <p:cNvSpPr>
            <a:spLocks noGrp="1"/>
          </p:cNvSpPr>
          <p:nvPr>
            <p:ph type="sldNum" sz="quarter" idx="5"/>
          </p:nvPr>
        </p:nvSpPr>
        <p:spPr/>
        <p:txBody>
          <a:bodyPr/>
          <a:lstStyle/>
          <a:p>
            <a:pPr>
              <a:defRPr/>
            </a:pPr>
            <a:fld id="{521A639B-26F9-4218-BE99-F4541460963B}"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14310944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24</a:t>
            </a:fld>
            <a:endParaRPr lang="en-US"/>
          </a:p>
        </p:txBody>
      </p:sp>
    </p:spTree>
    <p:extLst>
      <p:ext uri="{BB962C8B-B14F-4D97-AF65-F5344CB8AC3E}">
        <p14:creationId xmlns:p14="http://schemas.microsoft.com/office/powerpoint/2010/main" val="2819595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25</a:t>
            </a:fld>
            <a:endParaRPr lang="en-US"/>
          </a:p>
        </p:txBody>
      </p:sp>
    </p:spTree>
    <p:extLst>
      <p:ext uri="{BB962C8B-B14F-4D97-AF65-F5344CB8AC3E}">
        <p14:creationId xmlns:p14="http://schemas.microsoft.com/office/powerpoint/2010/main" val="3595380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26</a:t>
            </a:fld>
            <a:endParaRPr lang="en-US"/>
          </a:p>
        </p:txBody>
      </p:sp>
    </p:spTree>
    <p:extLst>
      <p:ext uri="{BB962C8B-B14F-4D97-AF65-F5344CB8AC3E}">
        <p14:creationId xmlns:p14="http://schemas.microsoft.com/office/powerpoint/2010/main" val="2408192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27</a:t>
            </a:fld>
            <a:endParaRPr lang="en-US"/>
          </a:p>
        </p:txBody>
      </p:sp>
    </p:spTree>
    <p:extLst>
      <p:ext uri="{BB962C8B-B14F-4D97-AF65-F5344CB8AC3E}">
        <p14:creationId xmlns:p14="http://schemas.microsoft.com/office/powerpoint/2010/main" val="1205522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28</a:t>
            </a:fld>
            <a:endParaRPr lang="en-US"/>
          </a:p>
        </p:txBody>
      </p:sp>
    </p:spTree>
    <p:extLst>
      <p:ext uri="{BB962C8B-B14F-4D97-AF65-F5344CB8AC3E}">
        <p14:creationId xmlns:p14="http://schemas.microsoft.com/office/powerpoint/2010/main" val="3029360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3</a:t>
            </a:fld>
            <a:endParaRPr lang="en-US"/>
          </a:p>
        </p:txBody>
      </p:sp>
    </p:spTree>
    <p:extLst>
      <p:ext uri="{BB962C8B-B14F-4D97-AF65-F5344CB8AC3E}">
        <p14:creationId xmlns:p14="http://schemas.microsoft.com/office/powerpoint/2010/main" val="1834673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noAutofit/>
          </a:bodyPr>
          <a:lstStyle/>
          <a:p>
            <a:endParaRPr lang="en-US" dirty="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4</a:t>
            </a:fld>
            <a:endParaRPr lang="en-US"/>
          </a:p>
        </p:txBody>
      </p:sp>
    </p:spTree>
    <p:extLst>
      <p:ext uri="{BB962C8B-B14F-4D97-AF65-F5344CB8AC3E}">
        <p14:creationId xmlns:p14="http://schemas.microsoft.com/office/powerpoint/2010/main" val="1043574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no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5</a:t>
            </a:fld>
            <a:endParaRPr lang="en-US"/>
          </a:p>
        </p:txBody>
      </p:sp>
    </p:spTree>
    <p:extLst>
      <p:ext uri="{BB962C8B-B14F-4D97-AF65-F5344CB8AC3E}">
        <p14:creationId xmlns:p14="http://schemas.microsoft.com/office/powerpoint/2010/main" val="2101548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6</a:t>
            </a:fld>
            <a:endParaRPr lang="en-US"/>
          </a:p>
        </p:txBody>
      </p:sp>
    </p:spTree>
    <p:extLst>
      <p:ext uri="{BB962C8B-B14F-4D97-AF65-F5344CB8AC3E}">
        <p14:creationId xmlns:p14="http://schemas.microsoft.com/office/powerpoint/2010/main" val="1538776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7</a:t>
            </a:fld>
            <a:endParaRPr lang="en-US"/>
          </a:p>
        </p:txBody>
      </p:sp>
    </p:spTree>
    <p:extLst>
      <p:ext uri="{BB962C8B-B14F-4D97-AF65-F5344CB8AC3E}">
        <p14:creationId xmlns:p14="http://schemas.microsoft.com/office/powerpoint/2010/main" val="1581650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8</a:t>
            </a:fld>
            <a:endParaRPr lang="en-US"/>
          </a:p>
        </p:txBody>
      </p:sp>
    </p:spTree>
    <p:extLst>
      <p:ext uri="{BB962C8B-B14F-4D97-AF65-F5344CB8AC3E}">
        <p14:creationId xmlns:p14="http://schemas.microsoft.com/office/powerpoint/2010/main" val="1849855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9</a:t>
            </a:fld>
            <a:endParaRPr lang="en-US"/>
          </a:p>
        </p:txBody>
      </p:sp>
    </p:spTree>
    <p:extLst>
      <p:ext uri="{BB962C8B-B14F-4D97-AF65-F5344CB8AC3E}">
        <p14:creationId xmlns:p14="http://schemas.microsoft.com/office/powerpoint/2010/main" val="3280808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712B0-46E1-4CE2-BCCB-05003D433A8D}"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712B0-46E1-4CE2-BCCB-05003D433A8D}"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712B0-46E1-4CE2-BCCB-05003D433A8D}"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712B0-46E1-4CE2-BCCB-05003D433A8D}"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pic>
        <p:nvPicPr>
          <p:cNvPr id="7" name="Picture 5"/>
          <p:cNvPicPr>
            <a:picLocks noChangeArrowheads="1"/>
          </p:cNvPicPr>
          <p:nvPr userDrawn="1"/>
        </p:nvPicPr>
        <p:blipFill>
          <a:blip r:embed="rId2" cstate="print"/>
          <a:srcRect/>
          <a:stretch>
            <a:fillRect/>
          </a:stretch>
        </p:blipFill>
        <p:spPr bwMode="auto">
          <a:xfrm>
            <a:off x="194221" y="223242"/>
            <a:ext cx="892969" cy="892969"/>
          </a:xfrm>
          <a:prstGeom prst="rect">
            <a:avLst/>
          </a:prstGeom>
          <a:noFill/>
          <a:ln w="9525">
            <a:noFill/>
            <a:round/>
            <a:headEnd/>
            <a:tailEnd/>
          </a:ln>
        </p:spPr>
      </p:pic>
      <p:sp>
        <p:nvSpPr>
          <p:cNvPr id="8" name="Rectangle 3"/>
          <p:cNvSpPr>
            <a:spLocks/>
          </p:cNvSpPr>
          <p:nvPr userDrawn="1"/>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9" name="Rectangle 4"/>
          <p:cNvSpPr>
            <a:spLocks/>
          </p:cNvSpPr>
          <p:nvPr userDrawn="1"/>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712B0-46E1-4CE2-BCCB-05003D433A8D}"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712B0-46E1-4CE2-BCCB-05003D433A8D}"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712B0-46E1-4CE2-BCCB-05003D433A8D}" type="datetimeFigureOut">
              <a:rPr lang="en-US" smtClean="0"/>
              <a:pPr/>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712B0-46E1-4CE2-BCCB-05003D433A8D}" type="datetimeFigureOut">
              <a:rPr lang="en-US" smtClean="0"/>
              <a:pPr/>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12B0-46E1-4CE2-BCCB-05003D433A8D}" type="datetimeFigureOut">
              <a:rPr lang="en-US" smtClean="0"/>
              <a:pPr/>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712B0-46E1-4CE2-BCCB-05003D433A8D}"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712B0-46E1-4CE2-BCCB-05003D433A8D}"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712B0-46E1-4CE2-BCCB-05003D433A8D}" type="datetimeFigureOut">
              <a:rPr lang="en-US" smtClean="0"/>
              <a:pPr/>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9949E-D186-4368-A802-7C95BCDEBD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TTS-lastday.wa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9 December 2015</a:t>
            </a:r>
            <a:br>
              <a:rPr lang="en-US" sz="3000" dirty="0" smtClean="0">
                <a:sym typeface="UC Berkeley OS Sign"/>
              </a:rPr>
            </a:br>
            <a:r>
              <a:rPr lang="en-US" sz="3000" dirty="0" smtClean="0">
                <a:sym typeface="UC Berkeley OS Sign"/>
              </a:rPr>
              <a:t>Lecture 27.1 – Course Wrap Up</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87128" y="228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Nature and Number of Users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762000" y="1752600"/>
            <a:ext cx="7163247" cy="4173737"/>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How precisely a collection of resources can be described and organized depends on well user types and requirements are known</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some contexts, user types and individual users can be controlled and identified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others, types and users aren’t known until the organizing system is in operation</a:t>
            </a:r>
          </a:p>
          <a:p>
            <a:pPr marL="160729" indent="-160729" eaLnBrk="0" hangingPunct="0">
              <a:spcBef>
                <a:spcPts val="600"/>
              </a:spcBef>
              <a:buClr>
                <a:srgbClr val="002955"/>
              </a:buClr>
              <a:buSzPct val="44000"/>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Physical or Technological Environment</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524000"/>
            <a:ext cx="8077200" cy="451722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There might be affordances that create possibilities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there might be constraints that limit them</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Estimating the ultimate size of a collection at the beginning of an organizing system’s lifecycle can reduce scaling issues related to storage space for the resources or for their descriptions (flashback to “warrant” goes here)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Requirements for Interactions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295400"/>
            <a:ext cx="8077200" cy="494811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All organizing systems have some common interactions, but most of the time we want to pay attention to the more resource-specific interactions that create the most value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priorities of different interactions are often determined by decisions about intended users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An essential requirement is ensuring that the supported interactions can be discovered and invoked by their intended users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Requirements for Interactions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524000"/>
            <a:ext cx="8077200" cy="494811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For most organizing systems other than personal ones, the set of interactions that are implemented in an organizing system is strongly determined by business model considerations, funding levels, or other economic factors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Businesses differentiate themselves by the number and quality of the interactions they support with their resources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Requirements about </a:t>
            </a:r>
            <a:br>
              <a:rPr lang="en-US" b="1" dirty="0" smtClean="0"/>
            </a:br>
            <a:r>
              <a:rPr lang="en-US" b="1" dirty="0" smtClean="0"/>
              <a:t>Resource Description</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478997"/>
            <a:ext cx="8077200" cy="357851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most generic interactions use descriptions that can be associated with almost any type of resource, such as the name, creator, and date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Different types of resources must have differentiating properties, otherwise there would be no reason to distinguish them</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Requirements about </a:t>
            </a:r>
            <a:br>
              <a:rPr lang="en-US" b="1" dirty="0" smtClean="0"/>
            </a:br>
            <a:r>
              <a:rPr lang="en-US" b="1" dirty="0" smtClean="0"/>
              <a:t>Resource Description</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478997"/>
            <a:ext cx="8077200" cy="400939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Business strategy and economics strongly influence the extent of resource description and the use of technology for automatic description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tradeoffs imposed by the extent and timing of resource description arise throughout the lifecycle, with the tradeoff between recall and precision being the most salient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 Tradeoffs involving Description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219200"/>
            <a:ext cx="8077200" cy="365545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Someone designs or selects a structure for the description... or not</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Someone determines the content of the description .. or not</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How much structure or how detailed a description?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Tradeoffs involving Description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219200"/>
            <a:ext cx="8077200" cy="494811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Is it easier to create structured or unstructured descriptions?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we want to combine information from many different authors or sources, what are the implications for description and organizing decisions?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Is it easier to combine information from different authors or sources if it is structured or unstructured?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400" y="5334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The Fundamental Tradeoff in</a:t>
            </a:r>
            <a:br>
              <a:rPr lang="en-US" b="1" dirty="0" smtClean="0"/>
            </a:br>
            <a:r>
              <a:rPr lang="en-US" b="1" dirty="0" smtClean="0"/>
              <a:t>an Organizing System</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524000"/>
            <a:ext cx="8077200" cy="494811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There is a tradeoff between the amount of work that goes into describing and organizing a collection of resources and the amount of work required to find and use them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more effort we put into describing and organizing resources, the more effectively they can support interactions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more effort we put into retrieving resources, the less they need to be organized first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7620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The Fundamental Tradeoff in</a:t>
            </a:r>
            <a:br>
              <a:rPr lang="en-US" b="1" dirty="0" smtClean="0"/>
            </a:br>
            <a:r>
              <a:rPr lang="en-US" b="1" dirty="0" smtClean="0"/>
              <a:t>an Organizing System</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914035"/>
            <a:ext cx="8077200" cy="357851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need to think in terms of investment, allocation of costs and benefits between the describer/organizer and user</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allocation differs according to the relationship between them; who does the work and who gets the benefit?</a:t>
            </a:r>
            <a:endParaRPr lang="en-US" sz="2800" dirty="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381000" y="1143000"/>
            <a:ext cx="8077200" cy="4491633"/>
          </a:xfrm>
        </p:spPr>
        <p:txBody>
          <a:bodyPr>
            <a:noAutofit/>
          </a:bodyPr>
          <a:lstStyle/>
          <a:p>
            <a:pPr>
              <a:lnSpc>
                <a:spcPct val="80000"/>
              </a:lnSpc>
            </a:pPr>
            <a:r>
              <a:rPr lang="en-US" dirty="0" smtClean="0"/>
              <a:t>“Organizing” is a fundamental activity in many disciplines, but the disciplines don't agree much in how they describe problems of organizing and in what they see as solutions. </a:t>
            </a:r>
          </a:p>
          <a:p>
            <a:pPr>
              <a:lnSpc>
                <a:spcPct val="80000"/>
              </a:lnSpc>
            </a:pPr>
            <a:r>
              <a:rPr lang="en-US" dirty="0" smtClean="0"/>
              <a:t>We organize things, we organize information, we organize information about things, and we organize information about information.</a:t>
            </a:r>
          </a:p>
          <a:p>
            <a:pPr>
              <a:lnSpc>
                <a:spcPct val="80000"/>
              </a:lnSpc>
            </a:pPr>
            <a:r>
              <a:rPr lang="en-US" dirty="0" smtClean="0"/>
              <a:t>We can see commonalities here that outweigh the differences:</a:t>
            </a:r>
          </a:p>
          <a:p>
            <a:pPr lvl="1">
              <a:lnSpc>
                <a:spcPct val="80000"/>
              </a:lnSpc>
            </a:pPr>
            <a:r>
              <a:rPr lang="en-US" sz="3200" dirty="0" smtClean="0"/>
              <a:t>An Organizing System is </a:t>
            </a:r>
            <a:r>
              <a:rPr lang="en-US" sz="3200" b="1" i="1" dirty="0" smtClean="0">
                <a:solidFill>
                  <a:srgbClr val="FF0000"/>
                </a:solidFill>
              </a:rPr>
              <a:t>an intentionally arranged collection of resources and the interactions they support</a:t>
            </a:r>
            <a:r>
              <a:rPr lang="en-US" sz="3200" dirty="0" smtClean="0"/>
              <a:t>. </a:t>
            </a:r>
          </a:p>
          <a:p>
            <a:pPr>
              <a:lnSpc>
                <a:spcPct val="80000"/>
              </a:lnSpc>
            </a:pPr>
            <a:endParaRPr lang="en-US" dirty="0" smtClean="0"/>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2</a:t>
            </a:fld>
            <a:endParaRPr lang="en-US" sz="1500" dirty="0">
              <a:solidFill>
                <a:srgbClr val="002955"/>
              </a:solidFill>
              <a:latin typeface="UC Berkeley OS Sign"/>
              <a:ea typeface="MS PGothic" pitchFamily="34" charset="-128"/>
              <a:sym typeface="UC Berkeley OS Sign"/>
            </a:endParaRPr>
          </a:p>
        </p:txBody>
      </p:sp>
      <p:sp>
        <p:nvSpPr>
          <p:cNvPr id="6" name="Rectangle 1"/>
          <p:cNvSpPr txBox="1">
            <a:spLocks noChangeArrowheads="1"/>
          </p:cNvSpPr>
          <p:nvPr/>
        </p:nvSpPr>
        <p:spPr>
          <a:xfrm>
            <a:off x="381000" y="304800"/>
            <a:ext cx="8228707"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2000"/>
              </a:lnSpc>
              <a:spcBef>
                <a:spcPct val="0"/>
              </a:spcBef>
              <a:spcAft>
                <a:spcPts val="0"/>
              </a:spcAft>
              <a:buClrTx/>
              <a:buSzTx/>
              <a:buFontTx/>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sym typeface="UC Berkeley OS Sign"/>
              </a:rPr>
              <a:t>The Course In </a:t>
            </a:r>
            <a:r>
              <a:rPr kumimoji="0" lang="en-US" sz="3200" b="0" i="0" u="none" strike="sngStrike" kern="1200" cap="none" spc="0" normalizeH="0" baseline="0" noProof="0" dirty="0" smtClean="0">
                <a:ln>
                  <a:noFill/>
                </a:ln>
                <a:solidFill>
                  <a:schemeClr val="tx1"/>
                </a:solidFill>
                <a:effectLst/>
                <a:uLnTx/>
                <a:uFillTx/>
                <a:latin typeface="+mj-lt"/>
                <a:ea typeface="+mj-ea"/>
                <a:cs typeface="+mj-cs"/>
                <a:sym typeface="UC Berkeley OS Sign"/>
              </a:rPr>
              <a:t>One</a:t>
            </a:r>
            <a:r>
              <a:rPr kumimoji="0" lang="en-US" sz="3200" b="0" i="0" u="none" strike="noStrike" kern="1200" cap="none" spc="0" normalizeH="0" baseline="0" noProof="0" dirty="0" smtClean="0">
                <a:ln>
                  <a:noFill/>
                </a:ln>
                <a:solidFill>
                  <a:schemeClr val="tx1"/>
                </a:solidFill>
                <a:effectLst/>
                <a:uLnTx/>
                <a:uFillTx/>
                <a:latin typeface="+mj-lt"/>
                <a:ea typeface="+mj-ea"/>
                <a:cs typeface="+mj-cs"/>
                <a:sym typeface="UC Berkeley OS Sign"/>
              </a:rPr>
              <a:t> Two Slides (1)</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9 December 2015</a:t>
            </a:r>
            <a:br>
              <a:rPr lang="en-US" sz="3000" dirty="0" smtClean="0">
                <a:sym typeface="UC Berkeley OS Sign"/>
              </a:rPr>
            </a:br>
            <a:r>
              <a:rPr lang="en-US" sz="3000" dirty="0" smtClean="0">
                <a:sym typeface="UC Berkeley OS Sign"/>
              </a:rPr>
              <a:t>Lecture 27.3 – Our Final Exams</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Final </a:t>
            </a:r>
            <a:r>
              <a:rPr lang="en-US" dirty="0" smtClean="0"/>
              <a:t>Exam (part1)</a:t>
            </a:r>
            <a:r>
              <a:rPr lang="en-US" dirty="0" smtClean="0"/>
              <a:t/>
            </a:r>
            <a:br>
              <a:rPr lang="en-US" dirty="0" smtClean="0"/>
            </a:br>
            <a:r>
              <a:rPr lang="en-US" sz="3600" dirty="0" smtClean="0"/>
              <a:t>Can you define these terms?</a:t>
            </a:r>
            <a:endParaRPr lang="en-US" sz="3600" dirty="0"/>
          </a:p>
        </p:txBody>
      </p:sp>
      <p:sp>
        <p:nvSpPr>
          <p:cNvPr id="4" name="Content Placeholder 3"/>
          <p:cNvSpPr>
            <a:spLocks noGrp="1"/>
          </p:cNvSpPr>
          <p:nvPr>
            <p:ph sz="half" idx="2"/>
          </p:nvPr>
        </p:nvSpPr>
        <p:spPr>
          <a:xfrm>
            <a:off x="4572000" y="1752600"/>
            <a:ext cx="4038600" cy="4525963"/>
          </a:xfrm>
        </p:spPr>
        <p:txBody>
          <a:bodyPr>
            <a:normAutofit fontScale="92500" lnSpcReduction="10000"/>
          </a:bodyPr>
          <a:lstStyle/>
          <a:p>
            <a:r>
              <a:rPr lang="en-US" dirty="0" smtClean="0"/>
              <a:t>Person-Concept Tradeoff</a:t>
            </a:r>
          </a:p>
          <a:p>
            <a:r>
              <a:rPr lang="en-US" dirty="0" smtClean="0"/>
              <a:t>Enumerative Category</a:t>
            </a:r>
          </a:p>
          <a:p>
            <a:r>
              <a:rPr lang="en-US" dirty="0" smtClean="0"/>
              <a:t>Classical Category</a:t>
            </a:r>
          </a:p>
          <a:p>
            <a:r>
              <a:rPr lang="en-US" dirty="0" smtClean="0"/>
              <a:t>Typicality</a:t>
            </a:r>
          </a:p>
          <a:p>
            <a:r>
              <a:rPr lang="en-US" dirty="0" smtClean="0"/>
              <a:t>Similarity</a:t>
            </a:r>
          </a:p>
          <a:p>
            <a:r>
              <a:rPr lang="en-US" dirty="0" smtClean="0"/>
              <a:t>Morphology</a:t>
            </a:r>
          </a:p>
          <a:p>
            <a:r>
              <a:rPr lang="en-US" dirty="0" err="1" smtClean="0"/>
              <a:t>Zipf</a:t>
            </a:r>
            <a:r>
              <a:rPr lang="en-US" dirty="0" smtClean="0"/>
              <a:t> Distribution</a:t>
            </a:r>
          </a:p>
          <a:p>
            <a:r>
              <a:rPr lang="en-US" dirty="0" smtClean="0"/>
              <a:t>Term weighting</a:t>
            </a:r>
          </a:p>
          <a:p>
            <a:r>
              <a:rPr lang="en-US" dirty="0" smtClean="0"/>
              <a:t>Choice Architecture</a:t>
            </a:r>
          </a:p>
          <a:p>
            <a:r>
              <a:rPr lang="en-US" dirty="0" err="1" smtClean="0"/>
              <a:t>Reachability</a:t>
            </a:r>
            <a:endParaRPr lang="en-US" dirty="0" smtClean="0"/>
          </a:p>
          <a:p>
            <a:endParaRPr lang="en-US" dirty="0"/>
          </a:p>
        </p:txBody>
      </p:sp>
      <p:sp>
        <p:nvSpPr>
          <p:cNvPr id="5" name="Content Placeholder 4"/>
          <p:cNvSpPr>
            <a:spLocks noGrp="1"/>
          </p:cNvSpPr>
          <p:nvPr>
            <p:ph sz="half" idx="1"/>
          </p:nvPr>
        </p:nvSpPr>
        <p:spPr>
          <a:xfrm>
            <a:off x="533400" y="1752600"/>
            <a:ext cx="4038600" cy="4525963"/>
          </a:xfrm>
        </p:spPr>
        <p:txBody>
          <a:bodyPr>
            <a:normAutofit fontScale="92500" lnSpcReduction="10000"/>
          </a:bodyPr>
          <a:lstStyle/>
          <a:p>
            <a:r>
              <a:rPr lang="en-US" dirty="0" smtClean="0"/>
              <a:t>Granularity</a:t>
            </a:r>
          </a:p>
          <a:p>
            <a:r>
              <a:rPr lang="en-US" dirty="0" smtClean="0"/>
              <a:t>Information IQ</a:t>
            </a:r>
          </a:p>
          <a:p>
            <a:r>
              <a:rPr lang="en-US" dirty="0" smtClean="0"/>
              <a:t>Warrant</a:t>
            </a:r>
            <a:endParaRPr lang="en-US" dirty="0" smtClean="0"/>
          </a:p>
          <a:p>
            <a:r>
              <a:rPr lang="en-US" dirty="0" smtClean="0"/>
              <a:t>Semantic Gap</a:t>
            </a:r>
          </a:p>
          <a:p>
            <a:r>
              <a:rPr lang="en-US" dirty="0" smtClean="0"/>
              <a:t>Linguistic Relativity</a:t>
            </a:r>
          </a:p>
          <a:p>
            <a:r>
              <a:rPr lang="en-US" dirty="0" smtClean="0"/>
              <a:t>Entity extraction</a:t>
            </a:r>
          </a:p>
          <a:p>
            <a:r>
              <a:rPr lang="en-US" dirty="0" smtClean="0"/>
              <a:t>Hub Language</a:t>
            </a:r>
          </a:p>
          <a:p>
            <a:r>
              <a:rPr lang="en-US" dirty="0" smtClean="0"/>
              <a:t>Affordance</a:t>
            </a:r>
          </a:p>
          <a:p>
            <a:r>
              <a:rPr lang="en-US" dirty="0" smtClean="0"/>
              <a:t>Gestalt </a:t>
            </a:r>
            <a:r>
              <a:rPr lang="en-US" dirty="0" smtClean="0"/>
              <a:t>Principles</a:t>
            </a:r>
          </a:p>
          <a:p>
            <a:r>
              <a:rPr lang="en-US" dirty="0"/>
              <a:t>Context Awareness</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Final </a:t>
            </a:r>
            <a:r>
              <a:rPr lang="en-US" dirty="0" smtClean="0"/>
              <a:t>Exam (part 2)</a:t>
            </a:r>
            <a:r>
              <a:rPr lang="en-US" dirty="0" smtClean="0"/>
              <a:t/>
            </a:r>
            <a:br>
              <a:rPr lang="en-US" dirty="0" smtClean="0"/>
            </a:br>
            <a:r>
              <a:rPr lang="en-US" sz="3600" dirty="0" smtClean="0"/>
              <a:t>Can you distinguish these related terms?</a:t>
            </a:r>
            <a:endParaRPr lang="en-US" sz="3600" dirty="0"/>
          </a:p>
        </p:txBody>
      </p:sp>
      <p:sp>
        <p:nvSpPr>
          <p:cNvPr id="3" name="Content Placeholder 2"/>
          <p:cNvSpPr>
            <a:spLocks noGrp="1"/>
          </p:cNvSpPr>
          <p:nvPr>
            <p:ph sz="half" idx="1"/>
          </p:nvPr>
        </p:nvSpPr>
        <p:spPr/>
        <p:txBody>
          <a:bodyPr>
            <a:normAutofit fontScale="77500" lnSpcReduction="20000"/>
          </a:bodyPr>
          <a:lstStyle/>
          <a:p>
            <a:r>
              <a:rPr lang="en-US" dirty="0" smtClean="0"/>
              <a:t>Intrinsic  vs. Extrinsic Properties</a:t>
            </a:r>
          </a:p>
          <a:p>
            <a:r>
              <a:rPr lang="en-US" dirty="0" smtClean="0"/>
              <a:t>Instance vs. Type</a:t>
            </a:r>
          </a:p>
          <a:p>
            <a:r>
              <a:rPr lang="en-US" dirty="0" smtClean="0"/>
              <a:t>Name vs. Identifier</a:t>
            </a:r>
          </a:p>
          <a:p>
            <a:r>
              <a:rPr lang="en-US" dirty="0" smtClean="0"/>
              <a:t>Digitized vs. Born Digital</a:t>
            </a:r>
          </a:p>
          <a:p>
            <a:r>
              <a:rPr lang="en-US" dirty="0" smtClean="0"/>
              <a:t>Filer vs. </a:t>
            </a:r>
            <a:r>
              <a:rPr lang="en-US" dirty="0" err="1" smtClean="0"/>
              <a:t>Piler</a:t>
            </a:r>
            <a:endParaRPr lang="en-US" dirty="0" smtClean="0"/>
          </a:p>
          <a:p>
            <a:r>
              <a:rPr lang="en-US" dirty="0" smtClean="0"/>
              <a:t>Recall vs. Precision</a:t>
            </a:r>
          </a:p>
          <a:p>
            <a:r>
              <a:rPr lang="en-US" dirty="0" smtClean="0"/>
              <a:t>HTML vs. XML</a:t>
            </a:r>
          </a:p>
          <a:p>
            <a:r>
              <a:rPr lang="en-US" dirty="0" smtClean="0"/>
              <a:t>Information Architecture vs. User Experience Design</a:t>
            </a:r>
          </a:p>
          <a:p>
            <a:r>
              <a:rPr lang="en-US" dirty="0" smtClean="0"/>
              <a:t>Conceptual vs. Physical Model</a:t>
            </a:r>
          </a:p>
          <a:p>
            <a:r>
              <a:rPr lang="en-US" dirty="0" smtClean="0"/>
              <a:t>Categorization vs. Classification</a:t>
            </a:r>
          </a:p>
          <a:p>
            <a:endParaRPr lang="en-US" dirty="0" smtClean="0"/>
          </a:p>
        </p:txBody>
      </p:sp>
      <p:sp>
        <p:nvSpPr>
          <p:cNvPr id="5" name="Content Placeholder 4"/>
          <p:cNvSpPr>
            <a:spLocks noGrp="1"/>
          </p:cNvSpPr>
          <p:nvPr>
            <p:ph sz="half" idx="2"/>
          </p:nvPr>
        </p:nvSpPr>
        <p:spPr/>
        <p:txBody>
          <a:bodyPr>
            <a:normAutofit fontScale="77500" lnSpcReduction="20000"/>
          </a:bodyPr>
          <a:lstStyle/>
          <a:p>
            <a:r>
              <a:rPr lang="en-US" dirty="0" smtClean="0"/>
              <a:t>Taxonomy vs. Ontology</a:t>
            </a:r>
          </a:p>
          <a:p>
            <a:r>
              <a:rPr lang="en-US" dirty="0" smtClean="0"/>
              <a:t>Taxonomy vs. Taskonomy</a:t>
            </a:r>
          </a:p>
          <a:p>
            <a:r>
              <a:rPr lang="en-US" dirty="0" smtClean="0"/>
              <a:t>Specification vs. Standard</a:t>
            </a:r>
          </a:p>
          <a:p>
            <a:r>
              <a:rPr lang="en-US" dirty="0" smtClean="0"/>
              <a:t>Natural language vs. artificial language</a:t>
            </a:r>
          </a:p>
          <a:p>
            <a:r>
              <a:rPr lang="en-US" dirty="0" smtClean="0"/>
              <a:t>Hypernym vs. Hyponym</a:t>
            </a:r>
          </a:p>
          <a:p>
            <a:r>
              <a:rPr lang="en-US" dirty="0" smtClean="0"/>
              <a:t>Semantic  vs. Lexical</a:t>
            </a:r>
          </a:p>
          <a:p>
            <a:r>
              <a:rPr lang="en-US" dirty="0" smtClean="0"/>
              <a:t>Architecture vs. Structure</a:t>
            </a:r>
          </a:p>
          <a:p>
            <a:r>
              <a:rPr lang="en-US" dirty="0" smtClean="0"/>
              <a:t>Degree vs. Cardinality</a:t>
            </a:r>
          </a:p>
          <a:p>
            <a:r>
              <a:rPr lang="en-US" dirty="0" smtClean="0"/>
              <a:t>Narrative vs. Transactional Document Type</a:t>
            </a:r>
          </a:p>
          <a:p>
            <a:r>
              <a:rPr lang="en-US" dirty="0" smtClean="0"/>
              <a:t>Supervised vs. Unsupervised Learning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93812" y="685800"/>
            <a:ext cx="8228707" cy="1190997"/>
          </a:xfrm>
        </p:spPr>
        <p:txBody>
          <a:bodyPr rtlCol="0">
            <a:noAutofit/>
          </a:bodyPr>
          <a:lstStyle/>
          <a:p>
            <a:pPr defTabSz="914353">
              <a:lnSpc>
                <a:spcPct val="92000"/>
              </a:lnSpc>
              <a:tabLst>
                <a:tab pos="660705" algn="l"/>
                <a:tab pos="1312483" algn="l"/>
                <a:tab pos="1973189" algn="l"/>
                <a:tab pos="2624965" algn="l"/>
                <a:tab pos="3285672" algn="l"/>
                <a:tab pos="3946378" algn="l"/>
                <a:tab pos="4598156" algn="l"/>
                <a:tab pos="5241004" algn="l"/>
                <a:tab pos="5910638" algn="l"/>
                <a:tab pos="6562415" algn="l"/>
                <a:tab pos="7232050" algn="l"/>
                <a:tab pos="7874898" algn="l"/>
              </a:tabLst>
              <a:defRPr/>
            </a:pPr>
            <a:r>
              <a:rPr lang="en-US" sz="4000" dirty="0"/>
              <a:t>Your Final Exam (part </a:t>
            </a:r>
            <a:r>
              <a:rPr lang="en-US" sz="4000" dirty="0" smtClean="0"/>
              <a:t>3)</a:t>
            </a:r>
            <a:br>
              <a:rPr lang="en-US" sz="4000" dirty="0" smtClean="0"/>
            </a:br>
            <a:r>
              <a:rPr lang="en-US" sz="4000" dirty="0"/>
              <a:t/>
            </a:r>
            <a:br>
              <a:rPr lang="en-US" sz="4000" dirty="0"/>
            </a:br>
            <a:r>
              <a:rPr lang="en-US" sz="2800" kern="0" dirty="0" smtClean="0">
                <a:solidFill>
                  <a:srgbClr val="000000"/>
                </a:solidFill>
                <a:latin typeface="UC Berkeley OS Sign"/>
                <a:sym typeface="UC Berkeley OS Sign"/>
              </a:rPr>
              <a:t>When You Look at the World…Do You See Organizing Systems Everywhere?</a:t>
            </a:r>
            <a:endParaRPr lang="en-US" sz="28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84" tIns="32142" rIns="64284" bIns="32142"/>
          <a:lstStyle/>
          <a:p>
            <a:pPr algn="ctr" defTabSz="914306">
              <a:defRPr/>
            </a:pPr>
            <a:fld id="{C12320F5-D511-4A0A-BD3A-14D56C638F71}" type="slidenum">
              <a:rPr lang="en-US" sz="1500">
                <a:solidFill>
                  <a:srgbClr val="002955"/>
                </a:solidFill>
                <a:latin typeface="UC Berkeley OS Sign"/>
                <a:ea typeface="MS PGothic" pitchFamily="34" charset="-128"/>
                <a:sym typeface="UC Berkeley OS Sign"/>
              </a:rPr>
              <a:pPr algn="ctr" defTabSz="914306">
                <a:defRPr/>
              </a:pPr>
              <a:t>23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779116" y="2587193"/>
            <a:ext cx="8036719" cy="4270807"/>
          </a:xfrm>
          <a:prstGeom prst="rect">
            <a:avLst/>
          </a:prstGeom>
          <a:noFill/>
          <a:ln w="9525">
            <a:noFill/>
            <a:miter lim="800000"/>
            <a:headEnd/>
            <a:tailEnd/>
          </a:ln>
        </p:spPr>
        <p:txBody>
          <a:bodyPr lIns="64284" tIns="32142" rIns="64284" bIns="32142">
            <a:spAutoFit/>
          </a:bodyPr>
          <a:lstStyle/>
          <a:p>
            <a:pPr marL="522368" indent="-522368" eaLnBrk="0" hangingPunct="0">
              <a:lnSpc>
                <a:spcPct val="93000"/>
              </a:lnSpc>
              <a:spcBef>
                <a:spcPts val="1266"/>
              </a:spcBef>
              <a:buFont typeface="+mj-lt"/>
              <a:buAutoNum type="arabicPeriod"/>
              <a:defRPr/>
            </a:pPr>
            <a:r>
              <a:rPr lang="en-US" sz="3200" kern="0" dirty="0">
                <a:latin typeface="UC Berkeley OS Sign"/>
              </a:rPr>
              <a:t>What Is Being Organized?</a:t>
            </a:r>
          </a:p>
          <a:p>
            <a:pPr marL="522368" indent="-522368" eaLnBrk="0" hangingPunct="0">
              <a:lnSpc>
                <a:spcPct val="93000"/>
              </a:lnSpc>
              <a:spcBef>
                <a:spcPts val="1266"/>
              </a:spcBef>
              <a:buFont typeface="+mj-lt"/>
              <a:buAutoNum type="arabicPeriod"/>
              <a:defRPr/>
            </a:pPr>
            <a:r>
              <a:rPr lang="en-US" sz="3200" kern="0" dirty="0">
                <a:latin typeface="UC Berkeley OS Sign"/>
              </a:rPr>
              <a:t>Why Is It Being Organized?</a:t>
            </a:r>
          </a:p>
          <a:p>
            <a:pPr marL="522368" indent="-522368" eaLnBrk="0" hangingPunct="0">
              <a:lnSpc>
                <a:spcPct val="93000"/>
              </a:lnSpc>
              <a:spcBef>
                <a:spcPts val="1266"/>
              </a:spcBef>
              <a:buFont typeface="+mj-lt"/>
              <a:buAutoNum type="arabicPeriod"/>
              <a:defRPr/>
            </a:pPr>
            <a:r>
              <a:rPr lang="en-US" sz="3200" kern="0" dirty="0">
                <a:latin typeface="UC Berkeley OS Sign"/>
              </a:rPr>
              <a:t>How Much Is It Being Organized?</a:t>
            </a:r>
          </a:p>
          <a:p>
            <a:pPr marL="522368" indent="-522368" eaLnBrk="0" hangingPunct="0">
              <a:lnSpc>
                <a:spcPct val="93000"/>
              </a:lnSpc>
              <a:spcBef>
                <a:spcPts val="1266"/>
              </a:spcBef>
              <a:buFont typeface="+mj-lt"/>
              <a:buAutoNum type="arabicPeriod"/>
              <a:defRPr/>
            </a:pPr>
            <a:r>
              <a:rPr lang="en-US" sz="3200" kern="0" dirty="0">
                <a:latin typeface="UC Berkeley OS Sign"/>
              </a:rPr>
              <a:t>When Is It Being Organized?</a:t>
            </a:r>
          </a:p>
          <a:p>
            <a:pPr marL="522368" indent="-522368" eaLnBrk="0" hangingPunct="0">
              <a:lnSpc>
                <a:spcPct val="93000"/>
              </a:lnSpc>
              <a:spcBef>
                <a:spcPts val="1266"/>
              </a:spcBef>
              <a:buFont typeface="+mj-lt"/>
              <a:buAutoNum type="arabicPeriod"/>
              <a:defRPr/>
            </a:pPr>
            <a:r>
              <a:rPr lang="en-US" sz="3200" kern="0" dirty="0">
                <a:latin typeface="UC Berkeley OS Sign"/>
              </a:rPr>
              <a:t>Who (or What) is Organizing It</a:t>
            </a:r>
            <a:r>
              <a:rPr lang="en-US" sz="3200" kern="0" dirty="0" smtClean="0">
                <a:latin typeface="UC Berkeley OS Sign"/>
              </a:rPr>
              <a:t>?</a:t>
            </a:r>
          </a:p>
          <a:p>
            <a:pPr marL="522368" indent="-522368" eaLnBrk="0" hangingPunct="0">
              <a:lnSpc>
                <a:spcPct val="93000"/>
              </a:lnSpc>
              <a:spcBef>
                <a:spcPts val="1266"/>
              </a:spcBef>
              <a:buFont typeface="+mj-lt"/>
              <a:buAutoNum type="arabicPeriod"/>
              <a:defRPr/>
            </a:pPr>
            <a:r>
              <a:rPr lang="en-US" sz="3200" kern="0" dirty="0" smtClean="0">
                <a:latin typeface="UC Berkeley OS Sign"/>
              </a:rPr>
              <a:t>Where is it Organized?</a:t>
            </a:r>
          </a:p>
          <a:p>
            <a:pPr marL="522368" indent="-522368" eaLnBrk="0" hangingPunct="0">
              <a:lnSpc>
                <a:spcPct val="93000"/>
              </a:lnSpc>
              <a:spcBef>
                <a:spcPts val="1266"/>
              </a:spcBef>
              <a:defRPr/>
            </a:pPr>
            <a:endParaRPr lang="en-US" sz="3200" kern="0" dirty="0" smtClean="0">
              <a:latin typeface="UC Berkeley OS Sign"/>
            </a:endParaRPr>
          </a:p>
        </p:txBody>
      </p:sp>
    </p:spTree>
    <p:extLst>
      <p:ext uri="{BB962C8B-B14F-4D97-AF65-F5344CB8AC3E}">
        <p14:creationId xmlns:p14="http://schemas.microsoft.com/office/powerpoint/2010/main" val="404971385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400" y="228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t>
            </a:r>
            <a:r>
              <a:rPr lang="en-US" sz="4000" b="1" dirty="0" smtClean="0"/>
              <a:t>MY </a:t>
            </a:r>
            <a:r>
              <a:rPr lang="en-US" sz="4000" b="1" dirty="0" smtClean="0"/>
              <a:t>Final Exam</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295400"/>
            <a:ext cx="8382000" cy="5035511"/>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On the first day of class I said: </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deal with deep intellectual issues that have challenged philosophers and other deep thinkers for millennia</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You must make the transition to studying information / content IN a discipline to studying information / content AS a discipline</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You must learn to look past the presentation / rendition / technology reification / </a:t>
            </a:r>
            <a:r>
              <a:rPr lang="en-US" sz="2800" dirty="0" err="1" smtClean="0">
                <a:latin typeface="UC Berkeley OS Sign"/>
                <a:sym typeface="UC Berkeley OS Sign"/>
              </a:rPr>
              <a:t>thinginess</a:t>
            </a:r>
            <a:r>
              <a:rPr lang="en-US" sz="2800" dirty="0" smtClean="0">
                <a:latin typeface="UC Berkeley OS Sign"/>
                <a:sym typeface="UC Berkeley OS Sign"/>
              </a:rPr>
              <a:t> of information to see it more abstractly as structure and meaning</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MY </a:t>
            </a:r>
            <a:r>
              <a:rPr lang="en-US" sz="4000" b="1" dirty="0" smtClean="0"/>
              <a:t>Final Exam</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981200"/>
            <a:ext cx="8382000" cy="2373244"/>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On the first day of class I said: </a:t>
            </a:r>
          </a:p>
          <a:p>
            <a:pPr marL="617929" lvl="2"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course WILL change how you think about information</a:t>
            </a:r>
          </a:p>
          <a:p>
            <a:pPr marL="617929" lvl="2"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it doesn't, it means that we have both failed this semester</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Exam Results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981200"/>
            <a:ext cx="8382000" cy="2019301"/>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You have all passed</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Which means </a:t>
            </a:r>
            <a:r>
              <a:rPr lang="en-US" sz="2800" dirty="0" smtClean="0">
                <a:latin typeface="UC Berkeley OS Sign"/>
                <a:sym typeface="UC Berkeley OS Sign"/>
              </a:rPr>
              <a:t>I have passed too</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Congratulations!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818852" y="1676400"/>
            <a:ext cx="7867055" cy="4491633"/>
          </a:xfrm>
        </p:spPr>
        <p:txBody>
          <a:bodyPr>
            <a:normAutofit/>
          </a:bodyPr>
          <a:lstStyle/>
          <a:p>
            <a:pPr lvl="1">
              <a:defRPr/>
            </a:pPr>
            <a:r>
              <a:rPr lang="en-US" sz="3200" dirty="0" smtClean="0"/>
              <a:t>Laura </a:t>
            </a:r>
            <a:r>
              <a:rPr lang="en-US" sz="3200" dirty="0" smtClean="0"/>
              <a:t>Desmond-Black</a:t>
            </a:r>
          </a:p>
          <a:p>
            <a:pPr lvl="1">
              <a:defRPr/>
            </a:pPr>
            <a:r>
              <a:rPr lang="en-US" sz="3200" dirty="0" smtClean="0"/>
              <a:t>Daniel Griffin</a:t>
            </a:r>
          </a:p>
          <a:p>
            <a:pPr lvl="1">
              <a:defRPr/>
            </a:pPr>
            <a:r>
              <a:rPr lang="en-US" sz="3200" dirty="0" smtClean="0"/>
              <a:t>Emily Paul</a:t>
            </a:r>
          </a:p>
          <a:p>
            <a:pPr lvl="1">
              <a:defRPr/>
            </a:pPr>
            <a:r>
              <a:rPr lang="en-US" sz="3200" dirty="0" smtClean="0"/>
              <a:t>Jordan </a:t>
            </a:r>
            <a:r>
              <a:rPr lang="en-US" sz="3200" dirty="0" err="1" smtClean="0"/>
              <a:t>Shedlock</a:t>
            </a:r>
            <a:endParaRPr lang="en-US" sz="3200" dirty="0" smtClean="0"/>
          </a:p>
          <a:p>
            <a:pPr lvl="1">
              <a:defRPr/>
            </a:pPr>
            <a:r>
              <a:rPr lang="en-US" sz="3200" dirty="0" smtClean="0"/>
              <a:t>Vijay </a:t>
            </a:r>
            <a:r>
              <a:rPr lang="en-US" sz="3200" dirty="0" err="1" smtClean="0"/>
              <a:t>Velagapudi</a:t>
            </a:r>
            <a:endParaRPr lang="en-US" sz="3200" dirty="0" smtClean="0"/>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cs typeface="Arial" pitchFamily="34" charset="0"/>
            </a:endParaRPr>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cs typeface="Arial" pitchFamily="34" charset="0"/>
            </a:endParaRPr>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p>
        </p:txBody>
      </p:sp>
      <p:sp>
        <p:nvSpPr>
          <p:cNvPr id="7171" name="Rectangle 1"/>
          <p:cNvSpPr>
            <a:spLocks noGrp="1" noChangeArrowheads="1"/>
          </p:cNvSpPr>
          <p:nvPr>
            <p:ph type="title"/>
          </p:nvPr>
        </p:nvSpPr>
        <p:spPr>
          <a:xfrm>
            <a:off x="457200" y="180603"/>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4000" kern="0" dirty="0" smtClean="0">
                <a:latin typeface="UC Berkeley OS Sign"/>
                <a:sym typeface="UC Berkeley OS Sign"/>
              </a:rPr>
              <a:t>And Let’s All Thank…</a:t>
            </a:r>
            <a:endParaRPr lang="en-US" sz="4000" kern="0" dirty="0" smtClean="0">
              <a:latin typeface="UC Berkeley OS Sign"/>
              <a:sym typeface="UC Berkeley OS Sign"/>
            </a:endParaRP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27</a:t>
            </a:fld>
            <a:endParaRPr lang="en-US" sz="1500" dirty="0">
              <a:solidFill>
                <a:srgbClr val="002955"/>
              </a:solidFill>
              <a:latin typeface="UC Berkeley OS Sign"/>
              <a:ea typeface="MS PGothic" pitchFamily="34" charset="-128"/>
              <a:sym typeface="UC Berkeley OS Sign"/>
            </a:endParaRPr>
          </a:p>
        </p:txBody>
      </p:sp>
    </p:spTree>
    <p:extLst>
      <p:ext uri="{BB962C8B-B14F-4D97-AF65-F5344CB8AC3E}">
        <p14:creationId xmlns:p14="http://schemas.microsoft.com/office/powerpoint/2010/main" val="34520004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400" y="3810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This is NOT the end of 202</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676400"/>
            <a:ext cx="8382000" cy="4173737"/>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It IS the end of the semester: 1500 pages, 8 assignments, 28 lectures, 12 section meetings…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how you think and talk about information and organization has changed immensely</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transformation</a:t>
            </a:r>
            <a:r>
              <a:rPr lang="en-US" sz="2800" dirty="0" smtClean="0">
                <a:latin typeface="UC Berkeley OS Sign"/>
                <a:sym typeface="UC Berkeley OS Sign"/>
                <a:hlinkClick r:id="rId3" action="ppaction://hlinkfile"/>
              </a:rPr>
              <a:t> </a:t>
            </a:r>
            <a:r>
              <a:rPr lang="en-US" sz="2800" dirty="0" smtClean="0">
                <a:latin typeface="UC Berkeley OS Sign"/>
                <a:sym typeface="UC Berkeley OS Sign"/>
              </a:rPr>
              <a:t>will shape the remainder of your ISchool experience and the rest of your personal and professional lives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Thank you for giving me the privilege of being along for the ride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381000" y="1143000"/>
            <a:ext cx="7867055" cy="4491633"/>
          </a:xfrm>
        </p:spPr>
        <p:txBody>
          <a:bodyPr>
            <a:noAutofit/>
          </a:bodyPr>
          <a:lstStyle/>
          <a:p>
            <a:pPr>
              <a:lnSpc>
                <a:spcPct val="80000"/>
              </a:lnSpc>
            </a:pPr>
            <a:r>
              <a:rPr lang="en-US" sz="2800" dirty="0" smtClean="0"/>
              <a:t>We organize resources as individuals, in informal association with other individuals, or as part of a more formal institutional or business context</a:t>
            </a:r>
          </a:p>
          <a:p>
            <a:pPr>
              <a:lnSpc>
                <a:spcPct val="80000"/>
              </a:lnSpc>
            </a:pPr>
            <a:r>
              <a:rPr lang="en-US" sz="2800" dirty="0" smtClean="0"/>
              <a:t>The methods and mechanisms we use to organize, and the tradeoffs we make, vary systematically in these different domains and contexts</a:t>
            </a:r>
          </a:p>
          <a:p>
            <a:pPr>
              <a:lnSpc>
                <a:spcPct val="80000"/>
              </a:lnSpc>
            </a:pPr>
            <a:r>
              <a:rPr lang="en-US" sz="2800" dirty="0" smtClean="0"/>
              <a:t>We must recognize the profound impact of new technologies and their co-evolution with the nature of the organizing we do and the kinds of interactions that this organizing enables, but can't ignore the "classical" concepts and knowledge</a:t>
            </a:r>
          </a:p>
          <a:p>
            <a:pPr>
              <a:lnSpc>
                <a:spcPct val="80000"/>
              </a:lnSpc>
            </a:pPr>
            <a:r>
              <a:rPr lang="en-US" sz="2800" dirty="0" smtClean="0"/>
              <a:t>We also need to be skeptical of new information technology because it doesn't automatically solve all of our organizing problems; we need to think architecturally, and not focus on implementations</a:t>
            </a:r>
          </a:p>
          <a:p>
            <a:pPr>
              <a:lnSpc>
                <a:spcPct val="80000"/>
              </a:lnSpc>
            </a:pPr>
            <a:endParaRPr lang="en-US" sz="2800" dirty="0" smtClean="0"/>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p>
        </p:txBody>
      </p:sp>
      <p:sp>
        <p:nvSpPr>
          <p:cNvPr id="7171" name="Rectangle 1"/>
          <p:cNvSpPr>
            <a:spLocks noGrp="1" noChangeArrowheads="1"/>
          </p:cNvSpPr>
          <p:nvPr>
            <p:ph type="title"/>
          </p:nvPr>
        </p:nvSpPr>
        <p:spPr>
          <a:xfrm>
            <a:off x="381000" y="228601"/>
            <a:ext cx="8228707" cy="838200"/>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200" dirty="0" smtClean="0">
                <a:sym typeface="UC Berkeley OS Sign"/>
              </a:rPr>
              <a:t>The Course In </a:t>
            </a:r>
            <a:r>
              <a:rPr lang="en-US" sz="3200" strike="sngStrike" dirty="0" smtClean="0">
                <a:sym typeface="UC Berkeley OS Sign"/>
              </a:rPr>
              <a:t>One</a:t>
            </a:r>
            <a:r>
              <a:rPr lang="en-US" sz="3200" dirty="0" smtClean="0">
                <a:sym typeface="UC Berkeley OS Sign"/>
              </a:rPr>
              <a:t> Two Slides (2)</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3</a:t>
            </a:fld>
            <a:endParaRPr lang="en-US" sz="1500" dirty="0">
              <a:solidFill>
                <a:srgbClr val="002955"/>
              </a:solidFill>
              <a:latin typeface="UC Berkeley OS Sign"/>
              <a:ea typeface="MS PGothic" pitchFamily="34" charset="-128"/>
              <a:sym typeface="UC Berkeley OS Sign"/>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5414" y="1995785"/>
            <a:ext cx="7867055" cy="4491633"/>
          </a:xfrm>
        </p:spPr>
        <p:txBody>
          <a:bodyPr>
            <a:normAutofit/>
          </a:bodyPr>
          <a:lstStyle/>
          <a:p>
            <a:r>
              <a:rPr lang="en-US" dirty="0" smtClean="0"/>
              <a:t>INFO 202 has been the "gateway course" in this program since the day it began </a:t>
            </a:r>
          </a:p>
          <a:p>
            <a:r>
              <a:rPr lang="en-US" dirty="0" smtClean="0"/>
              <a:t>The course builds the foundation for much of your I School experience</a:t>
            </a:r>
          </a:p>
          <a:p>
            <a:r>
              <a:rPr lang="en-US" dirty="0" smtClean="0"/>
              <a:t>It introduces the intellectual foundations and vocabulary for students with heterogeneous backgrounds </a:t>
            </a:r>
          </a:p>
        </p:txBody>
      </p:sp>
      <p:sp>
        <p:nvSpPr>
          <p:cNvPr id="7171" name="Rectangle 1"/>
          <p:cNvSpPr>
            <a:spLocks noGrp="1" noChangeArrowheads="1"/>
          </p:cNvSpPr>
          <p:nvPr>
            <p:ph type="title"/>
          </p:nvPr>
        </p:nvSpPr>
        <p:spPr>
          <a:xfrm>
            <a:off x="533400" y="3810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dirty="0" smtClean="0">
                <a:sym typeface="UC Berkeley OS Sign"/>
              </a:rPr>
              <a:t>Why This Course Exists</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4</a:t>
            </a:fld>
            <a:endParaRPr lang="en-US" sz="1500" dirty="0">
              <a:solidFill>
                <a:srgbClr val="002955"/>
              </a:solidFill>
              <a:latin typeface="UC Berkeley OS Sign"/>
              <a:ea typeface="MS PGothic" pitchFamily="34" charset="-128"/>
              <a:sym typeface="UC Berkeley OS Sign"/>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7200" y="1219200"/>
            <a:ext cx="7867055" cy="4491633"/>
          </a:xfrm>
        </p:spPr>
        <p:txBody>
          <a:bodyPr>
            <a:noAutofit/>
          </a:bodyPr>
          <a:lstStyle/>
          <a:p>
            <a:r>
              <a:rPr lang="en-US" sz="2800" dirty="0" smtClean="0"/>
              <a:t>We deal with deep intellectual issues that have challenged deep thinkers for millennia</a:t>
            </a:r>
          </a:p>
          <a:p>
            <a:r>
              <a:rPr lang="en-US" sz="2800" dirty="0" smtClean="0"/>
              <a:t>You must make the transition from studying information and its organization </a:t>
            </a:r>
            <a:r>
              <a:rPr lang="en-US" sz="2800" b="1" dirty="0" smtClean="0">
                <a:solidFill>
                  <a:srgbClr val="FF0000"/>
                </a:solidFill>
              </a:rPr>
              <a:t>IN</a:t>
            </a:r>
            <a:r>
              <a:rPr lang="en-US" sz="2800" dirty="0" smtClean="0"/>
              <a:t> a discipline to studying them </a:t>
            </a:r>
            <a:r>
              <a:rPr lang="en-US" sz="2800" b="1" dirty="0" smtClean="0">
                <a:solidFill>
                  <a:srgbClr val="FF0000"/>
                </a:solidFill>
              </a:rPr>
              <a:t>AS</a:t>
            </a:r>
            <a:r>
              <a:rPr lang="en-US" sz="2800" dirty="0" smtClean="0"/>
              <a:t> a discipline</a:t>
            </a:r>
          </a:p>
          <a:p>
            <a:r>
              <a:rPr lang="en-US" sz="2800" dirty="0" smtClean="0"/>
              <a:t>You must learn to look past the presentation / technology reification / thingness of information and organizing to see it more abstractly as meaning and structure</a:t>
            </a:r>
          </a:p>
          <a:p>
            <a:r>
              <a:rPr lang="en-US" sz="2800" dirty="0" smtClean="0"/>
              <a:t>The diversity of perspectives and backgrounds in your class will be one of the challenges in this course and one of its best characteristics</a:t>
            </a:r>
          </a:p>
        </p:txBody>
      </p:sp>
      <p:sp>
        <p:nvSpPr>
          <p:cNvPr id="7171" name="Rectangle 1"/>
          <p:cNvSpPr>
            <a:spLocks noGrp="1" noChangeArrowheads="1"/>
          </p:cNvSpPr>
          <p:nvPr>
            <p:ph type="title"/>
          </p:nvPr>
        </p:nvSpPr>
        <p:spPr>
          <a:xfrm>
            <a:off x="533400"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dirty="0" smtClean="0">
                <a:sym typeface="UC Berkeley OS Sign"/>
              </a:rPr>
              <a:t>Why This Course Is Challenging and Essential</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5</a:t>
            </a:fld>
            <a:endParaRPr lang="en-US" sz="1500" dirty="0">
              <a:solidFill>
                <a:srgbClr val="002955"/>
              </a:solidFill>
              <a:latin typeface="UC Berkeley OS Sign"/>
              <a:ea typeface="MS PGothic" pitchFamily="34" charset="-128"/>
              <a:sym typeface="UC Berkeley OS Sign"/>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9 December 2015</a:t>
            </a:r>
            <a:br>
              <a:rPr lang="en-US" sz="3000" dirty="0" smtClean="0">
                <a:sym typeface="UC Berkeley OS Sign"/>
              </a:rPr>
            </a:br>
            <a:r>
              <a:rPr lang="en-US" sz="3000" dirty="0" smtClean="0">
                <a:sym typeface="UC Berkeley OS Sign"/>
              </a:rPr>
              <a:t>Lecture 27.2 – Revisiting The Roadmap</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3810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 The Organizing System Lifecycle</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295400"/>
            <a:ext cx="8077200" cy="510200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There is always a lifecycle, but there are times when its phases need to be more explicit and formal:</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institutional contexts</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information-intensive contexts</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When traceability and impact analysis are necessary</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Better to be more explicit and formal than absolutely necessary than vice versa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Defining and Scoping the Domain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524000"/>
            <a:ext cx="8077200" cy="337845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Determining scope and scale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Nature and number of users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Expected lifetime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Physical and technological environment</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Relationship to other organizing systems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228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Scope and Scale</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219200"/>
            <a:ext cx="7239000" cy="474806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SCOPE:  the breadth and variety of resource types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SCALE: the number of resource instances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Heterogeneity of resources is more important than absolute number </a:t>
            </a:r>
            <a:r>
              <a:rPr lang="en-US" sz="2800" dirty="0" smtClean="0">
                <a:latin typeface="UC Berkeley OS Sign"/>
                <a:sym typeface="UC Berkeley OS Sign"/>
              </a:rPr>
              <a:t/>
            </a:r>
            <a:br>
              <a:rPr lang="en-US" sz="2800" dirty="0" smtClean="0">
                <a:latin typeface="UC Berkeley OS Sign"/>
                <a:sym typeface="UC Berkeley OS Sign"/>
              </a:rPr>
            </a:br>
            <a:r>
              <a:rPr lang="en-US" sz="2800" dirty="0" smtClean="0">
                <a:latin typeface="UC Berkeley OS Sign"/>
                <a:sym typeface="UC Berkeley OS Sign"/>
              </a:rPr>
              <a:t>              </a:t>
            </a:r>
            <a:r>
              <a:rPr lang="en-US" sz="2800" dirty="0" smtClean="0">
                <a:latin typeface="UC Berkeley OS Sign"/>
                <a:sym typeface="UC Berkeley OS Sign"/>
              </a:rPr>
              <a:t>(Scope &gt;&gt; Scale)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1409</Words>
  <Application>Microsoft Office PowerPoint</Application>
  <PresentationFormat>On-screen Show (4:3)</PresentationFormat>
  <Paragraphs>252</Paragraphs>
  <Slides>28</Slides>
  <Notes>27</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ＭＳ Ｐゴシック</vt:lpstr>
      <vt:lpstr>Arial</vt:lpstr>
      <vt:lpstr>Calibri</vt:lpstr>
      <vt:lpstr>UC Berkeley OS Sign</vt:lpstr>
      <vt:lpstr>Wingdings</vt:lpstr>
      <vt:lpstr>Office Theme</vt:lpstr>
      <vt:lpstr>INFO 202 “Information Organization &amp; Retrieval” Fall 2015 </vt:lpstr>
      <vt:lpstr>PowerPoint Presentation</vt:lpstr>
      <vt:lpstr>The Course In One Two Slides (2)</vt:lpstr>
      <vt:lpstr>Why This Course Exists</vt:lpstr>
      <vt:lpstr>Why This Course Is Challenging and Essential</vt:lpstr>
      <vt:lpstr>INFO 202 “Information Organization &amp; Retrieval” Fall 2015 </vt:lpstr>
      <vt:lpstr>  The Organizing System Lifecycle</vt:lpstr>
      <vt:lpstr> Defining and Scoping the Domain</vt:lpstr>
      <vt:lpstr>Scope and Scale</vt:lpstr>
      <vt:lpstr> Nature and Number of Users</vt:lpstr>
      <vt:lpstr> Physical or Technological Environment</vt:lpstr>
      <vt:lpstr>  Requirements for Interactions</vt:lpstr>
      <vt:lpstr>  Requirements for Interactions</vt:lpstr>
      <vt:lpstr>  Requirements about  Resource Description</vt:lpstr>
      <vt:lpstr>  Requirements about  Resource Description</vt:lpstr>
      <vt:lpstr>  Tradeoffs involving Description</vt:lpstr>
      <vt:lpstr>  Tradeoffs involving Description</vt:lpstr>
      <vt:lpstr>  The Fundamental Tradeoff in an Organizing System</vt:lpstr>
      <vt:lpstr>  The Fundamental Tradeoff in an Organizing System</vt:lpstr>
      <vt:lpstr>INFO 202 “Information Organization &amp; Retrieval” Fall 2015 </vt:lpstr>
      <vt:lpstr>Your Final Exam (part1) Can you define these terms?</vt:lpstr>
      <vt:lpstr>Your Final Exam (part 2) Can you distinguish these related terms?</vt:lpstr>
      <vt:lpstr>Your Final Exam (part 3)  When You Look at the World…Do You See Organizing Systems Everywhere?</vt:lpstr>
      <vt:lpstr> MY Final Exam</vt:lpstr>
      <vt:lpstr>  MY Final Exam</vt:lpstr>
      <vt:lpstr>  Exam Results</vt:lpstr>
      <vt:lpstr>And Let’s All Thank…</vt:lpstr>
      <vt:lpstr>  This is NOT the end of 202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2015-12-09T16:30:40Z</dcterms:created>
  <dcterms:modified xsi:type="dcterms:W3CDTF">2015-12-09T16:32:38Z</dcterms:modified>
</cp:coreProperties>
</file>