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1"/>
  </p:notesMasterIdLst>
  <p:sldIdLst>
    <p:sldId id="408" r:id="rId2"/>
    <p:sldId id="409" r:id="rId3"/>
    <p:sldId id="410" r:id="rId4"/>
    <p:sldId id="411" r:id="rId5"/>
    <p:sldId id="412" r:id="rId6"/>
    <p:sldId id="413" r:id="rId7"/>
    <p:sldId id="423" r:id="rId8"/>
    <p:sldId id="428" r:id="rId9"/>
    <p:sldId id="429" r:id="rId10"/>
    <p:sldId id="430" r:id="rId11"/>
    <p:sldId id="431" r:id="rId12"/>
    <p:sldId id="432" r:id="rId13"/>
    <p:sldId id="417" r:id="rId14"/>
    <p:sldId id="418" r:id="rId15"/>
    <p:sldId id="422" r:id="rId16"/>
    <p:sldId id="434" r:id="rId17"/>
    <p:sldId id="435" r:id="rId18"/>
    <p:sldId id="419" r:id="rId19"/>
    <p:sldId id="257" r:id="rId20"/>
    <p:sldId id="287" r:id="rId21"/>
    <p:sldId id="352" r:id="rId22"/>
    <p:sldId id="354" r:id="rId23"/>
    <p:sldId id="318" r:id="rId24"/>
    <p:sldId id="316" r:id="rId25"/>
    <p:sldId id="317" r:id="rId26"/>
    <p:sldId id="343" r:id="rId27"/>
    <p:sldId id="382" r:id="rId28"/>
    <p:sldId id="373" r:id="rId29"/>
    <p:sldId id="380" r:id="rId30"/>
    <p:sldId id="370" r:id="rId31"/>
    <p:sldId id="394" r:id="rId32"/>
    <p:sldId id="372" r:id="rId33"/>
    <p:sldId id="319" r:id="rId34"/>
    <p:sldId id="383" r:id="rId35"/>
    <p:sldId id="322" r:id="rId36"/>
    <p:sldId id="332" r:id="rId37"/>
    <p:sldId id="338" r:id="rId38"/>
    <p:sldId id="347" r:id="rId39"/>
    <p:sldId id="436" r:id="rId40"/>
    <p:sldId id="357" r:id="rId41"/>
    <p:sldId id="369" r:id="rId42"/>
    <p:sldId id="367" r:id="rId43"/>
    <p:sldId id="368" r:id="rId44"/>
    <p:sldId id="290" r:id="rId45"/>
    <p:sldId id="312" r:id="rId46"/>
    <p:sldId id="395" r:id="rId47"/>
    <p:sldId id="291" r:id="rId48"/>
    <p:sldId id="388" r:id="rId49"/>
    <p:sldId id="389" r:id="rId50"/>
    <p:sldId id="376" r:id="rId51"/>
    <p:sldId id="378" r:id="rId52"/>
    <p:sldId id="381" r:id="rId53"/>
    <p:sldId id="399" r:id="rId54"/>
    <p:sldId id="439" r:id="rId55"/>
    <p:sldId id="333" r:id="rId56"/>
    <p:sldId id="274" r:id="rId57"/>
    <p:sldId id="402" r:id="rId58"/>
    <p:sldId id="433" r:id="rId59"/>
    <p:sldId id="348"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1" autoAdjust="0"/>
    <p:restoredTop sz="96122" autoAdjust="0"/>
  </p:normalViewPr>
  <p:slideViewPr>
    <p:cSldViewPr>
      <p:cViewPr varScale="1">
        <p:scale>
          <a:sx n="95" d="100"/>
          <a:sy n="95" d="100"/>
        </p:scale>
        <p:origin x="605" y="0"/>
      </p:cViewPr>
      <p:guideLst>
        <p:guide orient="horz" pos="2160"/>
        <p:guide pos="2880"/>
      </p:guideLst>
    </p:cSldViewPr>
  </p:slideViewPr>
  <p:outlineViewPr>
    <p:cViewPr>
      <p:scale>
        <a:sx n="33" d="100"/>
        <a:sy n="33" d="100"/>
      </p:scale>
      <p:origin x="0" y="-6221"/>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6" d="100"/>
          <a:sy n="76" d="100"/>
        </p:scale>
        <p:origin x="216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B1E1BCC-FC47-458C-B401-0B9A5762FE1F}" type="datetimeFigureOut">
              <a:rPr lang="en-US" smtClean="0"/>
              <a:pPr/>
              <a:t>9/7/2016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5A99B35-8416-43AE-9DDE-49790E796373}" type="slidenum">
              <a:rPr lang="en-US" smtClean="0"/>
              <a:pPr/>
              <a:t>‹#›</a:t>
            </a:fld>
            <a:endParaRPr lang="en-US"/>
          </a:p>
        </p:txBody>
      </p:sp>
    </p:spTree>
    <p:extLst>
      <p:ext uri="{BB962C8B-B14F-4D97-AF65-F5344CB8AC3E}">
        <p14:creationId xmlns:p14="http://schemas.microsoft.com/office/powerpoint/2010/main" val="87694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a:p>
        </p:txBody>
      </p:sp>
    </p:spTree>
    <p:extLst>
      <p:ext uri="{BB962C8B-B14F-4D97-AF65-F5344CB8AC3E}">
        <p14:creationId xmlns:p14="http://schemas.microsoft.com/office/powerpoint/2010/main" val="216114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171453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11</a:t>
            </a:fld>
            <a:endParaRPr lang="en-US"/>
          </a:p>
        </p:txBody>
      </p:sp>
    </p:spTree>
    <p:extLst>
      <p:ext uri="{BB962C8B-B14F-4D97-AF65-F5344CB8AC3E}">
        <p14:creationId xmlns:p14="http://schemas.microsoft.com/office/powerpoint/2010/main" val="2019048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453488" lvl="1">
              <a:lnSpc>
                <a:spcPct val="92000"/>
              </a:lnSpc>
              <a:spcBef>
                <a:spcPts val="1786"/>
              </a:spcBef>
              <a:buClr>
                <a:srgbClr val="002955"/>
              </a:buClr>
              <a:buSzPct val="44000"/>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53214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13</a:t>
            </a:fld>
            <a:endParaRPr lang="en-US"/>
          </a:p>
        </p:txBody>
      </p:sp>
    </p:spTree>
    <p:extLst>
      <p:ext uri="{BB962C8B-B14F-4D97-AF65-F5344CB8AC3E}">
        <p14:creationId xmlns:p14="http://schemas.microsoft.com/office/powerpoint/2010/main" val="35312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extLst>
      <p:ext uri="{BB962C8B-B14F-4D97-AF65-F5344CB8AC3E}">
        <p14:creationId xmlns:p14="http://schemas.microsoft.com/office/powerpoint/2010/main" val="424263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B296479-552A-45BA-98F2-7E7955757142}" type="slidenum">
              <a:rPr lang="en-US" smtClean="0"/>
              <a:pPr>
                <a:defRPr/>
              </a:pPr>
              <a:t>15</a:t>
            </a:fld>
            <a:endParaRPr lang="en-US"/>
          </a:p>
        </p:txBody>
      </p:sp>
    </p:spTree>
    <p:extLst>
      <p:ext uri="{BB962C8B-B14F-4D97-AF65-F5344CB8AC3E}">
        <p14:creationId xmlns:p14="http://schemas.microsoft.com/office/powerpoint/2010/main" val="305163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16</a:t>
            </a:fld>
            <a:endParaRPr lang="en-US"/>
          </a:p>
        </p:txBody>
      </p:sp>
    </p:spTree>
    <p:extLst>
      <p:ext uri="{BB962C8B-B14F-4D97-AF65-F5344CB8AC3E}">
        <p14:creationId xmlns:p14="http://schemas.microsoft.com/office/powerpoint/2010/main" val="360046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17</a:t>
            </a:fld>
            <a:endParaRPr lang="en-US"/>
          </a:p>
        </p:txBody>
      </p:sp>
    </p:spTree>
    <p:extLst>
      <p:ext uri="{BB962C8B-B14F-4D97-AF65-F5344CB8AC3E}">
        <p14:creationId xmlns:p14="http://schemas.microsoft.com/office/powerpoint/2010/main" val="391040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19291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19</a:t>
            </a:fld>
            <a:endParaRPr lang="en-US"/>
          </a:p>
        </p:txBody>
      </p:sp>
    </p:spTree>
    <p:extLst>
      <p:ext uri="{BB962C8B-B14F-4D97-AF65-F5344CB8AC3E}">
        <p14:creationId xmlns:p14="http://schemas.microsoft.com/office/powerpoint/2010/main" val="245045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p14="http://schemas.microsoft.com/office/powerpoint/2010/main" val="23861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762000" y="4343400"/>
            <a:ext cx="5486400" cy="4183380"/>
          </a:xfrm>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1896099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extLst>
      <p:ext uri="{BB962C8B-B14F-4D97-AF65-F5344CB8AC3E}">
        <p14:creationId xmlns:p14="http://schemas.microsoft.com/office/powerpoint/2010/main" val="94953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1300773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23</a:t>
            </a:fld>
            <a:endParaRPr lang="en-US"/>
          </a:p>
        </p:txBody>
      </p:sp>
    </p:spTree>
    <p:extLst>
      <p:ext uri="{BB962C8B-B14F-4D97-AF65-F5344CB8AC3E}">
        <p14:creationId xmlns:p14="http://schemas.microsoft.com/office/powerpoint/2010/main" val="845749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97561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24</a:t>
            </a:fld>
            <a:endParaRPr lang="en-US"/>
          </a:p>
        </p:txBody>
      </p:sp>
    </p:spTree>
    <p:extLst>
      <p:ext uri="{BB962C8B-B14F-4D97-AF65-F5344CB8AC3E}">
        <p14:creationId xmlns:p14="http://schemas.microsoft.com/office/powerpoint/2010/main" val="1382039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25</a:t>
            </a:fld>
            <a:endParaRPr lang="en-US"/>
          </a:p>
        </p:txBody>
      </p:sp>
    </p:spTree>
    <p:extLst>
      <p:ext uri="{BB962C8B-B14F-4D97-AF65-F5344CB8AC3E}">
        <p14:creationId xmlns:p14="http://schemas.microsoft.com/office/powerpoint/2010/main" val="2198752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26</a:t>
            </a:fld>
            <a:endParaRPr lang="en-US"/>
          </a:p>
        </p:txBody>
      </p:sp>
    </p:spTree>
    <p:extLst>
      <p:ext uri="{BB962C8B-B14F-4D97-AF65-F5344CB8AC3E}">
        <p14:creationId xmlns:p14="http://schemas.microsoft.com/office/powerpoint/2010/main" val="3346352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66800" y="762000"/>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2449706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04900" y="533400"/>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2814480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29</a:t>
            </a:fld>
            <a:endParaRPr lang="en-US"/>
          </a:p>
        </p:txBody>
      </p:sp>
    </p:spTree>
    <p:extLst>
      <p:ext uri="{BB962C8B-B14F-4D97-AF65-F5344CB8AC3E}">
        <p14:creationId xmlns:p14="http://schemas.microsoft.com/office/powerpoint/2010/main" val="289479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744309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3536707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xfrm>
            <a:off x="685800" y="4419600"/>
            <a:ext cx="5486400" cy="4183380"/>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31</a:t>
            </a:fld>
            <a:endParaRPr lang="en-US"/>
          </a:p>
        </p:txBody>
      </p:sp>
    </p:spTree>
    <p:extLst>
      <p:ext uri="{BB962C8B-B14F-4D97-AF65-F5344CB8AC3E}">
        <p14:creationId xmlns:p14="http://schemas.microsoft.com/office/powerpoint/2010/main" val="2450451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3152875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3280808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188088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35</a:t>
            </a:fld>
            <a:endParaRPr lang="en-US"/>
          </a:p>
        </p:txBody>
      </p:sp>
    </p:spTree>
    <p:extLst>
      <p:ext uri="{BB962C8B-B14F-4D97-AF65-F5344CB8AC3E}">
        <p14:creationId xmlns:p14="http://schemas.microsoft.com/office/powerpoint/2010/main" val="265158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A99B35-8416-43AE-9DDE-49790E796373}" type="slidenum">
              <a:rPr lang="en-US" smtClean="0"/>
              <a:pPr/>
              <a:t>36</a:t>
            </a:fld>
            <a:endParaRPr lang="en-US"/>
          </a:p>
        </p:txBody>
      </p:sp>
    </p:spTree>
    <p:extLst>
      <p:ext uri="{BB962C8B-B14F-4D97-AF65-F5344CB8AC3E}">
        <p14:creationId xmlns:p14="http://schemas.microsoft.com/office/powerpoint/2010/main" val="355078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3741481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4825"/>
            <a:ext cx="54864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38</a:t>
            </a:fld>
            <a:endParaRPr lang="en-US"/>
          </a:p>
        </p:txBody>
      </p:sp>
    </p:spTree>
    <p:extLst>
      <p:ext uri="{BB962C8B-B14F-4D97-AF65-F5344CB8AC3E}">
        <p14:creationId xmlns:p14="http://schemas.microsoft.com/office/powerpoint/2010/main" val="2465212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39</a:t>
            </a:fld>
            <a:endParaRPr lang="en-US"/>
          </a:p>
        </p:txBody>
      </p:sp>
    </p:spTree>
    <p:extLst>
      <p:ext uri="{BB962C8B-B14F-4D97-AF65-F5344CB8AC3E}">
        <p14:creationId xmlns:p14="http://schemas.microsoft.com/office/powerpoint/2010/main" val="175293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None/>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3168629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550802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41</a:t>
            </a:fld>
            <a:endParaRPr lang="en-US"/>
          </a:p>
        </p:txBody>
      </p:sp>
    </p:spTree>
    <p:extLst>
      <p:ext uri="{BB962C8B-B14F-4D97-AF65-F5344CB8AC3E}">
        <p14:creationId xmlns:p14="http://schemas.microsoft.com/office/powerpoint/2010/main" val="2030791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1139570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21335053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3097786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1393057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13930574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1588913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928394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extLst>
      <p:ext uri="{BB962C8B-B14F-4D97-AF65-F5344CB8AC3E}">
        <p14:creationId xmlns:p14="http://schemas.microsoft.com/office/powerpoint/2010/main" val="387778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70932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28709924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17484558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2768483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sz="1800"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53</a:t>
            </a:fld>
            <a:endParaRPr lang="en-US"/>
          </a:p>
        </p:txBody>
      </p:sp>
    </p:spTree>
    <p:extLst>
      <p:ext uri="{BB962C8B-B14F-4D97-AF65-F5344CB8AC3E}">
        <p14:creationId xmlns:p14="http://schemas.microsoft.com/office/powerpoint/2010/main" val="2450451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2839066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4184336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3107689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1882194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58</a:t>
            </a:fld>
            <a:endParaRPr lang="en-US"/>
          </a:p>
        </p:txBody>
      </p:sp>
    </p:spTree>
    <p:extLst>
      <p:ext uri="{BB962C8B-B14F-4D97-AF65-F5344CB8AC3E}">
        <p14:creationId xmlns:p14="http://schemas.microsoft.com/office/powerpoint/2010/main" val="415722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59</a:t>
            </a:fld>
            <a:endParaRPr lang="en-US"/>
          </a:p>
        </p:txBody>
      </p:sp>
    </p:spTree>
    <p:extLst>
      <p:ext uri="{BB962C8B-B14F-4D97-AF65-F5344CB8AC3E}">
        <p14:creationId xmlns:p14="http://schemas.microsoft.com/office/powerpoint/2010/main" val="273485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6</a:t>
            </a:fld>
            <a:endParaRPr lang="en-US"/>
          </a:p>
        </p:txBody>
      </p:sp>
    </p:spTree>
    <p:extLst>
      <p:ext uri="{BB962C8B-B14F-4D97-AF65-F5344CB8AC3E}">
        <p14:creationId xmlns:p14="http://schemas.microsoft.com/office/powerpoint/2010/main" val="411022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7</a:t>
            </a:fld>
            <a:endParaRPr lang="en-US"/>
          </a:p>
        </p:txBody>
      </p:sp>
    </p:spTree>
    <p:extLst>
      <p:ext uri="{BB962C8B-B14F-4D97-AF65-F5344CB8AC3E}">
        <p14:creationId xmlns:p14="http://schemas.microsoft.com/office/powerpoint/2010/main" val="99689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extLst>
      <p:ext uri="{BB962C8B-B14F-4D97-AF65-F5344CB8AC3E}">
        <p14:creationId xmlns:p14="http://schemas.microsoft.com/office/powerpoint/2010/main" val="2009447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65434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B712B0-46E1-4CE2-BCCB-05003D433A8D}"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pic>
        <p:nvPicPr>
          <p:cNvPr id="7" name="Picture 5"/>
          <p:cNvPicPr>
            <a:picLocks noChangeArrowheads="1"/>
          </p:cNvPicPr>
          <p:nvPr userDrawn="1"/>
        </p:nvPicPr>
        <p:blipFill>
          <a:blip r:embed="rId2" cstate="print"/>
          <a:srcRect/>
          <a:stretch>
            <a:fillRect/>
          </a:stretch>
        </p:blipFill>
        <p:spPr bwMode="auto">
          <a:xfrm>
            <a:off x="194221" y="223242"/>
            <a:ext cx="892969" cy="892969"/>
          </a:xfrm>
          <a:prstGeom prst="rect">
            <a:avLst/>
          </a:prstGeom>
          <a:noFill/>
          <a:ln w="9525">
            <a:noFill/>
            <a:round/>
            <a:headEnd/>
            <a:tailEnd/>
          </a:ln>
        </p:spPr>
      </p:pic>
      <p:sp>
        <p:nvSpPr>
          <p:cNvPr id="8" name="Rectangle 3"/>
          <p:cNvSpPr>
            <a:spLocks/>
          </p:cNvSpPr>
          <p:nvPr userDrawn="1"/>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9" name="Rectangle 4"/>
          <p:cNvSpPr>
            <a:spLocks/>
          </p:cNvSpPr>
          <p:nvPr userDrawn="1"/>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B712B0-46E1-4CE2-BCCB-05003D433A8D}" type="datetimeFigureOut">
              <a:rPr lang="en-US" smtClean="0"/>
              <a:pPr/>
              <a:t>9/7/2016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712B0-46E1-4CE2-BCCB-05003D433A8D}"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B712B0-46E1-4CE2-BCCB-05003D433A8D}" type="datetimeFigureOut">
              <a:rPr lang="en-US" smtClean="0"/>
              <a:pPr/>
              <a:t>9/7/2016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712B0-46E1-4CE2-BCCB-05003D433A8D}" type="datetimeFigureOut">
              <a:rPr lang="en-US" smtClean="0"/>
              <a:pPr/>
              <a:t>9/7/2016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B712B0-46E1-4CE2-BCCB-05003D433A8D}" type="datetimeFigureOut">
              <a:rPr lang="en-US" smtClean="0"/>
              <a:pPr/>
              <a:t>9/7/2016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712B0-46E1-4CE2-BCCB-05003D433A8D}" type="datetimeFigureOut">
              <a:rPr lang="en-US" smtClean="0"/>
              <a:pPr/>
              <a:t>9/7/2016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79949E-D186-4368-A802-7C95BCDEB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712B0-46E1-4CE2-BCCB-05003D433A8D}" type="datetimeFigureOut">
              <a:rPr lang="en-US" smtClean="0"/>
              <a:pPr/>
              <a:t>9/7/2016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79949E-D186-4368-A802-7C95BCDEB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online.wsj.com/articles/the-smithsonian-works-to-digitize-millions-of-documents-1410464327" TargetMode="External"/><Relationship Id="rId5" Type="http://schemas.openxmlformats.org/officeDocument/2006/relationships/hyperlink" Target="https://transcription.si.edu/" TargetMode="External"/><Relationship Id="rId4" Type="http://schemas.openxmlformats.org/officeDocument/2006/relationships/hyperlink" Target="http://newscenter.berkeley.edu/2013/05/22/citizen-scientists-help-calbu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reatparchmentbook.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people.ischool.berkeley.edu/~glushko/parchexplore.mp4" TargetMode="Externa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www.macfound.org/fellows/892/"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unspsc.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
            </a:r>
            <a:br>
              <a:rPr lang="en-US" sz="3000" dirty="0" smtClean="0">
                <a:sym typeface="UC Berkeley OS Sign"/>
              </a:rPr>
            </a:br>
            <a:r>
              <a:rPr lang="en-US" sz="3000" dirty="0" smtClean="0">
                <a:sym typeface="UC Berkeley OS Sign"/>
              </a:rPr>
              <a:t>Maintenance in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extLst>
      <p:ext uri="{BB962C8B-B14F-4D97-AF65-F5344CB8AC3E}">
        <p14:creationId xmlns:p14="http://schemas.microsoft.com/office/powerpoint/2010/main" val="37780860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Records Management</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395643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“Records management” and “compliance” are old terms but the concerns about what information a government or business needs to preserve are very important today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Retention requirements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Non-retention requirements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Access control, especially for classified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Prohibitions about keeping personally identifiable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Purging requirements and authority</a:t>
            </a:r>
            <a:endParaRPr lang="en-US" sz="2400" dirty="0">
              <a:latin typeface="UC Berkeley OS Sign"/>
            </a:endParaRPr>
          </a:p>
        </p:txBody>
      </p:sp>
    </p:spTree>
    <p:extLst>
      <p:ext uri="{BB962C8B-B14F-4D97-AF65-F5344CB8AC3E}">
        <p14:creationId xmlns:p14="http://schemas.microsoft.com/office/powerpoint/2010/main" val="41183913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762000" y="226373"/>
            <a:ext cx="72381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Ken </a:t>
            </a:r>
            <a:r>
              <a:rPr lang="en-US" sz="4000" b="1" dirty="0">
                <a:sym typeface="UC Berkeley OS Sign"/>
              </a:rPr>
              <a:t>Lay does the </a:t>
            </a:r>
            <a:r>
              <a:rPr lang="en-US" sz="4000" b="1" dirty="0" smtClean="0">
                <a:sym typeface="UC Berkeley OS Sign"/>
              </a:rPr>
              <a:t>“Perp Walk”</a:t>
            </a:r>
            <a:r>
              <a:rPr lang="en-US" sz="4000" b="1" dirty="0">
                <a:sym typeface="UC Berkeley OS Sign"/>
              </a:rPr>
              <a:t/>
            </a:r>
            <a:br>
              <a:rPr lang="en-US" sz="4000" b="1" dirty="0">
                <a:sym typeface="UC Berkeley OS Sign"/>
              </a:rPr>
            </a:br>
            <a:r>
              <a:rPr lang="en-US" sz="4000" b="1" dirty="0">
                <a:sym typeface="UC Berkeley OS Sign"/>
              </a:rPr>
              <a:t>after the Enron Fraud</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533400" y="1371600"/>
            <a:ext cx="5963582" cy="4472687"/>
          </a:xfrm>
        </p:spPr>
      </p:pic>
      <p:sp>
        <p:nvSpPr>
          <p:cNvPr id="8" name="TextBox 7"/>
          <p:cNvSpPr txBox="1"/>
          <p:nvPr/>
        </p:nvSpPr>
        <p:spPr>
          <a:xfrm>
            <a:off x="6629400" y="2057400"/>
            <a:ext cx="2209800" cy="2308324"/>
          </a:xfrm>
          <a:prstGeom prst="rect">
            <a:avLst/>
          </a:prstGeom>
          <a:noFill/>
        </p:spPr>
        <p:txBody>
          <a:bodyPr wrap="square" rtlCol="0">
            <a:spAutoFit/>
          </a:bodyPr>
          <a:lstStyle/>
          <a:p>
            <a:r>
              <a:rPr lang="en-US" sz="2400" dirty="0" smtClean="0"/>
              <a:t>Projected Long-term Revenue Reported as Current Income</a:t>
            </a:r>
          </a:p>
          <a:p>
            <a:endParaRPr lang="en-US" sz="2400" dirty="0" smtClean="0"/>
          </a:p>
          <a:p>
            <a:r>
              <a:rPr lang="en-US" sz="2400" dirty="0" smtClean="0"/>
              <a:t> </a:t>
            </a:r>
            <a:endParaRPr lang="en-US" sz="2400" dirty="0"/>
          </a:p>
        </p:txBody>
      </p:sp>
      <p:sp>
        <p:nvSpPr>
          <p:cNvPr id="9" name="TextBox 8"/>
          <p:cNvSpPr txBox="1"/>
          <p:nvPr/>
        </p:nvSpPr>
        <p:spPr>
          <a:xfrm>
            <a:off x="3505200" y="5029200"/>
            <a:ext cx="5181600" cy="1569660"/>
          </a:xfrm>
          <a:prstGeom prst="rect">
            <a:avLst/>
          </a:prstGeom>
          <a:noFill/>
        </p:spPr>
        <p:txBody>
          <a:bodyPr wrap="square" rtlCol="0">
            <a:spAutoFit/>
          </a:bodyPr>
          <a:lstStyle/>
          <a:p>
            <a:r>
              <a:rPr lang="en-US" sz="2400" dirty="0" smtClean="0"/>
              <a:t>Creating “off balance sheet” Partnerships to Hide Losses, using inflated stock as the collateral for loans from partners </a:t>
            </a:r>
            <a:endParaRPr lang="en-US" sz="2400" dirty="0"/>
          </a:p>
        </p:txBody>
      </p:sp>
    </p:spTree>
    <p:extLst>
      <p:ext uri="{BB962C8B-B14F-4D97-AF65-F5344CB8AC3E}">
        <p14:creationId xmlns:p14="http://schemas.microsoft.com/office/powerpoint/2010/main" val="1438913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0301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Is A Fish a Document?</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53049" y="5058184"/>
            <a:ext cx="8305800" cy="1172915"/>
          </a:xfrm>
          <a:prstGeom prst="rect">
            <a:avLst/>
          </a:prstGeom>
          <a:noFill/>
          <a:ln w="9525">
            <a:noFill/>
            <a:miter lim="800000"/>
            <a:headEnd/>
            <a:tailEnd/>
          </a:ln>
        </p:spPr>
        <p:txBody>
          <a:bodyPr wrap="square" lIns="64291" tIns="32146" rIns="64291" bIns="32146">
            <a:spAutoFit/>
          </a:bodyPr>
          <a:lstStyle/>
          <a:p>
            <a:pPr marL="285750" indent="-285750">
              <a:buFont typeface="Arial" panose="020B0604020202020204" pitchFamily="34" charset="0"/>
              <a:buChar char="•"/>
            </a:pPr>
            <a:r>
              <a:rPr lang="en-US" dirty="0" smtClean="0"/>
              <a:t>The US Supreme </a:t>
            </a:r>
            <a:r>
              <a:rPr lang="en-US" dirty="0"/>
              <a:t>Court ruled in favor of the </a:t>
            </a:r>
            <a:r>
              <a:rPr lang="en-US" dirty="0" smtClean="0"/>
              <a:t>fisherman (Yates v. United States 2015), </a:t>
            </a:r>
            <a:r>
              <a:rPr lang="en-US" dirty="0"/>
              <a:t>finding that “tangible object” must be interpreted in the context of “record” and “document” and, as such, only applies to an object “used to record or preserve </a:t>
            </a:r>
            <a:r>
              <a:rPr lang="en-US" dirty="0" smtClean="0"/>
              <a:t>information”</a:t>
            </a:r>
            <a:endParaRPr lang="en-US" dirty="0"/>
          </a:p>
        </p:txBody>
      </p:sp>
      <p:pic>
        <p:nvPicPr>
          <p:cNvPr id="1028" name="Picture 4" descr="XXX 131936 FISH CASE 0009.JPG USA 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66" y="1394010"/>
            <a:ext cx="2458767" cy="18463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52" y="3198992"/>
            <a:ext cx="5143448"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When </a:t>
            </a:r>
            <a:r>
              <a:rPr lang="en-US" dirty="0"/>
              <a:t>he dumped them overboard instead, he was charged with violating the Sarbanes-Oxley </a:t>
            </a:r>
            <a:r>
              <a:rPr lang="en-US" dirty="0" smtClean="0"/>
              <a:t>Act, which imposes </a:t>
            </a:r>
            <a:r>
              <a:rPr lang="en-US" dirty="0"/>
              <a:t>harsh penalties for destroying “</a:t>
            </a:r>
            <a:r>
              <a:rPr lang="en-US" dirty="0">
                <a:solidFill>
                  <a:srgbClr val="FF0000"/>
                </a:solidFill>
              </a:rPr>
              <a:t>any record, document, or tangible object</a:t>
            </a:r>
            <a:r>
              <a:rPr lang="en-US" dirty="0"/>
              <a:t>” to impede a federal investigation</a:t>
            </a:r>
          </a:p>
        </p:txBody>
      </p:sp>
      <p:pic>
        <p:nvPicPr>
          <p:cNvPr id="3074" name="Picture 2" descr="Epinephelus mor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414167"/>
            <a:ext cx="2095500" cy="1323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00400" y="1455479"/>
            <a:ext cx="51816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John Yates, a </a:t>
            </a:r>
            <a:r>
              <a:rPr lang="en-US" dirty="0"/>
              <a:t>commercial fisherman in </a:t>
            </a:r>
            <a:r>
              <a:rPr lang="en-US" dirty="0" smtClean="0"/>
              <a:t>Florida, </a:t>
            </a:r>
            <a:r>
              <a:rPr lang="en-US" dirty="0"/>
              <a:t>was found with </a:t>
            </a:r>
            <a:r>
              <a:rPr lang="en-US" dirty="0" smtClean="0"/>
              <a:t>red groupers </a:t>
            </a:r>
            <a:r>
              <a:rPr lang="en-US" dirty="0"/>
              <a:t>in his catch below the legal size limit. </a:t>
            </a:r>
            <a:r>
              <a:rPr lang="en-US" dirty="0" smtClean="0"/>
              <a:t> An </a:t>
            </a:r>
            <a:r>
              <a:rPr lang="en-US" dirty="0"/>
              <a:t>inspector ordered him to return to port and hand the fish over to the </a:t>
            </a:r>
            <a:r>
              <a:rPr lang="en-US" dirty="0" smtClean="0"/>
              <a:t>authorities</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5"/>
          <a:stretch>
            <a:fillRect/>
          </a:stretch>
        </p:blipFill>
        <p:spPr>
          <a:xfrm>
            <a:off x="5528524" y="4400633"/>
            <a:ext cx="2620852" cy="450459"/>
          </a:xfrm>
          <a:prstGeom prst="rect">
            <a:avLst/>
          </a:prstGeom>
        </p:spPr>
      </p:pic>
    </p:spTree>
    <p:extLst>
      <p:ext uri="{BB962C8B-B14F-4D97-AF65-F5344CB8AC3E}">
        <p14:creationId xmlns:p14="http://schemas.microsoft.com/office/powerpoint/2010/main" val="145263800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07623"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Didn’t Follow </a:t>
            </a:r>
            <a:br>
              <a:rPr lang="en-US" sz="4000" b="1" dirty="0">
                <a:sym typeface="UC Berkeley OS Sign"/>
              </a:rPr>
            </a:br>
            <a:r>
              <a:rPr lang="en-US" sz="4000" b="1" dirty="0">
                <a:sym typeface="UC Berkeley OS Sign"/>
              </a:rPr>
              <a:t>Recordkeeping Rules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457200" y="1676400"/>
            <a:ext cx="3899631" cy="3151606"/>
          </a:xfrm>
        </p:spPr>
      </p:pic>
      <p:pic>
        <p:nvPicPr>
          <p:cNvPr id="1026" name="Picture 2" descr="GTY 588549552 A POL USA 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855" y="1701209"/>
            <a:ext cx="4288386" cy="3220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5562600"/>
            <a:ext cx="2667000" cy="584775"/>
          </a:xfrm>
          <a:prstGeom prst="rect">
            <a:avLst/>
          </a:prstGeom>
          <a:noFill/>
        </p:spPr>
        <p:txBody>
          <a:bodyPr wrap="square" rtlCol="0">
            <a:spAutoFit/>
          </a:bodyPr>
          <a:lstStyle/>
          <a:p>
            <a:r>
              <a:rPr lang="en-US" sz="3200" dirty="0" smtClean="0"/>
              <a:t>Oliver North</a:t>
            </a:r>
            <a:endParaRPr lang="en-US" sz="3200" dirty="0"/>
          </a:p>
        </p:txBody>
      </p:sp>
      <p:sp>
        <p:nvSpPr>
          <p:cNvPr id="10" name="TextBox 9"/>
          <p:cNvSpPr txBox="1"/>
          <p:nvPr/>
        </p:nvSpPr>
        <p:spPr>
          <a:xfrm>
            <a:off x="5181600" y="5573378"/>
            <a:ext cx="3276600" cy="646331"/>
          </a:xfrm>
          <a:prstGeom prst="rect">
            <a:avLst/>
          </a:prstGeom>
          <a:noFill/>
        </p:spPr>
        <p:txBody>
          <a:bodyPr wrap="square" rtlCol="0">
            <a:spAutoFit/>
          </a:bodyPr>
          <a:lstStyle/>
          <a:p>
            <a:r>
              <a:rPr lang="en-US" sz="3600" dirty="0" smtClean="0"/>
              <a:t>Hillary</a:t>
            </a:r>
            <a:r>
              <a:rPr lang="en-US" dirty="0" smtClean="0"/>
              <a:t> </a:t>
            </a:r>
            <a:r>
              <a:rPr lang="en-US" sz="3600" dirty="0" smtClean="0"/>
              <a:t>Clinton</a:t>
            </a:r>
            <a:endParaRPr lang="en-US" sz="3600" dirty="0"/>
          </a:p>
        </p:txBody>
      </p:sp>
    </p:spTree>
    <p:extLst>
      <p:ext uri="{BB962C8B-B14F-4D97-AF65-F5344CB8AC3E}">
        <p14:creationId xmlns:p14="http://schemas.microsoft.com/office/powerpoint/2010/main" val="15816135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Curation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828800"/>
            <a:ext cx="8036719" cy="396278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a common term for maintenance activities in "memory institutions“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It includes work to improve access (through better organization or description) or to restore / transform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Curation decisions are often on an item-by-item basis, or for a set of closely related ones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Some people call "</a:t>
            </a:r>
            <a:r>
              <a:rPr lang="en-US" sz="2400" dirty="0" err="1" smtClean="0">
                <a:latin typeface="UC Berkeley OS Sign"/>
              </a:rPr>
              <a:t>Crowdsourcing</a:t>
            </a:r>
            <a:r>
              <a:rPr lang="en-US" sz="2400" dirty="0" smtClean="0">
                <a:latin typeface="UC Berkeley OS Sign"/>
              </a:rPr>
              <a:t>" and similar activities "community curation" but professional curators deprecate this usage</a:t>
            </a:r>
          </a:p>
        </p:txBody>
      </p:sp>
    </p:spTree>
    <p:extLst>
      <p:ext uri="{BB962C8B-B14F-4D97-AF65-F5344CB8AC3E}">
        <p14:creationId xmlns:p14="http://schemas.microsoft.com/office/powerpoint/2010/main" val="35537326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3048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Crowdsourcing Digitization / </a:t>
            </a:r>
            <a:r>
              <a:rPr lang="en-US" sz="3600" b="1" dirty="0" smtClean="0">
                <a:sym typeface="UC Berkeley OS Sign"/>
              </a:rPr>
              <a:t/>
            </a:r>
            <a:br>
              <a:rPr lang="en-US" sz="3600" b="1" dirty="0" smtClean="0">
                <a:sym typeface="UC Berkeley OS Sign"/>
              </a:rPr>
            </a:br>
            <a:r>
              <a:rPr lang="en-US" sz="3600" b="1" dirty="0" smtClean="0">
                <a:sym typeface="UC Berkeley OS Sign"/>
              </a:rPr>
              <a:t>Citizen </a:t>
            </a:r>
            <a:r>
              <a:rPr lang="en-US" sz="3600" b="1" dirty="0">
                <a:sym typeface="UC Berkeley OS Sign"/>
              </a:rPr>
              <a:t>Science</a:t>
            </a:r>
          </a:p>
        </p:txBody>
      </p:sp>
      <p:sp>
        <p:nvSpPr>
          <p:cNvPr id="552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F414E6E1-36C7-49D3-B716-BE1C2B35C8BA}"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pic>
        <p:nvPicPr>
          <p:cNvPr id="55303" name="Picture 2" descr="C:\Users\glushko\Documents\Courses\F2011\202\figures\FootballTeam.jpg"/>
          <p:cNvPicPr>
            <a:picLocks noGrp="1" noChangeAspect="1" noChangeArrowheads="1"/>
          </p:cNvPicPr>
          <p:nvPr>
            <p:ph idx="1"/>
          </p:nvPr>
        </p:nvPicPr>
        <p:blipFill>
          <a:blip r:embed="rId3" cstate="print"/>
          <a:srcRect/>
          <a:stretch>
            <a:fillRect/>
          </a:stretch>
        </p:blipFill>
        <p:spPr>
          <a:xfrm>
            <a:off x="609600" y="2209800"/>
            <a:ext cx="2570994" cy="3276600"/>
          </a:xfrm>
        </p:spPr>
      </p:pic>
      <p:sp>
        <p:nvSpPr>
          <p:cNvPr id="9" name="Rectangle 8"/>
          <p:cNvSpPr/>
          <p:nvPr/>
        </p:nvSpPr>
        <p:spPr>
          <a:xfrm>
            <a:off x="3581400" y="1331595"/>
            <a:ext cx="5190903" cy="4985980"/>
          </a:xfrm>
          <a:prstGeom prst="rect">
            <a:avLst/>
          </a:prstGeom>
        </p:spPr>
        <p:txBody>
          <a:bodyPr wrap="square">
            <a:spAutoFit/>
          </a:bodyPr>
          <a:lstStyle/>
          <a:p>
            <a:pPr>
              <a:buFontTx/>
              <a:buChar char="•"/>
            </a:pPr>
            <a:r>
              <a:rPr lang="en-US" sz="2000" dirty="0" smtClean="0"/>
              <a:t>Many museums or scientific repositories are asking for help in digitizing their collections</a:t>
            </a:r>
          </a:p>
          <a:p>
            <a:pPr>
              <a:buFontTx/>
              <a:buChar char="•"/>
            </a:pPr>
            <a:endParaRPr lang="en-US" sz="2000" dirty="0" smtClean="0"/>
          </a:p>
          <a:p>
            <a:pPr>
              <a:buFontTx/>
              <a:buChar char="•"/>
            </a:pPr>
            <a:r>
              <a:rPr lang="en-US" sz="2000" dirty="0" smtClean="0"/>
              <a:t> Typically this involves the transcription of “pictures of documents” or preliminary classification so that scarce experts can focus on  resources likely to be more important</a:t>
            </a:r>
          </a:p>
          <a:p>
            <a:pPr>
              <a:buFontTx/>
              <a:buChar char="•"/>
            </a:pPr>
            <a:endParaRPr lang="en-US" sz="2000" dirty="0" smtClean="0"/>
          </a:p>
          <a:p>
            <a:pPr lvl="1">
              <a:buFontTx/>
              <a:buChar char="•"/>
            </a:pPr>
            <a:r>
              <a:rPr lang="en-US" sz="2000" dirty="0" err="1" smtClean="0"/>
              <a:t>Calbug</a:t>
            </a:r>
            <a:r>
              <a:rPr lang="en-US" sz="2000" dirty="0" smtClean="0"/>
              <a:t>:  </a:t>
            </a:r>
            <a:r>
              <a:rPr lang="en-US" sz="2000" dirty="0" smtClean="0">
                <a:hlinkClick r:id="rId4" tooltip="http://newscenter.berkeley.edu/2013/05/22/citizen-scientists-help-calbug/"/>
              </a:rPr>
              <a:t>newscenter.berkeley.edu/2013/05/22/citizen-scientists-help-</a:t>
            </a:r>
            <a:r>
              <a:rPr lang="en-US" sz="2000" dirty="0" err="1" smtClean="0">
                <a:hlinkClick r:id="rId4" tooltip="http://newscenter.berkeley.edu/2013/05/22/citizen-scientists-help-calbug/"/>
              </a:rPr>
              <a:t>calbug</a:t>
            </a:r>
            <a:r>
              <a:rPr lang="en-US" sz="2000" dirty="0" smtClean="0">
                <a:hlinkClick r:id="rId4" tooltip="http://newscenter.berkeley.edu/2013/05/22/citizen-scientists-help-calbug/"/>
              </a:rPr>
              <a:t>/</a:t>
            </a:r>
            <a:endParaRPr lang="en-US" sz="2000" dirty="0" smtClean="0"/>
          </a:p>
          <a:p>
            <a:pPr>
              <a:buFontTx/>
              <a:buChar char="•"/>
            </a:pPr>
            <a:endParaRPr lang="en-US" sz="2000" dirty="0" smtClean="0"/>
          </a:p>
          <a:p>
            <a:pPr lvl="1">
              <a:buFontTx/>
              <a:buChar char="•"/>
            </a:pPr>
            <a:r>
              <a:rPr lang="en-US" sz="2000" dirty="0" smtClean="0">
                <a:hlinkClick r:id="rId5"/>
              </a:rPr>
              <a:t>Smithsonian Transcription Center:</a:t>
            </a:r>
            <a:r>
              <a:rPr lang="en-US" sz="2000" dirty="0" smtClean="0"/>
              <a:t/>
            </a:r>
            <a:br>
              <a:rPr lang="en-US" sz="2000" dirty="0" smtClean="0"/>
            </a:br>
            <a:endParaRPr lang="en-US" sz="2000" dirty="0" smtClean="0"/>
          </a:p>
          <a:p>
            <a:pPr lvl="2">
              <a:buFont typeface="Arial" pitchFamily="34" charset="0"/>
              <a:buChar char="•"/>
            </a:pPr>
            <a:r>
              <a:rPr lang="en-US" sz="2000" dirty="0" smtClean="0">
                <a:hlinkClick r:id="rId6"/>
              </a:rPr>
              <a:t>WSJ Article 9/13/14</a:t>
            </a:r>
            <a:endParaRPr lang="en-US" dirty="0" smtClean="0"/>
          </a:p>
          <a:p>
            <a:pPr>
              <a:buFontTx/>
              <a:buChar char="•"/>
            </a:pPr>
            <a:endParaRPr lang="en-US" dirty="0" smtClean="0"/>
          </a:p>
        </p:txBody>
      </p:sp>
    </p:spTree>
    <p:extLst>
      <p:ext uri="{BB962C8B-B14F-4D97-AF65-F5344CB8AC3E}">
        <p14:creationId xmlns:p14="http://schemas.microsoft.com/office/powerpoint/2010/main" val="188780226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0" y="1558223"/>
            <a:ext cx="3429000"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“Computational Curation”</a:t>
            </a:r>
            <a:br>
              <a:rPr lang="en-US" sz="3600" b="1" dirty="0">
                <a:sym typeface="UC Berkeley OS Sign"/>
              </a:rPr>
            </a:br>
            <a:r>
              <a:rPr lang="en-US" sz="3600" b="1" dirty="0">
                <a:sym typeface="UC Berkeley OS Sign"/>
              </a:rPr>
              <a:t/>
            </a:r>
            <a:br>
              <a:rPr lang="en-US" sz="3600" b="1" dirty="0">
                <a:sym typeface="UC Berkeley OS Sign"/>
              </a:rPr>
            </a:br>
            <a:r>
              <a:rPr lang="en-US" sz="3600" b="1" dirty="0">
                <a:sym typeface="UC Berkeley OS Sign"/>
              </a:rPr>
              <a:t>Restoration of </a:t>
            </a:r>
            <a:br>
              <a:rPr lang="en-US" sz="3600" b="1" dirty="0">
                <a:sym typeface="UC Berkeley OS Sign"/>
              </a:rPr>
            </a:br>
            <a:r>
              <a:rPr lang="en-US" sz="3600" b="1" dirty="0">
                <a:sym typeface="UC Berkeley OS Sign"/>
              </a:rPr>
              <a:t>Digital Resources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11" name="TextBox 10"/>
          <p:cNvSpPr txBox="1"/>
          <p:nvPr/>
        </p:nvSpPr>
        <p:spPr>
          <a:xfrm>
            <a:off x="4114800" y="5334000"/>
            <a:ext cx="3886200" cy="369332"/>
          </a:xfrm>
          <a:prstGeom prst="rect">
            <a:avLst/>
          </a:prstGeom>
          <a:noFill/>
        </p:spPr>
        <p:txBody>
          <a:bodyPr wrap="square" rtlCol="0">
            <a:spAutoFit/>
          </a:bodyPr>
          <a:lstStyle/>
          <a:p>
            <a:r>
              <a:rPr lang="en-US" dirty="0" smtClean="0">
                <a:latin typeface="UC Berkeley OS Sign"/>
                <a:hlinkClick r:id="rId3"/>
              </a:rPr>
              <a:t>The Great Parchment Book</a:t>
            </a:r>
            <a:endParaRPr lang="en-US" dirty="0">
              <a:latin typeface="UC Berkeley OS Sign"/>
            </a:endParaRPr>
          </a:p>
        </p:txBody>
      </p:sp>
      <p:sp>
        <p:nvSpPr>
          <p:cNvPr id="12" name="TextBox 11"/>
          <p:cNvSpPr txBox="1"/>
          <p:nvPr/>
        </p:nvSpPr>
        <p:spPr>
          <a:xfrm>
            <a:off x="3657600" y="5791200"/>
            <a:ext cx="4038600" cy="369332"/>
          </a:xfrm>
          <a:prstGeom prst="rect">
            <a:avLst/>
          </a:prstGeom>
          <a:noFill/>
        </p:spPr>
        <p:txBody>
          <a:bodyPr wrap="square" rtlCol="0">
            <a:spAutoFit/>
          </a:bodyPr>
          <a:lstStyle/>
          <a:p>
            <a:r>
              <a:rPr lang="en-US" dirty="0" smtClean="0"/>
              <a:t>http://reality.cs.ucl.ac.uk/projects/gpb/</a:t>
            </a:r>
            <a:endParaRPr lang="en-US" dirty="0"/>
          </a:p>
        </p:txBody>
      </p:sp>
      <p:pic>
        <p:nvPicPr>
          <p:cNvPr id="2050" name="Picture 2"/>
          <p:cNvPicPr>
            <a:picLocks noGrp="1" noChangeAspect="1" noChangeArrowheads="1"/>
          </p:cNvPicPr>
          <p:nvPr>
            <p:ph idx="1"/>
          </p:nvPr>
        </p:nvPicPr>
        <p:blipFill>
          <a:blip r:embed="rId4" cstate="print"/>
          <a:srcRect/>
          <a:stretch>
            <a:fillRect/>
          </a:stretch>
        </p:blipFill>
        <p:spPr bwMode="auto">
          <a:xfrm>
            <a:off x="3581400" y="457200"/>
            <a:ext cx="4953000" cy="4573881"/>
          </a:xfrm>
          <a:prstGeom prst="rect">
            <a:avLst/>
          </a:prstGeom>
          <a:noFill/>
          <a:ln w="9525">
            <a:noFill/>
            <a:miter lim="800000"/>
            <a:headEnd/>
            <a:tailEnd/>
          </a:ln>
        </p:spPr>
      </p:pic>
      <p:sp>
        <p:nvSpPr>
          <p:cNvPr id="15" name="TextBox 14"/>
          <p:cNvSpPr txBox="1"/>
          <p:nvPr/>
        </p:nvSpPr>
        <p:spPr>
          <a:xfrm>
            <a:off x="647700" y="4114800"/>
            <a:ext cx="2133600" cy="1938992"/>
          </a:xfrm>
          <a:prstGeom prst="rect">
            <a:avLst/>
          </a:prstGeom>
          <a:noFill/>
        </p:spPr>
        <p:txBody>
          <a:bodyPr wrap="square" rtlCol="0">
            <a:spAutoFit/>
          </a:bodyPr>
          <a:lstStyle/>
          <a:p>
            <a:r>
              <a:rPr lang="en-US" sz="2400" dirty="0" smtClean="0">
                <a:hlinkClick r:id="rId5"/>
              </a:rPr>
              <a:t>Manipulating the 3-D model of the partially restored parchment</a:t>
            </a:r>
            <a:endParaRPr lang="en-US" sz="2400" dirty="0"/>
          </a:p>
        </p:txBody>
      </p:sp>
    </p:spTree>
    <p:extLst>
      <p:ext uri="{BB962C8B-B14F-4D97-AF65-F5344CB8AC3E}">
        <p14:creationId xmlns:p14="http://schemas.microsoft.com/office/powerpoint/2010/main" val="18890550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Restoration of Audio Resources</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pic>
        <p:nvPicPr>
          <p:cNvPr id="2051" name="Picture 3"/>
          <p:cNvPicPr>
            <a:picLocks noChangeAspect="1" noChangeArrowheads="1"/>
          </p:cNvPicPr>
          <p:nvPr/>
        </p:nvPicPr>
        <p:blipFill>
          <a:blip r:embed="rId3" cstate="print"/>
          <a:srcRect/>
          <a:stretch>
            <a:fillRect/>
          </a:stretch>
        </p:blipFill>
        <p:spPr bwMode="auto">
          <a:xfrm>
            <a:off x="457200" y="990600"/>
            <a:ext cx="3811287" cy="17907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38200" y="2971800"/>
            <a:ext cx="3642774" cy="1815800"/>
          </a:xfrm>
          <a:prstGeom prst="rect">
            <a:avLst/>
          </a:prstGeom>
          <a:noFill/>
          <a:ln w="9525">
            <a:noFill/>
            <a:miter lim="800000"/>
            <a:headEnd/>
            <a:tailEnd/>
          </a:ln>
        </p:spPr>
      </p:pic>
      <p:pic>
        <p:nvPicPr>
          <p:cNvPr id="3074" name="Picture 2"/>
          <p:cNvPicPr>
            <a:picLocks noGrp="1" noChangeAspect="1" noChangeArrowheads="1"/>
          </p:cNvPicPr>
          <p:nvPr>
            <p:ph idx="1"/>
          </p:nvPr>
        </p:nvPicPr>
        <p:blipFill>
          <a:blip r:embed="rId5" cstate="print"/>
          <a:srcRect/>
          <a:stretch>
            <a:fillRect/>
          </a:stretch>
        </p:blipFill>
        <p:spPr bwMode="auto">
          <a:xfrm>
            <a:off x="1066800" y="4876800"/>
            <a:ext cx="7033260" cy="1300021"/>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4876800" y="990600"/>
            <a:ext cx="3330422" cy="1784542"/>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5029200" y="2971800"/>
            <a:ext cx="2667000" cy="1851760"/>
          </a:xfrm>
          <a:prstGeom prst="rect">
            <a:avLst/>
          </a:prstGeom>
          <a:noFill/>
          <a:ln w="9525">
            <a:noFill/>
            <a:miter lim="800000"/>
            <a:headEnd/>
            <a:tailEnd/>
          </a:ln>
        </p:spPr>
      </p:pic>
      <p:sp>
        <p:nvSpPr>
          <p:cNvPr id="13" name="TextBox 12"/>
          <p:cNvSpPr txBox="1"/>
          <p:nvPr/>
        </p:nvSpPr>
        <p:spPr>
          <a:xfrm>
            <a:off x="2209800" y="6324600"/>
            <a:ext cx="4343400" cy="381000"/>
          </a:xfrm>
          <a:prstGeom prst="rect">
            <a:avLst/>
          </a:prstGeom>
          <a:noFill/>
        </p:spPr>
        <p:txBody>
          <a:bodyPr wrap="square" rtlCol="0">
            <a:spAutoFit/>
          </a:bodyPr>
          <a:lstStyle/>
          <a:p>
            <a:r>
              <a:rPr lang="en-US" dirty="0" smtClean="0">
                <a:hlinkClick r:id="rId8"/>
              </a:rPr>
              <a:t>http://www.macfound.org/fellows/892/</a:t>
            </a:r>
            <a:endParaRPr lang="en-US" dirty="0"/>
          </a:p>
        </p:txBody>
      </p:sp>
    </p:spTree>
    <p:extLst>
      <p:ext uri="{BB962C8B-B14F-4D97-AF65-F5344CB8AC3E}">
        <p14:creationId xmlns:p14="http://schemas.microsoft.com/office/powerpoint/2010/main" val="37133319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Governance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828800"/>
            <a:ext cx="8036719" cy="3456297"/>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GOVERNANCE and Curation overlap, but the former term is more associated with corporate or enterprise data management and focuses more on policy than on process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Governance often has an economic basis or metaphor at its foundation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"IT Governance" has broad scope, applying to the management of the complete technological environment in which information resources are maintained</a:t>
            </a:r>
          </a:p>
        </p:txBody>
      </p:sp>
    </p:spTree>
    <p:extLst>
      <p:ext uri="{BB962C8B-B14F-4D97-AF65-F5344CB8AC3E}">
        <p14:creationId xmlns:p14="http://schemas.microsoft.com/office/powerpoint/2010/main" val="19336276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7 September 2016</a:t>
            </a:r>
            <a:br>
              <a:rPr lang="en-US" sz="3000" dirty="0" smtClean="0">
                <a:sym typeface="UC Berkeley OS Sign"/>
              </a:rPr>
            </a:br>
            <a:r>
              <a:rPr lang="en-US" sz="3000" dirty="0" smtClean="0">
                <a:sym typeface="UC Berkeley OS Sign"/>
              </a:rPr>
              <a:t/>
            </a:r>
            <a:br>
              <a:rPr lang="en-US" sz="3000" dirty="0" smtClean="0">
                <a:sym typeface="UC Berkeley OS Sign"/>
              </a:rPr>
            </a:br>
            <a:r>
              <a:rPr lang="en-US" sz="3000" dirty="0" smtClean="0">
                <a:sym typeface="UC Berkeley OS Sign"/>
              </a:rPr>
              <a:t>The Organizing Systems</a:t>
            </a:r>
            <a:br>
              <a:rPr lang="en-US" sz="3000" dirty="0" smtClean="0">
                <a:sym typeface="UC Berkeley OS Sign"/>
              </a:rPr>
            </a:br>
            <a:r>
              <a:rPr lang="en-US" sz="3000" dirty="0" smtClean="0">
                <a:sym typeface="UC Berkeley OS Sign"/>
              </a:rPr>
              <a:t> Roadmap/Lifecycle</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Maintaining Resources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36719" cy="396278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Maintaining includes any activity whose purpose is to ensure that a resource will be available at some future time for use or reuse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 Note that the intended future "user" of a resource might be a computational process or service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For many kinds of resources, you need to preserve more than the "primary resource" for it to have future use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Maintenance has many synonyms or near-synonyms across domains: Preservation, curation, governance, storage…</a:t>
            </a:r>
            <a:endParaRPr lang="en-US" sz="2400" dirty="0">
              <a:latin typeface="UC Berkeley OS Sign"/>
            </a:endParaRPr>
          </a:p>
        </p:txBody>
      </p:sp>
    </p:spTree>
    <p:extLst>
      <p:ext uri="{BB962C8B-B14F-4D97-AF65-F5344CB8AC3E}">
        <p14:creationId xmlns:p14="http://schemas.microsoft.com/office/powerpoint/2010/main" val="270554976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3116" y="30480"/>
            <a:ext cx="8228707" cy="187452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The Organizing System Lifecycle:</a:t>
            </a:r>
            <a:br>
              <a:rPr lang="en-US" b="1" dirty="0" smtClean="0"/>
            </a:br>
            <a:r>
              <a:rPr lang="en-US" b="1" dirty="0" smtClean="0"/>
              <a:t> 4 Phases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984738"/>
            <a:ext cx="8077200" cy="560983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r>
              <a:rPr lang="en-US" sz="2800" dirty="0" smtClean="0"/>
              <a:t>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Defining and scoping the domain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Identifying requirements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Design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Operations and maintenance</a:t>
            </a:r>
            <a:br>
              <a:rPr lang="en-US" sz="2800" dirty="0" smtClean="0">
                <a:latin typeface="UC Berkeley OS Sign"/>
                <a:sym typeface="UC Berkeley OS Sign"/>
              </a:rPr>
            </a:b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There is always a lifecycle, </a:t>
            </a:r>
            <a:r>
              <a:rPr lang="en-US" sz="2800" dirty="0" smtClean="0">
                <a:latin typeface="UC Berkeley OS Sign"/>
                <a:sym typeface="UC Berkeley OS Sign"/>
              </a:rPr>
              <a:t>but these phases are brief and mostly </a:t>
            </a:r>
            <a:r>
              <a:rPr lang="en-US" sz="2800" b="1" i="1" dirty="0" smtClean="0">
                <a:solidFill>
                  <a:srgbClr val="FF0000"/>
                </a:solidFill>
                <a:latin typeface="UC Berkeley OS Sign"/>
                <a:sym typeface="UC Berkeley OS Sign"/>
              </a:rPr>
              <a:t>inseparable</a:t>
            </a:r>
            <a:r>
              <a:rPr lang="en-US" sz="2800" b="1" i="1" dirty="0" smtClean="0">
                <a:latin typeface="UC Berkeley OS Sign"/>
                <a:sym typeface="UC Berkeley OS Sign"/>
              </a:rPr>
              <a:t> </a:t>
            </a:r>
            <a:r>
              <a:rPr lang="en-US" sz="2800" dirty="0" smtClean="0">
                <a:latin typeface="UC Berkeley OS Sign"/>
                <a:sym typeface="UC Berkeley OS Sign"/>
              </a:rPr>
              <a:t>for some simple organizing systems, more </a:t>
            </a:r>
            <a:r>
              <a:rPr lang="en-US" sz="2800" b="1" i="1" dirty="0" smtClean="0">
                <a:solidFill>
                  <a:srgbClr val="FF0000"/>
                </a:solidFill>
                <a:latin typeface="UC Berkeley OS Sign"/>
                <a:sym typeface="UC Berkeley OS Sign"/>
              </a:rPr>
              <a:t>sequential</a:t>
            </a:r>
            <a:r>
              <a:rPr lang="en-US" sz="2800" b="1" dirty="0" smtClean="0">
                <a:latin typeface="UC Berkeley OS Sign"/>
                <a:sym typeface="UC Berkeley OS Sign"/>
              </a:rPr>
              <a:t> </a:t>
            </a:r>
            <a:r>
              <a:rPr lang="en-US" sz="2800" dirty="0" smtClean="0">
                <a:latin typeface="UC Berkeley OS Sign"/>
                <a:sym typeface="UC Berkeley OS Sign"/>
              </a:rPr>
              <a:t>for others, and more systematic and </a:t>
            </a:r>
            <a:r>
              <a:rPr lang="en-US" sz="2800" b="1" i="1" dirty="0" smtClean="0">
                <a:solidFill>
                  <a:srgbClr val="FF0000"/>
                </a:solidFill>
                <a:latin typeface="UC Berkeley OS Sign"/>
                <a:sym typeface="UC Berkeley OS Sign"/>
              </a:rPr>
              <a:t>iterative</a:t>
            </a:r>
            <a:r>
              <a:rPr lang="en-US" sz="2800" dirty="0" smtClean="0">
                <a:latin typeface="UC Berkeley OS Sign"/>
                <a:sym typeface="UC Berkeley OS Sign"/>
              </a:rPr>
              <a:t> for complex organizing systems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 Discipline for Design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447800"/>
            <a:ext cx="8077200" cy="444028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we design something we follow – implicitly or explicitly – some steps or techniques for scoping, analysis, idea generation, and implementation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DESIGN METHODOLOGY makes assumptions about which design questions can be separately answered, the priorities and dependencies, and who can best answer them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381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Design Methodologies:</a:t>
            </a:r>
            <a:br>
              <a:rPr lang="en-US" b="1" dirty="0" smtClean="0"/>
            </a:br>
            <a:r>
              <a:rPr lang="en-US" b="1" dirty="0" smtClean="0"/>
              <a:t>Discipline for Design (2)</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8288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methodology determines</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what design activities are done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the order in which they are performed</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tools and techniques used to perform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notations or artifacts that result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Lifecycle with Inseparable Phases</a:t>
            </a:r>
            <a:endParaRPr lang="en-US" dirty="0"/>
          </a:p>
        </p:txBody>
      </p:sp>
      <p:pic>
        <p:nvPicPr>
          <p:cNvPr id="3074" name="Picture 2" descr="http://www.imprintculturelab.com/wp-content/uploads/2012/10/just-do-it.png"/>
          <p:cNvPicPr>
            <a:picLocks noChangeAspect="1" noChangeArrowheads="1"/>
          </p:cNvPicPr>
          <p:nvPr/>
        </p:nvPicPr>
        <p:blipFill>
          <a:blip r:embed="rId3" cstate="print"/>
          <a:srcRect/>
          <a:stretch>
            <a:fillRect/>
          </a:stretch>
        </p:blipFill>
        <p:spPr bwMode="auto">
          <a:xfrm>
            <a:off x="304800" y="1219200"/>
            <a:ext cx="8639175" cy="540051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“Waterfall” or Sequential Lifecycle</a:t>
            </a:r>
          </a:p>
        </p:txBody>
      </p:sp>
      <p:pic>
        <p:nvPicPr>
          <p:cNvPr id="1026" name="Picture 2" descr="D:\courses\F2011\228\figures\Waterfall_model.gif"/>
          <p:cNvPicPr>
            <a:picLocks noChangeAspect="1" noChangeArrowheads="1"/>
          </p:cNvPicPr>
          <p:nvPr/>
        </p:nvPicPr>
        <p:blipFill>
          <a:blip r:embed="rId3" cstate="print"/>
          <a:srcRect/>
          <a:stretch>
            <a:fillRect/>
          </a:stretch>
        </p:blipFill>
        <p:spPr bwMode="auto">
          <a:xfrm>
            <a:off x="381000" y="1143000"/>
            <a:ext cx="7924800" cy="5486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“Spiral” or Iterative Lifecycle</a:t>
            </a:r>
          </a:p>
        </p:txBody>
      </p:sp>
      <p:pic>
        <p:nvPicPr>
          <p:cNvPr id="2050" name="Picture 2" descr="D:\courses\F2011\228\figures\Spiral_model_(Boehm,_1988).gif"/>
          <p:cNvPicPr>
            <a:picLocks noChangeAspect="1" noChangeArrowheads="1"/>
          </p:cNvPicPr>
          <p:nvPr/>
        </p:nvPicPr>
        <p:blipFill>
          <a:blip r:embed="rId3" cstate="print"/>
          <a:srcRect/>
          <a:stretch>
            <a:fillRect/>
          </a:stretch>
        </p:blipFill>
        <p:spPr bwMode="auto">
          <a:xfrm>
            <a:off x="1295400" y="1295400"/>
            <a:ext cx="6419850" cy="527658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Agile Methods</a:t>
            </a:r>
          </a:p>
        </p:txBody>
      </p:sp>
      <p:sp>
        <p:nvSpPr>
          <p:cNvPr id="3" name="Content Placeholder 2"/>
          <p:cNvSpPr>
            <a:spLocks noGrp="1"/>
          </p:cNvSpPr>
          <p:nvPr>
            <p:ph idx="1"/>
          </p:nvPr>
        </p:nvSpPr>
        <p:spPr>
          <a:xfrm>
            <a:off x="457200" y="1600201"/>
            <a:ext cx="8229600" cy="1905000"/>
          </a:xfrm>
        </p:spPr>
        <p:txBody>
          <a:bodyPr>
            <a:normAutofit/>
          </a:bodyPr>
          <a:lstStyle/>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"Agile“ methods for software development have become very popular and are a specialized form of iterative methods used by small design teams</a:t>
            </a:r>
          </a:p>
          <a:p>
            <a:endParaRPr lang="en-US" dirty="0"/>
          </a:p>
        </p:txBody>
      </p:sp>
      <p:pic>
        <p:nvPicPr>
          <p:cNvPr id="4" name="Picture 3" descr="AgileDilbert.gif"/>
          <p:cNvPicPr>
            <a:picLocks noChangeAspect="1"/>
          </p:cNvPicPr>
          <p:nvPr/>
        </p:nvPicPr>
        <p:blipFill>
          <a:blip r:embed="rId3" cstate="print"/>
          <a:stretch>
            <a:fillRect/>
          </a:stretch>
        </p:blipFill>
        <p:spPr>
          <a:xfrm>
            <a:off x="228600" y="3352800"/>
            <a:ext cx="8405948"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b="1" dirty="0" smtClean="0"/>
              <a:t>Why</a:t>
            </a:r>
            <a:r>
              <a:rPr lang="en-US" sz="3600" b="1" dirty="0" smtClean="0"/>
              <a:t> </a:t>
            </a:r>
            <a:r>
              <a:rPr lang="en-US" b="1" dirty="0" smtClean="0"/>
              <a:t>Methodology Matters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2440" y="1034224"/>
            <a:ext cx="8077200" cy="502506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choice of methodology sometimes reflects a management and business philosophy, and sometimes reflects a personal or ideological one -- in either case, it can be highly contentious in a project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Methodology matters most:</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When traceability and impact analysis are necessary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When decisions about scope, requirements, or implementation will be difficult to </a:t>
            </a:r>
            <a:r>
              <a:rPr lang="en-US" sz="2800" dirty="0" smtClean="0">
                <a:latin typeface="UC Berkeley OS Sign"/>
                <a:sym typeface="UC Berkeley OS Sign"/>
              </a:rPr>
              <a:t>change</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Requirements Traceability</a:t>
            </a:r>
            <a:endParaRPr lang="en-US" sz="36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143000"/>
            <a:ext cx="8077200" cy="55328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t>
            </a:r>
            <a:r>
              <a:rPr lang="en-US" sz="2800" dirty="0" smtClean="0">
                <a:latin typeface="UC Berkeley OS Sign"/>
                <a:sym typeface="UC Berkeley OS Sign"/>
              </a:rPr>
              <a:t>A TRACE is an assumption or assertion about an interim or final requirement or design artifact that is important enough to record and follow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TRACEABILITY is the ability to describe and follow the life of a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Backwards traceability:  Where did this decision or requirement come from?</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Forwards traceability:  What were the implications of this requirement or early design decision in the design?</a:t>
            </a:r>
          </a:p>
          <a:p>
            <a:pPr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5029200"/>
          </a:xfrm>
        </p:spPr>
        <p:txBody>
          <a:bodyPr>
            <a:normAutofit fontScale="62500" lnSpcReduction="20000"/>
          </a:bodyPr>
          <a:lstStyle/>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We need a way to create and name some set of information resources</a:t>
            </a:r>
          </a:p>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It would be more desirable to arrange resources in an order that tells a story or explains something</a:t>
            </a:r>
          </a:p>
          <a:p>
            <a:pPr marL="514350" indent="-514350"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8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Maybe we can package this set of resources so they can be shared with someone else </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Can these packages be edited to add or rearrange the resources after they are shared?</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8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800" dirty="0" smtClean="0">
                <a:latin typeface="UC Berkeley OS Sign"/>
                <a:sym typeface="UC Berkeley OS Sign"/>
              </a:rPr>
              <a:t>Can we assume that cameras will evolve to be lightweight, fast, and small enough to be worn by the user to take pictures of what he reads to create new resources?</a:t>
            </a: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4400" dirty="0" smtClean="0">
              <a:latin typeface="UC Berkeley OS Sign"/>
              <a:sym typeface="UC Berkeley OS Sign"/>
            </a:endParaRPr>
          </a:p>
          <a:p>
            <a:pPr marL="160729" indent="-160729" eaLnBrk="0" hangingPunct="0">
              <a:spcBef>
                <a:spcPts val="600"/>
              </a:spcBef>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latin typeface="UC Berkeley OS Sign"/>
              <a:sym typeface="UC Berkeley OS Sign"/>
            </a:endParaRPr>
          </a:p>
          <a:p>
            <a:endParaRPr lang="en-US" dirty="0"/>
          </a:p>
        </p:txBody>
      </p:sp>
      <p:sp>
        <p:nvSpPr>
          <p:cNvPr id="4" name="Rectangle 1"/>
          <p:cNvSpPr>
            <a:spLocks noGrp="1" noChangeArrowheads="1"/>
          </p:cNvSpPr>
          <p:nvPr>
            <p:ph type="title"/>
          </p:nvPr>
        </p:nvSpPr>
        <p:spPr>
          <a:xfrm>
            <a:off x="3810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Traces that </a:t>
            </a:r>
            <a:r>
              <a:rPr lang="en-US" sz="4000" b="1" dirty="0" err="1" smtClean="0"/>
              <a:t>VBush</a:t>
            </a:r>
            <a:r>
              <a:rPr lang="en-US" sz="4000" b="1" dirty="0" smtClean="0"/>
              <a:t> Might Have Recorded</a:t>
            </a:r>
            <a:br>
              <a:rPr lang="en-US" sz="4000" b="1" dirty="0" smtClean="0"/>
            </a:br>
            <a:r>
              <a:rPr lang="en-US" sz="4000" b="1" dirty="0" smtClean="0"/>
              <a:t>about the Memex</a:t>
            </a:r>
            <a:endParaRPr lang="en-US" sz="4000" b="1" dirty="0" smtClean="0">
              <a:sym typeface="UC Berkeley OS Sig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524000"/>
            <a:ext cx="8036719"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How we organize a collection of resources can determine what kinds of maintenance we can do and how hard it is to do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 How well can we anticipate future changes to the collection or the desired interactions?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 Designing / organizing for maintainability and extensibility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latin typeface="UC Berkeley OS Sign"/>
              </a:rPr>
              <a:t>Resource properties or the intended interactions might change over time</a:t>
            </a:r>
          </a:p>
        </p:txBody>
      </p:sp>
    </p:spTree>
    <p:extLst>
      <p:ext uri="{BB962C8B-B14F-4D97-AF65-F5344CB8AC3E}">
        <p14:creationId xmlns:p14="http://schemas.microsoft.com/office/powerpoint/2010/main" val="357307523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Practical Traceability</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design methodology determines what and when to trace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You can't trace everything you do or you'd have no time to do anything</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 don't trace the important things in enough detail your design will miss opportunities and be </a:t>
            </a:r>
            <a:r>
              <a:rPr lang="en-US" sz="2800" dirty="0" smtClean="0">
                <a:solidFill>
                  <a:srgbClr val="FF0000"/>
                </a:solidFill>
                <a:latin typeface="UC Berkeley OS Sign"/>
                <a:sym typeface="UC Berkeley OS Sign"/>
              </a:rPr>
              <a:t>magical</a:t>
            </a:r>
            <a:r>
              <a:rPr lang="en-US" sz="2800" dirty="0" smtClean="0">
                <a:latin typeface="UC Berkeley OS Sign"/>
                <a:sym typeface="UC Berkeley OS Sign"/>
              </a:rPr>
              <a:t> and </a:t>
            </a:r>
            <a:r>
              <a:rPr lang="en-US" sz="2800" dirty="0" smtClean="0">
                <a:solidFill>
                  <a:srgbClr val="FF0000"/>
                </a:solidFill>
                <a:latin typeface="UC Berkeley OS Sign"/>
                <a:sym typeface="UC Berkeley OS Sign"/>
              </a:rPr>
              <a:t>brittle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if your design is only for yourself with a limited lifetime this might not matter</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7 September 2016</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
            </a:r>
            <a:br>
              <a:rPr lang="en-US" sz="3000" dirty="0" smtClean="0">
                <a:sym typeface="UC Berkeley OS Sign"/>
              </a:rPr>
            </a:br>
            <a:r>
              <a:rPr lang="en-US" sz="3000" dirty="0" smtClean="0">
                <a:sym typeface="UC Berkeley OS Sign"/>
              </a:rPr>
              <a:t>Defining the Domain</a:t>
            </a:r>
            <a:br>
              <a:rPr lang="en-US" sz="3000" dirty="0" smtClean="0">
                <a:sym typeface="UC Berkeley OS Sign"/>
              </a:rPr>
            </a:br>
            <a:r>
              <a:rPr lang="en-US" sz="3000" dirty="0" smtClean="0">
                <a:sym typeface="UC Berkeley OS Sign"/>
              </a:rPr>
              <a:t>for an Organizing System</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Defining and Scoping the Domain</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066800" y="1752600"/>
            <a:ext cx="8077200" cy="33784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Determining scope and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Nature and number of users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Expected lifetime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and technological environment</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Relationship to other organizing systems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762000"/>
            <a:ext cx="8382000" cy="388628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SCOPE:  the breadth and variety of resource types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SCALE: the number of resource instances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Heterogeneity of resources is more important than absolute number  (Scope &gt;&gt; Scale)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WHY? …hint:</a:t>
            </a:r>
          </a:p>
        </p:txBody>
      </p:sp>
      <p:pic>
        <p:nvPicPr>
          <p:cNvPr id="2" name="Picture 1"/>
          <p:cNvPicPr>
            <a:picLocks noChangeAspect="1"/>
          </p:cNvPicPr>
          <p:nvPr/>
        </p:nvPicPr>
        <p:blipFill>
          <a:blip r:embed="rId3"/>
          <a:stretch>
            <a:fillRect/>
          </a:stretch>
        </p:blipFill>
        <p:spPr>
          <a:xfrm>
            <a:off x="3276600" y="3749040"/>
            <a:ext cx="5034962" cy="2860774"/>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Scope and Scale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1107" y="1419597"/>
            <a:ext cx="7848600" cy="431717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Handling resource heterogeneity:</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Fewer, broader categories if possible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Less description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Standards for automated description and classification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sometimes broad scope and scale are essential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a:t>
            </a:r>
            <a:br>
              <a:rPr lang="en-US" sz="4000" b="1" dirty="0" smtClean="0">
                <a:sym typeface="UC Berkeley OS Sign"/>
              </a:rPr>
            </a:br>
            <a:r>
              <a:rPr lang="en-US" sz="4000" b="1" dirty="0" smtClean="0">
                <a:sym typeface="UC Berkeley OS Sign"/>
              </a:rPr>
              <a:t>with Narrow Scope and Scale</a:t>
            </a:r>
          </a:p>
        </p:txBody>
      </p:sp>
      <p:pic>
        <p:nvPicPr>
          <p:cNvPr id="146434" name="Picture 2" descr="https://encrypted-tbn0.gstatic.com/images?q=tbn:ANd9GcSIyphzqYw3CYHbsLUsaERhd-3S9qqNDkuiWff46kvH3uPtj-tKng"/>
          <p:cNvPicPr>
            <a:picLocks noChangeAspect="1" noChangeArrowheads="1"/>
          </p:cNvPicPr>
          <p:nvPr/>
        </p:nvPicPr>
        <p:blipFill>
          <a:blip r:embed="rId3" cstate="print"/>
          <a:srcRect/>
          <a:stretch>
            <a:fillRect/>
          </a:stretch>
        </p:blipFill>
        <p:spPr bwMode="auto">
          <a:xfrm>
            <a:off x="1143000" y="1600200"/>
            <a:ext cx="6714238" cy="5029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An Organizing System with Global Scope and Scale (</a:t>
            </a:r>
            <a:r>
              <a:rPr lang="en-US" sz="4000" b="1" dirty="0" smtClean="0">
                <a:sym typeface="UC Berkeley OS Sign"/>
                <a:hlinkClick r:id="rId3"/>
              </a:rPr>
              <a:t>unspsc.org</a:t>
            </a:r>
            <a:r>
              <a:rPr lang="en-US" sz="4000" b="1" dirty="0" smtClean="0">
                <a:sym typeface="UC Berkeley OS Sign"/>
              </a:rPr>
              <a:t>)</a:t>
            </a:r>
          </a:p>
        </p:txBody>
      </p:sp>
      <p:pic>
        <p:nvPicPr>
          <p:cNvPr id="4" name="Picture 3" descr="UNSPSC-Chickens.gif"/>
          <p:cNvPicPr>
            <a:picLocks noChangeAspect="1"/>
          </p:cNvPicPr>
          <p:nvPr/>
        </p:nvPicPr>
        <p:blipFill>
          <a:blip r:embed="rId4" cstate="print"/>
          <a:stretch>
            <a:fillRect/>
          </a:stretch>
        </p:blipFill>
        <p:spPr>
          <a:xfrm>
            <a:off x="838200" y="1828800"/>
            <a:ext cx="7543800" cy="44481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Nature and Number of Users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752600"/>
            <a:ext cx="7163247" cy="4173737"/>
          </a:xfrm>
          <a:prstGeom prst="rect">
            <a:avLst/>
          </a:prstGeom>
          <a:noFill/>
          <a:ln w="9525">
            <a:noFill/>
            <a:miter lim="800000"/>
            <a:headEnd/>
            <a:tailEnd/>
          </a:ln>
        </p:spPr>
        <p:txBody>
          <a:bodyPr wrap="square" lIns="64291" tIns="32146" rIns="64291" bIns="32146">
            <a:spAutoFit/>
          </a:bodyPr>
          <a:lstStyle/>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How precisely a collection of resources can be described and organized depends on well user types and requirements are known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some contexts, user types and individual users can be controlled and identified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 others, types and users aren’t known until the organizing system is in operation</a:t>
            </a:r>
          </a:p>
          <a:p>
            <a:pPr marL="160729" indent="-160729" eaLnBrk="0" hangingPunct="0">
              <a:spcBef>
                <a:spcPts val="600"/>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35162"/>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Who Are We Designing For?</a:t>
            </a:r>
            <a:endParaRPr lang="en-US" sz="4000" b="1" dirty="0"/>
          </a:p>
        </p:txBody>
      </p:sp>
      <p:sp>
        <p:nvSpPr>
          <p:cNvPr id="3" name="Content Placeholder 2"/>
          <p:cNvSpPr>
            <a:spLocks noGrp="1"/>
          </p:cNvSpPr>
          <p:nvPr>
            <p:ph idx="1"/>
          </p:nvPr>
        </p:nvSpPr>
        <p:spPr>
          <a:xfrm>
            <a:off x="914400" y="2332037"/>
            <a:ext cx="8229600" cy="4525963"/>
          </a:xfrm>
        </p:spPr>
        <p:txBody>
          <a:bodyPr/>
          <a:lstStyle/>
          <a:p>
            <a:r>
              <a:rPr lang="en-US" dirty="0" smtClean="0"/>
              <a:t>User</a:t>
            </a:r>
          </a:p>
          <a:p>
            <a:r>
              <a:rPr lang="en-US" dirty="0" smtClean="0"/>
              <a:t>Operator</a:t>
            </a:r>
          </a:p>
          <a:p>
            <a:r>
              <a:rPr lang="en-US" dirty="0" smtClean="0"/>
              <a:t>Customer</a:t>
            </a:r>
          </a:p>
          <a:p>
            <a:r>
              <a:rPr lang="en-US" dirty="0" smtClean="0"/>
              <a:t>Patient</a:t>
            </a:r>
          </a:p>
          <a:p>
            <a:r>
              <a:rPr lang="en-US" dirty="0" smtClean="0"/>
              <a:t>Client</a:t>
            </a:r>
          </a:p>
          <a:p>
            <a:r>
              <a:rPr lang="en-US" dirty="0" smtClean="0"/>
              <a:t>Buyer</a:t>
            </a:r>
          </a:p>
          <a:p>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Stakeholder Conflicts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75" y="1219200"/>
            <a:ext cx="6724650" cy="5486400"/>
          </a:xfrm>
          <a:prstGeom prst="rect">
            <a:avLst/>
          </a:prstGeom>
        </p:spPr>
      </p:pic>
    </p:spTree>
    <p:extLst>
      <p:ext uri="{BB962C8B-B14F-4D97-AF65-F5344CB8AC3E}">
        <p14:creationId xmlns:p14="http://schemas.microsoft.com/office/powerpoint/2010/main" val="168990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96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Selecting {and,or,vs.} Maintaining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371600"/>
            <a:ext cx="8036719"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SELECTION is based on some set of implicit or explicit criteria applied to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MAINTENANCE activities should be consistent with the selection criteria</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800" dirty="0" smtClean="0"/>
              <a:t>More carefully selected resources should be maintained more carefully</a:t>
            </a:r>
          </a:p>
        </p:txBody>
      </p:sp>
    </p:spTree>
    <p:extLst>
      <p:ext uri="{BB962C8B-B14F-4D97-AF65-F5344CB8AC3E}">
        <p14:creationId xmlns:p14="http://schemas.microsoft.com/office/powerpoint/2010/main" val="29026543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Requirements about </a:t>
            </a:r>
            <a:br>
              <a:rPr lang="en-US" b="1" dirty="0" smtClean="0"/>
            </a:br>
            <a:r>
              <a:rPr lang="en-US" b="1" dirty="0" smtClean="0"/>
              <a:t>Resource Description</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most generic interactions use descriptions that can be associated with almost any type of resource, such as the name, creator, and date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Different types of resources must have differentiating properties, otherwise there would be no reason or way to distinguish them as different types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Descriptive Precision</a:t>
            </a:r>
          </a:p>
        </p:txBody>
      </p:sp>
      <p:sp>
        <p:nvSpPr>
          <p:cNvPr id="3" name="Content Placeholder 2"/>
          <p:cNvSpPr>
            <a:spLocks noGrp="1"/>
          </p:cNvSpPr>
          <p:nvPr>
            <p:ph idx="1"/>
          </p:nvPr>
        </p:nvSpPr>
        <p:spPr>
          <a:xfrm>
            <a:off x="472440" y="1996440"/>
            <a:ext cx="8229600" cy="4525963"/>
          </a:xfrm>
        </p:spPr>
        <p:txBody>
          <a:bodyPr/>
          <a:lstStyle/>
          <a:p>
            <a:r>
              <a:rPr lang="en-US" dirty="0" smtClean="0"/>
              <a:t>Writers, poets, painters, composers, sculptors, technical writers, programmers, producers, architects, designers, and devices or machines can all create resources</a:t>
            </a:r>
          </a:p>
          <a:p>
            <a:r>
              <a:rPr lang="en-US" dirty="0" smtClean="0"/>
              <a:t>The Dublin Core vocabulary has a single property for indicating a “creator”</a:t>
            </a:r>
          </a:p>
          <a:p>
            <a:r>
              <a:rPr lang="en-US" dirty="0" smtClean="0"/>
              <a:t>Easier to use, but loses a great deal of precision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 The Choice of </a:t>
            </a:r>
            <a:br>
              <a:rPr lang="en-US" sz="4000" b="1" dirty="0" smtClean="0"/>
            </a:br>
            <a:r>
              <a:rPr lang="en-US" sz="4000" b="1" dirty="0" smtClean="0"/>
              <a:t>Organizing Properties Matters!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51722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Organization using behavior or preferences can make interactions highly efficient for some users and the opposite for those who act differently</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When multiple properties are used to organize resources, their order determines the arrangement and the ease of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This implies the need to prioritize user and interaction types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t>
            </a:r>
            <a:r>
              <a:rPr lang="en-US" b="1" dirty="0" smtClean="0"/>
              <a:t>Multiple Properties</a:t>
            </a:r>
            <a:br>
              <a:rPr lang="en-US" b="1" dirty="0" smtClean="0"/>
            </a:br>
            <a:r>
              <a:rPr lang="en-US" b="1" dirty="0" smtClean="0"/>
              <a:t> in Different Order</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pic>
        <p:nvPicPr>
          <p:cNvPr id="8" name="Picture 7" descr="MultiplePropertyOrder.gif"/>
          <p:cNvPicPr>
            <a:picLocks noChangeAspect="1"/>
          </p:cNvPicPr>
          <p:nvPr/>
        </p:nvPicPr>
        <p:blipFill>
          <a:blip r:embed="rId3" cstate="print"/>
          <a:stretch>
            <a:fillRect/>
          </a:stretch>
        </p:blipFill>
        <p:spPr>
          <a:xfrm>
            <a:off x="457200" y="1600200"/>
            <a:ext cx="8145745" cy="5038725"/>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Expected Lifetime</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295400"/>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Usually correlated with number of users and resources; small collections with single users are often ad hoc and don’t outlive the specific tasks for which they were created</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Think architecturally to enable more robustness and flexibility with respect to changes in technology or business contexts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pic>
        <p:nvPicPr>
          <p:cNvPr id="8" name="Picture 7" descr="DCA-Burgers.gif"/>
          <p:cNvPicPr>
            <a:picLocks noChangeAspect="1"/>
          </p:cNvPicPr>
          <p:nvPr/>
        </p:nvPicPr>
        <p:blipFill>
          <a:blip r:embed="rId3" cstate="print"/>
          <a:stretch>
            <a:fillRect/>
          </a:stretch>
        </p:blipFill>
        <p:spPr>
          <a:xfrm>
            <a:off x="990599" y="1752600"/>
            <a:ext cx="7081731" cy="47244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304800"/>
            <a:ext cx="8609707" cy="1190997"/>
          </a:xfrm>
        </p:spPr>
        <p:txBody>
          <a:bodyPr>
            <a:normAutofit fontScale="90000"/>
          </a:bodyPr>
          <a:lstStyle/>
          <a:p>
            <a:pPr marL="160729"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smtClean="0"/>
              <a:t/>
            </a:r>
            <a:br>
              <a:rPr lang="en-US" sz="3600" b="1" dirty="0" smtClean="0"/>
            </a:br>
            <a:r>
              <a:rPr lang="en-US" b="1" dirty="0" smtClean="0">
                <a:sym typeface="UC Berkeley OS Sign"/>
              </a:rPr>
              <a:t>Don’t Confuse Lifetime of Resources with that of the Organizing System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pic>
        <p:nvPicPr>
          <p:cNvPr id="2050" name="Picture 2" descr="http://seattlemag.com/sites/seattlemag.advantagelabs.com/files/article/best-restaurants/0413misenplace.jpg"/>
          <p:cNvPicPr>
            <a:picLocks noChangeAspect="1" noChangeArrowheads="1"/>
          </p:cNvPicPr>
          <p:nvPr/>
        </p:nvPicPr>
        <p:blipFill>
          <a:blip r:embed="rId3" cstate="print"/>
          <a:srcRect/>
          <a:stretch>
            <a:fillRect/>
          </a:stretch>
        </p:blipFill>
        <p:spPr bwMode="auto">
          <a:xfrm>
            <a:off x="304800" y="2133600"/>
            <a:ext cx="4068651" cy="2714626"/>
          </a:xfrm>
          <a:prstGeom prst="rect">
            <a:avLst/>
          </a:prstGeom>
          <a:noFill/>
        </p:spPr>
      </p:pic>
      <p:sp>
        <p:nvSpPr>
          <p:cNvPr id="7" name="TextBox 6"/>
          <p:cNvSpPr txBox="1"/>
          <p:nvPr/>
        </p:nvSpPr>
        <p:spPr>
          <a:xfrm>
            <a:off x="228600" y="5029200"/>
            <a:ext cx="4114800" cy="646331"/>
          </a:xfrm>
          <a:prstGeom prst="rect">
            <a:avLst/>
          </a:prstGeom>
          <a:noFill/>
        </p:spPr>
        <p:txBody>
          <a:bodyPr wrap="square" rtlCol="0">
            <a:spAutoFit/>
          </a:bodyPr>
          <a:lstStyle/>
          <a:p>
            <a:r>
              <a:rPr lang="en-US" dirty="0" smtClean="0"/>
              <a:t>http://www.seattlemag.com/article/mise-en-place-local-dining-trend-2013</a:t>
            </a:r>
            <a:endParaRPr lang="en-US" dirty="0"/>
          </a:p>
        </p:txBody>
      </p:sp>
      <p:pic>
        <p:nvPicPr>
          <p:cNvPr id="2052" name="Picture 4" descr="http://ateaseinnkeepers.com/wp-content/uploads/2015/04/carrot-pickle-mise-en-place.jpg"/>
          <p:cNvPicPr>
            <a:picLocks noChangeAspect="1" noChangeArrowheads="1"/>
          </p:cNvPicPr>
          <p:nvPr/>
        </p:nvPicPr>
        <p:blipFill>
          <a:blip r:embed="rId4" cstate="print"/>
          <a:srcRect/>
          <a:stretch>
            <a:fillRect/>
          </a:stretch>
        </p:blipFill>
        <p:spPr bwMode="auto">
          <a:xfrm>
            <a:off x="4648200" y="2362200"/>
            <a:ext cx="3886200" cy="2309354"/>
          </a:xfrm>
          <a:prstGeom prst="rect">
            <a:avLst/>
          </a:prstGeom>
          <a:noFill/>
        </p:spPr>
      </p:pic>
      <p:sp>
        <p:nvSpPr>
          <p:cNvPr id="9" name="TextBox 8"/>
          <p:cNvSpPr txBox="1"/>
          <p:nvPr/>
        </p:nvSpPr>
        <p:spPr>
          <a:xfrm>
            <a:off x="4800600" y="5029200"/>
            <a:ext cx="3657600" cy="646331"/>
          </a:xfrm>
          <a:prstGeom prst="rect">
            <a:avLst/>
          </a:prstGeom>
          <a:noFill/>
        </p:spPr>
        <p:txBody>
          <a:bodyPr wrap="square" rtlCol="0">
            <a:spAutoFit/>
          </a:bodyPr>
          <a:lstStyle/>
          <a:p>
            <a:r>
              <a:rPr lang="en-US" dirty="0" smtClean="0"/>
              <a:t>http://ateaseinnkeepers.com/mise-en-place/</a:t>
            </a:r>
            <a:endParaRPr lang="en-US" dirty="0"/>
          </a:p>
        </p:txBody>
      </p:sp>
      <p:sp>
        <p:nvSpPr>
          <p:cNvPr id="10" name="TextBox 9"/>
          <p:cNvSpPr txBox="1"/>
          <p:nvPr/>
        </p:nvSpPr>
        <p:spPr>
          <a:xfrm>
            <a:off x="2667000" y="5791200"/>
            <a:ext cx="5791200" cy="707886"/>
          </a:xfrm>
          <a:prstGeom prst="rect">
            <a:avLst/>
          </a:prstGeom>
          <a:noFill/>
        </p:spPr>
        <p:txBody>
          <a:bodyPr wrap="square" rtlCol="0">
            <a:spAutoFit/>
          </a:bodyPr>
          <a:lstStyle/>
          <a:p>
            <a:r>
              <a:rPr lang="en-US" sz="4000" i="1" dirty="0" smtClean="0"/>
              <a:t>Mise en place </a:t>
            </a:r>
            <a:endParaRPr lang="en-US" sz="4000" i="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24023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Physical environments create possibilities for organizing and interaction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But there might be constraints that limit them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“Installed base” or “legacy” concerns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Be careful if you are designing or selecting technology for an organizing system</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Avoid </a:t>
            </a:r>
            <a:r>
              <a:rPr lang="en-US" sz="2800" dirty="0" smtClean="0">
                <a:solidFill>
                  <a:srgbClr val="FF0000"/>
                </a:solidFill>
                <a:latin typeface="UC Berkeley OS Sign"/>
                <a:sym typeface="UC Berkeley OS Sign"/>
              </a:rPr>
              <a:t>resource-specific investments </a:t>
            </a:r>
            <a:r>
              <a:rPr lang="en-US" sz="2800" dirty="0" smtClean="0">
                <a:latin typeface="UC Berkeley OS Sign"/>
                <a:sym typeface="UC Berkeley OS Sign"/>
              </a:rPr>
              <a:t>unless absolutely justified</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(2)</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424023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Estimating the ultimate size of a collection at the beginning of an organizing system’s lifecycle can reduce scaling issues related to storage or interaction space</a:t>
            </a: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Invest in flexibility and extensibility</a:t>
            </a: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latin typeface="UC Berkeley OS Sign"/>
              <a:sym typeface="UC Berkeley OS Sign"/>
            </a:endParaRPr>
          </a:p>
          <a:p>
            <a:pPr marL="1607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=&gt; cloud computing, SOA</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4000" b="1" dirty="0" smtClean="0"/>
              <a:t>Physical or Technological Environment (3)</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177801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environment influences that expectations, behavior, and experience of the people who interact with it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998" y="5247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Preservation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74820" y="990600"/>
            <a:ext cx="8382000" cy="159072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physical resources requires that they be kept in conditions that prevent their deterioration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It might also include actions to improve access or to restore the resource</a:t>
            </a:r>
          </a:p>
        </p:txBody>
      </p:sp>
      <p:pic>
        <p:nvPicPr>
          <p:cNvPr id="5" name="Content Placeholder 8" descr="3766541080_2763a33f3a_o.jpg"/>
          <p:cNvPicPr>
            <a:picLocks noGrp="1" noChangeAspect="1"/>
          </p:cNvPicPr>
          <p:nvPr>
            <p:ph idx="1"/>
          </p:nvPr>
        </p:nvPicPr>
        <p:blipFill>
          <a:blip r:embed="rId3" cstate="print"/>
          <a:stretch>
            <a:fillRect/>
          </a:stretch>
        </p:blipFill>
        <p:spPr>
          <a:xfrm>
            <a:off x="609600" y="2839229"/>
            <a:ext cx="4743057" cy="3429595"/>
          </a:xfrm>
        </p:spPr>
      </p:pic>
      <p:sp>
        <p:nvSpPr>
          <p:cNvPr id="2" name="TextBox 1"/>
          <p:cNvSpPr txBox="1"/>
          <p:nvPr/>
        </p:nvSpPr>
        <p:spPr>
          <a:xfrm>
            <a:off x="1114228" y="6369814"/>
            <a:ext cx="3733800" cy="369332"/>
          </a:xfrm>
          <a:prstGeom prst="rect">
            <a:avLst/>
          </a:prstGeom>
          <a:noFill/>
        </p:spPr>
        <p:txBody>
          <a:bodyPr wrap="square" rtlCol="0">
            <a:spAutoFit/>
          </a:bodyPr>
          <a:lstStyle/>
          <a:p>
            <a:r>
              <a:rPr lang="en-US" dirty="0" smtClean="0"/>
              <a:t>B-52 “Boneyard” in Arizona desert</a:t>
            </a:r>
            <a:endParaRPr lang="en-US" dirty="0"/>
          </a:p>
        </p:txBody>
      </p:sp>
      <p:pic>
        <p:nvPicPr>
          <p:cNvPr id="2052" name="Picture 4" descr="Image result for national archiv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2839229"/>
            <a:ext cx="2679700" cy="2009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5125446"/>
            <a:ext cx="2894705" cy="1200329"/>
          </a:xfrm>
          <a:prstGeom prst="rect">
            <a:avLst/>
          </a:prstGeom>
          <a:noFill/>
        </p:spPr>
        <p:txBody>
          <a:bodyPr wrap="square" rtlCol="0">
            <a:spAutoFit/>
          </a:bodyPr>
          <a:lstStyle/>
          <a:p>
            <a:r>
              <a:rPr lang="en-US" dirty="0" smtClean="0"/>
              <a:t>1776 Declaration of Independence in the National Archives (probably a copy made in 1823)</a:t>
            </a:r>
            <a:endParaRPr lang="en-US" dirty="0"/>
          </a:p>
        </p:txBody>
      </p:sp>
    </p:spTree>
    <p:extLst>
      <p:ext uri="{BB962C8B-B14F-4D97-AF65-F5344CB8AC3E}">
        <p14:creationId xmlns:p14="http://schemas.microsoft.com/office/powerpoint/2010/main" val="10069309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Want to Work Here?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pic>
        <p:nvPicPr>
          <p:cNvPr id="3074" name="Picture 2"/>
          <p:cNvPicPr>
            <a:picLocks noChangeAspect="1" noChangeArrowheads="1"/>
          </p:cNvPicPr>
          <p:nvPr/>
        </p:nvPicPr>
        <p:blipFill>
          <a:blip r:embed="rId3" cstate="print"/>
          <a:srcRect/>
          <a:stretch>
            <a:fillRect/>
          </a:stretch>
        </p:blipFill>
        <p:spPr bwMode="auto">
          <a:xfrm>
            <a:off x="762000" y="1295400"/>
            <a:ext cx="7625387"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Do these Spaces Facilitate Organization and Interaction?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pic>
        <p:nvPicPr>
          <p:cNvPr id="5122" name="Picture 2"/>
          <p:cNvPicPr>
            <a:picLocks noChangeAspect="1" noChangeArrowheads="1"/>
          </p:cNvPicPr>
          <p:nvPr/>
        </p:nvPicPr>
        <p:blipFill>
          <a:blip r:embed="rId3" cstate="print"/>
          <a:srcRect/>
          <a:stretch>
            <a:fillRect/>
          </a:stretch>
        </p:blipFill>
        <p:spPr bwMode="auto">
          <a:xfrm>
            <a:off x="1219200" y="1371600"/>
            <a:ext cx="6496050" cy="4938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Relationships with Other</a:t>
            </a:r>
            <a:br>
              <a:rPr lang="en-US" b="1" dirty="0" smtClean="0"/>
            </a:br>
            <a:r>
              <a:rPr lang="en-US" b="1" dirty="0" smtClean="0"/>
              <a:t> Organizing Systems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600200"/>
            <a:ext cx="8077200" cy="459417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organizing system exists in isolation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are always overlapping and adjacent systems from the user’s perspective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Sometimes it is possible to design these to work together to achieve integration and interoperability, or standards / ecosystem can emerge</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At very least, try not to make this difficult</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INFO 202</a:t>
            </a:r>
            <a:br>
              <a:rPr lang="en-US" sz="4000" b="1" dirty="0" smtClean="0">
                <a:sym typeface="UC Berkeley OS Sign"/>
              </a:rPr>
            </a:br>
            <a:r>
              <a:rPr lang="en-US" sz="4000" b="1" dirty="0" smtClean="0">
                <a:sym typeface="UC Berkeley OS Sign"/>
              </a:rPr>
              <a:t>“Information Organization &amp; Retrieval”</a:t>
            </a:r>
            <a:br>
              <a:rPr lang="en-US" sz="4000" b="1" dirty="0" smtClean="0">
                <a:sym typeface="UC Berkeley OS Sign"/>
              </a:rPr>
            </a:br>
            <a:r>
              <a:rPr lang="en-US" sz="4000" b="1" dirty="0" smtClean="0">
                <a:sym typeface="UC Berkeley OS Sign"/>
              </a:rPr>
              <a:t>Fall 2016</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7 September 2016</a:t>
            </a:r>
            <a:br>
              <a:rPr lang="en-US" sz="3000" dirty="0" smtClean="0">
                <a:sym typeface="UC Berkeley OS Sign"/>
              </a:rPr>
            </a:br>
            <a:r>
              <a:rPr lang="en-US" sz="3000" dirty="0" smtClean="0">
                <a:sym typeface="UC Berkeley OS Sign"/>
              </a:rPr>
              <a:t>Summary of Design Tradeoffs</a:t>
            </a:r>
            <a:br>
              <a:rPr lang="en-US" sz="3000" dirty="0" smtClean="0">
                <a:sym typeface="UC Berkeley OS Sign"/>
              </a:rPr>
            </a:br>
            <a:r>
              <a:rPr lang="en-US" sz="3000" dirty="0" smtClean="0">
                <a:sym typeface="UC Berkeley OS Sign"/>
              </a:rPr>
              <a:t> for Organizing Systems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95843"/>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(1)</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143000"/>
            <a:ext cx="8238903" cy="494811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is a tradeoff between the amount of work that goes into describing and organizing a collection of resources and the amount of work required to find and use them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describing and organizing resources, the more effectively they can support interactions</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more effort we put into interacting with resources, the less they need to be organized first</a:t>
            </a:r>
          </a:p>
        </p:txBody>
      </p:sp>
    </p:spTree>
    <p:extLst>
      <p:ext uri="{BB962C8B-B14F-4D97-AF65-F5344CB8AC3E}">
        <p14:creationId xmlns:p14="http://schemas.microsoft.com/office/powerpoint/2010/main" val="399736855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7620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(2)</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14035"/>
            <a:ext cx="8077200" cy="357851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We need to think in terms of investment, allocation of costs and benefits between the describer/organizer and user</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allocation differs according to the relationship between them; who does the work and who gets the benefit?</a:t>
            </a:r>
            <a:endParaRPr lang="en-US" sz="2800" dirty="0">
              <a:latin typeface="UC Berkeley OS Sign"/>
              <a:sym typeface="UC Berkeley OS Sign"/>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(3)</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524000"/>
            <a:ext cx="8077200" cy="350156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It is critical to determine an appropriate mix of methods for creating and maintaining resource descriptions, because their cost, quality, consistency, completeness, and semantic richness depends on which human or computational agents do the work</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609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Fundamental Tradeoffs in</a:t>
            </a:r>
            <a:br>
              <a:rPr lang="en-US" b="1" dirty="0" smtClean="0"/>
            </a:br>
            <a:r>
              <a:rPr lang="en-US" b="1" dirty="0" smtClean="0"/>
              <a:t>an Organizing System (4)</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78997"/>
            <a:ext cx="8077200" cy="40093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Business strategy and economics strongly influence the extent of resource description and the use of technology for automatic description </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 tradeoffs imposed by the extent and timing of resource description arise throughout the lifecycle, with the tradeoff between recall and precision being the most salient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Architectural Thinking</a:t>
            </a:r>
            <a:endParaRPr lang="en-US" dirty="0"/>
          </a:p>
        </p:txBody>
      </p:sp>
      <p:pic>
        <p:nvPicPr>
          <p:cNvPr id="5" name="Content Placeholder 4"/>
          <p:cNvPicPr>
            <a:picLocks noGrp="1" noChangeAspect="1"/>
          </p:cNvPicPr>
          <p:nvPr>
            <p:ph sz="half" idx="1"/>
          </p:nvPr>
        </p:nvPicPr>
        <p:blipFill>
          <a:blip r:embed="rId3"/>
          <a:stretch>
            <a:fillRect/>
          </a:stretch>
        </p:blipFill>
        <p:spPr>
          <a:xfrm>
            <a:off x="307204" y="1417638"/>
            <a:ext cx="4297005" cy="4421298"/>
          </a:xfrm>
          <a:prstGeom prst="rect">
            <a:avLst/>
          </a:prstGeom>
        </p:spPr>
      </p:pic>
      <p:pic>
        <p:nvPicPr>
          <p:cNvPr id="6" name="Content Placeholder 5"/>
          <p:cNvPicPr>
            <a:picLocks noGrp="1" noChangeAspect="1"/>
          </p:cNvPicPr>
          <p:nvPr>
            <p:ph sz="half" idx="2"/>
          </p:nvPr>
        </p:nvPicPr>
        <p:blipFill>
          <a:blip r:embed="rId4"/>
          <a:stretch>
            <a:fillRect/>
          </a:stretch>
        </p:blipFill>
        <p:spPr>
          <a:xfrm>
            <a:off x="4618625" y="1429996"/>
            <a:ext cx="4082502" cy="4421298"/>
          </a:xfrm>
          <a:prstGeom prst="rect">
            <a:avLst/>
          </a:prstGeom>
        </p:spPr>
      </p:pic>
    </p:spTree>
    <p:extLst>
      <p:ext uri="{BB962C8B-B14F-4D97-AF65-F5344CB8AC3E}">
        <p14:creationId xmlns:p14="http://schemas.microsoft.com/office/powerpoint/2010/main" val="868455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Next Week</a:t>
            </a:r>
          </a:p>
        </p:txBody>
      </p:sp>
      <p:sp>
        <p:nvSpPr>
          <p:cNvPr id="3" name="Content Placeholder 2"/>
          <p:cNvSpPr>
            <a:spLocks noGrp="1"/>
          </p:cNvSpPr>
          <p:nvPr>
            <p:ph idx="1"/>
          </p:nvPr>
        </p:nvSpPr>
        <p:spPr/>
        <p:txBody>
          <a:bodyPr>
            <a:normAutofit/>
          </a:bodyPr>
          <a:lstStyle/>
          <a:p>
            <a:r>
              <a:rPr lang="en-US" dirty="0" smtClean="0"/>
              <a:t>Monday 9/12 is ALUMNI DAY</a:t>
            </a:r>
          </a:p>
          <a:p>
            <a:pPr lvl="1"/>
            <a:r>
              <a:rPr lang="en-US" dirty="0" smtClean="0"/>
              <a:t>Chance to catch up/get ahead </a:t>
            </a:r>
            <a:r>
              <a:rPr lang="en-US" dirty="0" smtClean="0"/>
              <a:t>on reading!</a:t>
            </a:r>
          </a:p>
          <a:p>
            <a:pPr lvl="1"/>
            <a:r>
              <a:rPr lang="en-US" dirty="0" smtClean="0"/>
              <a:t>Read 2 </a:t>
            </a:r>
            <a:r>
              <a:rPr lang="en-US" dirty="0"/>
              <a:t>case </a:t>
            </a:r>
            <a:r>
              <a:rPr lang="en-US" dirty="0" smtClean="0"/>
              <a:t>studies (Rail transit, Neuroscience lab)</a:t>
            </a:r>
          </a:p>
          <a:p>
            <a:r>
              <a:rPr lang="en-US" dirty="0" smtClean="0"/>
              <a:t>Wednesday 9/14</a:t>
            </a:r>
          </a:p>
          <a:p>
            <a:pPr lvl="1"/>
            <a:r>
              <a:rPr lang="en-US" dirty="0" smtClean="0"/>
              <a:t>Resources (TDO 4)</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Document Restoration</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304800" y="1676400"/>
            <a:ext cx="4084155" cy="3063116"/>
          </a:xfrm>
        </p:spPr>
      </p:pic>
      <p:pic>
        <p:nvPicPr>
          <p:cNvPr id="8" name="Picture 7" descr="2.5.2-Archivists-2.jpg"/>
          <p:cNvPicPr>
            <a:picLocks noChangeAspect="1"/>
          </p:cNvPicPr>
          <p:nvPr/>
        </p:nvPicPr>
        <p:blipFill>
          <a:blip r:embed="rId4" cstate="print"/>
          <a:stretch>
            <a:fillRect/>
          </a:stretch>
        </p:blipFill>
        <p:spPr>
          <a:xfrm>
            <a:off x="4495800" y="3048000"/>
            <a:ext cx="4114800" cy="3086100"/>
          </a:xfrm>
          <a:prstGeom prst="rect">
            <a:avLst/>
          </a:prstGeom>
        </p:spPr>
      </p:pic>
      <p:sp>
        <p:nvSpPr>
          <p:cNvPr id="9" name="TextBox 8"/>
          <p:cNvSpPr txBox="1"/>
          <p:nvPr/>
        </p:nvSpPr>
        <p:spPr>
          <a:xfrm>
            <a:off x="4876800" y="1752600"/>
            <a:ext cx="3886200" cy="923330"/>
          </a:xfrm>
          <a:prstGeom prst="rect">
            <a:avLst/>
          </a:prstGeom>
          <a:noFill/>
        </p:spPr>
        <p:txBody>
          <a:bodyPr wrap="square" rtlCol="0">
            <a:spAutoFit/>
          </a:bodyPr>
          <a:lstStyle/>
          <a:p>
            <a:r>
              <a:rPr lang="en-US" dirty="0" smtClean="0">
                <a:latin typeface="UC Berkeley OS Sign"/>
              </a:rPr>
              <a:t>Using a light table to see the tears and losses in a 19</a:t>
            </a:r>
            <a:r>
              <a:rPr lang="en-US" baseline="30000" dirty="0" smtClean="0">
                <a:latin typeface="UC Berkeley OS Sign"/>
              </a:rPr>
              <a:t>th</a:t>
            </a:r>
            <a:r>
              <a:rPr lang="en-US" dirty="0" smtClean="0">
                <a:latin typeface="UC Berkeley OS Sign"/>
              </a:rPr>
              <a:t> century document</a:t>
            </a:r>
            <a:endParaRPr lang="en-US" dirty="0">
              <a:latin typeface="UC Berkeley OS Sign"/>
            </a:endParaRPr>
          </a:p>
        </p:txBody>
      </p:sp>
      <p:sp>
        <p:nvSpPr>
          <p:cNvPr id="10" name="Left Arrow 9"/>
          <p:cNvSpPr/>
          <p:nvPr/>
        </p:nvSpPr>
        <p:spPr>
          <a:xfrm>
            <a:off x="4495800" y="2057400"/>
            <a:ext cx="228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5257800"/>
            <a:ext cx="3886200" cy="923330"/>
          </a:xfrm>
          <a:prstGeom prst="rect">
            <a:avLst/>
          </a:prstGeom>
          <a:noFill/>
        </p:spPr>
        <p:txBody>
          <a:bodyPr wrap="square" rtlCol="0">
            <a:spAutoFit/>
          </a:bodyPr>
          <a:lstStyle/>
          <a:p>
            <a:r>
              <a:rPr lang="en-US" dirty="0" smtClean="0">
                <a:latin typeface="UC Berkeley OS Sign"/>
              </a:rPr>
              <a:t>Repairing a similar document with conservation tissue and wheat starch paste</a:t>
            </a:r>
            <a:endParaRPr lang="en-US" dirty="0">
              <a:latin typeface="UC Berkeley OS Sign"/>
            </a:endParaRPr>
          </a:p>
        </p:txBody>
      </p:sp>
      <p:sp>
        <p:nvSpPr>
          <p:cNvPr id="14" name="Left Arrow 13"/>
          <p:cNvSpPr/>
          <p:nvPr/>
        </p:nvSpPr>
        <p:spPr>
          <a:xfrm flipH="1" flipV="1">
            <a:off x="4038600" y="5486400"/>
            <a:ext cx="304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15445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Botched “Restoration” that Saved a Spanish Town</a:t>
            </a:r>
          </a:p>
        </p:txBody>
      </p:sp>
      <p:pic>
        <p:nvPicPr>
          <p:cNvPr id="3" name="Picture 2"/>
          <p:cNvPicPr>
            <a:picLocks noChangeAspect="1"/>
          </p:cNvPicPr>
          <p:nvPr/>
        </p:nvPicPr>
        <p:blipFill>
          <a:blip r:embed="rId3"/>
          <a:stretch>
            <a:fillRect/>
          </a:stretch>
        </p:blipFill>
        <p:spPr>
          <a:xfrm>
            <a:off x="1143000" y="1348390"/>
            <a:ext cx="6810375" cy="5509610"/>
          </a:xfrm>
          <a:prstGeom prst="rect">
            <a:avLst/>
          </a:prstGeom>
        </p:spPr>
      </p:pic>
    </p:spTree>
    <p:extLst>
      <p:ext uri="{BB962C8B-B14F-4D97-AF65-F5344CB8AC3E}">
        <p14:creationId xmlns:p14="http://schemas.microsoft.com/office/powerpoint/2010/main" val="159758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sym typeface="UC Berkeley OS Sign"/>
              </a:rPr>
              <a:t>Digital Preservation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79116" y="1676400"/>
            <a:ext cx="8036719" cy="412949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Preservation of digital copies might seem easier, but other issues arise: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many copies do we need to ensure preservation?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Do we care about which copy is the original?</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How do we prevent or at least detect tampering?</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Technological obsolescence of storage media and software requires that preserved digital resources might become inaccessible (compare books on library shelves with files on some storage medium)</a:t>
            </a:r>
          </a:p>
        </p:txBody>
      </p:sp>
    </p:spTree>
    <p:extLst>
      <p:ext uri="{BB962C8B-B14F-4D97-AF65-F5344CB8AC3E}">
        <p14:creationId xmlns:p14="http://schemas.microsoft.com/office/powerpoint/2010/main" val="313986954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Preservation (or not) and the Law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72988" y="1036926"/>
            <a:ext cx="8036719" cy="5309176"/>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requiring it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Sarbanes-Oxley Act – requirement to keep transactional and accounting records to enable traceability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Civil procedure rules to enable document discovery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Government accountability FOIAs</a:t>
            </a:r>
            <a:endParaRPr lang="en-US"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prohibiting keeping personally identifiable information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HIPPA, FERPA, European “right to be forgotten” </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Laws dealing with “failed” preservation</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2400" dirty="0" smtClean="0">
                <a:latin typeface="UC Berkeley OS Sign"/>
              </a:rPr>
              <a:t>SB </a:t>
            </a:r>
            <a:r>
              <a:rPr lang="en-US" sz="2400" dirty="0">
                <a:latin typeface="UC Berkeley OS Sign"/>
              </a:rPr>
              <a:t>1386 and similar state statues mandating disclosure of data </a:t>
            </a:r>
            <a:r>
              <a:rPr lang="en-US" sz="2400" dirty="0" smtClean="0">
                <a:latin typeface="UC Berkeley OS Sign"/>
              </a:rPr>
              <a:t>breaches</a:t>
            </a:r>
          </a:p>
        </p:txBody>
      </p:sp>
    </p:spTree>
    <p:extLst>
      <p:ext uri="{BB962C8B-B14F-4D97-AF65-F5344CB8AC3E}">
        <p14:creationId xmlns:p14="http://schemas.microsoft.com/office/powerpoint/2010/main" val="94910100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2192</Words>
  <Application>Microsoft Office PowerPoint</Application>
  <PresentationFormat>On-screen Show (4:3)</PresentationFormat>
  <Paragraphs>384</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ＭＳ Ｐゴシック</vt:lpstr>
      <vt:lpstr>ＭＳ Ｐゴシック</vt:lpstr>
      <vt:lpstr>Arial</vt:lpstr>
      <vt:lpstr>Calibri</vt:lpstr>
      <vt:lpstr>UC Berkeley OS Sign</vt:lpstr>
      <vt:lpstr>Wingdings</vt:lpstr>
      <vt:lpstr>Office Theme</vt:lpstr>
      <vt:lpstr>INFO 202 “Information Organization &amp; Retrieval” Fall 2016 </vt:lpstr>
      <vt:lpstr>Maintaining Resources</vt:lpstr>
      <vt:lpstr>Organizing {and,or,vs.} Maintaining</vt:lpstr>
      <vt:lpstr>Selecting {and,or,vs.} Maintaining</vt:lpstr>
      <vt:lpstr>Preservation</vt:lpstr>
      <vt:lpstr>Document Restoration</vt:lpstr>
      <vt:lpstr>Botched “Restoration” that Saved a Spanish Town</vt:lpstr>
      <vt:lpstr>Digital Preservation</vt:lpstr>
      <vt:lpstr>Preservation (or not) and the Law</vt:lpstr>
      <vt:lpstr>Records Management</vt:lpstr>
      <vt:lpstr>Ken Lay does the “Perp Walk” after the Enron Fraud</vt:lpstr>
      <vt:lpstr>Is A Fish a Document?</vt:lpstr>
      <vt:lpstr>Didn’t Follow  Recordkeeping Rules</vt:lpstr>
      <vt:lpstr>Curation</vt:lpstr>
      <vt:lpstr>Crowdsourcing Digitization /  Citizen Science</vt:lpstr>
      <vt:lpstr>“Computational Curation”  Restoration of  Digital Resources</vt:lpstr>
      <vt:lpstr>Restoration of Audio Resources</vt:lpstr>
      <vt:lpstr>Governance</vt:lpstr>
      <vt:lpstr>INFO 202 “Information Organization &amp; Retrieval” Fall 2016 </vt:lpstr>
      <vt:lpstr>  The Organizing System Lifecycle:  4 Phases</vt:lpstr>
      <vt:lpstr> Design Methodologies:  Discipline for Design</vt:lpstr>
      <vt:lpstr> Design Methodologies: Discipline for Design (2)</vt:lpstr>
      <vt:lpstr>A Lifecycle with Inseparable Phases</vt:lpstr>
      <vt:lpstr>A “Waterfall” or Sequential Lifecycle</vt:lpstr>
      <vt:lpstr>A “Spiral” or Iterative Lifecycle</vt:lpstr>
      <vt:lpstr>Agile Methods</vt:lpstr>
      <vt:lpstr> Why Methodology Matters</vt:lpstr>
      <vt:lpstr> Requirements Traceability</vt:lpstr>
      <vt:lpstr> Traces that VBush Might Have Recorded about the Memex</vt:lpstr>
      <vt:lpstr> Practical Traceability</vt:lpstr>
      <vt:lpstr>INFO 202 “Information Organization &amp; Retrieval” Fall 2016 </vt:lpstr>
      <vt:lpstr> Defining and Scoping the Domain</vt:lpstr>
      <vt:lpstr>Scope and Scale</vt:lpstr>
      <vt:lpstr>Scope and Scale (2)</vt:lpstr>
      <vt:lpstr>An Organizing System  with Narrow Scope and Scale</vt:lpstr>
      <vt:lpstr>An Organizing System with Global Scope and Scale (unspsc.org)</vt:lpstr>
      <vt:lpstr> Nature and Number of Users</vt:lpstr>
      <vt:lpstr>Who Are We Designing For?</vt:lpstr>
      <vt:lpstr>Stakeholder Conflicts</vt:lpstr>
      <vt:lpstr>  Requirements about  Resource Description</vt:lpstr>
      <vt:lpstr>Descriptive Precision</vt:lpstr>
      <vt:lpstr>  The Choice of  Organizing Properties Matters!</vt:lpstr>
      <vt:lpstr> Multiple Properties  in Different Order</vt:lpstr>
      <vt:lpstr> Expected Lifetime</vt:lpstr>
      <vt:lpstr> Don’t Confuse Lifetime of Resources with that of the Organizing System (1)</vt:lpstr>
      <vt:lpstr> Don’t Confuse Lifetime of Resources with that of the Organizing System (2)</vt:lpstr>
      <vt:lpstr> Physical or Technological Environment</vt:lpstr>
      <vt:lpstr> Physical or Technological Environment (2)</vt:lpstr>
      <vt:lpstr> Physical or Technological Environment (3)</vt:lpstr>
      <vt:lpstr>Want to Work Here?</vt:lpstr>
      <vt:lpstr>Do these Spaces Facilitate Organization and Interaction?</vt:lpstr>
      <vt:lpstr>  Relationships with Other  Organizing Systems</vt:lpstr>
      <vt:lpstr>INFO 202 “Information Organization &amp; Retrieval” Fall 2016 </vt:lpstr>
      <vt:lpstr>  Fundamental Tradeoffs in an Organizing System (1)</vt:lpstr>
      <vt:lpstr>  Fundamental Tradeoffs in an Organizing System (2)</vt:lpstr>
      <vt:lpstr>  Fundamental Tradeoffs in an Organizing System (3)</vt:lpstr>
      <vt:lpstr>  Fundamental Tradeoffs in an Organizing System (4)</vt:lpstr>
      <vt:lpstr>Summary:  Architectural Thinking</vt:lpstr>
      <vt:lpstr>Next Week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2016-09-07T15:13:28Z</dcterms:created>
  <dcterms:modified xsi:type="dcterms:W3CDTF">2016-09-07T15:13:39Z</dcterms:modified>
</cp:coreProperties>
</file>