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3"/>
  </p:notesMasterIdLst>
  <p:sldIdLst>
    <p:sldId id="341" r:id="rId2"/>
    <p:sldId id="340" r:id="rId3"/>
    <p:sldId id="349" r:id="rId4"/>
    <p:sldId id="342" r:id="rId5"/>
    <p:sldId id="343" r:id="rId6"/>
    <p:sldId id="266" r:id="rId7"/>
    <p:sldId id="267" r:id="rId8"/>
    <p:sldId id="268" r:id="rId9"/>
    <p:sldId id="323" r:id="rId10"/>
    <p:sldId id="324" r:id="rId11"/>
    <p:sldId id="350" r:id="rId12"/>
    <p:sldId id="270" r:id="rId13"/>
    <p:sldId id="273" r:id="rId14"/>
    <p:sldId id="322" r:id="rId15"/>
    <p:sldId id="275" r:id="rId16"/>
    <p:sldId id="338" r:id="rId17"/>
    <p:sldId id="279" r:id="rId18"/>
    <p:sldId id="280" r:id="rId19"/>
    <p:sldId id="281" r:id="rId20"/>
    <p:sldId id="282" r:id="rId21"/>
    <p:sldId id="283" r:id="rId22"/>
    <p:sldId id="286" r:id="rId23"/>
    <p:sldId id="284" r:id="rId24"/>
    <p:sldId id="285" r:id="rId25"/>
    <p:sldId id="287" r:id="rId26"/>
    <p:sldId id="288" r:id="rId27"/>
    <p:sldId id="290" r:id="rId28"/>
    <p:sldId id="291" r:id="rId29"/>
    <p:sldId id="292" r:id="rId30"/>
    <p:sldId id="293" r:id="rId31"/>
    <p:sldId id="294" r:id="rId32"/>
    <p:sldId id="297" r:id="rId33"/>
    <p:sldId id="313" r:id="rId34"/>
    <p:sldId id="330" r:id="rId35"/>
    <p:sldId id="295" r:id="rId36"/>
    <p:sldId id="299" r:id="rId37"/>
    <p:sldId id="333" r:id="rId38"/>
    <p:sldId id="351" r:id="rId39"/>
    <p:sldId id="300" r:id="rId40"/>
    <p:sldId id="302" r:id="rId41"/>
    <p:sldId id="303" r:id="rId42"/>
    <p:sldId id="304" r:id="rId43"/>
    <p:sldId id="305" r:id="rId44"/>
    <p:sldId id="306" r:id="rId45"/>
    <p:sldId id="307" r:id="rId46"/>
    <p:sldId id="308" r:id="rId47"/>
    <p:sldId id="309" r:id="rId48"/>
    <p:sldId id="310" r:id="rId49"/>
    <p:sldId id="326" r:id="rId50"/>
    <p:sldId id="311" r:id="rId51"/>
    <p:sldId id="352" r:id="rId5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71" autoAdjust="0"/>
    <p:restoredTop sz="96122" autoAdjust="0"/>
  </p:normalViewPr>
  <p:slideViewPr>
    <p:cSldViewPr>
      <p:cViewPr varScale="1">
        <p:scale>
          <a:sx n="95" d="100"/>
          <a:sy n="95" d="100"/>
        </p:scale>
        <p:origin x="926" y="53"/>
      </p:cViewPr>
      <p:guideLst>
        <p:guide orient="horz" pos="2160"/>
        <p:guide pos="2880"/>
      </p:guideLst>
    </p:cSldViewPr>
  </p:slideViewPr>
  <p:outlineViewPr>
    <p:cViewPr>
      <p:scale>
        <a:sx n="33" d="100"/>
        <a:sy n="33" d="100"/>
      </p:scale>
      <p:origin x="0" y="-6869"/>
    </p:cViewPr>
  </p:outlineViewPr>
  <p:notesTextViewPr>
    <p:cViewPr>
      <p:scale>
        <a:sx n="3" d="2"/>
        <a:sy n="3" d="2"/>
      </p:scale>
      <p:origin x="0" y="0"/>
    </p:cViewPr>
  </p:notesTextViewPr>
  <p:sorterViewPr>
    <p:cViewPr varScale="1">
      <p:scale>
        <a:sx n="100" d="100"/>
        <a:sy n="100" d="100"/>
      </p:scale>
      <p:origin x="0" y="-13632"/>
    </p:cViewPr>
  </p:sorterViewPr>
  <p:notesViewPr>
    <p:cSldViewPr>
      <p:cViewPr varScale="1">
        <p:scale>
          <a:sx n="74" d="100"/>
          <a:sy n="74" d="100"/>
        </p:scale>
        <p:origin x="2323"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9/21/2016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val="159405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424348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10</a:t>
            </a:fld>
            <a:endParaRPr lang="en-US" dirty="0"/>
          </a:p>
        </p:txBody>
      </p:sp>
    </p:spTree>
    <p:extLst>
      <p:ext uri="{BB962C8B-B14F-4D97-AF65-F5344CB8AC3E}">
        <p14:creationId xmlns:p14="http://schemas.microsoft.com/office/powerpoint/2010/main" val="624112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11</a:t>
            </a:fld>
            <a:endParaRPr lang="en-US" dirty="0"/>
          </a:p>
        </p:txBody>
      </p:sp>
    </p:spTree>
    <p:extLst>
      <p:ext uri="{BB962C8B-B14F-4D97-AF65-F5344CB8AC3E}">
        <p14:creationId xmlns:p14="http://schemas.microsoft.com/office/powerpoint/2010/main" val="1640787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12</a:t>
            </a:fld>
            <a:endParaRPr lang="en-US" dirty="0"/>
          </a:p>
        </p:txBody>
      </p:sp>
    </p:spTree>
    <p:extLst>
      <p:ext uri="{BB962C8B-B14F-4D97-AF65-F5344CB8AC3E}">
        <p14:creationId xmlns:p14="http://schemas.microsoft.com/office/powerpoint/2010/main" val="196702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13</a:t>
            </a:fld>
            <a:endParaRPr lang="en-US"/>
          </a:p>
        </p:txBody>
      </p:sp>
    </p:spTree>
    <p:extLst>
      <p:ext uri="{BB962C8B-B14F-4D97-AF65-F5344CB8AC3E}">
        <p14:creationId xmlns:p14="http://schemas.microsoft.com/office/powerpoint/2010/main" val="3551977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14</a:t>
            </a:fld>
            <a:endParaRPr lang="en-US" dirty="0"/>
          </a:p>
        </p:txBody>
      </p:sp>
    </p:spTree>
    <p:extLst>
      <p:ext uri="{BB962C8B-B14F-4D97-AF65-F5344CB8AC3E}">
        <p14:creationId xmlns:p14="http://schemas.microsoft.com/office/powerpoint/2010/main" val="1538857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15</a:t>
            </a:fld>
            <a:endParaRPr lang="en-US"/>
          </a:p>
        </p:txBody>
      </p:sp>
    </p:spTree>
    <p:extLst>
      <p:ext uri="{BB962C8B-B14F-4D97-AF65-F5344CB8AC3E}">
        <p14:creationId xmlns:p14="http://schemas.microsoft.com/office/powerpoint/2010/main" val="445133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16</a:t>
            </a:fld>
            <a:endParaRPr lang="en-US" dirty="0"/>
          </a:p>
        </p:txBody>
      </p:sp>
    </p:spTree>
    <p:extLst>
      <p:ext uri="{BB962C8B-B14F-4D97-AF65-F5344CB8AC3E}">
        <p14:creationId xmlns:p14="http://schemas.microsoft.com/office/powerpoint/2010/main" val="568343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17</a:t>
            </a:fld>
            <a:endParaRPr lang="en-US" dirty="0"/>
          </a:p>
        </p:txBody>
      </p:sp>
    </p:spTree>
    <p:extLst>
      <p:ext uri="{BB962C8B-B14F-4D97-AF65-F5344CB8AC3E}">
        <p14:creationId xmlns:p14="http://schemas.microsoft.com/office/powerpoint/2010/main" val="2587063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18</a:t>
            </a:fld>
            <a:endParaRPr lang="en-US"/>
          </a:p>
        </p:txBody>
      </p:sp>
    </p:spTree>
    <p:extLst>
      <p:ext uri="{BB962C8B-B14F-4D97-AF65-F5344CB8AC3E}">
        <p14:creationId xmlns:p14="http://schemas.microsoft.com/office/powerpoint/2010/main" val="1923395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19</a:t>
            </a:fld>
            <a:endParaRPr lang="en-US" dirty="0"/>
          </a:p>
        </p:txBody>
      </p:sp>
    </p:spTree>
    <p:extLst>
      <p:ext uri="{BB962C8B-B14F-4D97-AF65-F5344CB8AC3E}">
        <p14:creationId xmlns:p14="http://schemas.microsoft.com/office/powerpoint/2010/main" val="1036170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a:t>
            </a:fld>
            <a:endParaRPr lang="en-US" dirty="0"/>
          </a:p>
        </p:txBody>
      </p:sp>
    </p:spTree>
    <p:extLst>
      <p:ext uri="{BB962C8B-B14F-4D97-AF65-F5344CB8AC3E}">
        <p14:creationId xmlns:p14="http://schemas.microsoft.com/office/powerpoint/2010/main" val="3842237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20</a:t>
            </a:fld>
            <a:endParaRPr lang="en-US"/>
          </a:p>
        </p:txBody>
      </p:sp>
    </p:spTree>
    <p:extLst>
      <p:ext uri="{BB962C8B-B14F-4D97-AF65-F5344CB8AC3E}">
        <p14:creationId xmlns:p14="http://schemas.microsoft.com/office/powerpoint/2010/main" val="1701738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21</a:t>
            </a:fld>
            <a:endParaRPr lang="en-US"/>
          </a:p>
        </p:txBody>
      </p:sp>
    </p:spTree>
    <p:extLst>
      <p:ext uri="{BB962C8B-B14F-4D97-AF65-F5344CB8AC3E}">
        <p14:creationId xmlns:p14="http://schemas.microsoft.com/office/powerpoint/2010/main" val="2107416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9ECC07D0-6148-4A09-ACDD-CFB21A5EDB09}" type="slidenum">
              <a:rPr lang="en-US" smtClean="0"/>
              <a:pPr>
                <a:defRPr/>
              </a:pPr>
              <a:t>22</a:t>
            </a:fld>
            <a:endParaRPr lang="en-US" dirty="0"/>
          </a:p>
        </p:txBody>
      </p:sp>
    </p:spTree>
    <p:extLst>
      <p:ext uri="{BB962C8B-B14F-4D97-AF65-F5344CB8AC3E}">
        <p14:creationId xmlns:p14="http://schemas.microsoft.com/office/powerpoint/2010/main" val="559865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ECC07D0-6148-4A09-ACDD-CFB21A5EDB09}" type="slidenum">
              <a:rPr lang="en-US" smtClean="0"/>
              <a:pPr>
                <a:defRPr/>
              </a:pPr>
              <a:t>23</a:t>
            </a:fld>
            <a:endParaRPr lang="en-US" dirty="0"/>
          </a:p>
        </p:txBody>
      </p:sp>
    </p:spTree>
    <p:extLst>
      <p:ext uri="{BB962C8B-B14F-4D97-AF65-F5344CB8AC3E}">
        <p14:creationId xmlns:p14="http://schemas.microsoft.com/office/powerpoint/2010/main" val="1621859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24</a:t>
            </a:fld>
            <a:endParaRPr lang="en-US"/>
          </a:p>
        </p:txBody>
      </p:sp>
    </p:spTree>
    <p:extLst>
      <p:ext uri="{BB962C8B-B14F-4D97-AF65-F5344CB8AC3E}">
        <p14:creationId xmlns:p14="http://schemas.microsoft.com/office/powerpoint/2010/main" val="3749687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25</a:t>
            </a:fld>
            <a:endParaRPr lang="en-US"/>
          </a:p>
        </p:txBody>
      </p:sp>
    </p:spTree>
    <p:extLst>
      <p:ext uri="{BB962C8B-B14F-4D97-AF65-F5344CB8AC3E}">
        <p14:creationId xmlns:p14="http://schemas.microsoft.com/office/powerpoint/2010/main" val="2014628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26</a:t>
            </a:fld>
            <a:endParaRPr lang="en-US"/>
          </a:p>
        </p:txBody>
      </p:sp>
    </p:spTree>
    <p:extLst>
      <p:ext uri="{BB962C8B-B14F-4D97-AF65-F5344CB8AC3E}">
        <p14:creationId xmlns:p14="http://schemas.microsoft.com/office/powerpoint/2010/main" val="4021677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27</a:t>
            </a:fld>
            <a:endParaRPr lang="en-US"/>
          </a:p>
        </p:txBody>
      </p:sp>
    </p:spTree>
    <p:extLst>
      <p:ext uri="{BB962C8B-B14F-4D97-AF65-F5344CB8AC3E}">
        <p14:creationId xmlns:p14="http://schemas.microsoft.com/office/powerpoint/2010/main" val="3709019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28</a:t>
            </a:fld>
            <a:endParaRPr lang="en-US"/>
          </a:p>
        </p:txBody>
      </p:sp>
    </p:spTree>
    <p:extLst>
      <p:ext uri="{BB962C8B-B14F-4D97-AF65-F5344CB8AC3E}">
        <p14:creationId xmlns:p14="http://schemas.microsoft.com/office/powerpoint/2010/main" val="2079626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29</a:t>
            </a:fld>
            <a:endParaRPr lang="en-US"/>
          </a:p>
        </p:txBody>
      </p:sp>
    </p:spTree>
    <p:extLst>
      <p:ext uri="{BB962C8B-B14F-4D97-AF65-F5344CB8AC3E}">
        <p14:creationId xmlns:p14="http://schemas.microsoft.com/office/powerpoint/2010/main" val="193644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dirty="0"/>
          </a:p>
        </p:txBody>
      </p:sp>
    </p:spTree>
    <p:extLst>
      <p:ext uri="{BB962C8B-B14F-4D97-AF65-F5344CB8AC3E}">
        <p14:creationId xmlns:p14="http://schemas.microsoft.com/office/powerpoint/2010/main" val="378136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30</a:t>
            </a:fld>
            <a:endParaRPr lang="en-US"/>
          </a:p>
        </p:txBody>
      </p:sp>
    </p:spTree>
    <p:extLst>
      <p:ext uri="{BB962C8B-B14F-4D97-AF65-F5344CB8AC3E}">
        <p14:creationId xmlns:p14="http://schemas.microsoft.com/office/powerpoint/2010/main" val="252135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31</a:t>
            </a:fld>
            <a:endParaRPr lang="en-US"/>
          </a:p>
        </p:txBody>
      </p:sp>
    </p:spTree>
    <p:extLst>
      <p:ext uri="{BB962C8B-B14F-4D97-AF65-F5344CB8AC3E}">
        <p14:creationId xmlns:p14="http://schemas.microsoft.com/office/powerpoint/2010/main" val="2957369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32</a:t>
            </a:fld>
            <a:endParaRPr lang="en-US"/>
          </a:p>
        </p:txBody>
      </p:sp>
    </p:spTree>
    <p:extLst>
      <p:ext uri="{BB962C8B-B14F-4D97-AF65-F5344CB8AC3E}">
        <p14:creationId xmlns:p14="http://schemas.microsoft.com/office/powerpoint/2010/main" val="1096900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33</a:t>
            </a:fld>
            <a:endParaRPr lang="en-US" dirty="0"/>
          </a:p>
        </p:txBody>
      </p:sp>
    </p:spTree>
    <p:extLst>
      <p:ext uri="{BB962C8B-B14F-4D97-AF65-F5344CB8AC3E}">
        <p14:creationId xmlns:p14="http://schemas.microsoft.com/office/powerpoint/2010/main" val="904909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715000" cy="418338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34</a:t>
            </a:fld>
            <a:endParaRPr lang="en-US"/>
          </a:p>
        </p:txBody>
      </p:sp>
    </p:spTree>
    <p:extLst>
      <p:ext uri="{BB962C8B-B14F-4D97-AF65-F5344CB8AC3E}">
        <p14:creationId xmlns:p14="http://schemas.microsoft.com/office/powerpoint/2010/main" val="497670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35</a:t>
            </a:fld>
            <a:endParaRPr lang="en-US"/>
          </a:p>
        </p:txBody>
      </p:sp>
    </p:spTree>
    <p:extLst>
      <p:ext uri="{BB962C8B-B14F-4D97-AF65-F5344CB8AC3E}">
        <p14:creationId xmlns:p14="http://schemas.microsoft.com/office/powerpoint/2010/main" val="3429644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36</a:t>
            </a:fld>
            <a:endParaRPr lang="en-US"/>
          </a:p>
        </p:txBody>
      </p:sp>
    </p:spTree>
    <p:extLst>
      <p:ext uri="{BB962C8B-B14F-4D97-AF65-F5344CB8AC3E}">
        <p14:creationId xmlns:p14="http://schemas.microsoft.com/office/powerpoint/2010/main" val="3971786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37</a:t>
            </a:fld>
            <a:endParaRPr lang="en-US"/>
          </a:p>
        </p:txBody>
      </p:sp>
    </p:spTree>
    <p:extLst>
      <p:ext uri="{BB962C8B-B14F-4D97-AF65-F5344CB8AC3E}">
        <p14:creationId xmlns:p14="http://schemas.microsoft.com/office/powerpoint/2010/main" val="27568419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38</a:t>
            </a:fld>
            <a:endParaRPr lang="en-US"/>
          </a:p>
        </p:txBody>
      </p:sp>
    </p:spTree>
    <p:extLst>
      <p:ext uri="{BB962C8B-B14F-4D97-AF65-F5344CB8AC3E}">
        <p14:creationId xmlns:p14="http://schemas.microsoft.com/office/powerpoint/2010/main" val="72445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39</a:t>
            </a:fld>
            <a:endParaRPr lang="en-US"/>
          </a:p>
        </p:txBody>
      </p:sp>
    </p:spTree>
    <p:extLst>
      <p:ext uri="{BB962C8B-B14F-4D97-AF65-F5344CB8AC3E}">
        <p14:creationId xmlns:p14="http://schemas.microsoft.com/office/powerpoint/2010/main" val="1935707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a:t>
            </a:fld>
            <a:endParaRPr lang="en-US"/>
          </a:p>
        </p:txBody>
      </p:sp>
    </p:spTree>
    <p:extLst>
      <p:ext uri="{BB962C8B-B14F-4D97-AF65-F5344CB8AC3E}">
        <p14:creationId xmlns:p14="http://schemas.microsoft.com/office/powerpoint/2010/main" val="2645009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40</a:t>
            </a:fld>
            <a:endParaRPr lang="en-US"/>
          </a:p>
        </p:txBody>
      </p:sp>
    </p:spTree>
    <p:extLst>
      <p:ext uri="{BB962C8B-B14F-4D97-AF65-F5344CB8AC3E}">
        <p14:creationId xmlns:p14="http://schemas.microsoft.com/office/powerpoint/2010/main" val="27284710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41</a:t>
            </a:fld>
            <a:endParaRPr lang="en-US"/>
          </a:p>
        </p:txBody>
      </p:sp>
    </p:spTree>
    <p:extLst>
      <p:ext uri="{BB962C8B-B14F-4D97-AF65-F5344CB8AC3E}">
        <p14:creationId xmlns:p14="http://schemas.microsoft.com/office/powerpoint/2010/main" val="3987509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42</a:t>
            </a:fld>
            <a:endParaRPr lang="en-US"/>
          </a:p>
        </p:txBody>
      </p:sp>
    </p:spTree>
    <p:extLst>
      <p:ext uri="{BB962C8B-B14F-4D97-AF65-F5344CB8AC3E}">
        <p14:creationId xmlns:p14="http://schemas.microsoft.com/office/powerpoint/2010/main" val="5455043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43</a:t>
            </a:fld>
            <a:endParaRPr lang="en-US"/>
          </a:p>
        </p:txBody>
      </p:sp>
    </p:spTree>
    <p:extLst>
      <p:ext uri="{BB962C8B-B14F-4D97-AF65-F5344CB8AC3E}">
        <p14:creationId xmlns:p14="http://schemas.microsoft.com/office/powerpoint/2010/main" val="34604607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44</a:t>
            </a:fld>
            <a:endParaRPr lang="en-US"/>
          </a:p>
        </p:txBody>
      </p:sp>
    </p:spTree>
    <p:extLst>
      <p:ext uri="{BB962C8B-B14F-4D97-AF65-F5344CB8AC3E}">
        <p14:creationId xmlns:p14="http://schemas.microsoft.com/office/powerpoint/2010/main" val="30807247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45</a:t>
            </a:fld>
            <a:endParaRPr lang="en-US"/>
          </a:p>
        </p:txBody>
      </p:sp>
    </p:spTree>
    <p:extLst>
      <p:ext uri="{BB962C8B-B14F-4D97-AF65-F5344CB8AC3E}">
        <p14:creationId xmlns:p14="http://schemas.microsoft.com/office/powerpoint/2010/main" val="15533338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46</a:t>
            </a:fld>
            <a:endParaRPr lang="en-US"/>
          </a:p>
        </p:txBody>
      </p:sp>
    </p:spTree>
    <p:extLst>
      <p:ext uri="{BB962C8B-B14F-4D97-AF65-F5344CB8AC3E}">
        <p14:creationId xmlns:p14="http://schemas.microsoft.com/office/powerpoint/2010/main" val="23221921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47</a:t>
            </a:fld>
            <a:endParaRPr lang="en-US"/>
          </a:p>
        </p:txBody>
      </p:sp>
    </p:spTree>
    <p:extLst>
      <p:ext uri="{BB962C8B-B14F-4D97-AF65-F5344CB8AC3E}">
        <p14:creationId xmlns:p14="http://schemas.microsoft.com/office/powerpoint/2010/main" val="2029203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48</a:t>
            </a:fld>
            <a:endParaRPr lang="en-US"/>
          </a:p>
        </p:txBody>
      </p:sp>
    </p:spTree>
    <p:extLst>
      <p:ext uri="{BB962C8B-B14F-4D97-AF65-F5344CB8AC3E}">
        <p14:creationId xmlns:p14="http://schemas.microsoft.com/office/powerpoint/2010/main" val="5465871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49</a:t>
            </a:fld>
            <a:endParaRPr lang="en-US"/>
          </a:p>
        </p:txBody>
      </p:sp>
    </p:spTree>
    <p:extLst>
      <p:ext uri="{BB962C8B-B14F-4D97-AF65-F5344CB8AC3E}">
        <p14:creationId xmlns:p14="http://schemas.microsoft.com/office/powerpoint/2010/main" val="94393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dirty="0"/>
          </a:p>
        </p:txBody>
      </p:sp>
    </p:spTree>
    <p:extLst>
      <p:ext uri="{BB962C8B-B14F-4D97-AF65-F5344CB8AC3E}">
        <p14:creationId xmlns:p14="http://schemas.microsoft.com/office/powerpoint/2010/main" val="23858034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50</a:t>
            </a:fld>
            <a:endParaRPr lang="en-US" dirty="0"/>
          </a:p>
        </p:txBody>
      </p:sp>
    </p:spTree>
    <p:extLst>
      <p:ext uri="{BB962C8B-B14F-4D97-AF65-F5344CB8AC3E}">
        <p14:creationId xmlns:p14="http://schemas.microsoft.com/office/powerpoint/2010/main" val="39488885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51</a:t>
            </a:fld>
            <a:endParaRPr lang="en-US" dirty="0"/>
          </a:p>
        </p:txBody>
      </p:sp>
    </p:spTree>
    <p:extLst>
      <p:ext uri="{BB962C8B-B14F-4D97-AF65-F5344CB8AC3E}">
        <p14:creationId xmlns:p14="http://schemas.microsoft.com/office/powerpoint/2010/main" val="2392824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6</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a:t>
            </a:fld>
            <a:endParaRPr lang="en-US" dirty="0"/>
          </a:p>
        </p:txBody>
      </p:sp>
    </p:spTree>
    <p:extLst>
      <p:ext uri="{BB962C8B-B14F-4D97-AF65-F5344CB8AC3E}">
        <p14:creationId xmlns:p14="http://schemas.microsoft.com/office/powerpoint/2010/main" val="2017825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8</a:t>
            </a:fld>
            <a:endParaRPr lang="en-US" dirty="0"/>
          </a:p>
        </p:txBody>
      </p:sp>
    </p:spTree>
    <p:extLst>
      <p:ext uri="{BB962C8B-B14F-4D97-AF65-F5344CB8AC3E}">
        <p14:creationId xmlns:p14="http://schemas.microsoft.com/office/powerpoint/2010/main" val="1966596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9</a:t>
            </a:fld>
            <a:endParaRPr lang="en-US" dirty="0"/>
          </a:p>
        </p:txBody>
      </p:sp>
    </p:spTree>
    <p:extLst>
      <p:ext uri="{BB962C8B-B14F-4D97-AF65-F5344CB8AC3E}">
        <p14:creationId xmlns:p14="http://schemas.microsoft.com/office/powerpoint/2010/main" val="1463853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9/21/2016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9/21/2016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9/21/2016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9/21/2016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id.loc.gov/authorities/subjects.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xcbl.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oasis-open.org/committees/ubl/"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2016</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21 September 2016</a:t>
            </a:r>
            <a:br>
              <a:rPr lang="en-US" sz="3000" dirty="0" smtClean="0">
                <a:sym typeface="UC Berkeley OS Sign"/>
              </a:rPr>
            </a:br>
            <a:r>
              <a:rPr lang="en-US" sz="3000" dirty="0" smtClean="0">
                <a:sym typeface="UC Berkeley OS Sign"/>
              </a:rPr>
              <a:t/>
            </a:r>
            <a:br>
              <a:rPr lang="en-US" sz="3000" dirty="0" smtClean="0">
                <a:sym typeface="UC Berkeley OS Sign"/>
              </a:rPr>
            </a:br>
            <a:r>
              <a:rPr lang="en-US" sz="3000" dirty="0" smtClean="0">
                <a:sym typeface="UC Berkeley OS Sign"/>
              </a:rPr>
              <a:t>The Document Type Spectrum</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extLst>
      <p:ext uri="{BB962C8B-B14F-4D97-AF65-F5344CB8AC3E}">
        <p14:creationId xmlns:p14="http://schemas.microsoft.com/office/powerpoint/2010/main" val="13068241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143000" y="1295434"/>
            <a:ext cx="7172517" cy="4636464"/>
          </a:xfrm>
          <a:prstGeom prst="rect">
            <a:avLst/>
          </a:prstGeom>
          <a:noFill/>
          <a:ln w="9525">
            <a:noFill/>
            <a:miter lim="800000"/>
            <a:headEnd/>
            <a:tailEnd/>
          </a:ln>
        </p:spPr>
      </p:pic>
      <p:sp>
        <p:nvSpPr>
          <p:cNvPr id="3" name="Rectangle 1"/>
          <p:cNvSpPr txBox="1">
            <a:spLocks noChangeArrowheads="1"/>
          </p:cNvSpPr>
          <p:nvPr/>
        </p:nvSpPr>
        <p:spPr>
          <a:xfrm>
            <a:off x="1371600" y="457200"/>
            <a:ext cx="6553200" cy="1190997"/>
          </a:xfrm>
          <a:prstGeom prst="rect">
            <a:avLst/>
          </a:prstGeom>
        </p:spPr>
        <p:txBody>
          <a:bodyPr/>
          <a:lstStyle/>
          <a:p>
            <a:pPr marL="0" marR="0" lvl="0" indent="0" algn="ctr" defTabSz="914400" rtl="0" eaLnBrk="1" fontAlgn="auto" latinLnBrk="0" hangingPunct="1">
              <a:lnSpc>
                <a:spcPct val="92000"/>
              </a:lnSpc>
              <a:spcBef>
                <a:spcPct val="0"/>
              </a:spcBef>
              <a:spcAft>
                <a:spcPts val="0"/>
              </a:spcAft>
              <a:buClrTx/>
              <a:buSzTx/>
              <a:buFontTx/>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noProof="0" dirty="0" smtClean="0">
                <a:latin typeface="+mj-lt"/>
                <a:ea typeface="+mj-ea"/>
                <a:cs typeface="+mj-cs"/>
                <a:sym typeface="UC Berkeley OS Sign"/>
              </a:rPr>
              <a:t>Metadog, not Metadata</a:t>
            </a:r>
          </a:p>
        </p:txBody>
      </p:sp>
      <p:sp>
        <p:nvSpPr>
          <p:cNvPr id="2" name="Rectangle 1"/>
          <p:cNvSpPr/>
          <p:nvPr/>
        </p:nvSpPr>
        <p:spPr>
          <a:xfrm>
            <a:off x="2514600" y="6172200"/>
            <a:ext cx="4415248" cy="400110"/>
          </a:xfrm>
          <a:prstGeom prst="rect">
            <a:avLst/>
          </a:prstGeom>
        </p:spPr>
        <p:txBody>
          <a:bodyPr wrap="none">
            <a:spAutoFit/>
          </a:bodyPr>
          <a:lstStyle/>
          <a:p>
            <a:r>
              <a:rPr lang="en-US" sz="2000" dirty="0"/>
              <a:t>dans Les </a:t>
            </a:r>
            <a:r>
              <a:rPr lang="en-US" sz="2000" dirty="0" err="1"/>
              <a:t>Baux</a:t>
            </a:r>
            <a:r>
              <a:rPr lang="en-US" sz="2000" dirty="0"/>
              <a:t>-de-Provence, </a:t>
            </a:r>
            <a:r>
              <a:rPr lang="fr-FR" sz="2000" dirty="0"/>
              <a:t>8 Août 2013</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1371600" y="457200"/>
            <a:ext cx="6553200" cy="1190997"/>
          </a:xfrm>
          <a:prstGeom prst="rect">
            <a:avLst/>
          </a:prstGeom>
        </p:spPr>
        <p:txBody>
          <a:bodyPr/>
          <a:lstStyle/>
          <a:p>
            <a:pPr marL="0" marR="0" lvl="0" indent="0" algn="ctr" defTabSz="914400" rtl="0" eaLnBrk="1" fontAlgn="auto" latinLnBrk="0" hangingPunct="1">
              <a:lnSpc>
                <a:spcPct val="92000"/>
              </a:lnSpc>
              <a:spcBef>
                <a:spcPct val="0"/>
              </a:spcBef>
              <a:spcAft>
                <a:spcPts val="0"/>
              </a:spcAft>
              <a:buClrTx/>
              <a:buSzTx/>
              <a:buFontTx/>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noProof="0" dirty="0" err="1" smtClean="0">
                <a:latin typeface="+mj-lt"/>
                <a:ea typeface="+mj-ea"/>
                <a:cs typeface="+mj-cs"/>
                <a:sym typeface="UC Berkeley OS Sign"/>
              </a:rPr>
              <a:t>Metadog</a:t>
            </a:r>
            <a:r>
              <a:rPr lang="en-US" sz="3400" noProof="0" dirty="0" smtClean="0">
                <a:latin typeface="+mj-lt"/>
                <a:ea typeface="+mj-ea"/>
                <a:cs typeface="+mj-cs"/>
                <a:sym typeface="UC Berkeley OS Sign"/>
              </a:rPr>
              <a:t> 2</a:t>
            </a:r>
          </a:p>
        </p:txBody>
      </p:sp>
      <p:sp>
        <p:nvSpPr>
          <p:cNvPr id="2" name="Rectangle 1"/>
          <p:cNvSpPr/>
          <p:nvPr/>
        </p:nvSpPr>
        <p:spPr>
          <a:xfrm>
            <a:off x="2514600" y="6172200"/>
            <a:ext cx="3084499" cy="400110"/>
          </a:xfrm>
          <a:prstGeom prst="rect">
            <a:avLst/>
          </a:prstGeom>
        </p:spPr>
        <p:txBody>
          <a:bodyPr wrap="none">
            <a:spAutoFit/>
          </a:bodyPr>
          <a:lstStyle/>
          <a:p>
            <a:r>
              <a:rPr lang="en-US" sz="2000" dirty="0" err="1" smtClean="0"/>
              <a:t>Poleymieux</a:t>
            </a:r>
            <a:r>
              <a:rPr lang="en-US" sz="2000" dirty="0" smtClean="0"/>
              <a:t>, </a:t>
            </a:r>
            <a:r>
              <a:rPr lang="fr-FR" sz="2000" dirty="0"/>
              <a:t>21 </a:t>
            </a:r>
            <a:r>
              <a:rPr lang="fr-FR" sz="2000" dirty="0" smtClean="0"/>
              <a:t>février 2016</a:t>
            </a:r>
            <a:endParaRPr lang="en-US" sz="2000" dirty="0"/>
          </a:p>
        </p:txBody>
      </p:sp>
      <p:pic>
        <p:nvPicPr>
          <p:cNvPr id="4" name="Picture 3"/>
          <p:cNvPicPr>
            <a:picLocks noChangeAspect="1"/>
          </p:cNvPicPr>
          <p:nvPr/>
        </p:nvPicPr>
        <p:blipFill>
          <a:blip r:embed="rId3" cstate="print"/>
          <a:stretch>
            <a:fillRect/>
          </a:stretch>
        </p:blipFill>
        <p:spPr>
          <a:xfrm>
            <a:off x="1250361" y="1295400"/>
            <a:ext cx="6943725" cy="4714875"/>
          </a:xfrm>
          <a:prstGeom prst="rect">
            <a:avLst/>
          </a:prstGeom>
        </p:spPr>
      </p:pic>
    </p:spTree>
    <p:extLst>
      <p:ext uri="{BB962C8B-B14F-4D97-AF65-F5344CB8AC3E}">
        <p14:creationId xmlns:p14="http://schemas.microsoft.com/office/powerpoint/2010/main" val="499883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46484" y="533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Why We Describe Resources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1524000"/>
            <a:ext cx="8197453" cy="4925353"/>
          </a:xfrm>
          <a:prstGeom prst="rect">
            <a:avLst/>
          </a:prstGeom>
          <a:noFill/>
          <a:ln w="9525">
            <a:noFill/>
            <a:miter lim="800000"/>
            <a:headEnd/>
            <a:tailEnd/>
          </a:ln>
        </p:spPr>
        <p:txBody>
          <a:bodyPr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We describe resources so we can refer to them, </a:t>
            </a:r>
            <a:r>
              <a:rPr lang="en-US" sz="2800" dirty="0" smtClean="0">
                <a:solidFill>
                  <a:srgbClr val="FF0000"/>
                </a:solidFill>
                <a:sym typeface="Arial" pitchFamily="34" charset="0"/>
              </a:rPr>
              <a:t>select</a:t>
            </a:r>
            <a:r>
              <a:rPr lang="en-US" sz="2800" dirty="0" smtClean="0">
                <a:sym typeface="Arial" pitchFamily="34" charset="0"/>
              </a:rPr>
              <a:t> them, </a:t>
            </a:r>
            <a:r>
              <a:rPr lang="en-US" sz="2800" dirty="0" smtClean="0">
                <a:solidFill>
                  <a:srgbClr val="FF0000"/>
                </a:solidFill>
                <a:sym typeface="Arial" pitchFamily="34" charset="0"/>
              </a:rPr>
              <a:t>organize</a:t>
            </a:r>
            <a:r>
              <a:rPr lang="en-US" sz="2800" dirty="0" smtClean="0">
                <a:sym typeface="Arial" pitchFamily="34" charset="0"/>
              </a:rPr>
              <a:t> them, </a:t>
            </a:r>
            <a:r>
              <a:rPr lang="en-US" sz="2800" dirty="0" smtClean="0">
                <a:solidFill>
                  <a:srgbClr val="FF0000"/>
                </a:solidFill>
                <a:sym typeface="Arial" pitchFamily="34" charset="0"/>
              </a:rPr>
              <a:t>interact</a:t>
            </a:r>
            <a:r>
              <a:rPr lang="en-US" sz="2800" dirty="0" smtClean="0">
                <a:sym typeface="Arial" pitchFamily="34" charset="0"/>
              </a:rPr>
              <a:t> with them (especially to </a:t>
            </a:r>
            <a:r>
              <a:rPr lang="en-US" sz="2800" dirty="0" smtClean="0">
                <a:solidFill>
                  <a:srgbClr val="FF0000"/>
                </a:solidFill>
                <a:sym typeface="Arial" pitchFamily="34" charset="0"/>
              </a:rPr>
              <a:t>compare</a:t>
            </a:r>
            <a:r>
              <a:rPr lang="en-US" sz="2800" dirty="0" smtClean="0">
                <a:sym typeface="Arial" pitchFamily="34" charset="0"/>
              </a:rPr>
              <a:t> them), and </a:t>
            </a:r>
            <a:r>
              <a:rPr lang="en-US" sz="2800" dirty="0" smtClean="0">
                <a:solidFill>
                  <a:srgbClr val="FF0000"/>
                </a:solidFill>
                <a:sym typeface="Arial" pitchFamily="34" charset="0"/>
              </a:rPr>
              <a:t>maintain</a:t>
            </a:r>
            <a:r>
              <a:rPr lang="en-US" sz="2800" dirty="0" smtClean="0">
                <a:sym typeface="Arial" pitchFamily="34" charset="0"/>
              </a:rPr>
              <a:t> them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Each purpose might require different descriptions and different methods of using them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Different resource domains can have characteristic or standard resource descriptions (or description categories)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ym typeface="Arial" pitchFamily="34" charset="0"/>
              </a:rPr>
              <a:t>But different types of resources must also have differentiating properties,  </a:t>
            </a:r>
            <a:r>
              <a:rPr lang="en-US" sz="2800" dirty="0" smtClean="0">
                <a:solidFill>
                  <a:srgbClr val="FF0000"/>
                </a:solidFill>
                <a:sym typeface="Arial" pitchFamily="34" charset="0"/>
              </a:rPr>
              <a:t>or </a:t>
            </a:r>
            <a:r>
              <a:rPr lang="en-US" sz="2800" dirty="0">
                <a:solidFill>
                  <a:srgbClr val="FF0000"/>
                </a:solidFill>
                <a:sym typeface="Arial" pitchFamily="34" charset="0"/>
              </a:rPr>
              <a:t>there would be no </a:t>
            </a:r>
            <a:r>
              <a:rPr lang="en-US" sz="2800" dirty="0" smtClean="0">
                <a:solidFill>
                  <a:srgbClr val="FF0000"/>
                </a:solidFill>
                <a:sym typeface="Arial" pitchFamily="34" charset="0"/>
              </a:rPr>
              <a:t>basis or reason </a:t>
            </a:r>
            <a:r>
              <a:rPr lang="en-US" sz="2800" dirty="0">
                <a:solidFill>
                  <a:srgbClr val="FF0000"/>
                </a:solidFill>
                <a:sym typeface="Arial" pitchFamily="34" charset="0"/>
              </a:rPr>
              <a:t>to distinguish </a:t>
            </a:r>
            <a:r>
              <a:rPr lang="en-US" sz="2800" dirty="0" smtClean="0">
                <a:solidFill>
                  <a:srgbClr val="FF0000"/>
                </a:solidFill>
                <a:sym typeface="Arial" pitchFamily="34" charset="0"/>
              </a:rPr>
              <a:t>them</a:t>
            </a:r>
            <a:endParaRPr lang="en-US" sz="2800" dirty="0">
              <a:solidFill>
                <a:srgbClr val="FF0000"/>
              </a:solidFill>
              <a:sym typeface="Arial" pitchFamily="34" charset="0"/>
            </a:endParaRPr>
          </a:p>
        </p:txBody>
      </p:sp>
      <p:sp>
        <p:nvSpPr>
          <p:cNvPr id="5" name="Explosion 1 4"/>
          <p:cNvSpPr/>
          <p:nvPr/>
        </p:nvSpPr>
        <p:spPr>
          <a:xfrm>
            <a:off x="152400" y="154752"/>
            <a:ext cx="1066800" cy="10668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321914"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t>Objectives of Bibliographic Description (FRBR)</a:t>
            </a:r>
            <a:endParaRPr lang="en-US" sz="3400" dirty="0" smtClean="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762000" y="1676400"/>
            <a:ext cx="7500937" cy="4576283"/>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smtClean="0">
                <a:solidFill>
                  <a:srgbClr val="FF0000"/>
                </a:solidFill>
              </a:rPr>
              <a:t>Finding</a:t>
            </a:r>
            <a:r>
              <a:rPr lang="en-US" sz="2800" dirty="0" smtClean="0"/>
              <a:t> a resource that you know exists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solidFill>
                  <a:srgbClr val="FF0000"/>
                </a:solidFill>
              </a:rPr>
              <a:t>Identifying</a:t>
            </a:r>
            <a:r>
              <a:rPr lang="en-US" sz="2800" dirty="0" smtClean="0"/>
              <a:t> a resource to make sure you have the one you were looking for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solidFill>
                  <a:srgbClr val="FF0000"/>
                </a:solidFill>
              </a:rPr>
              <a:t>Selecting</a:t>
            </a:r>
            <a:r>
              <a:rPr lang="en-US" sz="2800" dirty="0" smtClean="0"/>
              <a:t> a resource from a set of candidates in a collection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solidFill>
                  <a:srgbClr val="FF0000"/>
                </a:solidFill>
              </a:rPr>
              <a:t>Obtaining</a:t>
            </a:r>
            <a:r>
              <a:rPr lang="en-US" sz="2800" dirty="0" smtClean="0"/>
              <a:t> the resource if what you have at this point is just a resource description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smtClean="0">
                <a:solidFill>
                  <a:srgbClr val="FF0000"/>
                </a:solidFill>
              </a:rPr>
              <a:t>Exploring</a:t>
            </a:r>
            <a:r>
              <a:rPr lang="en-US" sz="2800" dirty="0" smtClean="0"/>
              <a:t> a set of resources by following relationships among them </a:t>
            </a:r>
          </a:p>
          <a:p>
            <a:endParaRPr 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95746" y="25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Resource Descriptions as Substitutes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838199" y="1447800"/>
            <a:ext cx="7543800" cy="4472345"/>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A resource description is often a functional substitute for the resource it describes when the latter can’t be accessed or used </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Computer-processable descriptions of physical resources are especially good substitutes because they enable manipulations and interactions otherwise impossible  (</a:t>
            </a:r>
            <a:r>
              <a:rPr lang="en-US" sz="2800" dirty="0" smtClean="0">
                <a:solidFill>
                  <a:srgbClr val="FF0000"/>
                </a:solidFill>
                <a:sym typeface="Arial" pitchFamily="34" charset="0"/>
              </a:rPr>
              <a:t>atoms vs. bits</a:t>
            </a:r>
            <a:r>
              <a:rPr lang="en-US" sz="2800" dirty="0" smtClean="0">
                <a:sym typeface="Arial" pitchFamily="34" charset="0"/>
              </a:rPr>
              <a:t>)</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We collect </a:t>
            </a:r>
            <a:r>
              <a:rPr lang="en-US" sz="2800" dirty="0"/>
              <a:t>data about </a:t>
            </a:r>
            <a:r>
              <a:rPr lang="en-US" sz="2800" dirty="0" smtClean="0"/>
              <a:t>people, analyze it, organize it…. and use it to organize the people</a:t>
            </a:r>
            <a:endParaRPr lang="en-US" sz="2800" dirty="0" smtClean="0">
              <a:sym typeface="Arial" pitchFamily="34" charset="0"/>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t>Complications</a:t>
            </a:r>
            <a:endParaRPr lang="en-US" sz="3400" dirty="0" smtClean="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609600" y="1371600"/>
            <a:ext cx="8197453" cy="193049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The properties of resources that are easiest to describe are not always the most useful ones, especially for information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“The context of description” influences (or biases) the descriptions</a:t>
            </a:r>
          </a:p>
        </p:txBody>
      </p:sp>
      <p:sp>
        <p:nvSpPr>
          <p:cNvPr id="5" name="Explosion 1 4"/>
          <p:cNvSpPr/>
          <p:nvPr/>
        </p:nvSpPr>
        <p:spPr>
          <a:xfrm>
            <a:off x="152400" y="154752"/>
            <a:ext cx="1066800" cy="10668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228600" y="179862"/>
            <a:ext cx="571500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smtClean="0">
                <a:sym typeface="UC Berkeley OS Sign"/>
              </a:rPr>
              <a:t>Describing </a:t>
            </a:r>
            <a:r>
              <a:rPr lang="en-US" sz="3600" b="1" dirty="0">
                <a:sym typeface="UC Berkeley OS Sign"/>
              </a:rPr>
              <a:t>the Information</a:t>
            </a:r>
          </a:p>
        </p:txBody>
      </p:sp>
      <p:sp>
        <p:nvSpPr>
          <p:cNvPr id="78851"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fld id="{26B7A6CC-FD96-4C1E-9D6C-FC1C580EEE1E}" type="slidenum">
              <a:rPr lang="en-US" sz="1125">
                <a:solidFill>
                  <a:srgbClr val="002955"/>
                </a:solidFill>
                <a:latin typeface="UC Berkeley OS Sign"/>
                <a:ea typeface="MS PGothic" pitchFamily="34" charset="-128"/>
                <a:sym typeface="UC Berkeley OS Sign"/>
              </a:rPr>
              <a:pPr algn="ctr"/>
              <a:t>16</a:t>
            </a:fld>
            <a:endParaRPr lang="en-US" sz="1125" dirty="0">
              <a:solidFill>
                <a:srgbClr val="002955"/>
              </a:solidFill>
              <a:latin typeface="UC Berkeley OS Sign"/>
              <a:ea typeface="MS PGothic" pitchFamily="34" charset="-128"/>
              <a:sym typeface="UC Berkeley OS Sign"/>
            </a:endParaRPr>
          </a:p>
        </p:txBody>
      </p:sp>
      <p:sp>
        <p:nvSpPr>
          <p:cNvPr id="9" name="TextBox 8"/>
          <p:cNvSpPr txBox="1"/>
          <p:nvPr/>
        </p:nvSpPr>
        <p:spPr>
          <a:xfrm>
            <a:off x="416718" y="914400"/>
            <a:ext cx="4617398" cy="2585323"/>
          </a:xfrm>
          <a:prstGeom prst="rect">
            <a:avLst/>
          </a:prstGeom>
          <a:noFill/>
        </p:spPr>
        <p:txBody>
          <a:bodyPr wrap="square" rtlCol="0">
            <a:spAutoFit/>
          </a:bodyPr>
          <a:lstStyle/>
          <a:p>
            <a:r>
              <a:rPr lang="en-US" b="1" dirty="0"/>
              <a:t>&lt;Book&gt;</a:t>
            </a:r>
          </a:p>
          <a:p>
            <a:r>
              <a:rPr lang="en-US" b="1" dirty="0" smtClean="0"/>
              <a:t>  &lt;</a:t>
            </a:r>
            <a:r>
              <a:rPr lang="en-US" b="1" dirty="0"/>
              <a:t>Title&gt;The Discipline of Organizing&lt;/Title&gt;</a:t>
            </a:r>
          </a:p>
          <a:p>
            <a:r>
              <a:rPr lang="en-US" b="1" dirty="0" smtClean="0"/>
              <a:t>  &lt;</a:t>
            </a:r>
            <a:r>
              <a:rPr lang="en-US" b="1" dirty="0"/>
              <a:t>Editor&gt;Robert J. Glushko&lt;/Editor&gt;</a:t>
            </a:r>
          </a:p>
          <a:p>
            <a:r>
              <a:rPr lang="en-US" b="1" dirty="0" smtClean="0"/>
              <a:t>  &lt;</a:t>
            </a:r>
            <a:r>
              <a:rPr lang="en-US" b="1" dirty="0"/>
              <a:t>Publisher&gt;MIT Press&lt;/Publisher</a:t>
            </a:r>
            <a:r>
              <a:rPr lang="en-US" b="1" dirty="0" smtClean="0"/>
              <a:t>&gt;</a:t>
            </a:r>
          </a:p>
          <a:p>
            <a:r>
              <a:rPr lang="en-US" b="1" dirty="0" smtClean="0"/>
              <a:t>  &lt;</a:t>
            </a:r>
            <a:r>
              <a:rPr lang="en-US" b="1" dirty="0"/>
              <a:t>PublicationDate&gt;2013&lt;/PublicationDate&gt;</a:t>
            </a:r>
          </a:p>
          <a:p>
            <a:r>
              <a:rPr lang="en-US" b="1" dirty="0" smtClean="0"/>
              <a:t>  &lt;</a:t>
            </a:r>
            <a:r>
              <a:rPr lang="en-US" b="1" dirty="0"/>
              <a:t>ISBN&gt;978-0-262-51850&lt;/ISBN</a:t>
            </a:r>
            <a:r>
              <a:rPr lang="en-US" b="1" dirty="0" smtClean="0"/>
              <a:t>&gt;</a:t>
            </a:r>
          </a:p>
          <a:p>
            <a:r>
              <a:rPr lang="en-US" b="1" dirty="0" smtClean="0"/>
              <a:t>  &lt;Keyword&gt;Classification&lt;/Keyword&gt;</a:t>
            </a:r>
          </a:p>
          <a:p>
            <a:r>
              <a:rPr lang="en-US" b="1" dirty="0" smtClean="0"/>
              <a:t>  &lt;Keyword&gt;Resource Description&lt;/Keyword&gt;</a:t>
            </a:r>
            <a:endParaRPr lang="en-US" b="1" dirty="0"/>
          </a:p>
          <a:p>
            <a:r>
              <a:rPr lang="en-US" b="1" dirty="0"/>
              <a:t>&lt;/Book&gt;</a:t>
            </a:r>
          </a:p>
        </p:txBody>
      </p:sp>
      <p:pic>
        <p:nvPicPr>
          <p:cNvPr id="1026" name="Picture 2"/>
          <p:cNvPicPr>
            <a:picLocks noChangeAspect="1" noChangeArrowheads="1"/>
          </p:cNvPicPr>
          <p:nvPr/>
        </p:nvPicPr>
        <p:blipFill>
          <a:blip r:embed="rId3" cstate="print"/>
          <a:srcRect/>
          <a:stretch>
            <a:fillRect/>
          </a:stretch>
        </p:blipFill>
        <p:spPr bwMode="auto">
          <a:xfrm>
            <a:off x="5034116" y="1600200"/>
            <a:ext cx="3605274" cy="3962400"/>
          </a:xfrm>
          <a:prstGeom prst="rect">
            <a:avLst/>
          </a:prstGeom>
          <a:noFill/>
          <a:ln w="9525">
            <a:noFill/>
            <a:miter lim="800000"/>
            <a:headEnd/>
            <a:tailEnd/>
          </a:ln>
        </p:spPr>
      </p:pic>
      <p:sp>
        <p:nvSpPr>
          <p:cNvPr id="10" name="Rectangle 1"/>
          <p:cNvSpPr txBox="1">
            <a:spLocks noChangeArrowheads="1"/>
          </p:cNvSpPr>
          <p:nvPr/>
        </p:nvSpPr>
        <p:spPr>
          <a:xfrm>
            <a:off x="369093" y="3603885"/>
            <a:ext cx="4514850" cy="893248"/>
          </a:xfrm>
          <a:prstGeom prst="rect">
            <a:avLst/>
          </a:prstGeom>
        </p:spPr>
        <p:txBody>
          <a:bodyPr vert="horz" lIns="68580" tIns="34290" rIns="68580" bIns="34290" rtlCol="0" anchor="ctr">
            <a:noAutofit/>
          </a:bodyPr>
          <a:lstStyle/>
          <a:p>
            <a:pPr algn="ctr">
              <a:lnSpc>
                <a:spcPct val="92000"/>
              </a:lnSpc>
              <a:spcBef>
                <a:spcPct val="0"/>
              </a:spcBef>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defRPr/>
            </a:pPr>
            <a:r>
              <a:rPr lang="en-US" sz="3600" b="1" dirty="0">
                <a:latin typeface="+mj-lt"/>
                <a:ea typeface="+mj-ea"/>
                <a:cs typeface="+mj-cs"/>
                <a:sym typeface="UC Berkeley OS Sign"/>
              </a:rPr>
              <a:t>Describing the Thing</a:t>
            </a:r>
          </a:p>
        </p:txBody>
      </p:sp>
      <p:sp>
        <p:nvSpPr>
          <p:cNvPr id="11" name="TextBox 10"/>
          <p:cNvSpPr txBox="1"/>
          <p:nvPr/>
        </p:nvSpPr>
        <p:spPr>
          <a:xfrm>
            <a:off x="521493" y="4419600"/>
            <a:ext cx="4043363" cy="2031325"/>
          </a:xfrm>
          <a:prstGeom prst="rect">
            <a:avLst/>
          </a:prstGeom>
          <a:noFill/>
        </p:spPr>
        <p:txBody>
          <a:bodyPr wrap="square" rtlCol="0">
            <a:spAutoFit/>
          </a:bodyPr>
          <a:lstStyle/>
          <a:p>
            <a:r>
              <a:rPr lang="en-US" b="1" dirty="0"/>
              <a:t>&lt;Book&gt;</a:t>
            </a:r>
          </a:p>
          <a:p>
            <a:r>
              <a:rPr lang="en-US" b="1" dirty="0" smtClean="0"/>
              <a:t>  &lt;</a:t>
            </a:r>
            <a:r>
              <a:rPr lang="en-US" b="1" dirty="0"/>
              <a:t>Weight unit=“pound”&gt;2.58&lt;/Weight&gt;</a:t>
            </a:r>
          </a:p>
          <a:p>
            <a:r>
              <a:rPr lang="en-US" b="1" dirty="0" smtClean="0"/>
              <a:t>  &lt;</a:t>
            </a:r>
            <a:r>
              <a:rPr lang="en-US" b="1" dirty="0"/>
              <a:t>Height unit=“inch”&gt;9.25&lt;/Height&gt;</a:t>
            </a:r>
          </a:p>
          <a:p>
            <a:r>
              <a:rPr lang="en-US" b="1" dirty="0" smtClean="0"/>
              <a:t>  &lt;</a:t>
            </a:r>
            <a:r>
              <a:rPr lang="en-US" b="1" dirty="0"/>
              <a:t>Width unit=“inch”&gt;8.25&lt;/Width&gt;</a:t>
            </a:r>
          </a:p>
          <a:p>
            <a:r>
              <a:rPr lang="en-US" b="1" dirty="0" smtClean="0"/>
              <a:t>  &lt;</a:t>
            </a:r>
            <a:r>
              <a:rPr lang="en-US" b="1" dirty="0"/>
              <a:t>Pages&gt;540&lt;/Pages&gt;</a:t>
            </a:r>
          </a:p>
          <a:p>
            <a:r>
              <a:rPr lang="en-US" b="1" dirty="0" smtClean="0"/>
              <a:t>  &lt;</a:t>
            </a:r>
            <a:r>
              <a:rPr lang="en-US" b="1" dirty="0"/>
              <a:t>SpineColor&gt;White&lt;/SpineColor&gt;</a:t>
            </a:r>
          </a:p>
          <a:p>
            <a:r>
              <a:rPr lang="en-US" b="1" dirty="0"/>
              <a:t>&lt;/Book&gt;</a:t>
            </a:r>
          </a:p>
        </p:txBody>
      </p:sp>
    </p:spTree>
    <p:extLst>
      <p:ext uri="{BB962C8B-B14F-4D97-AF65-F5344CB8AC3E}">
        <p14:creationId xmlns:p14="http://schemas.microsoft.com/office/powerpoint/2010/main" val="75963491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Kitchen Chair</a:t>
            </a:r>
            <a:endParaRPr lang="en-US" dirty="0"/>
          </a:p>
        </p:txBody>
      </p:sp>
      <p:pic>
        <p:nvPicPr>
          <p:cNvPr id="3" name="Picture 2" descr="FoldingChair-Ch3Example.gif"/>
          <p:cNvPicPr>
            <a:picLocks noChangeAspect="1"/>
          </p:cNvPicPr>
          <p:nvPr/>
        </p:nvPicPr>
        <p:blipFill>
          <a:blip r:embed="rId3" cstate="print"/>
          <a:stretch>
            <a:fillRect/>
          </a:stretch>
        </p:blipFill>
        <p:spPr>
          <a:xfrm>
            <a:off x="685800" y="1143000"/>
            <a:ext cx="7620000" cy="5334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2016</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21 September 2016</a:t>
            </a:r>
            <a:br>
              <a:rPr lang="en-US" sz="3000" dirty="0" smtClean="0">
                <a:sym typeface="UC Berkeley OS Sign"/>
              </a:rPr>
            </a:br>
            <a:r>
              <a:rPr lang="en-US" sz="3000" dirty="0" smtClean="0">
                <a:sym typeface="UC Berkeley OS Sign"/>
              </a:rPr>
              <a:t>Resource Properties</a:t>
            </a:r>
            <a:br>
              <a:rPr lang="en-US" sz="3000" dirty="0" smtClean="0">
                <a:sym typeface="UC Berkeley OS Sign"/>
              </a:rPr>
            </a:br>
            <a:r>
              <a:rPr lang="en-US" sz="3000" dirty="0" smtClean="0">
                <a:sym typeface="UC Berkeley OS Sign"/>
              </a:rPr>
              <a:t>and Description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962520B-92AB-4422-8BEB-DF16B54B3586}" type="slidenum">
              <a:rPr lang="en-US" smtClean="0"/>
              <a:pPr>
                <a:defRPr/>
              </a:pPr>
              <a:t>19</a:t>
            </a:fld>
            <a:endParaRPr lang="en-US" dirty="0"/>
          </a:p>
        </p:txBody>
      </p:sp>
      <p:sp>
        <p:nvSpPr>
          <p:cNvPr id="3" name="Rectangle 1"/>
          <p:cNvSpPr txBox="1">
            <a:spLocks noChangeArrowheads="1"/>
          </p:cNvSpPr>
          <p:nvPr/>
        </p:nvSpPr>
        <p:spPr>
          <a:xfrm>
            <a:off x="607219" y="160735"/>
            <a:ext cx="8228707"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a:latin typeface="UC Berkeley OS Sign"/>
                <a:ea typeface="+mj-ea"/>
                <a:cs typeface="+mj-cs"/>
                <a:sym typeface="UC Berkeley OS Sign"/>
              </a:rPr>
              <a:t>Classifying Resource Properties</a:t>
            </a:r>
          </a:p>
        </p:txBody>
      </p:sp>
      <p:pic>
        <p:nvPicPr>
          <p:cNvPr id="76804" name="Picture 7" descr="DesignPatternsResourceProperties.gif"/>
          <p:cNvPicPr>
            <a:picLocks noChangeAspect="1"/>
          </p:cNvPicPr>
          <p:nvPr/>
        </p:nvPicPr>
        <p:blipFill>
          <a:blip r:embed="rId3" cstate="print"/>
          <a:srcRect/>
          <a:stretch>
            <a:fillRect/>
          </a:stretch>
        </p:blipFill>
        <p:spPr bwMode="auto">
          <a:xfrm>
            <a:off x="767953" y="783580"/>
            <a:ext cx="6911578" cy="5528593"/>
          </a:xfrm>
          <a:prstGeom prst="rect">
            <a:avLst/>
          </a:prstGeom>
          <a:noFill/>
          <a:ln w="9525">
            <a:noFill/>
            <a:miter lim="800000"/>
            <a:headEnd/>
            <a:tailEnd/>
          </a:ln>
        </p:spPr>
      </p:pic>
      <p:sp>
        <p:nvSpPr>
          <p:cNvPr id="5" name="Explosion 1 4"/>
          <p:cNvSpPr/>
          <p:nvPr/>
        </p:nvSpPr>
        <p:spPr>
          <a:xfrm>
            <a:off x="152400" y="154752"/>
            <a:ext cx="1066800" cy="10668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The Digital Format </a:t>
            </a:r>
            <a:r>
              <a:rPr lang="en-US" sz="4000" b="1" dirty="0">
                <a:sym typeface="UC Berkeley OS Sign"/>
              </a:rPr>
              <a:t>Matters!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a:t>
            </a:fld>
            <a:endParaRPr lang="en-US" sz="1500" dirty="0">
              <a:solidFill>
                <a:srgbClr val="002955"/>
              </a:solidFill>
              <a:latin typeface="UC Berkeley OS Sign"/>
              <a:ea typeface="MS PGothic" pitchFamily="34" charset="-128"/>
              <a:sym typeface="UC Berkeley OS Sign"/>
            </a:endParaRPr>
          </a:p>
        </p:txBody>
      </p:sp>
      <p:pic>
        <p:nvPicPr>
          <p:cNvPr id="8" name="Picture 7" descr="ch3.1-350dpi.png"/>
          <p:cNvPicPr>
            <a:picLocks noChangeAspect="1"/>
          </p:cNvPicPr>
          <p:nvPr/>
        </p:nvPicPr>
        <p:blipFill>
          <a:blip r:embed="rId3" cstate="print"/>
          <a:stretch>
            <a:fillRect/>
          </a:stretch>
        </p:blipFill>
        <p:spPr>
          <a:xfrm>
            <a:off x="845978" y="1066800"/>
            <a:ext cx="6748339" cy="5486400"/>
          </a:xfrm>
          <a:prstGeom prst="rect">
            <a:avLst/>
          </a:prstGeom>
        </p:spPr>
      </p:pic>
    </p:spTree>
    <p:extLst>
      <p:ext uri="{BB962C8B-B14F-4D97-AF65-F5344CB8AC3E}">
        <p14:creationId xmlns:p14="http://schemas.microsoft.com/office/powerpoint/2010/main" val="112815296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Intrinsic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2040434"/>
            <a:ext cx="8197453" cy="413257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Intrinsic properties are </a:t>
            </a:r>
            <a:r>
              <a:rPr lang="en-US" sz="2800" dirty="0" smtClean="0">
                <a:solidFill>
                  <a:srgbClr val="FF0000"/>
                </a:solidFill>
              </a:rPr>
              <a:t>inherent</a:t>
            </a:r>
            <a:r>
              <a:rPr lang="en-US" sz="2800" dirty="0" smtClean="0"/>
              <a:t> in a resource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Some are static, never changing their values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Others are dynamic, but they change “from the inside of the resource” not “from the outside” by actions or efforts of outside agents (like “developmental” properties – age, skill, experience)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Intrinsic properties can sometimes be used as an identifier - like a computed "signature" for a document or media object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33657"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Physical Properties 1</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33657" y="1611754"/>
            <a:ext cx="8197453" cy="396586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Physical or perceptible properties are those "at the surface" that are immediately apparent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For "natural" things, these physical properties often make excellent descriptors because they are intrinsic or inherent rather than assigned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Some properties are very distinctive or occur in consistent, predictable, and correlated combinations, which make them reliable aids to identifying instances or classifying types of things (the “joints of nature”)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a:xfrm>
            <a:off x="762000" y="758905"/>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Which Properties Best Identify a Thing?</a:t>
            </a:r>
            <a:br>
              <a:rPr lang="en-US" sz="3400" dirty="0" smtClean="0"/>
            </a:br>
            <a:r>
              <a:rPr lang="en-US" sz="3400" dirty="0" smtClean="0"/>
              <a:t> A Type of Thing?</a:t>
            </a:r>
            <a:endParaRPr lang="en-US" sz="3400" dirty="0" smtClean="0">
              <a:sym typeface="UC Berkeley OS Sign"/>
            </a:endParaRPr>
          </a:p>
        </p:txBody>
      </p:sp>
      <p:sp>
        <p:nvSpPr>
          <p:cNvPr id="7782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4D8EB706-9A1E-4850-8084-EE9F6B53032D}"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pic>
        <p:nvPicPr>
          <p:cNvPr id="77831" name="Picture 3" descr="KitchenOrgPrinciples.jpg"/>
          <p:cNvPicPr>
            <a:picLocks noGrp="1" noChangeAspect="1"/>
          </p:cNvPicPr>
          <p:nvPr>
            <p:ph idx="1"/>
          </p:nvPr>
        </p:nvPicPr>
        <p:blipFill>
          <a:blip r:embed="rId3" cstate="print"/>
          <a:stretch>
            <a:fillRect/>
          </a:stretch>
        </p:blipFill>
        <p:spPr>
          <a:xfrm>
            <a:off x="162339" y="3276600"/>
            <a:ext cx="8991600" cy="2520372"/>
          </a:xfrm>
        </p:spPr>
      </p:pic>
      <p:sp>
        <p:nvSpPr>
          <p:cNvPr id="9" name="Rectangle 8"/>
          <p:cNvSpPr/>
          <p:nvPr/>
        </p:nvSpPr>
        <p:spPr>
          <a:xfrm>
            <a:off x="952053" y="2133600"/>
            <a:ext cx="7391400" cy="885114"/>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properties best for identifying an instance might be those that aren't typical of its class</a:t>
            </a:r>
          </a:p>
        </p:txBody>
      </p:sp>
      <p:sp>
        <p:nvSpPr>
          <p:cNvPr id="6" name="Explosion 1 5"/>
          <p:cNvSpPr/>
          <p:nvPr/>
        </p:nvSpPr>
        <p:spPr>
          <a:xfrm>
            <a:off x="152400" y="154752"/>
            <a:ext cx="1066800" cy="10668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a:xfrm>
            <a:off x="915293"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Distinctive Physical Properties </a:t>
            </a:r>
            <a:endParaRPr lang="en-US" sz="3400" dirty="0" smtClean="0">
              <a:sym typeface="UC Berkeley OS Sign"/>
            </a:endParaRPr>
          </a:p>
        </p:txBody>
      </p:sp>
      <p:sp>
        <p:nvSpPr>
          <p:cNvPr id="7782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4D8EB706-9A1E-4850-8084-EE9F6B53032D}"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pic>
        <p:nvPicPr>
          <p:cNvPr id="77831" name="Picture 3" descr="KitchenOrgPrinciples.jpg"/>
          <p:cNvPicPr>
            <a:picLocks noGrp="1" noChangeAspect="1"/>
          </p:cNvPicPr>
          <p:nvPr>
            <p:ph idx="1"/>
          </p:nvPr>
        </p:nvPicPr>
        <p:blipFill>
          <a:blip r:embed="rId3" cstate="print"/>
          <a:stretch>
            <a:fillRect/>
          </a:stretch>
        </p:blipFill>
        <p:spPr>
          <a:xfrm>
            <a:off x="344503" y="1066800"/>
            <a:ext cx="8115371" cy="5604933"/>
          </a:xfr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819923" y="378017"/>
            <a:ext cx="48768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Physical Properties 2</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776426" y="3581400"/>
            <a:ext cx="7315200" cy="2610040"/>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For "information" things in physical form the correlation between appearance and content varies across the Document Type Spectrum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For "born digital" resources the appearance is often extrinsic because it is assigned or associated instead of  being an inherent part of the resource when it was created</a:t>
            </a:r>
          </a:p>
        </p:txBody>
      </p:sp>
      <p:pic>
        <p:nvPicPr>
          <p:cNvPr id="5" name="Picture 4" descr="MartialArtsCategories.gif"/>
          <p:cNvPicPr>
            <a:picLocks noChangeAspect="1"/>
          </p:cNvPicPr>
          <p:nvPr/>
        </p:nvPicPr>
        <p:blipFill>
          <a:blip r:embed="rId3" cstate="print"/>
          <a:stretch>
            <a:fillRect/>
          </a:stretch>
        </p:blipFill>
        <p:spPr>
          <a:xfrm>
            <a:off x="5257800" y="374254"/>
            <a:ext cx="3172355" cy="3172355"/>
          </a:xfrm>
          <a:prstGeom prst="rect">
            <a:avLst/>
          </a:prstGeom>
        </p:spPr>
      </p:pic>
      <p:sp>
        <p:nvSpPr>
          <p:cNvPr id="2" name="TextBox 1"/>
          <p:cNvSpPr txBox="1"/>
          <p:nvPr/>
        </p:nvSpPr>
        <p:spPr>
          <a:xfrm>
            <a:off x="810154" y="1960432"/>
            <a:ext cx="4648200" cy="1451423"/>
          </a:xfrm>
          <a:prstGeom prst="rect">
            <a:avLst/>
          </a:prstGeom>
          <a:noFill/>
        </p:spPr>
        <p:txBody>
          <a:bodyPr wrap="square" rtlCol="0">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t>For "manmade" things surface properties are less </a:t>
            </a:r>
            <a:r>
              <a:rPr lang="en-US" sz="2400" dirty="0" smtClean="0"/>
              <a:t>predictable because functionality can be implemented below the surface</a:t>
            </a:r>
            <a:endParaRPr lang="en-US" sz="2400" dirty="0"/>
          </a:p>
        </p:txBody>
      </p:sp>
      <p:sp>
        <p:nvSpPr>
          <p:cNvPr id="7" name="Explosion 1 6"/>
          <p:cNvSpPr/>
          <p:nvPr/>
        </p:nvSpPr>
        <p:spPr>
          <a:xfrm>
            <a:off x="152400" y="154752"/>
            <a:ext cx="1066800" cy="10668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Extrinsic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2040434"/>
            <a:ext cx="8197453" cy="277668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Extrinsic properties are </a:t>
            </a:r>
            <a:r>
              <a:rPr lang="en-US" sz="2800" dirty="0" smtClean="0">
                <a:solidFill>
                  <a:srgbClr val="FF0000"/>
                </a:solidFill>
              </a:rPr>
              <a:t>assigned to </a:t>
            </a:r>
            <a:r>
              <a:rPr lang="en-US" sz="2800" dirty="0" smtClean="0"/>
              <a:t>a resource rather than being inherent in it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Some extrinsic properties are static:  assigned names or identifiers don’t usually change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Other extrinsic properties change often: the current location, popularity, price, etc. of a resource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33400" y="228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Cultural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57200" y="1447800"/>
            <a:ext cx="8381999" cy="1930495"/>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Cultural properties are those that derive from conventional language use or culture and often involve analogy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Because they derive from knowledge of culture or language, they might be unintelligible to people who don't have the same perspective and experience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3657600"/>
            <a:ext cx="4953000" cy="2859929"/>
          </a:xfrm>
          <a:prstGeom prst="rect">
            <a:avLst/>
          </a:prstGeom>
        </p:spPr>
      </p:pic>
      <p:sp>
        <p:nvSpPr>
          <p:cNvPr id="6" name="TextBox 5"/>
          <p:cNvSpPr txBox="1"/>
          <p:nvPr/>
        </p:nvSpPr>
        <p:spPr>
          <a:xfrm>
            <a:off x="914400" y="4572000"/>
            <a:ext cx="2667000" cy="432106"/>
          </a:xfrm>
          <a:prstGeom prst="rect">
            <a:avLst/>
          </a:prstGeom>
          <a:noFill/>
        </p:spPr>
        <p:txBody>
          <a:bodyPr wrap="square" rtlCol="0">
            <a:spAutoFit/>
          </a:bodyPr>
          <a:lstStyle/>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“Holbein” Carpets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6096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Contextual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524000"/>
            <a:ext cx="8197453" cy="396586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Contextual properties relate to the situation or context in which the thing being described exists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Context:  “any information that characterizes a situation related to the interactions between users, applications, and the surrounding environment” (</a:t>
            </a:r>
            <a:r>
              <a:rPr lang="en-US" sz="2800" dirty="0" err="1" smtClean="0"/>
              <a:t>Dey</a:t>
            </a:r>
            <a:r>
              <a:rPr lang="en-US" sz="2800" dirty="0" smtClean="0"/>
              <a:t> </a:t>
            </a:r>
            <a:r>
              <a:rPr lang="en-US" sz="2800" dirty="0"/>
              <a:t>et al </a:t>
            </a:r>
            <a:r>
              <a:rPr lang="en-US" sz="2800" dirty="0" smtClean="0"/>
              <a:t>2001)</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Since context changes, context-based descriptors might be appropriate when assigned but not later; </a:t>
            </a:r>
            <a:r>
              <a:rPr lang="en-US" sz="2800" dirty="0" smtClean="0">
                <a:solidFill>
                  <a:srgbClr val="FF0000"/>
                </a:solidFill>
              </a:rPr>
              <a:t>see "persistence" and "effectivity"</a:t>
            </a:r>
          </a:p>
        </p:txBody>
      </p:sp>
      <p:sp>
        <p:nvSpPr>
          <p:cNvPr id="5" name="Explosion 1 4"/>
          <p:cNvSpPr/>
          <p:nvPr/>
        </p:nvSpPr>
        <p:spPr>
          <a:xfrm>
            <a:off x="152400" y="154752"/>
            <a:ext cx="1066800" cy="10668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07" y="381000"/>
            <a:ext cx="8229600" cy="1143000"/>
          </a:xfrm>
        </p:spPr>
        <p:txBody>
          <a:bodyPr>
            <a:noAutofit/>
          </a:bodyPr>
          <a:lstStyle/>
          <a:p>
            <a:r>
              <a:rPr lang="en-US" sz="3200" dirty="0" smtClean="0"/>
              <a:t>Contextual Description:</a:t>
            </a:r>
            <a:br>
              <a:rPr lang="en-US" sz="3200" dirty="0" smtClean="0"/>
            </a:br>
            <a:r>
              <a:rPr lang="en-US" sz="3200" dirty="0" smtClean="0"/>
              <a:t>Private Language? Relational Property?</a:t>
            </a:r>
            <a:endParaRPr lang="en-US" sz="3200" dirty="0"/>
          </a:p>
        </p:txBody>
      </p:sp>
      <p:pic>
        <p:nvPicPr>
          <p:cNvPr id="3" name="Picture 3" descr="KitchenOrgPrinciples.jpg"/>
          <p:cNvPicPr>
            <a:picLocks noChangeAspect="1"/>
          </p:cNvPicPr>
          <p:nvPr/>
        </p:nvPicPr>
        <p:blipFill>
          <a:blip r:embed="rId3" cstate="print"/>
          <a:stretch>
            <a:fillRect/>
          </a:stretch>
        </p:blipFill>
        <p:spPr>
          <a:xfrm>
            <a:off x="609600" y="1981200"/>
            <a:ext cx="7930207" cy="3864974"/>
          </a:xfrm>
          <a:prstGeom prst="rect">
            <a:avLst/>
          </a:prstGeom>
        </p:spPr>
      </p:pic>
      <p:sp>
        <p:nvSpPr>
          <p:cNvPr id="4" name="TextBox 3"/>
          <p:cNvSpPr txBox="1"/>
          <p:nvPr/>
        </p:nvSpPr>
        <p:spPr>
          <a:xfrm>
            <a:off x="609600" y="5791200"/>
            <a:ext cx="7315200" cy="707886"/>
          </a:xfrm>
          <a:prstGeom prst="rect">
            <a:avLst/>
          </a:prstGeom>
          <a:noFill/>
        </p:spPr>
        <p:txBody>
          <a:bodyPr wrap="square" rtlCol="0">
            <a:spAutoFit/>
          </a:bodyPr>
          <a:lstStyle/>
          <a:p>
            <a:r>
              <a:rPr lang="en-US" sz="2000" dirty="0" smtClean="0"/>
              <a:t>A "guest" tag makes sense to the photographer but no one else would use it to describe this photo if they don’t share the context</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Structural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2040434"/>
            <a:ext cx="8197453" cy="413257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internal and external structure of a thing can be a useful part of its description (sometimes these are intrinsic, and other times extrinsic)</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number and arrangement of component parts (e.g., the number of chapters or pages in a book)</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number and type of connections with other resources (e.g., the number of </a:t>
            </a:r>
            <a:r>
              <a:rPr lang="en-US" sz="2800" dirty="0" err="1" smtClean="0"/>
              <a:t>Facebook</a:t>
            </a:r>
            <a:r>
              <a:rPr lang="en-US" sz="2800" dirty="0" smtClean="0"/>
              <a:t> friends or Twitter followers)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5" name="Explosion 1 4"/>
          <p:cNvSpPr/>
          <p:nvPr/>
        </p:nvSpPr>
        <p:spPr>
          <a:xfrm>
            <a:off x="152400" y="154752"/>
            <a:ext cx="1066800" cy="10668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43596"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Documents vs. Data</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600200"/>
            <a:ext cx="8610599" cy="361800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Many people have contrasted "documents" and "data" as resource types and concluded that documents and data cannot be understood and handled with the same terminology, techniques, and tools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This document vs. data distinction is embedded and reinforced in textbooks, technology, and product marketing</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a more abstract perspective on document use and recognizing the continuum of the Document Type Spectrum motivate a more unified approach</a:t>
            </a:r>
          </a:p>
        </p:txBody>
      </p:sp>
      <p:sp>
        <p:nvSpPr>
          <p:cNvPr id="5" name="Explosion 1 4"/>
          <p:cNvSpPr/>
          <p:nvPr/>
        </p:nvSpPr>
        <p:spPr>
          <a:xfrm>
            <a:off x="152400" y="154752"/>
            <a:ext cx="1066800" cy="10668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43280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Meaning is Structure</a:t>
            </a:r>
            <a:endParaRPr lang="en-US" dirty="0"/>
          </a:p>
        </p:txBody>
      </p:sp>
      <p:pic>
        <p:nvPicPr>
          <p:cNvPr id="3" name="Picture 3" descr="KitchenOrgPrinciples.jpg"/>
          <p:cNvPicPr>
            <a:picLocks noChangeAspect="1"/>
          </p:cNvPicPr>
          <p:nvPr/>
        </p:nvPicPr>
        <p:blipFill>
          <a:blip r:embed="rId3" cstate="print"/>
          <a:stretch>
            <a:fillRect/>
          </a:stretch>
        </p:blipFill>
        <p:spPr>
          <a:xfrm>
            <a:off x="1362561" y="1447800"/>
            <a:ext cx="5729461" cy="4398374"/>
          </a:xfrm>
          <a:prstGeom prst="rect">
            <a:avLst/>
          </a:prstGeom>
        </p:spPr>
      </p:pic>
      <p:sp>
        <p:nvSpPr>
          <p:cNvPr id="4" name="TextBox 3"/>
          <p:cNvSpPr txBox="1"/>
          <p:nvPr/>
        </p:nvSpPr>
        <p:spPr>
          <a:xfrm>
            <a:off x="762000" y="6019800"/>
            <a:ext cx="7315200" cy="400110"/>
          </a:xfrm>
          <a:prstGeom prst="rect">
            <a:avLst/>
          </a:prstGeom>
          <a:noFill/>
        </p:spPr>
        <p:txBody>
          <a:bodyPr wrap="square" rtlCol="0">
            <a:spAutoFit/>
          </a:bodyPr>
          <a:lstStyle/>
          <a:p>
            <a:r>
              <a:rPr lang="en-US" sz="2000" dirty="0" smtClean="0"/>
              <a:t>Could you describe this without using structural concepts?</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The Social Network of Jesus</a:t>
            </a:r>
            <a:endParaRPr lang="en-US" dirty="0"/>
          </a:p>
        </p:txBody>
      </p:sp>
      <p:pic>
        <p:nvPicPr>
          <p:cNvPr id="3" name="Picture 3" descr="KitchenOrgPrinciples.jpg"/>
          <p:cNvPicPr>
            <a:picLocks noChangeAspect="1"/>
          </p:cNvPicPr>
          <p:nvPr/>
        </p:nvPicPr>
        <p:blipFill>
          <a:blip r:embed="rId3" cstate="print"/>
          <a:stretch>
            <a:fillRect/>
          </a:stretch>
        </p:blipFill>
        <p:spPr>
          <a:xfrm>
            <a:off x="1295400" y="1066800"/>
            <a:ext cx="6267368" cy="561828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27965" y="228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Properties &amp; Principles for</a:t>
            </a:r>
            <a:br>
              <a:rPr lang="en-US" sz="3400" dirty="0" smtClean="0">
                <a:sym typeface="UC Berkeley OS Sign"/>
              </a:rPr>
            </a:br>
            <a:r>
              <a:rPr lang="en-US" sz="3400" dirty="0" smtClean="0">
                <a:sym typeface="UC Berkeley OS Sign"/>
              </a:rPr>
              <a:t> Organizing System of a Kitchen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74850" y="1694240"/>
            <a:ext cx="8197453" cy="5240183"/>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Intrinsic static properties</a:t>
            </a:r>
            <a:r>
              <a:rPr lang="en-US" sz="2800" dirty="0"/>
              <a:t>: If you store your pots, frying pans, and baking pans </a:t>
            </a:r>
            <a:r>
              <a:rPr lang="en-US" sz="2800" dirty="0" smtClean="0"/>
              <a:t>and </a:t>
            </a:r>
            <a:r>
              <a:rPr lang="en-US" sz="2800" dirty="0"/>
              <a:t>nest each set by </a:t>
            </a:r>
            <a:r>
              <a:rPr lang="en-US" sz="2800" dirty="0" smtClean="0"/>
              <a:t>size</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b="1" dirty="0"/>
              <a:t>Extrinsic static properties</a:t>
            </a:r>
            <a:r>
              <a:rPr lang="en-US" sz="2800" dirty="0"/>
              <a:t>:  A spice rack with the spices arranged in alphabetical </a:t>
            </a:r>
            <a:r>
              <a:rPr lang="en-US" sz="2800" dirty="0" smtClean="0"/>
              <a:t>order</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b="1" dirty="0"/>
              <a:t>Intrinsic dynamic properties </a:t>
            </a:r>
            <a:r>
              <a:rPr lang="en-US" sz="2800" dirty="0"/>
              <a:t>if you arrange your milk and other perishable goods by expiration date, a </a:t>
            </a:r>
            <a:r>
              <a:rPr lang="ja-JP" altLang="en-US" sz="2800" dirty="0"/>
              <a:t>“</a:t>
            </a:r>
            <a:r>
              <a:rPr lang="en-US" altLang="ja-JP" sz="2800" dirty="0"/>
              <a:t>useful life remaining</a:t>
            </a:r>
            <a:r>
              <a:rPr lang="ja-JP" altLang="en-US" sz="2800" dirty="0"/>
              <a:t>”</a:t>
            </a:r>
            <a:r>
              <a:rPr lang="en-US" altLang="ja-JP" sz="2800" dirty="0"/>
              <a:t> property that decreases to zero as the expiration date </a:t>
            </a:r>
            <a:r>
              <a:rPr lang="en-US" altLang="ja-JP" sz="2800" dirty="0" smtClean="0"/>
              <a:t>approaches</a:t>
            </a:r>
            <a:endParaRPr lang="en-US" altLang="ja-JP"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b="1" dirty="0"/>
              <a:t>Extrinsic dynamic properties </a:t>
            </a:r>
            <a:r>
              <a:rPr lang="en-US" sz="2800" dirty="0"/>
              <a:t>if you put the most frequently used condiments or spices in the front of a refrigerator or pantry </a:t>
            </a:r>
            <a:r>
              <a:rPr lang="en-US" sz="2800" dirty="0" smtClean="0"/>
              <a:t>shelf</a:t>
            </a:r>
            <a:endParaRPr lang="en-US" sz="2800" dirty="0"/>
          </a:p>
          <a:p>
            <a:pPr>
              <a:lnSpc>
                <a:spcPct val="93000"/>
              </a:lnSpc>
              <a:buFont typeface="Arial" pitchFamily="34" charset="0"/>
              <a:buChar char="•"/>
            </a:pPr>
            <a:endParaRPr lang="en-US" sz="2200" dirty="0">
              <a:latin typeface="UC Berkeley OS Sign"/>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Grp="1" noChangeArrowheads="1"/>
          </p:cNvSpPr>
          <p:nvPr>
            <p:ph type="title"/>
          </p:nvPr>
        </p:nvSpPr>
        <p:spPr>
          <a:xfrm>
            <a:off x="457200" y="533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Properties &amp; Principles for a</a:t>
            </a:r>
            <a:br>
              <a:rPr lang="en-US" sz="3400" dirty="0" smtClean="0">
                <a:sym typeface="UC Berkeley OS Sign"/>
              </a:rPr>
            </a:br>
            <a:r>
              <a:rPr lang="en-US" sz="3400" dirty="0" smtClean="0">
                <a:sym typeface="UC Berkeley OS Sign"/>
              </a:rPr>
              <a:t> Document Organizing System</a:t>
            </a:r>
          </a:p>
        </p:txBody>
      </p:sp>
      <p:sp>
        <p:nvSpPr>
          <p:cNvPr id="798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254F673-3231-445E-9604-7B264E0D377F}"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79879" name="Rectangle 8"/>
          <p:cNvSpPr>
            <a:spLocks noChangeArrowheads="1"/>
          </p:cNvSpPr>
          <p:nvPr/>
        </p:nvSpPr>
        <p:spPr bwMode="auto">
          <a:xfrm>
            <a:off x="446484" y="2040434"/>
            <a:ext cx="8197453" cy="3902894"/>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Intrinsic static properties: </a:t>
            </a:r>
            <a:r>
              <a:rPr lang="en-US" sz="2800" dirty="0"/>
              <a:t>Author, date published, words in the </a:t>
            </a:r>
            <a:r>
              <a:rPr lang="en-US" sz="2800" dirty="0" smtClean="0"/>
              <a:t>text</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Extrinsic static properties</a:t>
            </a:r>
            <a:r>
              <a:rPr lang="en-US" sz="2800" dirty="0"/>
              <a:t>:  ISBN, LOC </a:t>
            </a:r>
            <a:r>
              <a:rPr lang="en-US" sz="2800" dirty="0" smtClean="0"/>
              <a:t>Classifications</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Intrinsic </a:t>
            </a:r>
            <a:r>
              <a:rPr lang="en-US" sz="2800" b="1"/>
              <a:t>dynamic </a:t>
            </a:r>
            <a:r>
              <a:rPr lang="en-US" sz="2800" b="1" smtClean="0"/>
              <a:t>properties: </a:t>
            </a:r>
            <a:r>
              <a:rPr lang="en-US" sz="2800" dirty="0"/>
              <a:t>Effectivity (e.g., laws and regulations</a:t>
            </a:r>
            <a:r>
              <a:rPr lang="en-US" sz="2800" dirty="0" smtClean="0"/>
              <a:t>)</a:t>
            </a:r>
            <a:endParaRPr lang="en-US" altLang="ja-JP"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Extrinsic dynamic </a:t>
            </a:r>
            <a:r>
              <a:rPr lang="en-US" sz="2800" b="1" dirty="0" smtClean="0"/>
              <a:t>properties: </a:t>
            </a:r>
            <a:r>
              <a:rPr lang="en-US" sz="2800" dirty="0"/>
              <a:t>Links/citations to and from other documents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Grp="1" noChangeArrowheads="1"/>
          </p:cNvSpPr>
          <p:nvPr>
            <p:ph type="title"/>
          </p:nvPr>
        </p:nvSpPr>
        <p:spPr>
          <a:xfrm>
            <a:off x="455414" y="804788"/>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Stop and Think: </a:t>
            </a:r>
            <a:br>
              <a:rPr lang="en-US" sz="3400" dirty="0" smtClean="0">
                <a:sym typeface="UC Berkeley OS Sign"/>
              </a:rPr>
            </a:br>
            <a:r>
              <a:rPr lang="en-US" sz="3400" dirty="0" smtClean="0">
                <a:sym typeface="UC Berkeley OS Sign"/>
              </a:rPr>
              <a:t>Principles of Arrangement in</a:t>
            </a:r>
            <a:br>
              <a:rPr lang="en-US" sz="3400" dirty="0" smtClean="0">
                <a:sym typeface="UC Berkeley OS Sign"/>
              </a:rPr>
            </a:br>
            <a:r>
              <a:rPr lang="en-US" sz="3400" dirty="0" smtClean="0">
                <a:sym typeface="UC Berkeley OS Sign"/>
              </a:rPr>
              <a:t>{a Clothing Store, …}</a:t>
            </a:r>
            <a:br>
              <a:rPr lang="en-US" sz="3400" dirty="0" smtClean="0">
                <a:sym typeface="UC Berkeley OS Sign"/>
              </a:rPr>
            </a:br>
            <a:endParaRPr lang="en-US" sz="3400" dirty="0" smtClean="0">
              <a:sym typeface="UC Berkeley OS Sign"/>
            </a:endParaRPr>
          </a:p>
        </p:txBody>
      </p:sp>
      <p:sp>
        <p:nvSpPr>
          <p:cNvPr id="798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254F673-3231-445E-9604-7B264E0D377F}"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79879" name="Rectangle 8"/>
          <p:cNvSpPr>
            <a:spLocks noChangeArrowheads="1"/>
          </p:cNvSpPr>
          <p:nvPr/>
        </p:nvSpPr>
        <p:spPr bwMode="auto">
          <a:xfrm>
            <a:off x="533400" y="2362200"/>
            <a:ext cx="8197453" cy="2713722"/>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smtClean="0"/>
              <a:t> Intrinsic </a:t>
            </a:r>
            <a:r>
              <a:rPr lang="en-US" sz="2800" b="1" dirty="0"/>
              <a:t>static properties: </a:t>
            </a:r>
            <a:r>
              <a:rPr lang="en-US" sz="2800" dirty="0" smtClean="0"/>
              <a:t>…</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Extrinsic static properties</a:t>
            </a:r>
            <a:r>
              <a:rPr lang="en-US" sz="2800" dirty="0"/>
              <a:t>:  </a:t>
            </a:r>
            <a:r>
              <a:rPr lang="en-US" sz="2800" dirty="0" smtClean="0"/>
              <a:t>…</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Intrinsic dynamic </a:t>
            </a:r>
            <a:r>
              <a:rPr lang="en-US" sz="2800" b="1" dirty="0" smtClean="0"/>
              <a:t>properties: </a:t>
            </a:r>
            <a:r>
              <a:rPr lang="en-US" sz="2800" dirty="0" smtClean="0"/>
              <a:t>…</a:t>
            </a:r>
            <a:endParaRPr lang="en-US" altLang="ja-JP"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Extrinsic dynamic </a:t>
            </a:r>
            <a:r>
              <a:rPr lang="en-US" sz="2800" b="1" dirty="0" smtClean="0"/>
              <a:t>properties: </a:t>
            </a:r>
            <a:r>
              <a:rPr lang="en-US" sz="2800" dirty="0" smtClean="0"/>
              <a:t>…</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b="1"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90415" y="228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Properties vs. Relationships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43588" y="1265798"/>
            <a:ext cx="8197453" cy="4629631"/>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But while we can express structure within and between resources as properties, there is “better language” for expressing this as RELATIONSHIPS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Arrangement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Proximity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Connectivity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Part-whole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a:t>
            </a:r>
          </a:p>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	</a:t>
            </a:r>
            <a:r>
              <a:rPr lang="en-US" sz="2000" dirty="0" smtClean="0"/>
              <a:t>(See TDO Chapter 6, “Describing Relationships and Structures”)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2016</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21 September 2016</a:t>
            </a:r>
            <a:br>
              <a:rPr lang="en-US" sz="3000" dirty="0" smtClean="0">
                <a:sym typeface="UC Berkeley OS Sign"/>
              </a:rPr>
            </a:br>
            <a:r>
              <a:rPr lang="en-US" sz="3000" dirty="0" smtClean="0">
                <a:sym typeface="UC Berkeley OS Sign"/>
              </a:rPr>
              <a:t>Creating Description Vocabularies</a:t>
            </a:r>
            <a:br>
              <a:rPr lang="en-US" sz="3000" dirty="0" smtClean="0">
                <a:sym typeface="UC Berkeley OS Sign"/>
              </a:rPr>
            </a:br>
            <a:r>
              <a:rPr lang="en-US" sz="3000" dirty="0" smtClean="0">
                <a:sym typeface="UC Berkeley OS Sign"/>
              </a:rPr>
              <a:t> and Assigning Descriptions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Process of Describing Resources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57200" y="1524000"/>
            <a:ext cx="8197453" cy="4799421"/>
          </a:xfrm>
          <a:prstGeom prst="rect">
            <a:avLst/>
          </a:prstGeom>
          <a:noFill/>
          <a:ln w="9525">
            <a:noFill/>
            <a:miter lim="800000"/>
            <a:headEnd/>
            <a:tailEnd/>
          </a:ln>
        </p:spPr>
        <p:txBody>
          <a:bodyPr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Identify / scope the resources to be described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Determine the purposes or uses of the descriptions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Study the resource(s) to identify descriptive properties </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Design the description vocabulary</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Design the description form and implementation</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Create the descriptions (either "by hand" or by some automated / computational process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Evaluate the descriptions</a:t>
            </a:r>
          </a:p>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(TDO FIGURE 5-3)			</a:t>
            </a:r>
            <a:endParaRPr lang="en-US" sz="2800" dirty="0"/>
          </a:p>
        </p:txBody>
      </p:sp>
      <p:sp>
        <p:nvSpPr>
          <p:cNvPr id="5" name="Explosion 1 4"/>
          <p:cNvSpPr/>
          <p:nvPr/>
        </p:nvSpPr>
        <p:spPr>
          <a:xfrm>
            <a:off x="152400" y="154752"/>
            <a:ext cx="1066800" cy="10668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t>Complications</a:t>
            </a:r>
            <a:endParaRPr lang="en-US" sz="3400" dirty="0" smtClean="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1447800" y="1676400"/>
            <a:ext cx="6858000" cy="4302555"/>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Do </a:t>
            </a:r>
            <a:r>
              <a:rPr lang="en-US" sz="2400" dirty="0"/>
              <a:t>we know who the users are? Are the describers the users?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Do we have all the resources, a representative set, or just the first set ... do we know what else is coming?</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sym typeface="Arial" pitchFamily="34" charset="0"/>
              </a:rPr>
              <a:t>As a </a:t>
            </a:r>
            <a:r>
              <a:rPr lang="en-US" sz="2400" dirty="0">
                <a:sym typeface="Arial" pitchFamily="34" charset="0"/>
              </a:rPr>
              <a:t>collection of resources </a:t>
            </a:r>
            <a:r>
              <a:rPr lang="en-US" sz="2400" dirty="0" smtClean="0">
                <a:sym typeface="Arial" pitchFamily="34" charset="0"/>
              </a:rPr>
              <a:t>grows, its requirements </a:t>
            </a:r>
            <a:r>
              <a:rPr lang="en-US" sz="2400" dirty="0">
                <a:sym typeface="Arial" pitchFamily="34" charset="0"/>
              </a:rPr>
              <a:t>for interactions </a:t>
            </a:r>
            <a:r>
              <a:rPr lang="en-US" sz="2400" dirty="0" smtClean="0">
                <a:sym typeface="Arial" pitchFamily="34" charset="0"/>
              </a:rPr>
              <a:t>can change</a:t>
            </a:r>
            <a:r>
              <a:rPr lang="en-US" sz="2400" dirty="0">
                <a:sym typeface="Arial" pitchFamily="34" charset="0"/>
              </a:rPr>
              <a:t>, </a:t>
            </a:r>
            <a:r>
              <a:rPr lang="en-US" sz="2400" dirty="0" smtClean="0">
                <a:sym typeface="Arial" pitchFamily="34" charset="0"/>
              </a:rPr>
              <a:t>and if the </a:t>
            </a:r>
            <a:r>
              <a:rPr lang="en-US" sz="2400" dirty="0">
                <a:sym typeface="Arial" pitchFamily="34" charset="0"/>
              </a:rPr>
              <a:t>reasons for describing resources </a:t>
            </a:r>
            <a:r>
              <a:rPr lang="en-US" sz="2400" dirty="0" smtClean="0">
                <a:sym typeface="Arial" pitchFamily="34" charset="0"/>
              </a:rPr>
              <a:t>change</a:t>
            </a:r>
            <a:r>
              <a:rPr lang="en-US" sz="2400" dirty="0">
                <a:sym typeface="Arial" pitchFamily="34" charset="0"/>
              </a:rPr>
              <a:t>, and the descriptions must change as well</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solidFill>
                  <a:srgbClr val="FF0000"/>
                </a:solidFill>
              </a:rPr>
              <a:t>Business strategy, economics, and technology context strongly influence the extent of resource  description</a:t>
            </a:r>
          </a:p>
        </p:txBody>
      </p:sp>
      <p:sp>
        <p:nvSpPr>
          <p:cNvPr id="5" name="Explosion 1 4"/>
          <p:cNvSpPr/>
          <p:nvPr/>
        </p:nvSpPr>
        <p:spPr>
          <a:xfrm>
            <a:off x="152400" y="154752"/>
            <a:ext cx="1066800" cy="10668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69579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Designing the Description Vocabulary</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05000"/>
            <a:ext cx="8197453" cy="3569469"/>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 </a:t>
            </a:r>
            <a:r>
              <a:rPr lang="en-US" sz="2800" dirty="0" smtClean="0"/>
              <a:t>Good descriptions use terms that their intended users might use </a:t>
            </a:r>
            <a:r>
              <a:rPr lang="en-US" sz="2800" dirty="0"/>
              <a:t/>
            </a:r>
            <a:br>
              <a:rPr lang="en-US" sz="2800" dirty="0"/>
            </a:b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dirty="0" smtClean="0"/>
              <a:t>Good descriptions don't contain details that aren't necessary </a:t>
            </a:r>
            <a:r>
              <a:rPr lang="en-US" sz="2800" dirty="0"/>
              <a:t/>
            </a:r>
            <a:br>
              <a:rPr lang="en-US" sz="2800" dirty="0"/>
            </a:b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Good descriptions are created systematically and follow standards  </a:t>
            </a:r>
            <a:endParaRPr lang="en-US" sz="28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1143000"/>
          </a:xfrm>
        </p:spPr>
        <p:txBody>
          <a:bodyPr>
            <a:normAutofit/>
          </a:bodyPr>
          <a:lstStyle/>
          <a:p>
            <a:r>
              <a:rPr lang="en-US" b="1" dirty="0" smtClean="0"/>
              <a:t> The Document Type Spectrum</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rcRect/>
          <a:stretch>
            <a:fillRect/>
          </a:stretch>
        </p:blipFill>
        <p:spPr bwMode="auto">
          <a:xfrm>
            <a:off x="351544" y="1143000"/>
            <a:ext cx="8898112" cy="2743200"/>
          </a:xfrm>
          <a:prstGeom prst="rect">
            <a:avLst/>
          </a:prstGeom>
          <a:noFill/>
        </p:spPr>
      </p:pic>
      <p:sp>
        <p:nvSpPr>
          <p:cNvPr id="3" name="Rectangle 2"/>
          <p:cNvSpPr/>
          <p:nvPr/>
        </p:nvSpPr>
        <p:spPr>
          <a:xfrm>
            <a:off x="876300" y="3907436"/>
            <a:ext cx="7848600" cy="1353704"/>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dirty="0">
                <a:latin typeface="UC Berkeley OS Sign"/>
                <a:cs typeface="Arial" pitchFamily="34" charset="0"/>
                <a:sym typeface="Arial" pitchFamily="34" charset="0"/>
              </a:rPr>
              <a:t>There is systematic and continuous variation in document instances and types and there is no clear boundary between “documents” and “data”</a:t>
            </a:r>
          </a:p>
          <a:p>
            <a:pPr marL="342900" indent="-342900" eaLnBrk="0" fontAlgn="base" hangingPunct="0">
              <a:lnSpc>
                <a:spcPct val="93000"/>
              </a:lnSpc>
              <a:spcBef>
                <a:spcPts val="1800"/>
              </a:spcBef>
              <a:spcAft>
                <a:spcPct val="0"/>
              </a:spcAft>
              <a:buFont typeface="Arial" pitchFamily="34" charset="0"/>
              <a:buChar char="•"/>
            </a:pPr>
            <a:r>
              <a:rPr lang="en-US" dirty="0" smtClean="0">
                <a:latin typeface="UC Berkeley OS Sign"/>
                <a:cs typeface="Arial" pitchFamily="34" charset="0"/>
                <a:sym typeface="Arial" pitchFamily="34" charset="0"/>
              </a:rPr>
              <a:t>Many </a:t>
            </a:r>
            <a:r>
              <a:rPr lang="en-US" dirty="0">
                <a:latin typeface="UC Berkeley OS Sign"/>
                <a:cs typeface="Arial" pitchFamily="34" charset="0"/>
                <a:sym typeface="Arial" pitchFamily="34" charset="0"/>
              </a:rPr>
              <a:t>familiar information processes involve both documents and data, often transforming one into the other </a:t>
            </a:r>
            <a:endParaRPr lang="en-US" dirty="0">
              <a:latin typeface="UC Berkeley OS Sign"/>
              <a:cs typeface="Arial" pitchFamily="34" charset="0"/>
              <a:sym typeface="UC Berkeley OS Sign"/>
            </a:endParaRPr>
          </a:p>
        </p:txBody>
      </p:sp>
      <p:sp>
        <p:nvSpPr>
          <p:cNvPr id="5" name="Explosion 1 4"/>
          <p:cNvSpPr/>
          <p:nvPr/>
        </p:nvSpPr>
        <p:spPr>
          <a:xfrm>
            <a:off x="152400" y="154752"/>
            <a:ext cx="1066800" cy="10668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1397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Need for Controlled Vocabularies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05000"/>
            <a:ext cx="8197453" cy="3006366"/>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words people use to describe things or concepts are "embodied" in their context and experiences... so they are often different or even "bad" with respect to the words used by others </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dirty="0" smtClean="0"/>
              <a:t>These naturally-occurring words are an "uncontrolled vocabulary" </a:t>
            </a:r>
            <a:r>
              <a:rPr lang="en-US" sz="2800" dirty="0"/>
              <a:t/>
            </a:r>
            <a:br>
              <a:rPr lang="en-US" sz="2800" dirty="0"/>
            </a:br>
            <a:endParaRPr lang="en-US" sz="28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Need for Controlled Vocabularies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05000"/>
            <a:ext cx="8197453" cy="3321196"/>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Searches for resources using an uncontrolled vocabulary will not succeed when they fail to match resources described or indexed using a controlled vocabulary</a:t>
            </a:r>
            <a:endParaRPr lang="en-US" altLang="ja-JP"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dirty="0" smtClean="0"/>
              <a:t>To agree on the words we use in descriptions will improve recall, but it means that we must use a subset of the words we would otherwise use</a:t>
            </a:r>
            <a:endParaRPr lang="en-US" sz="2800" dirty="0"/>
          </a:p>
          <a:p>
            <a:pPr>
              <a:lnSpc>
                <a:spcPct val="93000"/>
              </a:lnSpc>
              <a:buFont typeface="Arial" pitchFamily="34" charset="0"/>
              <a:buChar char="•"/>
            </a:pPr>
            <a:endParaRPr lang="en-US" sz="2200" dirty="0">
              <a:latin typeface="UC Berkeley OS Sign"/>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What is a Controlled Vocabulary?</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05000"/>
            <a:ext cx="8197453" cy="3965860"/>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controlled vocabulary is a standardized set of terms (such as subject headings, names, classifications, etc.) assigned by organizers / cataloguers / indexers of resources </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dirty="0" smtClean="0"/>
              <a:t>A CV can be a content standard for the values used in (or as) descriptive elements </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CV can be thought of as a fixed or closed dictionary in which everything must be defined using the same set of terms</a:t>
            </a:r>
            <a:endParaRPr lang="en-US" sz="2800" dirty="0"/>
          </a:p>
        </p:txBody>
      </p:sp>
      <p:sp>
        <p:nvSpPr>
          <p:cNvPr id="5" name="Explosion 1 4"/>
          <p:cNvSpPr/>
          <p:nvPr/>
        </p:nvSpPr>
        <p:spPr>
          <a:xfrm>
            <a:off x="152400" y="154752"/>
            <a:ext cx="1066800" cy="10668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Types of Controlled Vocabularies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05000"/>
            <a:ext cx="8197453" cy="4799421"/>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Dictionaries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Authoritative names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Authority control for places and time periods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Identifiers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Code lists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Subject heading lists (like the </a:t>
            </a:r>
            <a:r>
              <a:rPr lang="en-US" sz="2800" dirty="0" smtClean="0">
                <a:hlinkClick r:id="rId3"/>
              </a:rPr>
              <a:t>Library of Congress – LCSH</a:t>
            </a:r>
            <a:r>
              <a:rPr lang="en-US" sz="2800" dirty="0" smtClean="0"/>
              <a:t>)</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Thesauri</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Classification systems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Horizontal and Vertical Vocabularies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05000"/>
            <a:ext cx="8458200" cy="4236318"/>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Horizontal</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Concepts that are common to all (or a large number) of domains</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examples:   </a:t>
            </a:r>
            <a:r>
              <a:rPr lang="en-US" sz="2800" dirty="0" smtClean="0">
                <a:hlinkClick r:id="rId3"/>
              </a:rPr>
              <a:t>XCBL</a:t>
            </a:r>
            <a:r>
              <a:rPr lang="en-US" sz="2800" dirty="0" smtClean="0"/>
              <a:t>, </a:t>
            </a:r>
            <a:r>
              <a:rPr lang="en-US" sz="2800" dirty="0" smtClean="0">
                <a:hlinkClick r:id="rId4"/>
              </a:rPr>
              <a:t>UBL</a:t>
            </a:r>
            <a:endParaRPr lang="en-US" sz="2800" dirty="0" smtClean="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Vertical</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Particular industry or vertical market</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Specialized product or process semantics</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Sometimes called “domain-specific languages”</a:t>
            </a:r>
            <a:endParaRPr lang="en-US" sz="28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334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“Dimensionality Reduction” in Descriptions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685800" y="1371600"/>
            <a:ext cx="7696200" cy="4642327"/>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Creating a controlled vocabulary reduces the number of descriptive terms that are or can be assigned to something</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 When achieved by computational techniques, “dimensionality reduction” goes by names like "principle components analysis," "orthogonal decomposition," "latent semantic analysis," "factor analysis," “feature extraction,” and others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These techniques analyze the correlations between descriptors and transform a large set into a smaller set of uncorrelated ones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But they are statistical constructs and might not have any clear interpretation</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962520B-92AB-4422-8BEB-DF16B54B3586}" type="slidenum">
              <a:rPr lang="en-US" smtClean="0"/>
              <a:pPr>
                <a:defRPr/>
              </a:pPr>
              <a:t>46</a:t>
            </a:fld>
            <a:endParaRPr lang="en-US" dirty="0"/>
          </a:p>
        </p:txBody>
      </p:sp>
      <p:sp>
        <p:nvSpPr>
          <p:cNvPr id="3" name="Rectangle 1"/>
          <p:cNvSpPr txBox="1">
            <a:spLocks noChangeArrowheads="1"/>
          </p:cNvSpPr>
          <p:nvPr/>
        </p:nvSpPr>
        <p:spPr>
          <a:xfrm>
            <a:off x="607219" y="160735"/>
            <a:ext cx="8228707"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smtClean="0">
                <a:latin typeface="UC Berkeley OS Sign"/>
                <a:ea typeface="+mj-ea"/>
                <a:cs typeface="+mj-cs"/>
                <a:sym typeface="UC Berkeley OS Sign"/>
              </a:rPr>
              <a:t>Description Form and Implementation: Format Matters!</a:t>
            </a:r>
            <a:endParaRPr lang="en-US" sz="3400" kern="0" dirty="0">
              <a:latin typeface="UC Berkeley OS Sign"/>
              <a:ea typeface="+mj-ea"/>
              <a:cs typeface="+mj-cs"/>
              <a:sym typeface="UC Berkeley OS Sign"/>
            </a:endParaRPr>
          </a:p>
        </p:txBody>
      </p:sp>
      <p:pic>
        <p:nvPicPr>
          <p:cNvPr id="76804" name="Picture 7" descr="DesignPatternsResourceProperties.gif"/>
          <p:cNvPicPr>
            <a:picLocks noChangeAspect="1"/>
          </p:cNvPicPr>
          <p:nvPr/>
        </p:nvPicPr>
        <p:blipFill>
          <a:blip r:embed="rId3" cstate="print"/>
          <a:stretch>
            <a:fillRect/>
          </a:stretch>
        </p:blipFill>
        <p:spPr bwMode="auto">
          <a:xfrm>
            <a:off x="1219200" y="1541978"/>
            <a:ext cx="6257590" cy="508742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Creating Resource Descriptions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05000"/>
            <a:ext cx="8458200" cy="3736181"/>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By professionals:  "Institutional" descriptions that follow standards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By authors: Best knowledge of purpose and intended audience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By users: Most variable, influenced by social purposes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By automated processes:  Most reliable, primarily technical / objective properties but semantic description capability is emerging</a:t>
            </a:r>
          </a:p>
        </p:txBody>
      </p:sp>
      <p:sp>
        <p:nvSpPr>
          <p:cNvPr id="5" name="Explosion 1 4"/>
          <p:cNvSpPr/>
          <p:nvPr/>
        </p:nvSpPr>
        <p:spPr>
          <a:xfrm>
            <a:off x="152400" y="154752"/>
            <a:ext cx="1066800" cy="10668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Evaluating Resource Descriptions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05000"/>
            <a:ext cx="8458200" cy="4132572"/>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Quality should be evaluated with respect to intended purposes... but what if different stakeholders have different purposes?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Creating resource descriptions can be costly;  is it worth it? How and when measure the costs?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Computational description is vastly less expensive, but is it good enough?</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How can we incent "community" or "</a:t>
            </a:r>
            <a:r>
              <a:rPr lang="en-US" sz="2800" dirty="0" err="1" smtClean="0"/>
              <a:t>crowdsourced</a:t>
            </a:r>
            <a:r>
              <a:rPr lang="en-US" sz="2800" dirty="0" smtClean="0"/>
              <a:t>" description to be of better quality?</a:t>
            </a:r>
          </a:p>
        </p:txBody>
      </p:sp>
      <p:sp>
        <p:nvSpPr>
          <p:cNvPr id="5" name="Explosion 1 4"/>
          <p:cNvSpPr/>
          <p:nvPr/>
        </p:nvSpPr>
        <p:spPr>
          <a:xfrm>
            <a:off x="152400" y="154752"/>
            <a:ext cx="1066800" cy="10668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762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t>Stop and Think:</a:t>
            </a:r>
            <a:br>
              <a:rPr lang="en-US" sz="3600" dirty="0" smtClean="0"/>
            </a:br>
            <a:r>
              <a:rPr lang="en-US" sz="3600" dirty="0" smtClean="0"/>
              <a:t>Description and Expertise</a:t>
            </a:r>
            <a:endParaRPr lang="en-US" sz="3400" dirty="0" smtClean="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33400" y="1752600"/>
            <a:ext cx="8197453" cy="419553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Everyone knows something about trees, but some people know more than others, and their particular experience and perspective influences how they describe trees.</a:t>
            </a:r>
            <a:br>
              <a:rPr lang="en-US" sz="2800" dirty="0" smtClean="0"/>
            </a:br>
            <a:r>
              <a:rPr lang="en-US" sz="2800" dirty="0" smtClean="0"/>
              <a:t/>
            </a:r>
            <a:br>
              <a:rPr lang="en-US" sz="2800" dirty="0" smtClean="0"/>
            </a:br>
            <a:r>
              <a:rPr lang="en-US" sz="2800" dirty="0" smtClean="0"/>
              <a:t>What kind of properties and descriptions would be used by university students? By research botanists? By landscape designers? By park maintenance workers? By indigenous people who live in tropical rain forests? </a:t>
            </a:r>
            <a:endParaRPr lang="en-US" sz="28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The Spectrum of Structure</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16092" y="1190997"/>
            <a:ext cx="8305800" cy="556642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NARRATIVE documents typically have relatively little internal structure, and that usually varies across instances of the same document type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HYBRID document types are often called "semi-structured“  because they have more structure than narrative ones but less than fully-structured transactional </a:t>
            </a:r>
            <a:r>
              <a:rPr lang="en-US" sz="2800" dirty="0" smtClean="0">
                <a:latin typeface="UC Berkeley OS Sign"/>
                <a:cs typeface="Arial" pitchFamily="34" charset="0"/>
                <a:sym typeface="Arial" pitchFamily="34" charset="0"/>
              </a:rPr>
              <a:t>ones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TRANSACTIONAL documents are completely and regularly structured because they contain many specific information components that are distinguished by their content </a:t>
            </a:r>
            <a:r>
              <a:rPr lang="en-US" sz="2800" dirty="0" smtClean="0">
                <a:latin typeface="UC Berkeley OS Sign"/>
                <a:cs typeface="Arial" pitchFamily="34" charset="0"/>
                <a:sym typeface="Arial" pitchFamily="34" charset="0"/>
              </a:rPr>
              <a:t>type</a:t>
            </a:r>
            <a:endParaRPr lang="en-US" sz="28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extLst>
      <p:ext uri="{BB962C8B-B14F-4D97-AF65-F5344CB8AC3E}">
        <p14:creationId xmlns:p14="http://schemas.microsoft.com/office/powerpoint/2010/main" val="115591063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800" dirty="0" smtClean="0"/>
              <a:t>TDO on “Describing Non-Text Resources”</a:t>
            </a:r>
          </a:p>
          <a:p>
            <a:r>
              <a:rPr lang="en-US" sz="2800" dirty="0" smtClean="0"/>
              <a:t>Graham Freeman’s recorded presentation</a:t>
            </a:r>
          </a:p>
          <a:p>
            <a:endParaRPr lang="en-US" sz="2800" dirty="0"/>
          </a:p>
          <a:p>
            <a:r>
              <a:rPr lang="en-US" sz="2800" dirty="0" smtClean="0"/>
              <a:t>Case studies:  Art Genome, Documentary Film</a:t>
            </a:r>
          </a:p>
          <a:p>
            <a:r>
              <a:rPr lang="en-US" sz="2800" dirty="0" err="1" smtClean="0"/>
              <a:t>Harpring</a:t>
            </a:r>
            <a:r>
              <a:rPr lang="en-US" sz="2800" dirty="0" smtClean="0"/>
              <a:t> on “The Language of Images”</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800" dirty="0" smtClean="0"/>
              <a:t>Compare </a:t>
            </a:r>
            <a:r>
              <a:rPr lang="en-US" sz="2800" dirty="0" err="1" smtClean="0"/>
              <a:t>shazam</a:t>
            </a:r>
            <a:r>
              <a:rPr lang="en-US" sz="2800" dirty="0" smtClean="0"/>
              <a:t> and </a:t>
            </a:r>
            <a:r>
              <a:rPr lang="en-US" sz="2800" dirty="0" err="1" smtClean="0"/>
              <a:t>midomi</a:t>
            </a:r>
            <a:r>
              <a:rPr lang="en-US" sz="2800" dirty="0" smtClean="0"/>
              <a:t> </a:t>
            </a:r>
            <a:r>
              <a:rPr lang="en-US" sz="2800" smtClean="0"/>
              <a:t>with respect </a:t>
            </a:r>
            <a:r>
              <a:rPr lang="en-US" sz="2800" dirty="0" smtClean="0"/>
              <a:t>to the “Shamu” question</a:t>
            </a:r>
            <a:endParaRPr lang="en-US" sz="2800" dirty="0" smtClean="0"/>
          </a:p>
          <a:p>
            <a:r>
              <a:rPr lang="en-US" sz="2800" dirty="0" smtClean="0"/>
              <a:t>Describe (a few sentences) the Bach </a:t>
            </a:r>
            <a:r>
              <a:rPr lang="en-US" sz="2800" dirty="0" smtClean="0"/>
              <a:t>(slide 4) and Mozart (slide 6) pieces of music</a:t>
            </a:r>
            <a:r>
              <a:rPr lang="en-US" sz="2800" dirty="0" smtClean="0"/>
              <a:t> </a:t>
            </a:r>
          </a:p>
          <a:p>
            <a:r>
              <a:rPr lang="en-US" sz="2800" dirty="0" smtClean="0"/>
              <a:t>Did you use “resource descriptions” that can be easily compared?</a:t>
            </a:r>
          </a:p>
          <a:p>
            <a:r>
              <a:rPr lang="en-US" sz="2800" dirty="0" smtClean="0"/>
              <a:t>Do you agree with Stravinsky that you need constraints to be creative? </a:t>
            </a: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Prep for Graham Freeman</a:t>
            </a:r>
            <a:endParaRPr lang="en-US" sz="3400" dirty="0" smtClean="0">
              <a:sym typeface="UC Berkeley OS Sign"/>
            </a:endParaRP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val="412382998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2016</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21 September 2016</a:t>
            </a:r>
            <a:br>
              <a:rPr lang="en-US" sz="3000" dirty="0" smtClean="0">
                <a:sym typeface="UC Berkeley OS Sign"/>
              </a:rPr>
            </a:br>
            <a:r>
              <a:rPr lang="en-US" sz="3000" dirty="0" smtClean="0">
                <a:sym typeface="UC Berkeley OS Sign"/>
              </a:rPr>
              <a:t>Introduction to</a:t>
            </a:r>
            <a:br>
              <a:rPr lang="en-US" sz="3000" dirty="0" smtClean="0">
                <a:sym typeface="UC Berkeley OS Sign"/>
              </a:rPr>
            </a:br>
            <a:r>
              <a:rPr lang="en-US" sz="3000" dirty="0" smtClean="0">
                <a:sym typeface="UC Berkeley OS Sign"/>
              </a:rPr>
              <a:t> Resource Description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An Introduction to Resource Description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33400" y="2362200"/>
            <a:ext cx="8197453" cy="2997133"/>
          </a:xfrm>
          <a:prstGeom prst="rect">
            <a:avLst/>
          </a:prstGeom>
          <a:noFill/>
          <a:ln w="9525">
            <a:noFill/>
            <a:miter lim="800000"/>
            <a:headEnd/>
            <a:tailEnd/>
          </a:ln>
        </p:spPr>
        <p:txBody>
          <a:bodyPr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What is a resource description?</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Why do we describe resources?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What resource properties should be described?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How are resource descriptions created?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What makes a good resource description?</a:t>
            </a:r>
            <a:endParaRPr lang="en-US" sz="3200" dirty="0">
              <a:sym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33400" y="228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What is a Resource Description?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762000" y="1196483"/>
            <a:ext cx="7543800" cy="3569469"/>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Information that is </a:t>
            </a:r>
            <a:r>
              <a:rPr lang="en-US" sz="2800" dirty="0" smtClean="0">
                <a:solidFill>
                  <a:srgbClr val="FF0000"/>
                </a:solidFill>
                <a:sym typeface="Arial" pitchFamily="34" charset="0"/>
              </a:rPr>
              <a:t>created intentionally </a:t>
            </a:r>
            <a:r>
              <a:rPr lang="en-US" sz="2800" dirty="0" smtClean="0">
                <a:sym typeface="Arial" pitchFamily="34" charset="0"/>
              </a:rPr>
              <a:t>and </a:t>
            </a:r>
            <a:r>
              <a:rPr lang="en-US" sz="2800" dirty="0" smtClean="0">
                <a:solidFill>
                  <a:srgbClr val="FF0000"/>
                </a:solidFill>
                <a:sym typeface="Arial" pitchFamily="34" charset="0"/>
              </a:rPr>
              <a:t>associated with a resource </a:t>
            </a:r>
            <a:r>
              <a:rPr lang="en-US" sz="2800" dirty="0" smtClean="0">
                <a:sym typeface="Arial" pitchFamily="34" charset="0"/>
              </a:rPr>
              <a:t>to enable it to be organized and interacted with</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A resource description is also a resource from the perspective of any other resource that uses it, ad infinitum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 Structured descriptions of information resources are often called “metadata” but…  </a:t>
            </a:r>
            <a:r>
              <a:rPr lang="en-US" sz="2800" dirty="0" smtClean="0">
                <a:sym typeface="Wingdings" panose="05000000000000000000" pitchFamily="2" charset="2"/>
              </a:rPr>
              <a:t></a:t>
            </a:r>
            <a:endParaRPr lang="en-US" sz="24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2895600" y="228600"/>
            <a:ext cx="3733801" cy="1190997"/>
          </a:xfrm>
          <a:prstGeom prst="rect">
            <a:avLst/>
          </a:prstGeom>
        </p:spPr>
        <p:txBody>
          <a:bodyPr/>
          <a:lstStyle/>
          <a:p>
            <a:pPr marL="0" marR="0" lvl="0" indent="0" algn="ctr" defTabSz="914400" rtl="0" eaLnBrk="1" fontAlgn="auto" latinLnBrk="0" hangingPunct="1">
              <a:lnSpc>
                <a:spcPct val="92000"/>
              </a:lnSpc>
              <a:spcBef>
                <a:spcPct val="0"/>
              </a:spcBef>
              <a:spcAft>
                <a:spcPts val="0"/>
              </a:spcAft>
              <a:buClrTx/>
              <a:buSzTx/>
              <a:buFontTx/>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noProof="0" dirty="0" smtClean="0">
                <a:latin typeface="+mj-lt"/>
                <a:ea typeface="+mj-ea"/>
                <a:cs typeface="+mj-cs"/>
                <a:sym typeface="UC Berkeley OS Sign"/>
              </a:rPr>
              <a:t>A Resource</a:t>
            </a:r>
            <a:endParaRPr kumimoji="0" lang="en-US" sz="4000" b="0" i="0" u="none" strike="noStrike" kern="1200" cap="none" spc="0" normalizeH="0" baseline="0" noProof="0" dirty="0" smtClean="0">
              <a:ln>
                <a:noFill/>
              </a:ln>
              <a:solidFill>
                <a:schemeClr val="tx1"/>
              </a:solidFill>
              <a:effectLst/>
              <a:uLnTx/>
              <a:uFillTx/>
              <a:latin typeface="+mj-lt"/>
              <a:ea typeface="+mj-ea"/>
              <a:cs typeface="+mj-cs"/>
              <a:sym typeface="UC Berkeley OS Sign"/>
            </a:endParaRPr>
          </a:p>
        </p:txBody>
      </p:sp>
      <p:pic>
        <p:nvPicPr>
          <p:cNvPr id="5123" name="Picture 3" descr="C:\Users\glushko\Documents\Courses\F2014\202\0929-ResourceDescription1\doberman-pinscher.jpg"/>
          <p:cNvPicPr>
            <a:picLocks noChangeAspect="1" noChangeArrowheads="1"/>
          </p:cNvPicPr>
          <p:nvPr/>
        </p:nvPicPr>
        <p:blipFill>
          <a:blip r:embed="rId3" cstate="print"/>
          <a:srcRect/>
          <a:stretch>
            <a:fillRect/>
          </a:stretch>
        </p:blipFill>
        <p:spPr bwMode="auto">
          <a:xfrm>
            <a:off x="1371600" y="1143000"/>
            <a:ext cx="6783203" cy="459986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2341</Words>
  <Application>Microsoft Office PowerPoint</Application>
  <PresentationFormat>On-screen Show (4:3)</PresentationFormat>
  <Paragraphs>326</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ＭＳ Ｐゴシック</vt:lpstr>
      <vt:lpstr>ＭＳ Ｐゴシック</vt:lpstr>
      <vt:lpstr>Arial</vt:lpstr>
      <vt:lpstr>Calibri</vt:lpstr>
      <vt:lpstr>UC Berkeley OS Sign</vt:lpstr>
      <vt:lpstr>Wingdings</vt:lpstr>
      <vt:lpstr>Office Theme</vt:lpstr>
      <vt:lpstr>INFO 202 “Information Organization &amp; Retrieval” Fall 2016 </vt:lpstr>
      <vt:lpstr>The Digital Format Matters!</vt:lpstr>
      <vt:lpstr>Documents vs. Data</vt:lpstr>
      <vt:lpstr> The Document Type Spectrum</vt:lpstr>
      <vt:lpstr>The Spectrum of Structure</vt:lpstr>
      <vt:lpstr>INFO 202 “Information Organization &amp; Retrieval” Fall 2016 </vt:lpstr>
      <vt:lpstr>An Introduction to Resource Description</vt:lpstr>
      <vt:lpstr>What is a Resource Description?</vt:lpstr>
      <vt:lpstr>PowerPoint Presentation</vt:lpstr>
      <vt:lpstr>PowerPoint Presentation</vt:lpstr>
      <vt:lpstr>PowerPoint Presentation</vt:lpstr>
      <vt:lpstr>Why We Describe Resources</vt:lpstr>
      <vt:lpstr>Objectives of Bibliographic Description (FRBR)</vt:lpstr>
      <vt:lpstr>Resource Descriptions as Substitutes</vt:lpstr>
      <vt:lpstr>Complications</vt:lpstr>
      <vt:lpstr>Describing the Information</vt:lpstr>
      <vt:lpstr>The Kitchen Chair</vt:lpstr>
      <vt:lpstr>INFO 202 “Information Organization &amp; Retrieval” Fall 2016 </vt:lpstr>
      <vt:lpstr>PowerPoint Presentation</vt:lpstr>
      <vt:lpstr>Intrinsic Properties</vt:lpstr>
      <vt:lpstr>Physical Properties 1</vt:lpstr>
      <vt:lpstr>Which Properties Best Identify a Thing?  A Type of Thing?</vt:lpstr>
      <vt:lpstr>Distinctive Physical Properties </vt:lpstr>
      <vt:lpstr>Physical Properties 2</vt:lpstr>
      <vt:lpstr>Extrinsic Properties</vt:lpstr>
      <vt:lpstr>Cultural Properties</vt:lpstr>
      <vt:lpstr>Contextual Properties</vt:lpstr>
      <vt:lpstr>Contextual Description: Private Language? Relational Property?</vt:lpstr>
      <vt:lpstr>Structural Properties</vt:lpstr>
      <vt:lpstr>Meaning is Structure</vt:lpstr>
      <vt:lpstr>The Social Network of Jesus</vt:lpstr>
      <vt:lpstr>Properties &amp; Principles for  Organizing System of a Kitchen</vt:lpstr>
      <vt:lpstr>Properties &amp; Principles for a  Document Organizing System</vt:lpstr>
      <vt:lpstr>Stop and Think:  Principles of Arrangement in {a Clothing Store, …} </vt:lpstr>
      <vt:lpstr>Properties vs. Relationships</vt:lpstr>
      <vt:lpstr>INFO 202 “Information Organization &amp; Retrieval” Fall 2016 </vt:lpstr>
      <vt:lpstr>Process of Describing Resources</vt:lpstr>
      <vt:lpstr>Complications</vt:lpstr>
      <vt:lpstr>Designing the Description Vocabulary</vt:lpstr>
      <vt:lpstr>The Need for Controlled Vocabularies</vt:lpstr>
      <vt:lpstr>The Need for Controlled Vocabularies</vt:lpstr>
      <vt:lpstr>What is a Controlled Vocabulary?</vt:lpstr>
      <vt:lpstr>Types of Controlled Vocabularies</vt:lpstr>
      <vt:lpstr>Horizontal and Vertical Vocabularies</vt:lpstr>
      <vt:lpstr>“Dimensionality Reduction” in Descriptions</vt:lpstr>
      <vt:lpstr>PowerPoint Presentation</vt:lpstr>
      <vt:lpstr>Creating Resource Descriptions</vt:lpstr>
      <vt:lpstr>Evaluating Resource Descriptions</vt:lpstr>
      <vt:lpstr>Stop and Think: Description and Expertise</vt:lpstr>
      <vt:lpstr>Readings for Next Lecture</vt:lpstr>
      <vt:lpstr>Prep for Graham Freeman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2016-09-21T15:13:10Z</dcterms:created>
  <dcterms:modified xsi:type="dcterms:W3CDTF">2016-09-21T15:13:17Z</dcterms:modified>
</cp:coreProperties>
</file>