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256" r:id="rId2"/>
    <p:sldId id="351" r:id="rId3"/>
    <p:sldId id="396" r:id="rId4"/>
    <p:sldId id="434" r:id="rId5"/>
    <p:sldId id="435" r:id="rId6"/>
    <p:sldId id="437" r:id="rId7"/>
    <p:sldId id="523" r:id="rId8"/>
    <p:sldId id="524" r:id="rId9"/>
    <p:sldId id="525" r:id="rId10"/>
    <p:sldId id="508" r:id="rId11"/>
    <p:sldId id="509" r:id="rId12"/>
    <p:sldId id="510" r:id="rId13"/>
    <p:sldId id="507" r:id="rId14"/>
    <p:sldId id="339" r:id="rId15"/>
    <p:sldId id="485" r:id="rId16"/>
    <p:sldId id="481" r:id="rId17"/>
    <p:sldId id="482" r:id="rId18"/>
    <p:sldId id="483" r:id="rId19"/>
    <p:sldId id="484" r:id="rId20"/>
    <p:sldId id="342" r:id="rId21"/>
    <p:sldId id="512" r:id="rId22"/>
    <p:sldId id="514" r:id="rId23"/>
    <p:sldId id="515" r:id="rId24"/>
    <p:sldId id="511" r:id="rId25"/>
    <p:sldId id="522" r:id="rId26"/>
    <p:sldId id="441" r:id="rId27"/>
    <p:sldId id="518" r:id="rId28"/>
    <p:sldId id="442" r:id="rId29"/>
    <p:sldId id="398" r:id="rId30"/>
    <p:sldId id="443" r:id="rId31"/>
    <p:sldId id="444" r:id="rId32"/>
    <p:sldId id="516" r:id="rId33"/>
    <p:sldId id="496" r:id="rId34"/>
    <p:sldId id="517" r:id="rId35"/>
    <p:sldId id="445" r:id="rId36"/>
    <p:sldId id="492" r:id="rId37"/>
    <p:sldId id="446" r:id="rId38"/>
    <p:sldId id="447" r:id="rId39"/>
    <p:sldId id="451" r:id="rId40"/>
    <p:sldId id="448" r:id="rId41"/>
    <p:sldId id="449" r:id="rId42"/>
    <p:sldId id="450" r:id="rId43"/>
    <p:sldId id="452" r:id="rId44"/>
    <p:sldId id="456" r:id="rId45"/>
    <p:sldId id="519" r:id="rId46"/>
    <p:sldId id="453" r:id="rId47"/>
    <p:sldId id="455" r:id="rId48"/>
    <p:sldId id="457" r:id="rId49"/>
    <p:sldId id="460" r:id="rId50"/>
    <p:sldId id="461" r:id="rId51"/>
    <p:sldId id="462" r:id="rId52"/>
    <p:sldId id="465" r:id="rId53"/>
    <p:sldId id="464" r:id="rId54"/>
    <p:sldId id="466" r:id="rId55"/>
    <p:sldId id="467" r:id="rId56"/>
    <p:sldId id="468" r:id="rId57"/>
    <p:sldId id="469" r:id="rId58"/>
    <p:sldId id="470" r:id="rId59"/>
    <p:sldId id="471" r:id="rId60"/>
    <p:sldId id="472" r:id="rId61"/>
    <p:sldId id="475" r:id="rId62"/>
    <p:sldId id="478" r:id="rId63"/>
    <p:sldId id="490" r:id="rId64"/>
    <p:sldId id="493" r:id="rId65"/>
    <p:sldId id="494" r:id="rId66"/>
    <p:sldId id="495" r:id="rId67"/>
    <p:sldId id="311"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C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5767" autoAdjust="0"/>
  </p:normalViewPr>
  <p:slideViewPr>
    <p:cSldViewPr>
      <p:cViewPr varScale="1">
        <p:scale>
          <a:sx n="54" d="100"/>
          <a:sy n="54" d="100"/>
        </p:scale>
        <p:origin x="1733"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89"/>
    </p:cViewPr>
  </p:sorterViewPr>
  <p:notesViewPr>
    <p:cSldViewPr>
      <p:cViewPr>
        <p:scale>
          <a:sx n="71" d="100"/>
          <a:sy n="71" d="100"/>
        </p:scale>
        <p:origin x="1704" y="-1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Mother</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Mary</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dgm:t>
        <a:bodyPr/>
        <a:lstStyle/>
        <a:p>
          <a:r>
            <a:rPr lang="en-US" dirty="0" smtClean="0"/>
            <a:t>Sue</a:t>
          </a:r>
          <a:endParaRPr lang="en-US" dirty="0"/>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648C824A-B0A7-4C2F-9309-261F01706606}" type="presOf" srcId="{FE1FC758-FB85-47BC-90CD-0C0F9C4CBEC9}" destId="{5BEA3766-5CDC-4513-9436-5C48E829230D}"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F9704794-C1E1-41D4-896A-CFCFC5C6F6C3}" type="presOf" srcId="{2C5656F0-2F0C-4DE4-B272-9093C25ECC2F}" destId="{3AD4D3C7-ABD1-41AC-867F-1201B4D6BCCB}" srcOrd="0" destOrd="0" presId="urn:microsoft.com/office/officeart/2005/8/layout/orgChart1"/>
    <dgm:cxn modelId="{BA67262E-BC97-461A-B1DE-2094F63F2CB1}" type="presOf" srcId="{34FA425C-F654-4F6C-872F-5907BB9D6A26}" destId="{D83F8475-301E-4404-B117-890376C9D660}" srcOrd="0" destOrd="0" presId="urn:microsoft.com/office/officeart/2005/8/layout/orgChart1"/>
    <dgm:cxn modelId="{7681A8AE-11F0-4872-9A98-1FD997F0186E}" type="presOf" srcId="{62125E8D-4BCD-4316-9C6A-1DDFF7634F68}" destId="{42CB3625-6C8D-4709-B5EF-303FAD8885D7}" srcOrd="0"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F6B5CE0F-01EB-46AB-867D-DD6AD925F440}" type="presOf" srcId="{37E36482-6662-4BA1-B77A-03647C39706D}" destId="{52774CAA-0928-4D3B-A74F-72EA03AF180A}" srcOrd="0" destOrd="0" presId="urn:microsoft.com/office/officeart/2005/8/layout/orgChart1"/>
    <dgm:cxn modelId="{0AA1D319-91BE-4F41-9142-9AC46A8DF02C}" type="presOf" srcId="{2C5656F0-2F0C-4DE4-B272-9093C25ECC2F}" destId="{778ABE74-FECE-4581-8807-D2FA7D8B5B39}" srcOrd="1"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557E8A3D-761C-491D-B3CF-3DB46EF7CB8E}" type="presOf" srcId="{F0A6D539-E2D2-414C-809F-94BEBB3A194B}" destId="{CD806BFB-4DF1-4123-966B-2E6DA39A8CA7}" srcOrd="0" destOrd="0" presId="urn:microsoft.com/office/officeart/2005/8/layout/orgChart1"/>
    <dgm:cxn modelId="{E3ACA5FB-3189-48CA-AB92-2CC6FA458097}" type="presOf" srcId="{FE1FC758-FB85-47BC-90CD-0C0F9C4CBEC9}" destId="{394E6CB4-2AA2-45A4-BF05-60D6BAF7898C}" srcOrd="1" destOrd="0" presId="urn:microsoft.com/office/officeart/2005/8/layout/orgChart1"/>
    <dgm:cxn modelId="{3890E571-9D65-4083-ACB9-ABCE2AF507B3}" type="presOf" srcId="{37E36482-6662-4BA1-B77A-03647C39706D}" destId="{40F158A1-2D9A-45B5-822C-4C303E101377}" srcOrd="1" destOrd="0" presId="urn:microsoft.com/office/officeart/2005/8/layout/orgChart1"/>
    <dgm:cxn modelId="{9D3278E6-56C5-4071-9024-B6A34D8A7F3E}" type="presParOf" srcId="{CD806BFB-4DF1-4123-966B-2E6DA39A8CA7}" destId="{B710464D-53B5-4581-8B14-A4D08112AB3F}" srcOrd="0" destOrd="0" presId="urn:microsoft.com/office/officeart/2005/8/layout/orgChart1"/>
    <dgm:cxn modelId="{863231A0-5C66-4BE0-A380-92806E08EFDA}" type="presParOf" srcId="{B710464D-53B5-4581-8B14-A4D08112AB3F}" destId="{9332E1DB-8805-4907-86DF-45AF2CC8E002}" srcOrd="0" destOrd="0" presId="urn:microsoft.com/office/officeart/2005/8/layout/orgChart1"/>
    <dgm:cxn modelId="{5D22096C-BD30-43A4-A485-F948EA280752}" type="presParOf" srcId="{9332E1DB-8805-4907-86DF-45AF2CC8E002}" destId="{3AD4D3C7-ABD1-41AC-867F-1201B4D6BCCB}" srcOrd="0" destOrd="0" presId="urn:microsoft.com/office/officeart/2005/8/layout/orgChart1"/>
    <dgm:cxn modelId="{259BB73E-BD31-4463-94DF-6031EE9F0B60}" type="presParOf" srcId="{9332E1DB-8805-4907-86DF-45AF2CC8E002}" destId="{778ABE74-FECE-4581-8807-D2FA7D8B5B39}" srcOrd="1" destOrd="0" presId="urn:microsoft.com/office/officeart/2005/8/layout/orgChart1"/>
    <dgm:cxn modelId="{8C8E4609-5F22-44C1-A92B-162FDE67225C}" type="presParOf" srcId="{B710464D-53B5-4581-8B14-A4D08112AB3F}" destId="{46CBC3B7-B9BD-487C-8E17-A798AEC09A8E}" srcOrd="1" destOrd="0" presId="urn:microsoft.com/office/officeart/2005/8/layout/orgChart1"/>
    <dgm:cxn modelId="{00B62E40-8042-4279-A7A1-A82C49FDC4AF}" type="presParOf" srcId="{46CBC3B7-B9BD-487C-8E17-A798AEC09A8E}" destId="{D83F8475-301E-4404-B117-890376C9D660}" srcOrd="0" destOrd="0" presId="urn:microsoft.com/office/officeart/2005/8/layout/orgChart1"/>
    <dgm:cxn modelId="{DA6D0907-FA9B-453D-84E4-EEEB7C44DB8E}" type="presParOf" srcId="{46CBC3B7-B9BD-487C-8E17-A798AEC09A8E}" destId="{9F222600-B180-4B77-BB8A-70C1868832E2}" srcOrd="1" destOrd="0" presId="urn:microsoft.com/office/officeart/2005/8/layout/orgChart1"/>
    <dgm:cxn modelId="{879A37BA-94B0-4DE2-9DF1-C57E7F2515A3}" type="presParOf" srcId="{9F222600-B180-4B77-BB8A-70C1868832E2}" destId="{493E9A5D-C8CC-4EAD-8C6D-B587C02C40FA}" srcOrd="0" destOrd="0" presId="urn:microsoft.com/office/officeart/2005/8/layout/orgChart1"/>
    <dgm:cxn modelId="{684728CA-C3E0-42FB-9507-D7627AAA3BE9}" type="presParOf" srcId="{493E9A5D-C8CC-4EAD-8C6D-B587C02C40FA}" destId="{52774CAA-0928-4D3B-A74F-72EA03AF180A}" srcOrd="0" destOrd="0" presId="urn:microsoft.com/office/officeart/2005/8/layout/orgChart1"/>
    <dgm:cxn modelId="{F8817C37-A224-4954-B54E-F8F7B63B78FA}" type="presParOf" srcId="{493E9A5D-C8CC-4EAD-8C6D-B587C02C40FA}" destId="{40F158A1-2D9A-45B5-822C-4C303E101377}" srcOrd="1" destOrd="0" presId="urn:microsoft.com/office/officeart/2005/8/layout/orgChart1"/>
    <dgm:cxn modelId="{25D1EBC6-0E4F-49F7-89E7-26312C2C0C8A}" type="presParOf" srcId="{9F222600-B180-4B77-BB8A-70C1868832E2}" destId="{FA07CBF4-EA48-4DC6-B560-BB6576C60AC7}" srcOrd="1" destOrd="0" presId="urn:microsoft.com/office/officeart/2005/8/layout/orgChart1"/>
    <dgm:cxn modelId="{F8D1E65B-ED94-45B7-A344-F9335AEEAEBE}" type="presParOf" srcId="{9F222600-B180-4B77-BB8A-70C1868832E2}" destId="{2D9D4B1D-F17E-4169-B050-7AF5D1D9FC64}" srcOrd="2" destOrd="0" presId="urn:microsoft.com/office/officeart/2005/8/layout/orgChart1"/>
    <dgm:cxn modelId="{C186FF3C-1704-41D0-85BC-1601D3DF9D32}" type="presParOf" srcId="{46CBC3B7-B9BD-487C-8E17-A798AEC09A8E}" destId="{42CB3625-6C8D-4709-B5EF-303FAD8885D7}" srcOrd="2" destOrd="0" presId="urn:microsoft.com/office/officeart/2005/8/layout/orgChart1"/>
    <dgm:cxn modelId="{823BDAB0-3A37-4658-A591-3438D4F47CBE}" type="presParOf" srcId="{46CBC3B7-B9BD-487C-8E17-A798AEC09A8E}" destId="{3084F046-98E1-44E2-8BF1-0896D57C8B1E}" srcOrd="3" destOrd="0" presId="urn:microsoft.com/office/officeart/2005/8/layout/orgChart1"/>
    <dgm:cxn modelId="{3C5C2BD5-1055-4839-8308-B08704DC1ABC}" type="presParOf" srcId="{3084F046-98E1-44E2-8BF1-0896D57C8B1E}" destId="{EC6D0382-5D74-4AEA-A73E-5D233949D3F4}" srcOrd="0" destOrd="0" presId="urn:microsoft.com/office/officeart/2005/8/layout/orgChart1"/>
    <dgm:cxn modelId="{9402A53E-3760-4230-B7B4-CB119E0B0D3D}" type="presParOf" srcId="{EC6D0382-5D74-4AEA-A73E-5D233949D3F4}" destId="{5BEA3766-5CDC-4513-9436-5C48E829230D}" srcOrd="0" destOrd="0" presId="urn:microsoft.com/office/officeart/2005/8/layout/orgChart1"/>
    <dgm:cxn modelId="{B0BBCC02-11C4-49F1-BA1E-7265A00313BC}" type="presParOf" srcId="{EC6D0382-5D74-4AEA-A73E-5D233949D3F4}" destId="{394E6CB4-2AA2-45A4-BF05-60D6BAF7898C}" srcOrd="1" destOrd="0" presId="urn:microsoft.com/office/officeart/2005/8/layout/orgChart1"/>
    <dgm:cxn modelId="{3C047EE9-305B-4632-8B08-5852EB24B4AA}" type="presParOf" srcId="{3084F046-98E1-44E2-8BF1-0896D57C8B1E}" destId="{A8907D23-78FB-40B5-8289-ADFF19AC5FC3}" srcOrd="1" destOrd="0" presId="urn:microsoft.com/office/officeart/2005/8/layout/orgChart1"/>
    <dgm:cxn modelId="{1D571ACC-ECD8-4D44-AC22-3B3BA90E5E59}" type="presParOf" srcId="{3084F046-98E1-44E2-8BF1-0896D57C8B1E}" destId="{D7559917-7914-43A2-AED3-FC0754C3070D}" srcOrd="2" destOrd="0" presId="urn:microsoft.com/office/officeart/2005/8/layout/orgChart1"/>
    <dgm:cxn modelId="{1F469E54-1A40-4C88-A180-4CD89ED2C574}"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dgm:t>
        <a:bodyPr/>
        <a:lstStyle/>
        <a:p>
          <a:r>
            <a:rPr lang="en-US" dirty="0" smtClean="0"/>
            <a:t>Mary’s Mother</a:t>
          </a:r>
          <a:endParaRPr lang="en-US" dirty="0"/>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a:solidFill>
          <a:srgbClr val="FFFF00"/>
        </a:solidFill>
      </dgm:spPr>
      <dgm:t>
        <a:bodyPr/>
        <a:lstStyle/>
        <a:p>
          <a:r>
            <a:rPr lang="en-US" dirty="0" smtClean="0">
              <a:solidFill>
                <a:schemeClr val="tx1"/>
              </a:solidFill>
            </a:rPr>
            <a:t>Mary</a:t>
          </a:r>
          <a:endParaRPr lang="en-US" dirty="0">
            <a:solidFill>
              <a:schemeClr val="tx1"/>
            </a:solidFill>
          </a:endParaRPr>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a:solidFill>
          <a:srgbClr val="FFFF00"/>
        </a:solidFill>
      </dgm:spPr>
      <dgm:t>
        <a:bodyPr/>
        <a:lstStyle/>
        <a:p>
          <a:r>
            <a:rPr lang="en-US" dirty="0" smtClean="0">
              <a:solidFill>
                <a:schemeClr val="tx1"/>
              </a:solidFill>
            </a:rPr>
            <a:t>Mary’s Sister</a:t>
          </a:r>
          <a:endParaRPr lang="en-US" dirty="0">
            <a:solidFill>
              <a:schemeClr val="tx1"/>
            </a:solidFill>
          </a:endParaRPr>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ACCB5AD0-C8E3-4F97-9297-B3CD2B3A9920}" type="presOf" srcId="{62125E8D-4BCD-4316-9C6A-1DDFF7634F68}" destId="{42CB3625-6C8D-4709-B5EF-303FAD8885D7}"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ACA878BF-076A-45E5-B7DB-CF3F5DF34905}" type="presOf" srcId="{2C5656F0-2F0C-4DE4-B272-9093C25ECC2F}" destId="{778ABE74-FECE-4581-8807-D2FA7D8B5B39}" srcOrd="1" destOrd="0" presId="urn:microsoft.com/office/officeart/2005/8/layout/orgChart1"/>
    <dgm:cxn modelId="{E720BE6B-71F3-4522-84E7-F2CE560DCBB3}" type="presOf" srcId="{FE1FC758-FB85-47BC-90CD-0C0F9C4CBEC9}" destId="{5BEA3766-5CDC-4513-9436-5C48E829230D}" srcOrd="0" destOrd="0" presId="urn:microsoft.com/office/officeart/2005/8/layout/orgChart1"/>
    <dgm:cxn modelId="{20B7A84A-F5EF-4029-A872-2503192FB432}" type="presOf" srcId="{37E36482-6662-4BA1-B77A-03647C39706D}" destId="{52774CAA-0928-4D3B-A74F-72EA03AF180A}" srcOrd="0" destOrd="0" presId="urn:microsoft.com/office/officeart/2005/8/layout/orgChart1"/>
    <dgm:cxn modelId="{C93A95FF-77D6-44FB-9D20-2FFCD395FAFB}" type="presOf" srcId="{FE1FC758-FB85-47BC-90CD-0C0F9C4CBEC9}" destId="{394E6CB4-2AA2-45A4-BF05-60D6BAF7898C}" srcOrd="1"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21E24EB7-6962-4BB4-B8DC-166A1C63CAFF}" type="presOf" srcId="{F0A6D539-E2D2-414C-809F-94BEBB3A194B}" destId="{CD806BFB-4DF1-4123-966B-2E6DA39A8CA7}" srcOrd="0" destOrd="0" presId="urn:microsoft.com/office/officeart/2005/8/layout/orgChart1"/>
    <dgm:cxn modelId="{1D8AF478-32DC-4773-9F9B-B9135D46E885}" type="presOf" srcId="{2C5656F0-2F0C-4DE4-B272-9093C25ECC2F}" destId="{3AD4D3C7-ABD1-41AC-867F-1201B4D6BCCB}" srcOrd="0" destOrd="0" presId="urn:microsoft.com/office/officeart/2005/8/layout/orgChart1"/>
    <dgm:cxn modelId="{4A36247E-FB76-4182-AC80-FD0E314E6D1F}" type="presOf" srcId="{37E36482-6662-4BA1-B77A-03647C39706D}" destId="{40F158A1-2D9A-45B5-822C-4C303E101377}" srcOrd="1"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91C9F4F7-C9AF-4D49-A8B9-C7D49479DE11}" type="presOf" srcId="{34FA425C-F654-4F6C-872F-5907BB9D6A26}" destId="{D83F8475-301E-4404-B117-890376C9D660}" srcOrd="0" destOrd="0" presId="urn:microsoft.com/office/officeart/2005/8/layout/orgChart1"/>
    <dgm:cxn modelId="{219ED87E-93F1-42D6-956D-232BDAB3829D}" type="presParOf" srcId="{CD806BFB-4DF1-4123-966B-2E6DA39A8CA7}" destId="{B710464D-53B5-4581-8B14-A4D08112AB3F}" srcOrd="0" destOrd="0" presId="urn:microsoft.com/office/officeart/2005/8/layout/orgChart1"/>
    <dgm:cxn modelId="{CFCC1B1F-2BE6-45A6-BA37-01628BAEEEC4}" type="presParOf" srcId="{B710464D-53B5-4581-8B14-A4D08112AB3F}" destId="{9332E1DB-8805-4907-86DF-45AF2CC8E002}" srcOrd="0" destOrd="0" presId="urn:microsoft.com/office/officeart/2005/8/layout/orgChart1"/>
    <dgm:cxn modelId="{9F14CCFF-55D3-4952-9730-7BEA7BD55E1E}" type="presParOf" srcId="{9332E1DB-8805-4907-86DF-45AF2CC8E002}" destId="{3AD4D3C7-ABD1-41AC-867F-1201B4D6BCCB}" srcOrd="0" destOrd="0" presId="urn:microsoft.com/office/officeart/2005/8/layout/orgChart1"/>
    <dgm:cxn modelId="{94D86C61-3B79-4382-819F-220400998540}" type="presParOf" srcId="{9332E1DB-8805-4907-86DF-45AF2CC8E002}" destId="{778ABE74-FECE-4581-8807-D2FA7D8B5B39}" srcOrd="1" destOrd="0" presId="urn:microsoft.com/office/officeart/2005/8/layout/orgChart1"/>
    <dgm:cxn modelId="{E5A51DCA-45C8-4431-825F-5FF9E8FD654A}" type="presParOf" srcId="{B710464D-53B5-4581-8B14-A4D08112AB3F}" destId="{46CBC3B7-B9BD-487C-8E17-A798AEC09A8E}" srcOrd="1" destOrd="0" presId="urn:microsoft.com/office/officeart/2005/8/layout/orgChart1"/>
    <dgm:cxn modelId="{524ECEBB-6B4C-4190-B4A0-58DD0652EE34}" type="presParOf" srcId="{46CBC3B7-B9BD-487C-8E17-A798AEC09A8E}" destId="{D83F8475-301E-4404-B117-890376C9D660}" srcOrd="0" destOrd="0" presId="urn:microsoft.com/office/officeart/2005/8/layout/orgChart1"/>
    <dgm:cxn modelId="{C320056B-6E76-4851-B791-5A16A62F5324}" type="presParOf" srcId="{46CBC3B7-B9BD-487C-8E17-A798AEC09A8E}" destId="{9F222600-B180-4B77-BB8A-70C1868832E2}" srcOrd="1" destOrd="0" presId="urn:microsoft.com/office/officeart/2005/8/layout/orgChart1"/>
    <dgm:cxn modelId="{258BA1F8-CC8D-4BBE-AB90-3D21EAF5F037}" type="presParOf" srcId="{9F222600-B180-4B77-BB8A-70C1868832E2}" destId="{493E9A5D-C8CC-4EAD-8C6D-B587C02C40FA}" srcOrd="0" destOrd="0" presId="urn:microsoft.com/office/officeart/2005/8/layout/orgChart1"/>
    <dgm:cxn modelId="{85585848-CE12-46F0-9E7C-3994E39E07D9}" type="presParOf" srcId="{493E9A5D-C8CC-4EAD-8C6D-B587C02C40FA}" destId="{52774CAA-0928-4D3B-A74F-72EA03AF180A}" srcOrd="0" destOrd="0" presId="urn:microsoft.com/office/officeart/2005/8/layout/orgChart1"/>
    <dgm:cxn modelId="{53F0F8DF-F2E7-4F65-B35A-B292E5B105DD}" type="presParOf" srcId="{493E9A5D-C8CC-4EAD-8C6D-B587C02C40FA}" destId="{40F158A1-2D9A-45B5-822C-4C303E101377}" srcOrd="1" destOrd="0" presId="urn:microsoft.com/office/officeart/2005/8/layout/orgChart1"/>
    <dgm:cxn modelId="{61A6FFBA-7A92-4AB4-B8B0-2210C736A0F0}" type="presParOf" srcId="{9F222600-B180-4B77-BB8A-70C1868832E2}" destId="{FA07CBF4-EA48-4DC6-B560-BB6576C60AC7}" srcOrd="1" destOrd="0" presId="urn:microsoft.com/office/officeart/2005/8/layout/orgChart1"/>
    <dgm:cxn modelId="{6994CDCB-469B-4767-9ACA-4B397D007531}" type="presParOf" srcId="{9F222600-B180-4B77-BB8A-70C1868832E2}" destId="{2D9D4B1D-F17E-4169-B050-7AF5D1D9FC64}" srcOrd="2" destOrd="0" presId="urn:microsoft.com/office/officeart/2005/8/layout/orgChart1"/>
    <dgm:cxn modelId="{D7D2F731-3BCA-411B-881B-C8665CEC2253}" type="presParOf" srcId="{46CBC3B7-B9BD-487C-8E17-A798AEC09A8E}" destId="{42CB3625-6C8D-4709-B5EF-303FAD8885D7}" srcOrd="2" destOrd="0" presId="urn:microsoft.com/office/officeart/2005/8/layout/orgChart1"/>
    <dgm:cxn modelId="{C51CA698-389B-4B7C-A64A-F480F6556A77}" type="presParOf" srcId="{46CBC3B7-B9BD-487C-8E17-A798AEC09A8E}" destId="{3084F046-98E1-44E2-8BF1-0896D57C8B1E}" srcOrd="3" destOrd="0" presId="urn:microsoft.com/office/officeart/2005/8/layout/orgChart1"/>
    <dgm:cxn modelId="{C3EC94D5-E3A6-46BE-AB66-032AB036E062}" type="presParOf" srcId="{3084F046-98E1-44E2-8BF1-0896D57C8B1E}" destId="{EC6D0382-5D74-4AEA-A73E-5D233949D3F4}" srcOrd="0" destOrd="0" presId="urn:microsoft.com/office/officeart/2005/8/layout/orgChart1"/>
    <dgm:cxn modelId="{5089B231-3C12-4E26-AE08-BDFD6A2A7AD3}" type="presParOf" srcId="{EC6D0382-5D74-4AEA-A73E-5D233949D3F4}" destId="{5BEA3766-5CDC-4513-9436-5C48E829230D}" srcOrd="0" destOrd="0" presId="urn:microsoft.com/office/officeart/2005/8/layout/orgChart1"/>
    <dgm:cxn modelId="{4ED1B911-C8B7-4C1F-B4C7-C18ABACB7858}" type="presParOf" srcId="{EC6D0382-5D74-4AEA-A73E-5D233949D3F4}" destId="{394E6CB4-2AA2-45A4-BF05-60D6BAF7898C}" srcOrd="1" destOrd="0" presId="urn:microsoft.com/office/officeart/2005/8/layout/orgChart1"/>
    <dgm:cxn modelId="{F1E9814F-C9BE-4C6E-BA96-C6E53E331204}" type="presParOf" srcId="{3084F046-98E1-44E2-8BF1-0896D57C8B1E}" destId="{A8907D23-78FB-40B5-8289-ADFF19AC5FC3}" srcOrd="1" destOrd="0" presId="urn:microsoft.com/office/officeart/2005/8/layout/orgChart1"/>
    <dgm:cxn modelId="{6FEB1137-0784-474B-976B-B06647E7AD22}" type="presParOf" srcId="{3084F046-98E1-44E2-8BF1-0896D57C8B1E}" destId="{D7559917-7914-43A2-AED3-FC0754C3070D}" srcOrd="2" destOrd="0" presId="urn:microsoft.com/office/officeart/2005/8/layout/orgChart1"/>
    <dgm:cxn modelId="{5B2B7C2B-3733-4E54-BFD1-49738487FEDB}"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dgm:t>
        <a:bodyPr/>
        <a:lstStyle/>
        <a:p>
          <a:r>
            <a:rPr lang="en-US" dirty="0" smtClean="0"/>
            <a:t>Sue’s Mother</a:t>
          </a:r>
          <a:endParaRPr lang="en-US" dirty="0"/>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a:solidFill>
          <a:srgbClr val="FFFF00"/>
        </a:solidFill>
      </dgm:spPr>
      <dgm:t>
        <a:bodyPr/>
        <a:lstStyle/>
        <a:p>
          <a:r>
            <a:rPr lang="en-US" dirty="0" smtClean="0">
              <a:solidFill>
                <a:schemeClr val="tx1"/>
              </a:solidFill>
            </a:rPr>
            <a:t>Sue</a:t>
          </a:r>
          <a:endParaRPr lang="en-US" dirty="0">
            <a:solidFill>
              <a:schemeClr val="tx1"/>
            </a:solidFill>
          </a:endParaRPr>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a:solidFill>
          <a:srgbClr val="FFFF00"/>
        </a:solidFill>
      </dgm:spPr>
      <dgm:t>
        <a:bodyPr/>
        <a:lstStyle/>
        <a:p>
          <a:r>
            <a:rPr lang="en-US" dirty="0" smtClean="0">
              <a:solidFill>
                <a:schemeClr val="tx1"/>
              </a:solidFill>
            </a:rPr>
            <a:t>Sue’s Sister</a:t>
          </a:r>
          <a:endParaRPr lang="en-US" dirty="0">
            <a:solidFill>
              <a:schemeClr val="tx1"/>
            </a:solidFill>
          </a:endParaRPr>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AEE57261-CCFB-493C-A968-ECCB32D6E8CE}" type="presOf" srcId="{37E36482-6662-4BA1-B77A-03647C39706D}" destId="{52774CAA-0928-4D3B-A74F-72EA03AF180A}"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FE1C487A-F7E4-4229-AD14-AEE4AA905DEF}" type="presOf" srcId="{FE1FC758-FB85-47BC-90CD-0C0F9C4CBEC9}" destId="{5BEA3766-5CDC-4513-9436-5C48E829230D}" srcOrd="0" destOrd="0" presId="urn:microsoft.com/office/officeart/2005/8/layout/orgChart1"/>
    <dgm:cxn modelId="{125E3400-6DAE-4680-9648-FA2E885E58E5}" type="presOf" srcId="{FE1FC758-FB85-47BC-90CD-0C0F9C4CBEC9}" destId="{394E6CB4-2AA2-45A4-BF05-60D6BAF7898C}" srcOrd="1" destOrd="0" presId="urn:microsoft.com/office/officeart/2005/8/layout/orgChart1"/>
    <dgm:cxn modelId="{AC39218E-AF04-4083-8CB2-592E9EA298C3}" type="presOf" srcId="{34FA425C-F654-4F6C-872F-5907BB9D6A26}" destId="{D83F8475-301E-4404-B117-890376C9D660}" srcOrd="0" destOrd="0" presId="urn:microsoft.com/office/officeart/2005/8/layout/orgChart1"/>
    <dgm:cxn modelId="{2E743A91-BA5B-4602-BF82-257378A31EC8}" type="presOf" srcId="{2C5656F0-2F0C-4DE4-B272-9093C25ECC2F}" destId="{778ABE74-FECE-4581-8807-D2FA7D8B5B39}" srcOrd="1" destOrd="0" presId="urn:microsoft.com/office/officeart/2005/8/layout/orgChart1"/>
    <dgm:cxn modelId="{6484E044-D9D4-41F1-892B-2B858FB43059}" type="presOf" srcId="{37E36482-6662-4BA1-B77A-03647C39706D}" destId="{40F158A1-2D9A-45B5-822C-4C303E101377}" srcOrd="1" destOrd="0" presId="urn:microsoft.com/office/officeart/2005/8/layout/orgChart1"/>
    <dgm:cxn modelId="{285BE626-8BF6-48F6-BAEF-809E03D54BCE}" type="presOf" srcId="{62125E8D-4BCD-4316-9C6A-1DDFF7634F68}" destId="{42CB3625-6C8D-4709-B5EF-303FAD8885D7}" srcOrd="0" destOrd="0" presId="urn:microsoft.com/office/officeart/2005/8/layout/orgChart1"/>
    <dgm:cxn modelId="{002567F1-34F3-4400-90E1-C7F33FB96EA1}" type="presOf" srcId="{2C5656F0-2F0C-4DE4-B272-9093C25ECC2F}" destId="{3AD4D3C7-ABD1-41AC-867F-1201B4D6BCCB}" srcOrd="0"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B755D61A-E03F-4108-91F2-C45C059CECEB}" type="presOf" srcId="{F0A6D539-E2D2-414C-809F-94BEBB3A194B}" destId="{CD806BFB-4DF1-4123-966B-2E6DA39A8CA7}" srcOrd="0"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2D87C970-658A-4EEE-A8BF-2474C9993BCB}" type="presParOf" srcId="{CD806BFB-4DF1-4123-966B-2E6DA39A8CA7}" destId="{B710464D-53B5-4581-8B14-A4D08112AB3F}" srcOrd="0" destOrd="0" presId="urn:microsoft.com/office/officeart/2005/8/layout/orgChart1"/>
    <dgm:cxn modelId="{04BA9ED1-3574-4780-80CE-D4E0170C064A}" type="presParOf" srcId="{B710464D-53B5-4581-8B14-A4D08112AB3F}" destId="{9332E1DB-8805-4907-86DF-45AF2CC8E002}" srcOrd="0" destOrd="0" presId="urn:microsoft.com/office/officeart/2005/8/layout/orgChart1"/>
    <dgm:cxn modelId="{6288827A-FB60-441D-87AB-B824FAD02AF1}" type="presParOf" srcId="{9332E1DB-8805-4907-86DF-45AF2CC8E002}" destId="{3AD4D3C7-ABD1-41AC-867F-1201B4D6BCCB}" srcOrd="0" destOrd="0" presId="urn:microsoft.com/office/officeart/2005/8/layout/orgChart1"/>
    <dgm:cxn modelId="{14268738-E01D-4F0D-8A56-E7253F7F15F6}" type="presParOf" srcId="{9332E1DB-8805-4907-86DF-45AF2CC8E002}" destId="{778ABE74-FECE-4581-8807-D2FA7D8B5B39}" srcOrd="1" destOrd="0" presId="urn:microsoft.com/office/officeart/2005/8/layout/orgChart1"/>
    <dgm:cxn modelId="{29FD2864-9622-4445-8606-5D65C6AD4DA5}" type="presParOf" srcId="{B710464D-53B5-4581-8B14-A4D08112AB3F}" destId="{46CBC3B7-B9BD-487C-8E17-A798AEC09A8E}" srcOrd="1" destOrd="0" presId="urn:microsoft.com/office/officeart/2005/8/layout/orgChart1"/>
    <dgm:cxn modelId="{4E4E6908-6778-4A16-8FA1-9D408C92E20D}" type="presParOf" srcId="{46CBC3B7-B9BD-487C-8E17-A798AEC09A8E}" destId="{D83F8475-301E-4404-B117-890376C9D660}" srcOrd="0" destOrd="0" presId="urn:microsoft.com/office/officeart/2005/8/layout/orgChart1"/>
    <dgm:cxn modelId="{61FDBEEF-71F9-40BF-90B6-85EAC1991308}" type="presParOf" srcId="{46CBC3B7-B9BD-487C-8E17-A798AEC09A8E}" destId="{9F222600-B180-4B77-BB8A-70C1868832E2}" srcOrd="1" destOrd="0" presId="urn:microsoft.com/office/officeart/2005/8/layout/orgChart1"/>
    <dgm:cxn modelId="{5DA0DD97-E417-4BEE-9728-5E4F9D8CC7C7}" type="presParOf" srcId="{9F222600-B180-4B77-BB8A-70C1868832E2}" destId="{493E9A5D-C8CC-4EAD-8C6D-B587C02C40FA}" srcOrd="0" destOrd="0" presId="urn:microsoft.com/office/officeart/2005/8/layout/orgChart1"/>
    <dgm:cxn modelId="{34DD7306-F494-4811-8CC0-97EE4C62498E}" type="presParOf" srcId="{493E9A5D-C8CC-4EAD-8C6D-B587C02C40FA}" destId="{52774CAA-0928-4D3B-A74F-72EA03AF180A}" srcOrd="0" destOrd="0" presId="urn:microsoft.com/office/officeart/2005/8/layout/orgChart1"/>
    <dgm:cxn modelId="{7AD29991-581E-45B5-B941-926F9E04C826}" type="presParOf" srcId="{493E9A5D-C8CC-4EAD-8C6D-B587C02C40FA}" destId="{40F158A1-2D9A-45B5-822C-4C303E101377}" srcOrd="1" destOrd="0" presId="urn:microsoft.com/office/officeart/2005/8/layout/orgChart1"/>
    <dgm:cxn modelId="{17A8B493-8D64-48DA-A8CD-6916A61AC3BD}" type="presParOf" srcId="{9F222600-B180-4B77-BB8A-70C1868832E2}" destId="{FA07CBF4-EA48-4DC6-B560-BB6576C60AC7}" srcOrd="1" destOrd="0" presId="urn:microsoft.com/office/officeart/2005/8/layout/orgChart1"/>
    <dgm:cxn modelId="{0DA2F740-6D26-4A31-877F-1D999075D433}" type="presParOf" srcId="{9F222600-B180-4B77-BB8A-70C1868832E2}" destId="{2D9D4B1D-F17E-4169-B050-7AF5D1D9FC64}" srcOrd="2" destOrd="0" presId="urn:microsoft.com/office/officeart/2005/8/layout/orgChart1"/>
    <dgm:cxn modelId="{11E2E430-EB85-474E-80BA-6955FEA9EF1E}" type="presParOf" srcId="{46CBC3B7-B9BD-487C-8E17-A798AEC09A8E}" destId="{42CB3625-6C8D-4709-B5EF-303FAD8885D7}" srcOrd="2" destOrd="0" presId="urn:microsoft.com/office/officeart/2005/8/layout/orgChart1"/>
    <dgm:cxn modelId="{FBCEBBFA-F1D8-4B15-8209-2A30D9FD5E50}" type="presParOf" srcId="{46CBC3B7-B9BD-487C-8E17-A798AEC09A8E}" destId="{3084F046-98E1-44E2-8BF1-0896D57C8B1E}" srcOrd="3" destOrd="0" presId="urn:microsoft.com/office/officeart/2005/8/layout/orgChart1"/>
    <dgm:cxn modelId="{6240FD16-B0AA-432F-A539-54C8BCB23E70}" type="presParOf" srcId="{3084F046-98E1-44E2-8BF1-0896D57C8B1E}" destId="{EC6D0382-5D74-4AEA-A73E-5D233949D3F4}" srcOrd="0" destOrd="0" presId="urn:microsoft.com/office/officeart/2005/8/layout/orgChart1"/>
    <dgm:cxn modelId="{D4BF0468-2409-4449-8B79-EB1B105A5303}" type="presParOf" srcId="{EC6D0382-5D74-4AEA-A73E-5D233949D3F4}" destId="{5BEA3766-5CDC-4513-9436-5C48E829230D}" srcOrd="0" destOrd="0" presId="urn:microsoft.com/office/officeart/2005/8/layout/orgChart1"/>
    <dgm:cxn modelId="{5F0F9A35-6559-47E1-A870-D2FA1ABCC5E9}" type="presParOf" srcId="{EC6D0382-5D74-4AEA-A73E-5D233949D3F4}" destId="{394E6CB4-2AA2-45A4-BF05-60D6BAF7898C}" srcOrd="1" destOrd="0" presId="urn:microsoft.com/office/officeart/2005/8/layout/orgChart1"/>
    <dgm:cxn modelId="{13A900CA-A1B0-46BD-92C0-B00E9097BEB6}" type="presParOf" srcId="{3084F046-98E1-44E2-8BF1-0896D57C8B1E}" destId="{A8907D23-78FB-40B5-8289-ADFF19AC5FC3}" srcOrd="1" destOrd="0" presId="urn:microsoft.com/office/officeart/2005/8/layout/orgChart1"/>
    <dgm:cxn modelId="{A0374A4C-DBA3-48DB-B517-6B523D98142B}" type="presParOf" srcId="{3084F046-98E1-44E2-8BF1-0896D57C8B1E}" destId="{D7559917-7914-43A2-AED3-FC0754C3070D}" srcOrd="2" destOrd="0" presId="urn:microsoft.com/office/officeart/2005/8/layout/orgChart1"/>
    <dgm:cxn modelId="{97F75291-C95E-4972-93FF-A52466793A87}"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Sally</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Sally’s Child</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1"/>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1">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1"/>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5EFF77E4-29E2-40E7-8766-03BD99A45359}" type="pres">
      <dgm:prSet presAssocID="{2C5656F0-2F0C-4DE4-B272-9093C25ECC2F}" presName="hierChild3" presStyleCnt="0"/>
      <dgm:spPr/>
    </dgm:pt>
  </dgm:ptLst>
  <dgm:cxnLst>
    <dgm:cxn modelId="{A8297A32-AA1E-4A96-9181-F240641711D3}" type="presOf" srcId="{2C5656F0-2F0C-4DE4-B272-9093C25ECC2F}" destId="{778ABE74-FECE-4581-8807-D2FA7D8B5B39}" srcOrd="1" destOrd="0" presId="urn:microsoft.com/office/officeart/2005/8/layout/orgChart1"/>
    <dgm:cxn modelId="{BEB1C586-8E9C-4BB6-A1A1-AEEB706B2ECF}" type="presOf" srcId="{34FA425C-F654-4F6C-872F-5907BB9D6A26}" destId="{D83F8475-301E-4404-B117-890376C9D660}"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187D5604-5747-4758-8F8E-40CC9012CC26}" type="presOf" srcId="{37E36482-6662-4BA1-B77A-03647C39706D}" destId="{40F158A1-2D9A-45B5-822C-4C303E101377}" srcOrd="1" destOrd="0" presId="urn:microsoft.com/office/officeart/2005/8/layout/orgChart1"/>
    <dgm:cxn modelId="{FF730F4C-3FD1-47AB-8AE0-566527D6DAD7}" type="presOf" srcId="{2C5656F0-2F0C-4DE4-B272-9093C25ECC2F}" destId="{3AD4D3C7-ABD1-41AC-867F-1201B4D6BCCB}" srcOrd="0" destOrd="0" presId="urn:microsoft.com/office/officeart/2005/8/layout/orgChart1"/>
    <dgm:cxn modelId="{242BB36E-F2E3-4646-B054-9755E46BBBDC}" type="presOf" srcId="{37E36482-6662-4BA1-B77A-03647C39706D}" destId="{52774CAA-0928-4D3B-A74F-72EA03AF180A}" srcOrd="0"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74B8E0A5-29A6-4915-9D24-BC91FBD318A1}" type="presOf" srcId="{F0A6D539-E2D2-414C-809F-94BEBB3A194B}" destId="{CD806BFB-4DF1-4123-966B-2E6DA39A8CA7}" srcOrd="0" destOrd="0" presId="urn:microsoft.com/office/officeart/2005/8/layout/orgChart1"/>
    <dgm:cxn modelId="{CBB66CC8-4579-45F8-B802-538124C418BF}" type="presParOf" srcId="{CD806BFB-4DF1-4123-966B-2E6DA39A8CA7}" destId="{B710464D-53B5-4581-8B14-A4D08112AB3F}" srcOrd="0" destOrd="0" presId="urn:microsoft.com/office/officeart/2005/8/layout/orgChart1"/>
    <dgm:cxn modelId="{97E9A3E2-4C47-42EB-8521-C99BA850B861}" type="presParOf" srcId="{B710464D-53B5-4581-8B14-A4D08112AB3F}" destId="{9332E1DB-8805-4907-86DF-45AF2CC8E002}" srcOrd="0" destOrd="0" presId="urn:microsoft.com/office/officeart/2005/8/layout/orgChart1"/>
    <dgm:cxn modelId="{CA93A1FE-C80E-462F-9EE4-5E41F6D11947}" type="presParOf" srcId="{9332E1DB-8805-4907-86DF-45AF2CC8E002}" destId="{3AD4D3C7-ABD1-41AC-867F-1201B4D6BCCB}" srcOrd="0" destOrd="0" presId="urn:microsoft.com/office/officeart/2005/8/layout/orgChart1"/>
    <dgm:cxn modelId="{DF5CDD16-5231-46CC-9619-CD6D457013C0}" type="presParOf" srcId="{9332E1DB-8805-4907-86DF-45AF2CC8E002}" destId="{778ABE74-FECE-4581-8807-D2FA7D8B5B39}" srcOrd="1" destOrd="0" presId="urn:microsoft.com/office/officeart/2005/8/layout/orgChart1"/>
    <dgm:cxn modelId="{F0725EC1-8BBB-4249-BC32-16419F9AAD62}" type="presParOf" srcId="{B710464D-53B5-4581-8B14-A4D08112AB3F}" destId="{46CBC3B7-B9BD-487C-8E17-A798AEC09A8E}" srcOrd="1" destOrd="0" presId="urn:microsoft.com/office/officeart/2005/8/layout/orgChart1"/>
    <dgm:cxn modelId="{FBAD4BEE-A9EB-419C-A598-BDAF7F1EEC66}" type="presParOf" srcId="{46CBC3B7-B9BD-487C-8E17-A798AEC09A8E}" destId="{D83F8475-301E-4404-B117-890376C9D660}" srcOrd="0" destOrd="0" presId="urn:microsoft.com/office/officeart/2005/8/layout/orgChart1"/>
    <dgm:cxn modelId="{D7356106-785A-4659-998B-41943A27591D}" type="presParOf" srcId="{46CBC3B7-B9BD-487C-8E17-A798AEC09A8E}" destId="{9F222600-B180-4B77-BB8A-70C1868832E2}" srcOrd="1" destOrd="0" presId="urn:microsoft.com/office/officeart/2005/8/layout/orgChart1"/>
    <dgm:cxn modelId="{8566968F-7F3F-48EE-B674-33973E26D596}" type="presParOf" srcId="{9F222600-B180-4B77-BB8A-70C1868832E2}" destId="{493E9A5D-C8CC-4EAD-8C6D-B587C02C40FA}" srcOrd="0" destOrd="0" presId="urn:microsoft.com/office/officeart/2005/8/layout/orgChart1"/>
    <dgm:cxn modelId="{07392B44-ACA5-40B2-BCF7-084F165586E4}" type="presParOf" srcId="{493E9A5D-C8CC-4EAD-8C6D-B587C02C40FA}" destId="{52774CAA-0928-4D3B-A74F-72EA03AF180A}" srcOrd="0" destOrd="0" presId="urn:microsoft.com/office/officeart/2005/8/layout/orgChart1"/>
    <dgm:cxn modelId="{1DEAD3F2-1FD4-4196-9CB0-B16C50C1C42C}" type="presParOf" srcId="{493E9A5D-C8CC-4EAD-8C6D-B587C02C40FA}" destId="{40F158A1-2D9A-45B5-822C-4C303E101377}" srcOrd="1" destOrd="0" presId="urn:microsoft.com/office/officeart/2005/8/layout/orgChart1"/>
    <dgm:cxn modelId="{77BEAA83-069D-4CCC-91A1-5680E90381B3}" type="presParOf" srcId="{9F222600-B180-4B77-BB8A-70C1868832E2}" destId="{FA07CBF4-EA48-4DC6-B560-BB6576C60AC7}" srcOrd="1" destOrd="0" presId="urn:microsoft.com/office/officeart/2005/8/layout/orgChart1"/>
    <dgm:cxn modelId="{4508A890-EE80-4099-8AF8-4257F55C5DEC}" type="presParOf" srcId="{9F222600-B180-4B77-BB8A-70C1868832E2}" destId="{2D9D4B1D-F17E-4169-B050-7AF5D1D9FC64}" srcOrd="2" destOrd="0" presId="urn:microsoft.com/office/officeart/2005/8/layout/orgChart1"/>
    <dgm:cxn modelId="{929B2DFE-A74B-4AE3-BAB4-81872DB94C51}"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Martha</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Martha’s Child</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1"/>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1">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1"/>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5EFF77E4-29E2-40E7-8766-03BD99A45359}" type="pres">
      <dgm:prSet presAssocID="{2C5656F0-2F0C-4DE4-B272-9093C25ECC2F}" presName="hierChild3" presStyleCnt="0"/>
      <dgm:spPr/>
    </dgm:pt>
  </dgm:ptLst>
  <dgm:cxnLst>
    <dgm:cxn modelId="{3EFFF9F2-6DC2-4DB0-9E73-83D1B72165A3}" type="presOf" srcId="{37E36482-6662-4BA1-B77A-03647C39706D}" destId="{40F158A1-2D9A-45B5-822C-4C303E101377}" srcOrd="1" destOrd="0" presId="urn:microsoft.com/office/officeart/2005/8/layout/orgChart1"/>
    <dgm:cxn modelId="{AD040B7E-3CC4-4941-BFF6-D7B64B976F69}" type="presOf" srcId="{37E36482-6662-4BA1-B77A-03647C39706D}" destId="{52774CAA-0928-4D3B-A74F-72EA03AF180A}" srcOrd="0" destOrd="0" presId="urn:microsoft.com/office/officeart/2005/8/layout/orgChart1"/>
    <dgm:cxn modelId="{D918E010-AA1F-4BA3-93FC-B25F29E5AAAC}" type="presOf" srcId="{F0A6D539-E2D2-414C-809F-94BEBB3A194B}" destId="{CD806BFB-4DF1-4123-966B-2E6DA39A8CA7}"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3AC90C42-8633-4825-8E43-B0ECD1810719}" srcId="{F0A6D539-E2D2-414C-809F-94BEBB3A194B}" destId="{2C5656F0-2F0C-4DE4-B272-9093C25ECC2F}" srcOrd="0" destOrd="0" parTransId="{32E5AE08-3106-4BB9-8E40-33067EF4B069}" sibTransId="{28EE9D24-9DAB-4DD1-8954-0C8C4DD8B017}"/>
    <dgm:cxn modelId="{FA238B5E-DF15-4CB6-962E-EB413353D919}" type="presOf" srcId="{2C5656F0-2F0C-4DE4-B272-9093C25ECC2F}" destId="{778ABE74-FECE-4581-8807-D2FA7D8B5B39}" srcOrd="1" destOrd="0" presId="urn:microsoft.com/office/officeart/2005/8/layout/orgChart1"/>
    <dgm:cxn modelId="{FF0ABED0-BDE5-401E-8B66-714EF9092CB3}" type="presOf" srcId="{2C5656F0-2F0C-4DE4-B272-9093C25ECC2F}" destId="{3AD4D3C7-ABD1-41AC-867F-1201B4D6BCCB}" srcOrd="0" destOrd="0" presId="urn:microsoft.com/office/officeart/2005/8/layout/orgChart1"/>
    <dgm:cxn modelId="{A23D77B1-D339-4662-B72B-0DF6FE9E3378}" type="presOf" srcId="{34FA425C-F654-4F6C-872F-5907BB9D6A26}" destId="{D83F8475-301E-4404-B117-890376C9D660}" srcOrd="0" destOrd="0" presId="urn:microsoft.com/office/officeart/2005/8/layout/orgChart1"/>
    <dgm:cxn modelId="{B3F8DCF5-ED5C-44C2-85DA-0A395FF8D761}" type="presParOf" srcId="{CD806BFB-4DF1-4123-966B-2E6DA39A8CA7}" destId="{B710464D-53B5-4581-8B14-A4D08112AB3F}" srcOrd="0" destOrd="0" presId="urn:microsoft.com/office/officeart/2005/8/layout/orgChart1"/>
    <dgm:cxn modelId="{BDE17E8B-247C-4636-8900-FBFCFB8F2604}" type="presParOf" srcId="{B710464D-53B5-4581-8B14-A4D08112AB3F}" destId="{9332E1DB-8805-4907-86DF-45AF2CC8E002}" srcOrd="0" destOrd="0" presId="urn:microsoft.com/office/officeart/2005/8/layout/orgChart1"/>
    <dgm:cxn modelId="{DFBA24E2-6DDE-41F3-9FEC-EAA3F00B2A2F}" type="presParOf" srcId="{9332E1DB-8805-4907-86DF-45AF2CC8E002}" destId="{3AD4D3C7-ABD1-41AC-867F-1201B4D6BCCB}" srcOrd="0" destOrd="0" presId="urn:microsoft.com/office/officeart/2005/8/layout/orgChart1"/>
    <dgm:cxn modelId="{40E1306F-E2D9-4064-9B5F-5B036CB9188B}" type="presParOf" srcId="{9332E1DB-8805-4907-86DF-45AF2CC8E002}" destId="{778ABE74-FECE-4581-8807-D2FA7D8B5B39}" srcOrd="1" destOrd="0" presId="urn:microsoft.com/office/officeart/2005/8/layout/orgChart1"/>
    <dgm:cxn modelId="{2FE760EA-D0EA-46D1-9E51-257FCEDBA399}" type="presParOf" srcId="{B710464D-53B5-4581-8B14-A4D08112AB3F}" destId="{46CBC3B7-B9BD-487C-8E17-A798AEC09A8E}" srcOrd="1" destOrd="0" presId="urn:microsoft.com/office/officeart/2005/8/layout/orgChart1"/>
    <dgm:cxn modelId="{DA25ECCF-843F-43EC-91A2-5CE45EB157E7}" type="presParOf" srcId="{46CBC3B7-B9BD-487C-8E17-A798AEC09A8E}" destId="{D83F8475-301E-4404-B117-890376C9D660}" srcOrd="0" destOrd="0" presId="urn:microsoft.com/office/officeart/2005/8/layout/orgChart1"/>
    <dgm:cxn modelId="{A3F4E057-4255-4D75-A75E-D5369C0358F3}" type="presParOf" srcId="{46CBC3B7-B9BD-487C-8E17-A798AEC09A8E}" destId="{9F222600-B180-4B77-BB8A-70C1868832E2}" srcOrd="1" destOrd="0" presId="urn:microsoft.com/office/officeart/2005/8/layout/orgChart1"/>
    <dgm:cxn modelId="{8AB6147A-655D-4E86-AB5E-5F2027B53635}" type="presParOf" srcId="{9F222600-B180-4B77-BB8A-70C1868832E2}" destId="{493E9A5D-C8CC-4EAD-8C6D-B587C02C40FA}" srcOrd="0" destOrd="0" presId="urn:microsoft.com/office/officeart/2005/8/layout/orgChart1"/>
    <dgm:cxn modelId="{1A4C0D94-6907-4995-91EC-794EF9777B97}" type="presParOf" srcId="{493E9A5D-C8CC-4EAD-8C6D-B587C02C40FA}" destId="{52774CAA-0928-4D3B-A74F-72EA03AF180A}" srcOrd="0" destOrd="0" presId="urn:microsoft.com/office/officeart/2005/8/layout/orgChart1"/>
    <dgm:cxn modelId="{7E1ED1B8-DBC1-4E29-A603-E123EFB9DA51}" type="presParOf" srcId="{493E9A5D-C8CC-4EAD-8C6D-B587C02C40FA}" destId="{40F158A1-2D9A-45B5-822C-4C303E101377}" srcOrd="1" destOrd="0" presId="urn:microsoft.com/office/officeart/2005/8/layout/orgChart1"/>
    <dgm:cxn modelId="{78D1D709-DA00-4E19-9672-528E43FAB5A4}" type="presParOf" srcId="{9F222600-B180-4B77-BB8A-70C1868832E2}" destId="{FA07CBF4-EA48-4DC6-B560-BB6576C60AC7}" srcOrd="1" destOrd="0" presId="urn:microsoft.com/office/officeart/2005/8/layout/orgChart1"/>
    <dgm:cxn modelId="{D048075D-3267-464D-874E-25101D7717FE}" type="presParOf" srcId="{9F222600-B180-4B77-BB8A-70C1868832E2}" destId="{2D9D4B1D-F17E-4169-B050-7AF5D1D9FC64}" srcOrd="2" destOrd="0" presId="urn:microsoft.com/office/officeart/2005/8/layout/orgChart1"/>
    <dgm:cxn modelId="{9DC6DF71-1280-49AD-ACDB-DB44D3D15F85}"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val="107682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338939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224550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173156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extLst>
      <p:ext uri="{BB962C8B-B14F-4D97-AF65-F5344CB8AC3E}">
        <p14:creationId xmlns:p14="http://schemas.microsoft.com/office/powerpoint/2010/main" val="2859052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86845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extLst>
      <p:ext uri="{BB962C8B-B14F-4D97-AF65-F5344CB8AC3E}">
        <p14:creationId xmlns:p14="http://schemas.microsoft.com/office/powerpoint/2010/main" val="227816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275546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46068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a:p>
        </p:txBody>
      </p:sp>
    </p:spTree>
    <p:extLst>
      <p:ext uri="{BB962C8B-B14F-4D97-AF65-F5344CB8AC3E}">
        <p14:creationId xmlns:p14="http://schemas.microsoft.com/office/powerpoint/2010/main" val="77218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val="177636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extLst>
      <p:ext uri="{BB962C8B-B14F-4D97-AF65-F5344CB8AC3E}">
        <p14:creationId xmlns:p14="http://schemas.microsoft.com/office/powerpoint/2010/main" val="24822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1103107" y="4439030"/>
            <a:ext cx="5486400" cy="4183380"/>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390641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900517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2769762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790194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341086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1310919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2171470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2130437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65245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a:p>
        </p:txBody>
      </p:sp>
    </p:spTree>
    <p:extLst>
      <p:ext uri="{BB962C8B-B14F-4D97-AF65-F5344CB8AC3E}">
        <p14:creationId xmlns:p14="http://schemas.microsoft.com/office/powerpoint/2010/main" val="414737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121336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421154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a:p>
        </p:txBody>
      </p:sp>
    </p:spTree>
    <p:extLst>
      <p:ext uri="{BB962C8B-B14F-4D97-AF65-F5344CB8AC3E}">
        <p14:creationId xmlns:p14="http://schemas.microsoft.com/office/powerpoint/2010/main" val="44313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a:p>
        </p:txBody>
      </p:sp>
    </p:spTree>
    <p:extLst>
      <p:ext uri="{BB962C8B-B14F-4D97-AF65-F5344CB8AC3E}">
        <p14:creationId xmlns:p14="http://schemas.microsoft.com/office/powerpoint/2010/main" val="3619971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421154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1326903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495158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4042122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56794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2831022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141762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3916056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430398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3546466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58757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4085994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262558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marR="0" indent="-342900" algn="l" defTabSz="914400" rtl="0" eaLnBrk="0" fontAlgn="base" latinLnBrk="0" hangingPunct="0">
              <a:lnSpc>
                <a:spcPct val="93000"/>
              </a:lnSpc>
              <a:spcBef>
                <a:spcPts val="1800"/>
              </a:spcBef>
              <a:spcAft>
                <a:spcPct val="0"/>
              </a:spcAft>
              <a:buClrTx/>
              <a:buSzTx/>
              <a:buFont typeface="Arial" pitchFamily="34" charset="0"/>
              <a:buChar char="•"/>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3098834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a:p>
        </p:txBody>
      </p:sp>
    </p:spTree>
    <p:extLst>
      <p:ext uri="{BB962C8B-B14F-4D97-AF65-F5344CB8AC3E}">
        <p14:creationId xmlns:p14="http://schemas.microsoft.com/office/powerpoint/2010/main" val="152089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a:p>
        </p:txBody>
      </p:sp>
    </p:spTree>
    <p:extLst>
      <p:ext uri="{BB962C8B-B14F-4D97-AF65-F5344CB8AC3E}">
        <p14:creationId xmlns:p14="http://schemas.microsoft.com/office/powerpoint/2010/main" val="4091457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3112660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49</a:t>
            </a:fld>
            <a:endParaRPr lang="en-US"/>
          </a:p>
        </p:txBody>
      </p:sp>
    </p:spTree>
    <p:extLst>
      <p:ext uri="{BB962C8B-B14F-4D97-AF65-F5344CB8AC3E}">
        <p14:creationId xmlns:p14="http://schemas.microsoft.com/office/powerpoint/2010/main" val="378286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1125578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2782312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2929592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1124873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val="155772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680810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281831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651941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4229894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extLst>
      <p:ext uri="{BB962C8B-B14F-4D97-AF65-F5344CB8AC3E}">
        <p14:creationId xmlns:p14="http://schemas.microsoft.com/office/powerpoint/2010/main" val="41395297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a:p>
        </p:txBody>
      </p:sp>
    </p:spTree>
    <p:extLst>
      <p:ext uri="{BB962C8B-B14F-4D97-AF65-F5344CB8AC3E}">
        <p14:creationId xmlns:p14="http://schemas.microsoft.com/office/powerpoint/2010/main" val="289547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6</a:t>
            </a:fld>
            <a:endParaRPr lang="en-US"/>
          </a:p>
        </p:txBody>
      </p:sp>
    </p:spTree>
    <p:extLst>
      <p:ext uri="{BB962C8B-B14F-4D97-AF65-F5344CB8AC3E}">
        <p14:creationId xmlns:p14="http://schemas.microsoft.com/office/powerpoint/2010/main" val="31552720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val="1234792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a:p>
        </p:txBody>
      </p:sp>
    </p:spTree>
    <p:extLst>
      <p:ext uri="{BB962C8B-B14F-4D97-AF65-F5344CB8AC3E}">
        <p14:creationId xmlns:p14="http://schemas.microsoft.com/office/powerpoint/2010/main" val="34512132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val="39257311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63</a:t>
            </a:fld>
            <a:endParaRPr lang="en-US"/>
          </a:p>
        </p:txBody>
      </p:sp>
    </p:spTree>
    <p:extLst>
      <p:ext uri="{BB962C8B-B14F-4D97-AF65-F5344CB8AC3E}">
        <p14:creationId xmlns:p14="http://schemas.microsoft.com/office/powerpoint/2010/main" val="380621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64</a:t>
            </a:fld>
            <a:endParaRPr lang="en-US"/>
          </a:p>
        </p:txBody>
      </p:sp>
    </p:spTree>
    <p:extLst>
      <p:ext uri="{BB962C8B-B14F-4D97-AF65-F5344CB8AC3E}">
        <p14:creationId xmlns:p14="http://schemas.microsoft.com/office/powerpoint/2010/main" val="37237271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65</a:t>
            </a:fld>
            <a:endParaRPr lang="en-US"/>
          </a:p>
        </p:txBody>
      </p:sp>
    </p:spTree>
    <p:extLst>
      <p:ext uri="{BB962C8B-B14F-4D97-AF65-F5344CB8AC3E}">
        <p14:creationId xmlns:p14="http://schemas.microsoft.com/office/powerpoint/2010/main" val="34879022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66</a:t>
            </a:fld>
            <a:endParaRPr lang="en-US"/>
          </a:p>
        </p:txBody>
      </p:sp>
    </p:spTree>
    <p:extLst>
      <p:ext uri="{BB962C8B-B14F-4D97-AF65-F5344CB8AC3E}">
        <p14:creationId xmlns:p14="http://schemas.microsoft.com/office/powerpoint/2010/main" val="23660390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67</a:t>
            </a:fld>
            <a:endParaRPr lang="en-US"/>
          </a:p>
        </p:txBody>
      </p:sp>
    </p:spTree>
    <p:extLst>
      <p:ext uri="{BB962C8B-B14F-4D97-AF65-F5344CB8AC3E}">
        <p14:creationId xmlns:p14="http://schemas.microsoft.com/office/powerpoint/2010/main" val="392418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320750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211336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110724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acCfnwTpdx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cyc.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2588"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98496" y="1143000"/>
            <a:ext cx="8077200" cy="2129588"/>
          </a:xfrm>
          <a:prstGeom prst="rect">
            <a:avLst/>
          </a:prstGeom>
          <a:noFill/>
          <a:ln w="9525">
            <a:noFill/>
            <a:miter lim="800000"/>
            <a:headEnd/>
            <a:tailEnd/>
          </a:ln>
        </p:spPr>
        <p:txBody>
          <a:bodyPr wrap="square"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Relationships and Structures (TDO 6)</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Semantic Perspective (6.3)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Lexical Perspective (6.4)</a:t>
            </a:r>
          </a:p>
        </p:txBody>
      </p:sp>
      <p:pic>
        <p:nvPicPr>
          <p:cNvPr id="4" name="Picture 3"/>
          <p:cNvPicPr>
            <a:picLocks noChangeAspect="1"/>
          </p:cNvPicPr>
          <p:nvPr/>
        </p:nvPicPr>
        <p:blipFill>
          <a:blip r:embed="rId3"/>
          <a:stretch>
            <a:fillRect/>
          </a:stretch>
        </p:blipFill>
        <p:spPr>
          <a:xfrm>
            <a:off x="304799" y="3685936"/>
            <a:ext cx="4271727" cy="2908638"/>
          </a:xfrm>
          <a:prstGeom prst="rect">
            <a:avLst/>
          </a:prstGeom>
        </p:spPr>
      </p:pic>
      <p:pic>
        <p:nvPicPr>
          <p:cNvPr id="5" name="Picture 4"/>
          <p:cNvPicPr>
            <a:picLocks noChangeAspect="1"/>
          </p:cNvPicPr>
          <p:nvPr/>
        </p:nvPicPr>
        <p:blipFill>
          <a:blip r:embed="rId4"/>
          <a:stretch>
            <a:fillRect/>
          </a:stretch>
        </p:blipFill>
        <p:spPr>
          <a:xfrm>
            <a:off x="4648200" y="3692562"/>
            <a:ext cx="4372304" cy="27075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4" name="Picture 3"/>
          <p:cNvPicPr>
            <a:picLocks noChangeAspect="1"/>
          </p:cNvPicPr>
          <p:nvPr/>
        </p:nvPicPr>
        <p:blipFill>
          <a:blip r:embed="rId3"/>
          <a:stretch>
            <a:fillRect/>
          </a:stretch>
        </p:blipFill>
        <p:spPr>
          <a:xfrm>
            <a:off x="838200" y="381000"/>
            <a:ext cx="7086600" cy="3363491"/>
          </a:xfrm>
          <a:prstGeom prst="rect">
            <a:avLst/>
          </a:prstGeom>
        </p:spPr>
      </p:pic>
      <p:cxnSp>
        <p:nvCxnSpPr>
          <p:cNvPr id="9" name="Straight Connector 8"/>
          <p:cNvCxnSpPr/>
          <p:nvPr/>
        </p:nvCxnSpPr>
        <p:spPr>
          <a:xfrm>
            <a:off x="0" y="3853170"/>
            <a:ext cx="88593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248400"/>
            <a:ext cx="885936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33800" y="2905072"/>
            <a:ext cx="2209800" cy="38100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90262" y="3853170"/>
            <a:ext cx="7219171" cy="2286550"/>
          </a:xfrm>
          <a:prstGeom prst="rect">
            <a:avLst/>
          </a:prstGeom>
        </p:spPr>
      </p:pic>
      <p:sp>
        <p:nvSpPr>
          <p:cNvPr id="12" name="Rectangle 11"/>
          <p:cNvSpPr/>
          <p:nvPr/>
        </p:nvSpPr>
        <p:spPr>
          <a:xfrm>
            <a:off x="2819400" y="5599554"/>
            <a:ext cx="2209800" cy="381000"/>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546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219200" y="1600200"/>
            <a:ext cx="6781800" cy="3156279"/>
          </a:xfrm>
          <a:prstGeom prst="rect">
            <a:avLst/>
          </a:prstGeom>
          <a:noFill/>
          <a:ln w="9525">
            <a:noFill/>
            <a:miter lim="800000"/>
            <a:headEnd/>
            <a:tailEnd/>
          </a:ln>
        </p:spPr>
        <p:txBody>
          <a:bodyPr wrap="square" lIns="64291" tIns="32146" rIns="64291" bIns="32146">
            <a:spAutoFit/>
          </a:bodyPr>
          <a:lstStyle/>
          <a:p>
            <a:pPr lvl="1" eaLnBrk="0" fontAlgn="base" hangingPunct="0">
              <a:lnSpc>
                <a:spcPct val="93000"/>
              </a:lnSpc>
              <a:spcBef>
                <a:spcPts val="1800"/>
              </a:spcBef>
              <a:spcAft>
                <a:spcPct val="0"/>
              </a:spcAft>
            </a:pPr>
            <a:r>
              <a:rPr lang="en-US" sz="5400" b="1" dirty="0" smtClean="0">
                <a:solidFill>
                  <a:srgbClr val="FF0000"/>
                </a:solidFill>
                <a:latin typeface="UC Berkeley OS Sign"/>
                <a:cs typeface="Arial" pitchFamily="34" charset="0"/>
                <a:sym typeface="Arial" pitchFamily="34" charset="0"/>
              </a:rPr>
              <a:t>IF “semantics” means “meaning,” what does “meaning” mean?</a:t>
            </a:r>
          </a:p>
        </p:txBody>
      </p:sp>
    </p:spTree>
    <p:extLst>
      <p:ext uri="{BB962C8B-B14F-4D97-AF65-F5344CB8AC3E}">
        <p14:creationId xmlns:p14="http://schemas.microsoft.com/office/powerpoint/2010/main" val="306726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and Dictionaries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428899"/>
            <a:ext cx="84582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DICTIONARY</a:t>
            </a:r>
            <a:r>
              <a:rPr lang="en-US" sz="2800" dirty="0">
                <a:latin typeface="UC Berkeley OS Sign"/>
                <a:cs typeface="Arial" pitchFamily="34" charset="0"/>
                <a:sym typeface="Arial" pitchFamily="34" charset="0"/>
              </a:rPr>
              <a:t>:  </a:t>
            </a:r>
            <a:r>
              <a:rPr lang="en-US" sz="2800" dirty="0">
                <a:latin typeface="UC Berkeley OS Sign"/>
                <a:cs typeface="Arial" pitchFamily="34" charset="0"/>
              </a:rPr>
              <a:t>a resource that lists the words of a language (typically in alphabetical order) and gives their </a:t>
            </a:r>
            <a:r>
              <a:rPr lang="en-US" sz="2800" dirty="0" smtClean="0">
                <a:latin typeface="UC Berkeley OS Sign"/>
                <a:cs typeface="Arial" pitchFamily="34" charset="0"/>
              </a:rPr>
              <a:t>meaning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this makes it </a:t>
            </a:r>
            <a:r>
              <a:rPr lang="en-US" sz="2800" dirty="0">
                <a:latin typeface="UC Berkeley OS Sign"/>
                <a:cs typeface="Arial" pitchFamily="34" charset="0"/>
                <a:sym typeface="Arial" pitchFamily="34" charset="0"/>
              </a:rPr>
              <a:t>difficult to define what a word means in a non-circular way that doesn't rely on lots of undefined meanings</a:t>
            </a:r>
            <a:r>
              <a:rPr lang="en-US" sz="2800" dirty="0" smtClean="0">
                <a:latin typeface="UC Berkeley OS Sign"/>
                <a:cs typeface="Arial" pitchFamily="34" charset="0"/>
                <a:sym typeface="Arial" pitchFamily="34" charset="0"/>
              </a:rPr>
              <a:t>...</a:t>
            </a:r>
            <a:endParaRPr lang="en-US" sz="2800" dirty="0" smtClean="0">
              <a:latin typeface="UC Berkeley OS Sign"/>
              <a:cs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a:t>To understand </a:t>
            </a:r>
            <a:r>
              <a:rPr lang="en-US" sz="2800" dirty="0" smtClean="0"/>
              <a:t>a word </a:t>
            </a:r>
            <a:r>
              <a:rPr lang="en-US" sz="2800" dirty="0"/>
              <a:t>you </a:t>
            </a:r>
            <a:r>
              <a:rPr lang="en-US" sz="2800" dirty="0" smtClean="0"/>
              <a:t>have </a:t>
            </a:r>
            <a:r>
              <a:rPr lang="en-US" sz="2800" dirty="0"/>
              <a:t>to understand all the words in its definition, </a:t>
            </a:r>
            <a:r>
              <a:rPr lang="en-US" sz="2800" dirty="0" smtClean="0"/>
              <a:t>so </a:t>
            </a:r>
            <a:r>
              <a:rPr lang="en-US" sz="2800" dirty="0"/>
              <a:t>you look up those words… and suppose that the first word appears in one of the definitions…</a:t>
            </a:r>
            <a:endParaRPr lang="en-US" sz="2800" dirty="0" smtClean="0">
              <a:latin typeface="UC Berkeley OS Sign"/>
              <a:cs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4471338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Semantic Perspective</a:t>
            </a:r>
            <a:br>
              <a:rPr lang="en-US" sz="3600" b="1" dirty="0" smtClean="0"/>
            </a:br>
            <a:r>
              <a:rPr lang="en-US" sz="3600" b="1" dirty="0" smtClean="0"/>
              <a:t> on Relationships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057400"/>
            <a:ext cx="84582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essence of relationships; </a:t>
            </a:r>
            <a:r>
              <a:rPr lang="en-US" sz="2800" dirty="0" smtClean="0">
                <a:solidFill>
                  <a:srgbClr val="FF0000"/>
                </a:solidFill>
                <a:latin typeface="UC Berkeley OS Sign"/>
                <a:cs typeface="Arial" pitchFamily="34" charset="0"/>
                <a:sym typeface="Arial" pitchFamily="34" charset="0"/>
              </a:rPr>
              <a:t>why</a:t>
            </a:r>
            <a:r>
              <a:rPr lang="en-US" sz="2800" dirty="0" smtClean="0">
                <a:latin typeface="UC Berkeley OS Sign"/>
                <a:cs typeface="Arial" pitchFamily="34" charset="0"/>
                <a:sym typeface="Arial" pitchFamily="34" charset="0"/>
              </a:rPr>
              <a:t> the resources are related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Relies on or expresses information that is </a:t>
            </a:r>
            <a:r>
              <a:rPr lang="en-US" sz="2800" dirty="0" smtClean="0">
                <a:solidFill>
                  <a:srgbClr val="FF0000"/>
                </a:solidFill>
                <a:latin typeface="UC Berkeley OS Sign"/>
                <a:cs typeface="Arial" pitchFamily="34" charset="0"/>
                <a:sym typeface="Arial" pitchFamily="34" charset="0"/>
              </a:rPr>
              <a:t>not directly available from perception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“Homer is married to Marge" is a semantic assertion; "Homer is standing next to Marge" is not</a:t>
            </a:r>
          </a:p>
        </p:txBody>
      </p:sp>
    </p:spTree>
    <p:extLst>
      <p:ext uri="{BB962C8B-B14F-4D97-AF65-F5344CB8AC3E}">
        <p14:creationId xmlns:p14="http://schemas.microsoft.com/office/powerpoint/2010/main" val="42412368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Making Meaning (1)</a:t>
            </a:r>
            <a:endParaRPr lang="en-US" b="1" dirty="0"/>
          </a:p>
        </p:txBody>
      </p:sp>
      <p:pic>
        <p:nvPicPr>
          <p:cNvPr id="3" name="Picture 2" descr="DublinCore.JPG"/>
          <p:cNvPicPr>
            <a:picLocks noChangeAspect="1"/>
          </p:cNvPicPr>
          <p:nvPr/>
        </p:nvPicPr>
        <p:blipFill>
          <a:blip r:embed="rId3" cstate="print"/>
          <a:stretch>
            <a:fillRect/>
          </a:stretch>
        </p:blipFill>
        <p:spPr>
          <a:xfrm>
            <a:off x="1112729" y="1624811"/>
            <a:ext cx="6918541" cy="40691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Making Meaning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2057400"/>
            <a:ext cx="7696200" cy="29899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Draw a diagram that represents these assertions:</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"Mary and Sue are sisters“</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"Sally and Martha are mothers”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00200" y="533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8200" y="4572000"/>
            <a:ext cx="7620000" cy="1323439"/>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Mary and Sue are sisters</a:t>
            </a:r>
            <a:r>
              <a:rPr lang="en-US" sz="3600" dirty="0" smtClean="0">
                <a:latin typeface="UC Berkeley OS Sign"/>
                <a:cs typeface="Arial" pitchFamily="34" charset="0"/>
                <a:sym typeface="Arial" pitchFamily="34" charset="0"/>
              </a:rPr>
              <a:t>…</a:t>
            </a:r>
          </a:p>
          <a:p>
            <a:r>
              <a:rPr lang="en-US" sz="3600" dirty="0" smtClean="0">
                <a:latin typeface="UC Berkeley OS Sign"/>
                <a:cs typeface="Arial" pitchFamily="34" charset="0"/>
                <a:sym typeface="Arial" pitchFamily="34" charset="0"/>
              </a:rPr>
              <a:t>…of each other</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419600" y="381000"/>
          <a:ext cx="3505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343400" y="3276600"/>
          <a:ext cx="35052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762000" y="838200"/>
            <a:ext cx="2667000" cy="3970318"/>
          </a:xfrm>
          <a:prstGeom prst="rect">
            <a:avLst/>
          </a:prstGeom>
          <a:noFill/>
        </p:spPr>
        <p:txBody>
          <a:bodyPr wrap="square" rtlCol="0">
            <a:spAutoFit/>
          </a:bodyPr>
          <a:lstStyle/>
          <a:p>
            <a:r>
              <a:rPr lang="en-US" sz="3600" dirty="0" smtClean="0">
                <a:latin typeface="UC Berkeley OS Sign"/>
                <a:cs typeface="Arial" pitchFamily="34" charset="0"/>
                <a:sym typeface="Arial" pitchFamily="34" charset="0"/>
              </a:rPr>
              <a:t>Mary and Sue are sisters…</a:t>
            </a:r>
          </a:p>
          <a:p>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…of other people</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419600" y="381000"/>
          <a:ext cx="3505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62000" y="838200"/>
            <a:ext cx="2667000" cy="5016758"/>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Sally and Martha are mothers</a:t>
            </a:r>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…of different children</a:t>
            </a:r>
            <a:endParaRPr lang="en-US" sz="3600" dirty="0"/>
          </a:p>
        </p:txBody>
      </p:sp>
      <p:graphicFrame>
        <p:nvGraphicFramePr>
          <p:cNvPr id="5" name="Diagram 4"/>
          <p:cNvGraphicFramePr/>
          <p:nvPr/>
        </p:nvGraphicFramePr>
        <p:xfrm>
          <a:off x="4572000" y="3657600"/>
          <a:ext cx="35052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838200"/>
            <a:ext cx="2667000" cy="5016758"/>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Sally and Martha are mothers</a:t>
            </a:r>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…Sally is Martha’s mother</a:t>
            </a:r>
            <a:endParaRPr lang="en-US" sz="3600" dirty="0"/>
          </a:p>
        </p:txBody>
      </p:sp>
      <p:sp>
        <p:nvSpPr>
          <p:cNvPr id="8" name="Rectangle 7"/>
          <p:cNvSpPr/>
          <p:nvPr/>
        </p:nvSpPr>
        <p:spPr>
          <a:xfrm>
            <a:off x="5410200" y="762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Sally</a:t>
            </a:r>
            <a:endParaRPr lang="en-US" sz="4000" b="1" dirty="0"/>
          </a:p>
        </p:txBody>
      </p:sp>
      <p:sp>
        <p:nvSpPr>
          <p:cNvPr id="12" name="Rectangle 11"/>
          <p:cNvSpPr/>
          <p:nvPr/>
        </p:nvSpPr>
        <p:spPr>
          <a:xfrm>
            <a:off x="5410200" y="2667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Martha </a:t>
            </a:r>
            <a:r>
              <a:rPr lang="en-US" sz="2800" b="1" dirty="0" smtClean="0"/>
              <a:t>(Sally’s Child)</a:t>
            </a:r>
            <a:endParaRPr lang="en-US" sz="2800" b="1" dirty="0"/>
          </a:p>
        </p:txBody>
      </p:sp>
      <p:sp>
        <p:nvSpPr>
          <p:cNvPr id="13" name="Rectangle 12"/>
          <p:cNvSpPr/>
          <p:nvPr/>
        </p:nvSpPr>
        <p:spPr>
          <a:xfrm>
            <a:off x="5410200" y="4572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Martha’s Child</a:t>
            </a:r>
            <a:endParaRPr lang="en-US" sz="4000" b="1" dirty="0"/>
          </a:p>
        </p:txBody>
      </p:sp>
      <p:cxnSp>
        <p:nvCxnSpPr>
          <p:cNvPr id="15" name="Straight Connector 14"/>
          <p:cNvCxnSpPr>
            <a:stCxn id="8" idx="2"/>
            <a:endCxn id="12" idx="0"/>
          </p:cNvCxnSpPr>
          <p:nvPr/>
        </p:nvCxnSpPr>
        <p:spPr>
          <a:xfrm>
            <a:off x="6591300" y="2057400"/>
            <a:ext cx="0" cy="60960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53200" y="3886200"/>
            <a:ext cx="0" cy="609600"/>
          </a:xfrm>
          <a:prstGeom prst="line">
            <a:avLst/>
          </a:prstGeom>
          <a:ln w="476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2016</a:t>
            </a:r>
            <a:br>
              <a:rPr lang="en-US" sz="3000" dirty="0" smtClean="0">
                <a:sym typeface="UC Berkeley OS Sign"/>
              </a:rPr>
            </a:br>
            <a:r>
              <a:rPr lang="en-US" sz="3000" dirty="0" smtClean="0">
                <a:sym typeface="UC Berkeley OS Sign"/>
              </a:rPr>
              <a:t>Introduction to </a:t>
            </a:r>
            <a:br>
              <a:rPr lang="en-US" sz="3000" dirty="0" smtClean="0">
                <a:sym typeface="UC Berkeley OS Sign"/>
              </a:rPr>
            </a:br>
            <a:r>
              <a:rPr lang="en-US" sz="3000" dirty="0" smtClean="0">
                <a:sym typeface="UC Berkeley OS Sign"/>
              </a:rPr>
              <a:t>Relationships and Structures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Language and Meaning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981200"/>
            <a:ext cx="7772400" cy="2585482"/>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Words and sentence structure only hint at meaning</a:t>
            </a:r>
          </a:p>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Meaning is constructed not just from the literal language used, but from </a:t>
            </a:r>
            <a:r>
              <a:rPr lang="en-US" sz="3200" dirty="0" smtClean="0">
                <a:solidFill>
                  <a:srgbClr val="FF0000"/>
                </a:solidFill>
                <a:latin typeface="UC Berkeley OS Sign"/>
                <a:cs typeface="Arial" pitchFamily="34" charset="0"/>
                <a:sym typeface="Arial" pitchFamily="34" charset="0"/>
              </a:rPr>
              <a:t>all the clues or cues in the CONTEXT OF USE</a:t>
            </a:r>
            <a:endParaRPr lang="en-US" sz="32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219200" y="1600200"/>
            <a:ext cx="6781800" cy="3929119"/>
          </a:xfrm>
          <a:prstGeom prst="rect">
            <a:avLst/>
          </a:prstGeom>
          <a:noFill/>
          <a:ln w="9525">
            <a:noFill/>
            <a:miter lim="800000"/>
            <a:headEnd/>
            <a:tailEnd/>
          </a:ln>
        </p:spPr>
        <p:txBody>
          <a:bodyPr wrap="square" lIns="64291" tIns="32146" rIns="64291" bIns="32146">
            <a:spAutoFit/>
          </a:bodyPr>
          <a:lstStyle/>
          <a:p>
            <a:pPr lvl="1" eaLnBrk="0" fontAlgn="base" hangingPunct="0">
              <a:lnSpc>
                <a:spcPct val="93000"/>
              </a:lnSpc>
              <a:spcBef>
                <a:spcPts val="1800"/>
              </a:spcBef>
              <a:spcAft>
                <a:spcPct val="0"/>
              </a:spcAft>
            </a:pPr>
            <a:r>
              <a:rPr lang="en-US" sz="5400" b="1" dirty="0" smtClean="0">
                <a:solidFill>
                  <a:srgbClr val="FF0000"/>
                </a:solidFill>
                <a:latin typeface="UC Berkeley OS Sign"/>
                <a:cs typeface="Arial" pitchFamily="34" charset="0"/>
                <a:sym typeface="Arial" pitchFamily="34" charset="0"/>
              </a:rPr>
              <a:t>If “meaning is constructed from context”… then what does “context” mean?</a:t>
            </a:r>
          </a:p>
        </p:txBody>
      </p:sp>
    </p:spTree>
    <p:extLst>
      <p:ext uri="{BB962C8B-B14F-4D97-AF65-F5344CB8AC3E}">
        <p14:creationId xmlns:p14="http://schemas.microsoft.com/office/powerpoint/2010/main" val="4961813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9783"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Defining “Context”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47936" y="1134383"/>
            <a:ext cx="7772400" cy="5571812"/>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The context in which language is understood includes: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common knowledge of the “sender” and “receiver”</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assumptions they make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previous discourse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current discourse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current situation (location, time, environment)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inferences </a:t>
            </a:r>
            <a:r>
              <a:rPr lang="en-US" sz="2800" dirty="0">
                <a:latin typeface="UC Berkeley OS Sign"/>
                <a:cs typeface="Arial" pitchFamily="34" charset="0"/>
                <a:sym typeface="Arial" pitchFamily="34" charset="0"/>
              </a:rPr>
              <a:t>from all of these</a:t>
            </a:r>
          </a:p>
        </p:txBody>
      </p:sp>
    </p:spTree>
    <p:extLst>
      <p:ext uri="{BB962C8B-B14F-4D97-AF65-F5344CB8AC3E}">
        <p14:creationId xmlns:p14="http://schemas.microsoft.com/office/powerpoint/2010/main" val="38527501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FLASHBACK: </a:t>
            </a:r>
            <a:r>
              <a:rPr lang="en-US" dirty="0" smtClean="0"/>
              <a:t>The Kitchen Chair</a:t>
            </a:r>
            <a:endParaRPr lang="en-US" dirty="0"/>
          </a:p>
        </p:txBody>
      </p:sp>
      <p:pic>
        <p:nvPicPr>
          <p:cNvPr id="3" name="Picture 2" descr="FoldingChair-Ch3Example.gif"/>
          <p:cNvPicPr>
            <a:picLocks noChangeAspect="1"/>
          </p:cNvPicPr>
          <p:nvPr/>
        </p:nvPicPr>
        <p:blipFill>
          <a:blip r:embed="rId3" cstate="print"/>
          <a:stretch>
            <a:fillRect/>
          </a:stretch>
        </p:blipFill>
        <p:spPr>
          <a:xfrm>
            <a:off x="685800" y="1143000"/>
            <a:ext cx="7620000" cy="5334000"/>
          </a:xfrm>
          <a:prstGeom prst="rect">
            <a:avLst/>
          </a:prstGeom>
        </p:spPr>
      </p:pic>
    </p:spTree>
    <p:extLst>
      <p:ext uri="{BB962C8B-B14F-4D97-AF65-F5344CB8AC3E}">
        <p14:creationId xmlns:p14="http://schemas.microsoft.com/office/powerpoint/2010/main" val="1537560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846"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Context and Meaning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057400" y="2286000"/>
            <a:ext cx="5715000" cy="3047275"/>
          </a:xfrm>
          <a:prstGeom prst="rect">
            <a:avLst/>
          </a:prstGeom>
          <a:noFill/>
          <a:ln w="9525">
            <a:noFill/>
            <a:miter lim="800000"/>
            <a:headEnd/>
            <a:tailEnd/>
          </a:ln>
        </p:spPr>
        <p:txBody>
          <a:bodyPr wrap="square" lIns="64291" tIns="32146" rIns="64291" bIns="32146">
            <a:spAutoFit/>
          </a:bodyPr>
          <a:lstStyle/>
          <a:p>
            <a:pPr marL="0" lvl="1" eaLnBrk="0" fontAlgn="base" hangingPunct="0">
              <a:lnSpc>
                <a:spcPct val="93000"/>
              </a:lnSpc>
              <a:spcBef>
                <a:spcPts val="1800"/>
              </a:spcBef>
              <a:spcAft>
                <a:spcPct val="0"/>
              </a:spcAft>
            </a:pPr>
            <a:r>
              <a:rPr lang="en-US" sz="4000" b="1" dirty="0" smtClean="0">
                <a:solidFill>
                  <a:srgbClr val="FF0000"/>
                </a:solidFill>
              </a:rPr>
              <a:t> In </a:t>
            </a:r>
            <a:r>
              <a:rPr lang="en-US" sz="4000" b="1" dirty="0">
                <a:solidFill>
                  <a:srgbClr val="FF0000"/>
                </a:solidFill>
              </a:rPr>
              <a:t>the operating room</a:t>
            </a:r>
            <a:r>
              <a:rPr lang="en-US" sz="4000" b="1" dirty="0" smtClean="0"/>
              <a:t>,</a:t>
            </a:r>
          </a:p>
          <a:p>
            <a:pPr marL="0" lvl="1" eaLnBrk="0" fontAlgn="base" hangingPunct="0">
              <a:lnSpc>
                <a:spcPct val="93000"/>
              </a:lnSpc>
              <a:spcBef>
                <a:spcPts val="1800"/>
              </a:spcBef>
              <a:spcAft>
                <a:spcPct val="0"/>
              </a:spcAft>
            </a:pPr>
            <a:r>
              <a:rPr lang="en-US" sz="4000" b="1" dirty="0" smtClean="0"/>
              <a:t> </a:t>
            </a:r>
            <a:r>
              <a:rPr lang="en-US" sz="4000" b="1" dirty="0"/>
              <a:t>the surgeon used a </a:t>
            </a:r>
            <a:r>
              <a:rPr lang="en-US" sz="4000" b="1" dirty="0" smtClean="0"/>
              <a:t>knife</a:t>
            </a:r>
          </a:p>
          <a:p>
            <a:pPr marL="0" lvl="1" eaLnBrk="0" fontAlgn="base" hangingPunct="0">
              <a:lnSpc>
                <a:spcPct val="93000"/>
              </a:lnSpc>
              <a:spcBef>
                <a:spcPts val="1800"/>
              </a:spcBef>
              <a:spcAft>
                <a:spcPct val="0"/>
              </a:spcAft>
            </a:pPr>
            <a:r>
              <a:rPr lang="en-US" sz="4000" b="1" dirty="0" smtClean="0"/>
              <a:t> </a:t>
            </a:r>
            <a:r>
              <a:rPr lang="en-US" sz="4000" b="1" dirty="0"/>
              <a:t>to cut the </a:t>
            </a:r>
            <a:r>
              <a:rPr lang="en-US" sz="4000" b="1" dirty="0" smtClean="0"/>
              <a:t>…?</a:t>
            </a:r>
            <a:endParaRPr lang="en-US" sz="4000" b="1" dirty="0"/>
          </a:p>
          <a:p>
            <a:pPr marL="342900" lvl="1" indent="-342900" eaLnBrk="0" fontAlgn="base" hangingPunct="0">
              <a:lnSpc>
                <a:spcPct val="93000"/>
              </a:lnSpc>
              <a:spcBef>
                <a:spcPts val="1800"/>
              </a:spcBef>
              <a:spcAft>
                <a:spcPct val="0"/>
              </a:spcAft>
              <a:buFont typeface="Arial" pitchFamily="34" charset="0"/>
              <a:buChar char="•"/>
            </a:pPr>
            <a:endParaRPr lang="en-US" sz="4000" b="1" dirty="0" smtClean="0"/>
          </a:p>
        </p:txBody>
      </p:sp>
    </p:spTree>
    <p:extLst>
      <p:ext uri="{BB962C8B-B14F-4D97-AF65-F5344CB8AC3E}">
        <p14:creationId xmlns:p14="http://schemas.microsoft.com/office/powerpoint/2010/main" val="20177418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846"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Context and Meaning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057400" y="1981200"/>
            <a:ext cx="5562600" cy="2243978"/>
          </a:xfrm>
          <a:prstGeom prst="rect">
            <a:avLst/>
          </a:prstGeom>
          <a:noFill/>
          <a:ln w="9525">
            <a:noFill/>
            <a:miter lim="800000"/>
            <a:headEnd/>
            <a:tailEnd/>
          </a:ln>
        </p:spPr>
        <p:txBody>
          <a:bodyPr wrap="square" lIns="64291" tIns="32146" rIns="64291" bIns="32146">
            <a:spAutoFit/>
          </a:bodyPr>
          <a:lstStyle/>
          <a:p>
            <a:pPr marL="0" lvl="1" eaLnBrk="0" fontAlgn="base" hangingPunct="0">
              <a:lnSpc>
                <a:spcPct val="93000"/>
              </a:lnSpc>
              <a:spcBef>
                <a:spcPts val="1800"/>
              </a:spcBef>
              <a:spcAft>
                <a:spcPct val="0"/>
              </a:spcAft>
            </a:pPr>
            <a:r>
              <a:rPr lang="en-US" sz="4000" b="1" dirty="0" smtClean="0">
                <a:solidFill>
                  <a:srgbClr val="FF0000"/>
                </a:solidFill>
              </a:rPr>
              <a:t> In </a:t>
            </a:r>
            <a:r>
              <a:rPr lang="en-US" sz="4000" b="1" dirty="0">
                <a:solidFill>
                  <a:srgbClr val="FF0000"/>
                </a:solidFill>
              </a:rPr>
              <a:t>the </a:t>
            </a:r>
            <a:r>
              <a:rPr lang="en-US" sz="4000" b="1" dirty="0" smtClean="0">
                <a:solidFill>
                  <a:srgbClr val="FF0000"/>
                </a:solidFill>
              </a:rPr>
              <a:t>restaurant</a:t>
            </a:r>
            <a:r>
              <a:rPr lang="en-US" sz="4000" b="1" dirty="0" smtClean="0"/>
              <a:t>,</a:t>
            </a:r>
          </a:p>
          <a:p>
            <a:pPr marL="0" lvl="1" eaLnBrk="0" fontAlgn="base" hangingPunct="0">
              <a:lnSpc>
                <a:spcPct val="93000"/>
              </a:lnSpc>
              <a:spcBef>
                <a:spcPts val="1800"/>
              </a:spcBef>
              <a:spcAft>
                <a:spcPct val="0"/>
              </a:spcAft>
            </a:pPr>
            <a:r>
              <a:rPr lang="en-US" sz="4000" b="1" dirty="0" smtClean="0"/>
              <a:t> </a:t>
            </a:r>
            <a:r>
              <a:rPr lang="en-US" sz="4000" b="1" dirty="0"/>
              <a:t>the surgeon used a </a:t>
            </a:r>
            <a:r>
              <a:rPr lang="en-US" sz="4000" b="1" dirty="0" smtClean="0"/>
              <a:t>knife</a:t>
            </a:r>
          </a:p>
          <a:p>
            <a:pPr marL="0" lvl="1" eaLnBrk="0" fontAlgn="base" hangingPunct="0">
              <a:lnSpc>
                <a:spcPct val="93000"/>
              </a:lnSpc>
              <a:spcBef>
                <a:spcPts val="1800"/>
              </a:spcBef>
              <a:spcAft>
                <a:spcPct val="0"/>
              </a:spcAft>
            </a:pPr>
            <a:r>
              <a:rPr lang="en-US" sz="4000" b="1" dirty="0" smtClean="0"/>
              <a:t> </a:t>
            </a:r>
            <a:r>
              <a:rPr lang="en-US" sz="4000" b="1" dirty="0"/>
              <a:t>to cut the </a:t>
            </a:r>
            <a:r>
              <a:rPr lang="en-US" sz="4000" b="1" dirty="0" smtClean="0"/>
              <a:t>…?</a:t>
            </a:r>
          </a:p>
        </p:txBody>
      </p:sp>
      <p:sp>
        <p:nvSpPr>
          <p:cNvPr id="2" name="TextBox 1"/>
          <p:cNvSpPr txBox="1"/>
          <p:nvPr/>
        </p:nvSpPr>
        <p:spPr>
          <a:xfrm>
            <a:off x="685800" y="4953000"/>
            <a:ext cx="8076753" cy="1809726"/>
          </a:xfrm>
          <a:prstGeom prst="rect">
            <a:avLst/>
          </a:prstGeom>
          <a:noFill/>
        </p:spPr>
        <p:txBody>
          <a:bodyPr wrap="square" rtlCol="0">
            <a:spAutoFit/>
          </a:bodyPr>
          <a:lstStyle/>
          <a:p>
            <a:pPr marL="0" lvl="1" eaLnBrk="0" fontAlgn="base" hangingPunct="0">
              <a:lnSpc>
                <a:spcPct val="93000"/>
              </a:lnSpc>
              <a:spcBef>
                <a:spcPts val="1800"/>
              </a:spcBef>
              <a:spcAft>
                <a:spcPct val="0"/>
              </a:spcAft>
            </a:pPr>
            <a:r>
              <a:rPr lang="en-US" sz="4000" b="1"/>
              <a:t>SAME RESOURCES in</a:t>
            </a:r>
            <a:br>
              <a:rPr lang="en-US" sz="4000" b="1"/>
            </a:br>
            <a:r>
              <a:rPr lang="en-US" sz="4000" b="1"/>
              <a:t>DIFFERENT CONTEXTS =&gt;</a:t>
            </a:r>
            <a:br>
              <a:rPr lang="en-US" sz="4000" b="1"/>
            </a:br>
            <a:r>
              <a:rPr lang="en-US" sz="4000" b="1"/>
              <a:t>DIFFERENT MEANING</a:t>
            </a:r>
            <a:endParaRPr lang="en-US" sz="4000" b="1" dirty="0"/>
          </a:p>
        </p:txBody>
      </p:sp>
    </p:spTree>
    <p:extLst>
      <p:ext uri="{BB962C8B-B14F-4D97-AF65-F5344CB8AC3E}">
        <p14:creationId xmlns:p14="http://schemas.microsoft.com/office/powerpoint/2010/main" val="416970897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Specifying Semantic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1676400"/>
            <a:ext cx="7391400" cy="41942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relationship is </a:t>
            </a:r>
            <a:r>
              <a:rPr lang="en-US" sz="2800" dirty="0" smtClean="0">
                <a:solidFill>
                  <a:srgbClr val="FF0000"/>
                </a:solidFill>
                <a:latin typeface="UC Berkeley OS Sign"/>
                <a:cs typeface="Arial" pitchFamily="34" charset="0"/>
                <a:sym typeface="Arial" pitchFamily="34" charset="0"/>
              </a:rPr>
              <a:t>sequence of categories</a:t>
            </a:r>
            <a:r>
              <a:rPr lang="en-US" sz="2800" dirty="0" smtClean="0">
                <a:latin typeface="UC Berkeley OS Sign"/>
                <a:cs typeface="Arial" pitchFamily="34" charset="0"/>
                <a:sym typeface="Arial" pitchFamily="34" charset="0"/>
              </a:rPr>
              <a:t>, that includes one thing from each category“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Predicate/Argument Syntax:</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is-married-to (Homer Simpson, Marge Simpson)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Subject / Predicate / Argument Syntax: </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Homer Simpson =&gt; is-married-to =&gt; Marge Simpson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2912" y="2857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Types of Semantic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28625" y="1190476"/>
            <a:ext cx="8534400"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To fully understand a domain you need to know different types of relationships about and between the resources it contains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 inclusion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Part-whole inclusion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Topological, locative, and temporal inclusion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Attribution</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Class inclusion relationships form a kind of backbone or framework </a:t>
            </a:r>
            <a:r>
              <a:rPr lang="en-US" sz="2800" dirty="0" smtClean="0">
                <a:latin typeface="UC Berkeley OS Sign"/>
                <a:cs typeface="Arial" pitchFamily="34" charset="0"/>
                <a:sym typeface="Arial" pitchFamily="34" charset="0"/>
              </a:rPr>
              <a:t>to which other kinds of semantic relationships attach, creating a network of them</a:t>
            </a:r>
          </a:p>
        </p:txBody>
      </p:sp>
    </p:spTree>
    <p:extLst>
      <p:ext uri="{BB962C8B-B14F-4D97-AF65-F5344CB8AC3E}">
        <p14:creationId xmlns:p14="http://schemas.microsoft.com/office/powerpoint/2010/main" val="8161962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91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One class or type of resources </a:t>
            </a:r>
            <a:r>
              <a:rPr lang="en-US" sz="2800" dirty="0" smtClean="0">
                <a:solidFill>
                  <a:srgbClr val="FF0000"/>
                </a:solidFill>
                <a:latin typeface="UC Berkeley OS Sign"/>
                <a:cs typeface="Arial" pitchFamily="34" charset="0"/>
                <a:sym typeface="Arial" pitchFamily="34" charset="0"/>
              </a:rPr>
              <a:t>logically contains another</a:t>
            </a:r>
            <a:r>
              <a:rPr lang="en-US" sz="2800" dirty="0" smtClean="0">
                <a:latin typeface="UC Berkeley OS Sign"/>
                <a:cs typeface="Arial" pitchFamily="34" charset="0"/>
                <a:sym typeface="Arial" pitchFamily="34" charset="0"/>
              </a:rPr>
              <a:t>; predicate is usually </a:t>
            </a:r>
            <a:r>
              <a:rPr lang="en-US" sz="2800" i="1" dirty="0" smtClean="0">
                <a:latin typeface="UC Berkeley OS Sign"/>
                <a:cs typeface="Arial" pitchFamily="34" charset="0"/>
                <a:sym typeface="Arial" pitchFamily="34" charset="0"/>
              </a:rPr>
              <a:t>is-a </a:t>
            </a:r>
            <a:r>
              <a:rPr lang="en-US" sz="2800" dirty="0" smtClean="0">
                <a:latin typeface="UC Berkeley OS Sign"/>
                <a:cs typeface="Arial" pitchFamily="34" charset="0"/>
                <a:sym typeface="Arial" pitchFamily="34" charset="0"/>
              </a:rPr>
              <a:t>or "</a:t>
            </a:r>
            <a:r>
              <a:rPr lang="en-US" sz="2800" i="1" dirty="0" smtClean="0">
                <a:latin typeface="UC Berkeley OS Sign"/>
                <a:cs typeface="Arial" pitchFamily="34" charset="0"/>
                <a:sym typeface="Arial" pitchFamily="34" charset="0"/>
              </a:rPr>
              <a:t>is-a-type-of</a:t>
            </a:r>
            <a:r>
              <a:rPr lang="en-US" sz="28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set of interconnected class inclusion relationships defines a HIERARCHY or TAXONOMY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inclusion relationship between an instance and a class -- assigning an instance to a class - is CLASSIFICATION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295400"/>
            <a:ext cx="2514600" cy="1143000"/>
          </a:xfrm>
        </p:spPr>
        <p:txBody>
          <a:bodyPr>
            <a:normAutofit fontScale="90000"/>
          </a:bodyPr>
          <a:lstStyle/>
          <a:p>
            <a:r>
              <a:rPr lang="en-US" b="1" dirty="0" smtClean="0"/>
              <a:t>TDO</a:t>
            </a:r>
            <a:br>
              <a:rPr lang="en-US" b="1" dirty="0" smtClean="0"/>
            </a:br>
            <a:r>
              <a:rPr lang="en-US" b="1" dirty="0" smtClean="0"/>
              <a:t> Figure 6.1</a:t>
            </a:r>
            <a:endParaRPr lang="en-US" b="1" dirty="0"/>
          </a:p>
        </p:txBody>
      </p:sp>
      <p:pic>
        <p:nvPicPr>
          <p:cNvPr id="3" name="Picture 2" descr="DublinCore.JPG"/>
          <p:cNvPicPr>
            <a:picLocks noChangeAspect="1"/>
          </p:cNvPicPr>
          <p:nvPr/>
        </p:nvPicPr>
        <p:blipFill>
          <a:blip r:embed="rId3" cstate="print"/>
          <a:stretch>
            <a:fillRect/>
          </a:stretch>
        </p:blipFill>
        <p:spPr>
          <a:xfrm>
            <a:off x="533400" y="304800"/>
            <a:ext cx="6138855" cy="6324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9546"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Why This Stuff Matters! </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58981"/>
            <a:ext cx="7543800" cy="53355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An organizing system </a:t>
            </a:r>
            <a:r>
              <a:rPr lang="en-US" sz="2800" dirty="0">
                <a:solidFill>
                  <a:srgbClr val="FF0000"/>
                </a:solidFill>
                <a:latin typeface="UC Berkeley OS Sign"/>
                <a:cs typeface="Arial" pitchFamily="34" charset="0"/>
              </a:rPr>
              <a:t>can use </a:t>
            </a:r>
            <a:r>
              <a:rPr lang="en-US" sz="2800" dirty="0" smtClean="0">
                <a:solidFill>
                  <a:srgbClr val="FF0000"/>
                </a:solidFill>
                <a:latin typeface="UC Berkeley OS Sign"/>
                <a:cs typeface="Arial" pitchFamily="34" charset="0"/>
              </a:rPr>
              <a:t>existing </a:t>
            </a:r>
            <a:r>
              <a:rPr lang="en-US" sz="2800" dirty="0">
                <a:solidFill>
                  <a:srgbClr val="FF0000"/>
                </a:solidFill>
                <a:latin typeface="UC Berkeley OS Sign"/>
                <a:cs typeface="Arial" pitchFamily="34" charset="0"/>
              </a:rPr>
              <a:t>relationships</a:t>
            </a:r>
            <a:r>
              <a:rPr lang="en-US" sz="2800" dirty="0">
                <a:latin typeface="UC Berkeley OS Sign"/>
                <a:cs typeface="Arial" pitchFamily="34" charset="0"/>
              </a:rPr>
              <a:t> among resources, or it can </a:t>
            </a:r>
            <a:r>
              <a:rPr lang="en-US" sz="2800" dirty="0">
                <a:solidFill>
                  <a:srgbClr val="FF0000"/>
                </a:solidFill>
                <a:latin typeface="UC Berkeley OS Sign"/>
                <a:cs typeface="Arial" pitchFamily="34" charset="0"/>
              </a:rPr>
              <a:t>create relationships </a:t>
            </a:r>
            <a:r>
              <a:rPr lang="en-US" sz="2800" dirty="0">
                <a:latin typeface="UC Berkeley OS Sign"/>
                <a:cs typeface="Arial" pitchFamily="34" charset="0"/>
              </a:rPr>
              <a:t>by applying organizing principles to arrange the resources</a:t>
            </a:r>
          </a:p>
          <a:p>
            <a:pPr marL="342900" lvl="1" indent="-342900" eaLnBrk="0" fontAlgn="base" hangingPunct="0">
              <a:lnSpc>
                <a:spcPct val="93000"/>
              </a:lnSpc>
              <a:spcBef>
                <a:spcPts val="1800"/>
              </a:spcBef>
              <a:spcAft>
                <a:spcPct val="0"/>
              </a:spcAft>
              <a:buClr>
                <a:srgbClr val="002955"/>
              </a:buClr>
              <a:buSzPct val="44000"/>
              <a:buFont typeface="Arial" pitchFamily="34" charset="0"/>
              <a:buChar char="•"/>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sz="2800" dirty="0">
                <a:latin typeface="UC Berkeley OS Sign"/>
                <a:cs typeface="Arial" pitchFamily="34" charset="0"/>
              </a:rPr>
              <a:t>We need a vocabulary for talking about these relationships precisely and </a:t>
            </a:r>
            <a:r>
              <a:rPr lang="en-US" sz="2800" dirty="0" smtClean="0">
                <a:latin typeface="UC Berkeley OS Sign"/>
                <a:cs typeface="Arial" pitchFamily="34" charset="0"/>
              </a:rPr>
              <a:t>consistently so that we can analyze, design, reason about them, and implement them in organizing systems</a:t>
            </a:r>
            <a:endParaRPr lang="en-US" sz="2800" dirty="0">
              <a:latin typeface="UC Berkeley OS Sign"/>
              <a:cs typeface="Arial" pitchFamily="34" charset="0"/>
            </a:endParaRPr>
          </a:p>
          <a:p>
            <a:pPr marL="342900" lvl="1" indent="-342900" eaLnBrk="0" fontAlgn="base" hangingPunct="0">
              <a:lnSpc>
                <a:spcPct val="93000"/>
              </a:lnSpc>
              <a:spcBef>
                <a:spcPts val="1800"/>
              </a:spcBef>
              <a:spcAft>
                <a:spcPct val="0"/>
              </a:spcAft>
              <a:buClr>
                <a:srgbClr val="002955"/>
              </a:buClr>
              <a:buSzPct val="44000"/>
              <a:buFont typeface="Arial" pitchFamily="34" charset="0"/>
              <a:buChar char="•"/>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sz="2800" dirty="0">
                <a:latin typeface="UC Berkeley OS Sign"/>
                <a:cs typeface="Arial" pitchFamily="34" charset="0"/>
              </a:rPr>
              <a:t>In fact, we need 5 different vocabularies because there are 5 different perspectives on relationships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Part-Whole (</a:t>
            </a:r>
            <a:r>
              <a:rPr lang="en-US" b="1" dirty="0" err="1" smtClean="0">
                <a:sym typeface="UC Berkeley OS Sign"/>
              </a:rPr>
              <a:t>Meronymic</a:t>
            </a:r>
            <a:r>
              <a:rPr lang="en-US" b="1" dirty="0" smtClean="0">
                <a:sym typeface="UC Berkeley OS Sign"/>
              </a:rPr>
              <a:t>)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219200"/>
            <a:ext cx="7391400" cy="468798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resource class or instance can contain another as physical or logical parts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Expressed using “is-part-of,” “is-partly,” or with other similar predicate expressions</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engine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the car</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book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the library</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Wine </a:t>
            </a:r>
            <a:r>
              <a:rPr lang="en-US" sz="2800" dirty="0" smtClean="0">
                <a:solidFill>
                  <a:srgbClr val="FF0000"/>
                </a:solidFill>
                <a:latin typeface="UC Berkeley OS Sign"/>
                <a:cs typeface="Arial" pitchFamily="34" charset="0"/>
                <a:sym typeface="Arial" pitchFamily="34" charset="0"/>
              </a:rPr>
              <a:t>is partly </a:t>
            </a:r>
            <a:r>
              <a:rPr lang="en-US" sz="2800" dirty="0" smtClean="0">
                <a:latin typeface="UC Berkeley OS Sign"/>
                <a:cs typeface="Arial" pitchFamily="34" charset="0"/>
                <a:sym typeface="Arial" pitchFamily="34" charset="0"/>
              </a:rPr>
              <a:t>alcohol </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Napa Valley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Northern California</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Extra time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a football match</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Part-Whole Relationship (Component-Object)</a:t>
            </a:r>
          </a:p>
        </p:txBody>
      </p:sp>
      <p:pic>
        <p:nvPicPr>
          <p:cNvPr id="3" name="Picture 2" descr="DublinCore.JPG"/>
          <p:cNvPicPr>
            <a:picLocks noChangeAspect="1"/>
          </p:cNvPicPr>
          <p:nvPr/>
        </p:nvPicPr>
        <p:blipFill>
          <a:blip r:embed="rId3" cstate="print"/>
          <a:stretch>
            <a:fillRect/>
          </a:stretch>
        </p:blipFill>
        <p:spPr>
          <a:xfrm>
            <a:off x="381000" y="1600200"/>
            <a:ext cx="8411375" cy="479471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YCGd%2BY7iL._SX39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1066800"/>
            <a:ext cx="432816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0" y="1190997"/>
            <a:ext cx="3733800" cy="4832092"/>
          </a:xfrm>
          <a:prstGeom prst="rect">
            <a:avLst/>
          </a:prstGeom>
        </p:spPr>
        <p:txBody>
          <a:bodyPr wrap="square">
            <a:spAutoFit/>
          </a:bodyPr>
          <a:lstStyle/>
          <a:p>
            <a:pPr marL="514350" indent="-514350">
              <a:buAutoNum type="arabicPeriod"/>
            </a:pPr>
            <a:r>
              <a:rPr lang="en-US" sz="2800" b="1" dirty="0" smtClean="0"/>
              <a:t>Entities</a:t>
            </a:r>
          </a:p>
          <a:p>
            <a:pPr marL="514350" indent="-514350">
              <a:buAutoNum type="arabicPeriod"/>
            </a:pPr>
            <a:r>
              <a:rPr lang="en-US" sz="2800" b="1" dirty="0" smtClean="0"/>
              <a:t>The Nature of an Information System</a:t>
            </a:r>
          </a:p>
          <a:p>
            <a:pPr marL="514350" indent="-514350">
              <a:buAutoNum type="arabicPeriod"/>
            </a:pPr>
            <a:r>
              <a:rPr lang="en-US" sz="2800" b="1" dirty="0" smtClean="0"/>
              <a:t>Naming</a:t>
            </a:r>
          </a:p>
          <a:p>
            <a:pPr marL="514350" indent="-514350">
              <a:buAutoNum type="arabicPeriod"/>
            </a:pPr>
            <a:r>
              <a:rPr lang="en-US" sz="2800" b="1" dirty="0" smtClean="0"/>
              <a:t>Relationships</a:t>
            </a:r>
          </a:p>
          <a:p>
            <a:pPr marL="514350" indent="-514350">
              <a:buAutoNum type="arabicPeriod"/>
            </a:pPr>
            <a:r>
              <a:rPr lang="en-US" sz="2800" b="1" dirty="0" smtClean="0"/>
              <a:t>Attributes</a:t>
            </a:r>
          </a:p>
          <a:p>
            <a:pPr marL="514350" indent="-514350">
              <a:buAutoNum type="arabicPeriod"/>
            </a:pPr>
            <a:r>
              <a:rPr lang="en-US" sz="2800" b="1" dirty="0" smtClean="0"/>
              <a:t>Types and Categories and Sets</a:t>
            </a:r>
          </a:p>
          <a:p>
            <a:pPr marL="514350" indent="-514350">
              <a:buAutoNum type="arabicPeriod"/>
            </a:pPr>
            <a:r>
              <a:rPr lang="en-US" sz="2800" b="1" dirty="0" smtClean="0"/>
              <a:t>Models</a:t>
            </a:r>
          </a:p>
          <a:p>
            <a:pPr marL="514350" indent="-514350">
              <a:buAutoNum type="arabicPeriod"/>
            </a:pPr>
            <a:r>
              <a:rPr lang="en-US" sz="2800" b="1" dirty="0" smtClean="0"/>
              <a:t>The Record Model</a:t>
            </a:r>
          </a:p>
          <a:p>
            <a:pPr marL="514350" indent="-514350">
              <a:buAutoNum type="arabicPeriod"/>
            </a:pPr>
            <a:r>
              <a:rPr lang="en-US" sz="2800" b="1" dirty="0" smtClean="0"/>
              <a:t>Philosophy</a:t>
            </a:r>
            <a:endParaRPr lang="en-US" sz="2800" b="1" dirty="0"/>
          </a:p>
        </p:txBody>
      </p:sp>
      <p:sp>
        <p:nvSpPr>
          <p:cNvPr id="5" name="Rectangle 1"/>
          <p:cNvSpPr>
            <a:spLocks noGrp="1" noChangeArrowheads="1"/>
          </p:cNvSpPr>
          <p:nvPr>
            <p:ph type="title"/>
          </p:nvPr>
        </p:nvSpPr>
        <p:spPr>
          <a:xfrm>
            <a:off x="274320" y="0"/>
            <a:ext cx="635508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Chapters are Parts-of A  Book</a:t>
            </a:r>
            <a:endParaRPr lang="en-US" sz="3400" dirty="0" smtClean="0">
              <a:sym typeface="UC Berkeley OS Sign"/>
            </a:endParaRPr>
          </a:p>
        </p:txBody>
      </p:sp>
    </p:spTree>
    <p:extLst>
      <p:ext uri="{BB962C8B-B14F-4D97-AF65-F5344CB8AC3E}">
        <p14:creationId xmlns:p14="http://schemas.microsoft.com/office/powerpoint/2010/main" val="1167359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Topological, Locative, and Temporal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479606"/>
            <a:ext cx="7391400" cy="52265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relationship between container, area, or time period and something it surrounds or contains (expressed using “is in”)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unlike part-whole inclusion, the contained thing is not part of the container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Vatican City </a:t>
            </a:r>
            <a:r>
              <a:rPr lang="en-US" sz="2800" dirty="0" smtClean="0">
                <a:solidFill>
                  <a:srgbClr val="FF0000"/>
                </a:solidFill>
                <a:latin typeface="UC Berkeley OS Sign"/>
                <a:cs typeface="Arial" pitchFamily="34" charset="0"/>
                <a:sym typeface="Arial" pitchFamily="34" charset="0"/>
              </a:rPr>
              <a:t>is in </a:t>
            </a:r>
            <a:r>
              <a:rPr lang="en-US" sz="2800" dirty="0" smtClean="0">
                <a:latin typeface="UC Berkeley OS Sign"/>
                <a:cs typeface="Arial" pitchFamily="34" charset="0"/>
                <a:sym typeface="Arial" pitchFamily="34" charset="0"/>
              </a:rPr>
              <a:t>Italy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meeting </a:t>
            </a:r>
            <a:r>
              <a:rPr lang="en-US" sz="2800" dirty="0" smtClean="0">
                <a:solidFill>
                  <a:srgbClr val="FF0000"/>
                </a:solidFill>
                <a:latin typeface="UC Berkeley OS Sign"/>
                <a:cs typeface="Arial" pitchFamily="34" charset="0"/>
                <a:sym typeface="Arial" pitchFamily="34" charset="0"/>
              </a:rPr>
              <a:t>is in </a:t>
            </a:r>
            <a:r>
              <a:rPr lang="en-US" sz="2800" dirty="0" smtClean="0">
                <a:latin typeface="UC Berkeley OS Sign"/>
                <a:cs typeface="Arial" pitchFamily="34" charset="0"/>
                <a:sym typeface="Arial" pitchFamily="34" charset="0"/>
              </a:rPr>
              <a:t>the afternoon</a:t>
            </a:r>
          </a:p>
          <a:p>
            <a:pPr marL="800100" lvl="1"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lvl="1" eaLnBrk="0" fontAlgn="base" hangingPunct="0">
              <a:lnSpc>
                <a:spcPct val="93000"/>
              </a:lnSpc>
              <a:spcBef>
                <a:spcPts val="1800"/>
              </a:spcBef>
              <a:spcAft>
                <a:spcPct val="0"/>
              </a:spcAft>
            </a:pPr>
            <a:r>
              <a:rPr lang="en-US" sz="2800" b="1" i="1" dirty="0" smtClean="0">
                <a:solidFill>
                  <a:srgbClr val="FF0000"/>
                </a:solidFill>
                <a:latin typeface="UC Berkeley OS Sign"/>
                <a:cs typeface="Arial" pitchFamily="34" charset="0"/>
                <a:sym typeface="Arial" pitchFamily="34" charset="0"/>
              </a:rPr>
              <a:t>“IS A”, “IS PART OF”, “IS IN” DO </a:t>
            </a:r>
            <a:r>
              <a:rPr lang="en-US" sz="2800" b="1" i="1" u="sng" dirty="0" smtClean="0">
                <a:solidFill>
                  <a:srgbClr val="FF0000"/>
                </a:solidFill>
                <a:latin typeface="UC Berkeley OS Sign"/>
                <a:cs typeface="Arial" pitchFamily="34" charset="0"/>
                <a:sym typeface="Arial" pitchFamily="34" charset="0"/>
              </a:rPr>
              <a:t>NOT</a:t>
            </a:r>
            <a:r>
              <a:rPr lang="en-US" sz="2800" b="1" i="1" dirty="0" smtClean="0">
                <a:solidFill>
                  <a:srgbClr val="FF0000"/>
                </a:solidFill>
                <a:latin typeface="UC Berkeley OS Sign"/>
                <a:cs typeface="Arial" pitchFamily="34" charset="0"/>
                <a:sym typeface="Arial" pitchFamily="34" charset="0"/>
              </a:rPr>
              <a:t> MEAN THE SAME THING</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0" y="381000"/>
            <a:ext cx="3902647" cy="29670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62" y="3505200"/>
            <a:ext cx="4157365" cy="3040380"/>
          </a:xfrm>
          <a:prstGeom prst="rect">
            <a:avLst/>
          </a:prstGeom>
        </p:spPr>
      </p:pic>
      <p:sp>
        <p:nvSpPr>
          <p:cNvPr id="4" name="TextBox 3"/>
          <p:cNvSpPr txBox="1"/>
          <p:nvPr/>
        </p:nvSpPr>
        <p:spPr>
          <a:xfrm>
            <a:off x="533400" y="762000"/>
            <a:ext cx="3505200" cy="1754326"/>
          </a:xfrm>
          <a:prstGeom prst="rect">
            <a:avLst/>
          </a:prstGeom>
          <a:noFill/>
        </p:spPr>
        <p:txBody>
          <a:bodyPr wrap="square" rtlCol="0">
            <a:spAutoFit/>
          </a:bodyPr>
          <a:lstStyle/>
          <a:p>
            <a:r>
              <a:rPr lang="en-US" sz="3600" b="1" dirty="0" smtClean="0">
                <a:latin typeface="+mj-lt"/>
              </a:rPr>
              <a:t>Crimea “In” Ukraine – Google Map in Russia</a:t>
            </a:r>
            <a:endParaRPr lang="en-US" sz="3600" b="1" dirty="0">
              <a:latin typeface="+mj-lt"/>
            </a:endParaRPr>
          </a:p>
        </p:txBody>
      </p:sp>
      <p:sp>
        <p:nvSpPr>
          <p:cNvPr id="5" name="TextBox 4"/>
          <p:cNvSpPr txBox="1"/>
          <p:nvPr/>
        </p:nvSpPr>
        <p:spPr>
          <a:xfrm>
            <a:off x="500062" y="4148227"/>
            <a:ext cx="3962400" cy="1754326"/>
          </a:xfrm>
          <a:prstGeom prst="rect">
            <a:avLst/>
          </a:prstGeom>
          <a:noFill/>
        </p:spPr>
        <p:txBody>
          <a:bodyPr wrap="square" rtlCol="0">
            <a:spAutoFit/>
          </a:bodyPr>
          <a:lstStyle/>
          <a:p>
            <a:r>
              <a:rPr lang="en-US" sz="3600" b="1" dirty="0">
                <a:latin typeface="+mj-lt"/>
              </a:rPr>
              <a:t>Crimea “Part of” Ukraine – Google Map in Ukraine</a:t>
            </a:r>
          </a:p>
        </p:txBody>
      </p:sp>
      <p:sp>
        <p:nvSpPr>
          <p:cNvPr id="6" name="Oval 5"/>
          <p:cNvSpPr/>
          <p:nvPr/>
        </p:nvSpPr>
        <p:spPr>
          <a:xfrm>
            <a:off x="5570823" y="1774566"/>
            <a:ext cx="1905000" cy="148351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41603"/>
            <a:ext cx="1905000" cy="148351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113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a:t>
            </a:r>
            <a:br>
              <a:rPr lang="en-US" b="1" dirty="0" smtClean="0">
                <a:sym typeface="UC Berkeley OS Sign"/>
              </a:rPr>
            </a:br>
            <a:r>
              <a:rPr lang="en-US" b="1" dirty="0" smtClean="0">
                <a:sym typeface="UC Berkeley OS Sign"/>
              </a:rPr>
              <a:t>“Attribution”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66253" y="1575228"/>
            <a:ext cx="8763000" cy="52265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contrast to inclusion expressions that state relationships between resources, attribution relationships </a:t>
            </a:r>
            <a:r>
              <a:rPr lang="en-US" sz="2800" dirty="0" smtClean="0">
                <a:solidFill>
                  <a:srgbClr val="FF0000"/>
                </a:solidFill>
                <a:latin typeface="UC Berkeley OS Sign"/>
                <a:cs typeface="Arial" pitchFamily="34" charset="0"/>
                <a:sym typeface="Arial" pitchFamily="34" charset="0"/>
              </a:rPr>
              <a:t>assert or assign values to properties </a:t>
            </a:r>
            <a:r>
              <a:rPr lang="en-US" sz="2800" dirty="0" smtClean="0">
                <a:latin typeface="UC Berkeley OS Sign"/>
                <a:cs typeface="Arial" pitchFamily="34" charset="0"/>
                <a:sym typeface="Arial" pitchFamily="34" charset="0"/>
              </a:rPr>
              <a:t>for a particular resource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Attribution can be thought of as a binary relationship whose predicate has a single argument:</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hlinkClick r:id="rId3"/>
              </a:rPr>
              <a:t>Martin the Gecko </a:t>
            </a:r>
            <a:r>
              <a:rPr lang="en-US" sz="2800" dirty="0" smtClean="0">
                <a:latin typeface="UC Berkeley OS Sign"/>
                <a:cs typeface="Arial" pitchFamily="34" charset="0"/>
                <a:sym typeface="Arial" pitchFamily="34" charset="0"/>
              </a:rPr>
              <a:t>=&gt; is-small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"Title" : "Moby Dick“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 with two arguments: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Martin =&gt; has-size =&gt; small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“Attribution”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195387" y="1905000"/>
            <a:ext cx="7924800" cy="27611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a:t>
            </a:r>
            <a:r>
              <a:rPr lang="en-US" sz="2800" dirty="0">
                <a:latin typeface="UC Berkeley OS Sign"/>
                <a:cs typeface="Arial" pitchFamily="34" charset="0"/>
                <a:sym typeface="Arial" pitchFamily="34" charset="0"/>
              </a:rPr>
              <a:t>are often many different ways of expressing equivalent attribute values</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Martin </a:t>
            </a:r>
            <a:r>
              <a:rPr lang="en-US" sz="2800" dirty="0">
                <a:latin typeface="UC Berkeley OS Sign"/>
                <a:cs typeface="Arial" pitchFamily="34" charset="0"/>
                <a:sym typeface="Arial" pitchFamily="34" charset="0"/>
              </a:rPr>
              <a:t>→ has-size → 6 inches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Martin </a:t>
            </a:r>
            <a:r>
              <a:rPr lang="en-US" sz="2800" dirty="0">
                <a:latin typeface="UC Berkeley OS Sign"/>
                <a:cs typeface="Arial" pitchFamily="34" charset="0"/>
                <a:sym typeface="Arial" pitchFamily="34" charset="0"/>
              </a:rPr>
              <a:t>→ has size → 152 mm </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 these mean the same thing?</a:t>
            </a:r>
          </a:p>
        </p:txBody>
      </p:sp>
    </p:spTree>
    <p:extLst>
      <p:ext uri="{BB962C8B-B14F-4D97-AF65-F5344CB8AC3E}">
        <p14:creationId xmlns:p14="http://schemas.microsoft.com/office/powerpoint/2010/main" val="339237221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Symmetry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9310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SYMMETRY: the order in which the arguments of a binary relationship doesn't matter</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is-married-to =&gt; Marge Simpson</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Marge Simpson =&gt; is-married-to =&gt; Homer Simpson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685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Symmetry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530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that are symmetric are also called BI-DIRECTIONAL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ASYMMETRIC relationships are those where the order of the arguments matters</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is-parent-of =&gt; Bart Simpson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Inverse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514600"/>
            <a:ext cx="85344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For asymmetric relationships, it is often useful to be explicit about the meaning of the relationship when the order of the arguments in the relationship is reversed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resulting relationship is called the INVERSE or the converse of the first relationship</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16146" y="1509233"/>
            <a:ext cx="8036719" cy="373259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the meaning of the association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LEXICAL: how the conceptual description of a relationship is expressed using words in a </a:t>
            </a:r>
            <a:r>
              <a:rPr lang="en-US" sz="2800" dirty="0" smtClean="0">
                <a:solidFill>
                  <a:srgbClr val="FF0000"/>
                </a:solidFill>
                <a:latin typeface="UC Berkeley OS Sign"/>
                <a:cs typeface="Arial" pitchFamily="34" charset="0"/>
                <a:sym typeface="Arial" pitchFamily="34" charset="0"/>
              </a:rPr>
              <a:t>specific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STRUCTURAL: analyzes the patterns of association, arrangement, proximity, or connection between resources  (and often ignores the reasons for them)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Transitivity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379350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TRANSITIVITY: if X and Y have a relationship, and Y and Z have the same relationship, then X also has the relationship with Z</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Bart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Bart Simpson =&gt; is-taller-than =&gt; Maggie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IMPLIES THAT</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Maggie Simpson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85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Transitivity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Any relationship based on inclusion or ordering is transitive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Ordering includes numerical, alphabetic, and chronological relationships as well as those that imply qualitative or quantitative measurement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Equivalence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514600"/>
            <a:ext cx="73914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Any relationship that is both symmetric and transitive is an EQUIVALENCE relationship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need to assert that a particular class or property has the same meaning as another class or property or that it is generally substitutable for it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5344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ontology defines the concepts and terms used to describe and represent some domain or area of knowledge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To fully understand a domain you need to know different types of relationships about and between the resources it contains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Class inclusion relationships form a kind of backbone or framework </a:t>
            </a:r>
            <a:r>
              <a:rPr lang="en-US" sz="2800" dirty="0" smtClean="0">
                <a:latin typeface="UC Berkeley OS Sign"/>
                <a:cs typeface="Arial" pitchFamily="34" charset="0"/>
                <a:sym typeface="Arial" pitchFamily="34" charset="0"/>
              </a:rPr>
              <a:t>to which other kinds of relationships attach, creating a network of relationships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Analyzing the</a:t>
            </a:r>
            <a:br>
              <a:rPr lang="en-US" b="1" dirty="0" smtClean="0">
                <a:sym typeface="UC Berkeley OS Sign"/>
              </a:rPr>
            </a:br>
            <a:r>
              <a:rPr lang="en-US" b="1" dirty="0" smtClean="0">
                <a:sym typeface="UC Berkeley OS Sign"/>
              </a:rPr>
              <a:t> Definition of 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828800"/>
            <a:ext cx="8534400" cy="4310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word ontology has been used to describe artifacts with different degrees of structure that differ: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terms are defined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relationships among them are expressed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 the simplest ontology is a dictionary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somewhat more complex ontology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More complete ontologies are expressed using formal logic-based language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228599" y="152400"/>
            <a:ext cx="8630767"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olidFill>
                  <a:srgbClr val="FF0000"/>
                </a:solidFill>
                <a:latin typeface="+mj-lt"/>
                <a:ea typeface="+mj-ea"/>
                <a:cs typeface="+mj-cs"/>
                <a:sym typeface="UC Berkeley OS Sign"/>
              </a:rPr>
              <a:t>FLASHBACK</a:t>
            </a:r>
            <a:r>
              <a:rPr lang="en-US" sz="3400" b="1" dirty="0" smtClean="0">
                <a:latin typeface="+mj-lt"/>
                <a:ea typeface="+mj-ea"/>
                <a:cs typeface="+mj-cs"/>
                <a:sym typeface="UC Berkeley OS Sign"/>
              </a:rPr>
              <a:t>: Art and Architecture Thesaurus</a:t>
            </a:r>
          </a:p>
        </p:txBody>
      </p:sp>
    </p:spTree>
    <p:extLst>
      <p:ext uri="{BB962C8B-B14F-4D97-AF65-F5344CB8AC3E}">
        <p14:creationId xmlns:p14="http://schemas.microsoft.com/office/powerpoint/2010/main" val="18482176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295400"/>
            <a:ext cx="2514600" cy="1143000"/>
          </a:xfrm>
        </p:spPr>
        <p:txBody>
          <a:bodyPr>
            <a:normAutofit fontScale="90000"/>
          </a:bodyPr>
          <a:lstStyle/>
          <a:p>
            <a:r>
              <a:rPr lang="en-US" b="1" dirty="0" smtClean="0"/>
              <a:t>TDO</a:t>
            </a:r>
            <a:br>
              <a:rPr lang="en-US" b="1" dirty="0" smtClean="0"/>
            </a:br>
            <a:r>
              <a:rPr lang="en-US" b="1" dirty="0" smtClean="0"/>
              <a:t> Figure 6.2</a:t>
            </a:r>
            <a:endParaRPr lang="en-US" b="1" dirty="0"/>
          </a:p>
        </p:txBody>
      </p:sp>
      <p:pic>
        <p:nvPicPr>
          <p:cNvPr id="3" name="Picture 2" descr="DublinCore.JPG"/>
          <p:cNvPicPr>
            <a:picLocks noChangeAspect="1"/>
          </p:cNvPicPr>
          <p:nvPr/>
        </p:nvPicPr>
        <p:blipFill>
          <a:blip r:embed="rId3" cstate="print"/>
          <a:stretch>
            <a:fillRect/>
          </a:stretch>
        </p:blipFill>
        <p:spPr>
          <a:xfrm>
            <a:off x="616210" y="304800"/>
            <a:ext cx="5973234" cy="6324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Ontological Assertions That Annotate the Food Taxonomy</a:t>
            </a:r>
            <a:endParaRPr lang="en-US" b="1" dirty="0">
              <a:sym typeface="UC Berkeley OS Sign"/>
            </a:endParaRPr>
          </a:p>
        </p:txBody>
      </p:sp>
      <p:pic>
        <p:nvPicPr>
          <p:cNvPr id="3" name="Picture 2" descr="DublinCore.JPG"/>
          <p:cNvPicPr>
            <a:picLocks noChangeAspect="1"/>
          </p:cNvPicPr>
          <p:nvPr/>
        </p:nvPicPr>
        <p:blipFill>
          <a:blip r:embed="rId3" cstate="print"/>
          <a:stretch>
            <a:fillRect/>
          </a:stretch>
        </p:blipFill>
        <p:spPr>
          <a:xfrm>
            <a:off x="228600" y="1981200"/>
            <a:ext cx="8525746" cy="428093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7338" y="368855"/>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Ontologies and the “Context”</a:t>
            </a:r>
            <a:br>
              <a:rPr lang="en-US" b="1" dirty="0" smtClean="0">
                <a:sym typeface="UC Berkeley OS Sign"/>
              </a:rPr>
            </a:br>
            <a:r>
              <a:rPr lang="en-US" b="1" dirty="0" smtClean="0">
                <a:sym typeface="UC Berkeley OS Sign"/>
              </a:rPr>
              <a:t> and “Vocabulary”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34492" y="1752972"/>
            <a:ext cx="8534400" cy="464848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For a long time it was thought that the Artificial Intelligence solution (for computers) to the vocabulary problem was to give an information system all the knowledge -- including "commonsense" -- that is needed to interpret every user's expressions in every context (most notably </a:t>
            </a:r>
            <a:r>
              <a:rPr lang="en-US" sz="2400" dirty="0" smtClean="0">
                <a:latin typeface="UC Berkeley OS Sign"/>
                <a:cs typeface="Arial" pitchFamily="34" charset="0"/>
                <a:sym typeface="Arial" pitchFamily="34" charset="0"/>
                <a:hlinkClick r:id="rId3"/>
              </a:rPr>
              <a:t>CYC</a:t>
            </a:r>
            <a:r>
              <a:rPr lang="en-US" sz="24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great deal of work in AI has been dedicated to human-built knowledge bases to support language understanding, reasoning, problem solving applications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the last few years more work has gone into building knowledge bases through the use of machine learning and text processing techniques, but the knowledge extracted is not represented in an explicit ontology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2016</a:t>
            </a:r>
            <a:br>
              <a:rPr lang="en-US" sz="3000" dirty="0" smtClean="0">
                <a:sym typeface="UC Berkeley OS Sign"/>
              </a:rPr>
            </a:br>
            <a:r>
              <a:rPr lang="en-US" sz="3000" dirty="0" smtClean="0">
                <a:sym typeface="UC Berkeley OS Sign"/>
              </a:rPr>
              <a:t>Lexical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37405"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10184" y="1676400"/>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ARCHITECTURAL: emphasizes the number  (binary, ternary, etc.) and abstraction level of the components of a relationship, which together characterize its complexity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IMPLEMENTATION: how the relationship is implemented in a particular notation and syntax and the manner in which relationships are arranged and stored in some technology environment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533400"/>
            <a:ext cx="87630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Lexical Perspective on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81200"/>
            <a:ext cx="8534400"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prototypical word is the minimal "meaning bearing" element of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Words express concepts and relationships, but not all concepts and relationships have words for them (are "lexicalized")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"lexical gaps" differ from language to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Whereas "conceptual gaps" -- the things we can't think of -- may be innate and universal</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Relationships Among Words /</a:t>
            </a:r>
            <a:br>
              <a:rPr lang="en-US" sz="3600" b="1" dirty="0" smtClean="0"/>
            </a:br>
            <a:r>
              <a:rPr lang="en-US" sz="3600" b="1" dirty="0" smtClean="0"/>
              <a:t> Relationships Among Concepts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133600"/>
            <a:ext cx="8534400" cy="373618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Representing the relationships among words is a task for linguistics and cognitive science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contrast, representing the relationships among concepts is a task for computer science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Understanding both kinds of relationships is essential for designers of organizing systems</a:t>
            </a:r>
          </a:p>
          <a:p>
            <a:pPr marL="342900" indent="-342900" eaLnBrk="0" fontAlgn="base" hangingPunct="0">
              <a:lnSpc>
                <a:spcPct val="93000"/>
              </a:lnSpc>
              <a:spcBef>
                <a:spcPts val="1800"/>
              </a:spcBef>
              <a:spcAft>
                <a:spcPct val="0"/>
              </a:spcAft>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Relationships Among Words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09800"/>
            <a:ext cx="8534400" cy="35663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Hyponymy/Hyperonymy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Metonymy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Synonymy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Polysemy </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Antonymy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Hyponymy/</a:t>
            </a:r>
            <a:r>
              <a:rPr lang="en-US" sz="3600" b="1" dirty="0" err="1" smtClean="0">
                <a:sym typeface="UC Berkeley OS Sign"/>
              </a:rPr>
              <a:t>Hyperonymy</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133600"/>
            <a:ext cx="85344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words encode IS-A or inclusion relationships, the word for the more specific class is the HYPONYM and the other is the HYPERNYM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can be a "lexical hierarchy" that represents the "semantic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used to situate "basic categories" with respect to </a:t>
            </a:r>
            <a:r>
              <a:rPr lang="en-US" sz="2800" dirty="0" err="1" smtClean="0">
                <a:latin typeface="UC Berkeley OS Sign"/>
                <a:cs typeface="Arial" pitchFamily="34" charset="0"/>
                <a:sym typeface="Arial" pitchFamily="34" charset="0"/>
              </a:rPr>
              <a:t>superordinate</a:t>
            </a:r>
            <a:r>
              <a:rPr lang="en-US" sz="2800" dirty="0" smtClean="0">
                <a:latin typeface="UC Berkeley OS Sign"/>
                <a:cs typeface="Arial" pitchFamily="34" charset="0"/>
                <a:sym typeface="Arial" pitchFamily="34" charset="0"/>
              </a:rPr>
              <a:t> and subordinate categories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Hyponymy/</a:t>
            </a:r>
            <a:r>
              <a:rPr lang="en-US" sz="3600" b="1" dirty="0" err="1" smtClean="0"/>
              <a:t>Hyperonymy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236042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hyponym of B if A is a type of B</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robin is a hyponym of bird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 if B is a type of A</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animal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bird</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 Formula for Definitions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396149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smtClean="0">
                <a:solidFill>
                  <a:srgbClr val="FF0000"/>
                </a:solidFill>
                <a:latin typeface="UC Berkeley OS Sign"/>
                <a:cs typeface="Arial" pitchFamily="34" charset="0"/>
                <a:sym typeface="Arial" pitchFamily="34" charset="0"/>
              </a:rPr>
              <a:t>hyponym = {adjective+} hypernym {distinguishing clause+}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Doesn't mention every characteristic of hyponym, only those needed to distinguish from other hyponyms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Metonymy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lexical representation of or analogy to part-whole or </a:t>
            </a:r>
            <a:r>
              <a:rPr lang="en-US" sz="2800" dirty="0" err="1" smtClean="0">
                <a:latin typeface="UC Berkeley OS Sign"/>
                <a:cs typeface="Arial" pitchFamily="34" charset="0"/>
                <a:sym typeface="Arial" pitchFamily="34" charset="0"/>
              </a:rPr>
              <a:t>meronymic</a:t>
            </a:r>
            <a:r>
              <a:rPr lang="en-US" sz="2800" dirty="0" smtClean="0">
                <a:latin typeface="UC Berkeley OS Sign"/>
                <a:cs typeface="Arial" pitchFamily="34" charset="0"/>
                <a:sym typeface="Arial" pitchFamily="34" charset="0"/>
              </a:rPr>
              <a:t> relationships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Using one aspect of something to stand for the whole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"Bank" as building stands for the institution of the "bank"</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White House released new budget figures today"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Synonymy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81200"/>
            <a:ext cx="77724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Synonyms are different word forms that can express the same concept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 feline, Siamese cat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Absolute synonyms that can always substitute  for each other probably don't exist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Propositional synonyms are those where substituting one for another isn’t likely to change the truth value of the statement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81200"/>
            <a:ext cx="7772400" cy="4192332"/>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"word forms" (particular spelling patterns) are </a:t>
            </a:r>
            <a:r>
              <a:rPr lang="en-US" sz="2400" dirty="0" err="1" smtClean="0">
                <a:latin typeface="UC Berkeley OS Sign"/>
                <a:cs typeface="Arial" pitchFamily="34" charset="0"/>
                <a:sym typeface="Arial" pitchFamily="34" charset="0"/>
              </a:rPr>
              <a:t>polysemous</a:t>
            </a:r>
            <a:r>
              <a:rPr lang="en-US" sz="2400" dirty="0" smtClean="0">
                <a:latin typeface="UC Berkeley OS Sign"/>
                <a:cs typeface="Arial" pitchFamily="34" charset="0"/>
                <a:sym typeface="Arial" pitchFamily="34" charset="0"/>
              </a:rPr>
              <a:t> with multiple senses established in the language -- they are semantically ambiguous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That dog has floppy ears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She has a good ear for jazz.</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"bank" (financial) has related senses: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a building (the bank on Shattuck)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specific financial firm (Wells Fargo)</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money is kept (abstract notion)</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anything of value is kept (more abstract)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r>
              <a:rPr lang="en-US" sz="3600" b="1" dirty="0" smtClean="0"/>
              <a:t> </a:t>
            </a:r>
            <a:r>
              <a:rPr lang="en-US" sz="3600" b="1" dirty="0" err="1" smtClean="0"/>
              <a:t>vs</a:t>
            </a:r>
            <a:r>
              <a:rPr lang="en-US" sz="3600" b="1" dirty="0" smtClean="0"/>
              <a:t> Homonymy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653997"/>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HOMOGRAPH is a word with multiple senses that are not conceptually related</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bank (financial sense)</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bank (river sense)</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what looks like </a:t>
            </a:r>
            <a:r>
              <a:rPr lang="en-US" sz="2400" dirty="0" err="1" smtClean="0">
                <a:latin typeface="UC Berkeley OS Sign"/>
                <a:cs typeface="Arial" pitchFamily="34" charset="0"/>
                <a:sym typeface="Arial" pitchFamily="34" charset="0"/>
              </a:rPr>
              <a:t>homography</a:t>
            </a:r>
            <a:r>
              <a:rPr lang="en-US" sz="2400" dirty="0" smtClean="0">
                <a:latin typeface="UC Berkeley OS Sign"/>
                <a:cs typeface="Arial" pitchFamily="34" charset="0"/>
                <a:sym typeface="Arial" pitchFamily="34" charset="0"/>
              </a:rPr>
              <a:t> may be </a:t>
            </a:r>
            <a:r>
              <a:rPr lang="en-US" sz="2400" dirty="0" err="1" smtClean="0">
                <a:latin typeface="UC Berkeley OS Sign"/>
                <a:cs typeface="Arial" pitchFamily="34" charset="0"/>
                <a:sym typeface="Arial" pitchFamily="34" charset="0"/>
              </a:rPr>
              <a:t>polysemy</a:t>
            </a:r>
            <a:r>
              <a:rPr lang="en-US" sz="2400" dirty="0" smtClean="0">
                <a:latin typeface="UC Berkeley OS Sign"/>
                <a:cs typeface="Arial" pitchFamily="34" charset="0"/>
                <a:sym typeface="Arial" pitchFamily="34" charset="0"/>
              </a:rPr>
              <a:t> from a historical perspective</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mole (an animal that digs holes; an infiltrating spy)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HOMOPHONES are words with the same pronunciation but different spellings and meanings </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to, two, too; might, mite; clawed, </a:t>
            </a:r>
            <a:r>
              <a:rPr lang="en-US" sz="2400" dirty="0" err="1" smtClean="0">
                <a:latin typeface="UC Berkeley OS Sign"/>
                <a:cs typeface="Arial" pitchFamily="34" charset="0"/>
                <a:sym typeface="Arial" pitchFamily="34" charset="0"/>
              </a:rPr>
              <a:t>claude</a:t>
            </a: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2016</a:t>
            </a:r>
            <a:br>
              <a:rPr lang="en-US" sz="3000" dirty="0" smtClean="0">
                <a:sym typeface="UC Berkeley OS Sign"/>
              </a:rPr>
            </a:br>
            <a:r>
              <a:rPr lang="en-US" sz="3000" dirty="0" smtClean="0">
                <a:sym typeface="UC Berkeley OS Sign"/>
              </a:rPr>
              <a:t>The Semantic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Antonymy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197846"/>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Antonyms are lexical opposites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are inherently binary “true antonyms”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dead / alive, true / false, on / off</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Others are "graded"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 short, hot / cold</a:t>
            </a:r>
          </a:p>
          <a:p>
            <a:pPr marL="342900" lvl="1"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Markedness</a:t>
            </a:r>
            <a:r>
              <a:rPr lang="en-US" sz="2400" dirty="0" smtClean="0">
                <a:latin typeface="UC Berkeley OS Sign"/>
                <a:cs typeface="Arial" pitchFamily="34" charset="0"/>
                <a:sym typeface="Arial" pitchFamily="34" charset="0"/>
              </a:rPr>
              <a:t>: if one member of a pair is more restricted in its contexts it can stand out psychologically</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is unmarked, short is marked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Thesauri</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88482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tool for finding the "right" or "good" terms of a controlled vocabulary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a collection of vocabulary terms annotated with lexical relationships to indicate terms that are: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Preferred (UF "used for")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Broader (BT "broader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Narrower (NT "narrower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Related (RT "related term" or "see also")</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USE in a thesaurus refers the reader from a variant term to a preferred term; the inverse of UF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Implications for Vocabulary Design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534098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Choosing vocabulary terms, and precisely defining their semantics, is essential but impossible to do perfectly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Your vocabulary must express what YOU intend, so you "look inward" -- analyze how you think about a domain</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want others to understand what you mean, so you need to "look outward" -- analyze the terms used by your users, competitors, or subject matter experts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should reuse other vocabularies or thesauri if they exist, especially for any "horizontal" components, to improve transformability and interoperability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these three approaches may suggest different terms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2016</a:t>
            </a:r>
            <a:br>
              <a:rPr lang="en-US" sz="3000" dirty="0" smtClean="0">
                <a:sym typeface="UC Berkeley OS Sign"/>
              </a:rPr>
            </a:br>
            <a:r>
              <a:rPr lang="en-US" sz="3000" dirty="0" smtClean="0">
                <a:sym typeface="UC Berkeley OS Sign"/>
              </a:rPr>
              <a:t>Implementation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extLst>
      <p:ext uri="{BB962C8B-B14F-4D97-AF65-F5344CB8AC3E}">
        <p14:creationId xmlns:p14="http://schemas.microsoft.com/office/powerpoint/2010/main" val="336420804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an Implementation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3618008"/>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To communicate or process or otherwise use a relationship it needs to be represented in some implementation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choice of implementation determines how easy it is to represent the relationship, and how easy it then is to understand and process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means you need to consider the capabilities and biases of the intended users when choosing the implementation</a:t>
            </a:r>
          </a:p>
        </p:txBody>
      </p:sp>
    </p:spTree>
    <p:extLst>
      <p:ext uri="{BB962C8B-B14F-4D97-AF65-F5344CB8AC3E}">
        <p14:creationId xmlns:p14="http://schemas.microsoft.com/office/powerpoint/2010/main" val="274498788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an Implementation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3618008"/>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To communicate or process or otherwise use a relationship it needs to be represented in some implementation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choice of implementation determines how easy it is to represent the relationship, and how easy it then is to understand and process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means you need to consider the capabilities and biases of the intended users when choosing the implementation</a:t>
            </a:r>
          </a:p>
        </p:txBody>
      </p:sp>
    </p:spTree>
    <p:extLst>
      <p:ext uri="{BB962C8B-B14F-4D97-AF65-F5344CB8AC3E}">
        <p14:creationId xmlns:p14="http://schemas.microsoft.com/office/powerpoint/2010/main" val="172484291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90500" y="762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Contrasting Implementations (TDO 6.7.1)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8077200" cy="5799951"/>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Natural Language</a:t>
            </a:r>
          </a:p>
          <a:p>
            <a:pPr marL="1257300" lvl="3" indent="-342900" eaLnBrk="0" fontAlgn="base" hangingPunct="0">
              <a:lnSpc>
                <a:spcPct val="93000"/>
              </a:lnSpc>
              <a:spcBef>
                <a:spcPts val="600"/>
              </a:spcBef>
              <a:spcAft>
                <a:spcPct val="0"/>
              </a:spcAft>
              <a:buFont typeface="Arial" pitchFamily="34" charset="0"/>
              <a:buChar char="•"/>
            </a:pPr>
            <a:r>
              <a:rPr lang="en-US" sz="1600" dirty="0">
                <a:latin typeface="UC Berkeley OS Sign"/>
                <a:cs typeface="Arial" pitchFamily="34" charset="0"/>
                <a:sym typeface="Arial" pitchFamily="34" charset="0"/>
              </a:rPr>
              <a:t>The Simpson family includes a man named Homer and a woman named Marge, the married parents of three sibling children, a boy named Bart and two girls, Lisa and </a:t>
            </a:r>
            <a:r>
              <a:rPr lang="en-US" sz="1600" dirty="0" smtClean="0">
                <a:latin typeface="UC Berkeley OS Sign"/>
                <a:cs typeface="Arial" pitchFamily="34" charset="0"/>
                <a:sym typeface="Arial" pitchFamily="34" charset="0"/>
              </a:rPr>
              <a:t>Maggie</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Subject-Predicate Syntax</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is-married-to → Marge Simpson</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is-parent-of → </a:t>
            </a:r>
            <a:r>
              <a:rPr lang="en-US" sz="1600" dirty="0" smtClean="0">
                <a:latin typeface="UC Berkeley OS Sign"/>
                <a:cs typeface="Arial" pitchFamily="34" charset="0"/>
                <a:sym typeface="Arial" pitchFamily="34" charset="0"/>
              </a:rPr>
              <a:t>Bart</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XML Syntax</a:t>
            </a:r>
            <a:endParaRPr lang="en-US" sz="2400" dirty="0">
              <a:latin typeface="UC Berkeley OS Sign"/>
              <a:cs typeface="Arial" pitchFamily="34" charset="0"/>
              <a:sym typeface="Arial" pitchFamily="34" charset="0"/>
            </a:endParaRP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 name="Simpson"&gt;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 children="Bart Lisa Maggie"&gt;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&lt;Father name="Homer" spouse="Marge"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&lt;Mother name="Marge" spouse="Homer"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 parents="Homer 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&lt;Boy name="Bart" siblings="Lisa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name="Lisa" siblings="Bart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name="Maggie" siblings="Bart Lisa"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&lt;/Family&gt; </a:t>
            </a:r>
          </a:p>
        </p:txBody>
      </p:sp>
    </p:spTree>
    <p:extLst>
      <p:ext uri="{BB962C8B-B14F-4D97-AF65-F5344CB8AC3E}">
        <p14:creationId xmlns:p14="http://schemas.microsoft.com/office/powerpoint/2010/main" val="32462978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447800"/>
            <a:ext cx="7912600" cy="4491633"/>
          </a:xfrm>
        </p:spPr>
        <p:txBody>
          <a:bodyPr>
            <a:normAutofit/>
          </a:bodyPr>
          <a:lstStyle/>
          <a:p>
            <a:r>
              <a:rPr lang="en-US" sz="2600" dirty="0"/>
              <a:t>TDO Section </a:t>
            </a:r>
            <a:r>
              <a:rPr lang="en-US" sz="2600" dirty="0" smtClean="0"/>
              <a:t>6.5</a:t>
            </a:r>
            <a:endParaRPr lang="en-US" sz="2600" dirty="0"/>
          </a:p>
          <a:p>
            <a:r>
              <a:rPr lang="en-US" sz="2600" dirty="0" smtClean="0"/>
              <a:t>Glushko</a:t>
            </a:r>
            <a:r>
              <a:rPr lang="en-US" sz="2600" dirty="0"/>
              <a:t>, Robert and McGrath, Tim. Document Engineering, Chapter </a:t>
            </a:r>
            <a:r>
              <a:rPr lang="en-US" sz="2600" dirty="0" smtClean="0"/>
              <a:t>2, “XML Foundations”</a:t>
            </a:r>
            <a:endParaRPr lang="en-US" dirty="0"/>
          </a:p>
        </p:txBody>
      </p:sp>
      <p:sp>
        <p:nvSpPr>
          <p:cNvPr id="7171" name="Rectangle 1"/>
          <p:cNvSpPr>
            <a:spLocks noGrp="1" noChangeArrowheads="1"/>
          </p:cNvSpPr>
          <p:nvPr>
            <p:ph type="title"/>
          </p:nvPr>
        </p:nvSpPr>
        <p:spPr>
          <a:xfrm>
            <a:off x="63066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67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"Relationship“</a:t>
            </a:r>
            <a:br>
              <a:rPr lang="en-US" sz="3600" b="1" dirty="0" smtClean="0"/>
            </a:br>
            <a:r>
              <a:rPr lang="en-US" sz="3600" b="1" dirty="0" smtClean="0"/>
              <a:t> (Kent, “Data and Reality”)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83058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association among </a:t>
            </a:r>
            <a:r>
              <a:rPr lang="en-US" sz="2800" dirty="0" smtClean="0">
                <a:solidFill>
                  <a:srgbClr val="FF0000"/>
                </a:solidFill>
                <a:latin typeface="UC Berkeley OS Sign"/>
                <a:cs typeface="Arial" pitchFamily="34" charset="0"/>
                <a:sym typeface="Arial" pitchFamily="34" charset="0"/>
              </a:rPr>
              <a:t>several</a:t>
            </a:r>
            <a:r>
              <a:rPr lang="en-US" sz="2800" dirty="0" smtClean="0">
                <a:latin typeface="UC Berkeley OS Sign"/>
                <a:cs typeface="Arial" pitchFamily="34" charset="0"/>
                <a:sym typeface="Arial" pitchFamily="34" charset="0"/>
              </a:rPr>
              <a:t> things, with that association having a particular significance”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relationship is </a:t>
            </a:r>
            <a:r>
              <a:rPr lang="en-US" sz="2800" dirty="0">
                <a:solidFill>
                  <a:srgbClr val="FF0000"/>
                </a:solidFill>
                <a:latin typeface="UC Berkeley OS Sign"/>
                <a:cs typeface="Arial" pitchFamily="34" charset="0"/>
                <a:sym typeface="Arial" pitchFamily="34" charset="0"/>
              </a:rPr>
              <a:t>sequence of categories</a:t>
            </a:r>
            <a:r>
              <a:rPr lang="en-US" sz="2800" dirty="0">
                <a:latin typeface="UC Berkeley OS Sign"/>
                <a:cs typeface="Arial" pitchFamily="34" charset="0"/>
                <a:sym typeface="Arial" pitchFamily="34" charset="0"/>
              </a:rPr>
              <a:t>, that includes one thing from each </a:t>
            </a:r>
            <a:r>
              <a:rPr lang="en-US" sz="2800" dirty="0" smtClean="0">
                <a:latin typeface="UC Berkeley OS Sign"/>
                <a:cs typeface="Arial" pitchFamily="34" charset="0"/>
                <a:sym typeface="Arial" pitchFamily="34" charset="0"/>
              </a:rPr>
              <a:t>category“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solidFill>
                  <a:srgbClr val="FF0000"/>
                </a:solidFill>
                <a:latin typeface="UC Berkeley OS Sign"/>
                <a:cs typeface="Arial" pitchFamily="34" charset="0"/>
                <a:sym typeface="Arial" pitchFamily="34" charset="0"/>
              </a:rPr>
              <a:t>reason</a:t>
            </a:r>
            <a:r>
              <a:rPr lang="en-US" sz="2800" dirty="0" smtClean="0">
                <a:latin typeface="UC Berkeley OS Sign"/>
                <a:cs typeface="Arial" pitchFamily="34" charset="0"/>
                <a:sym typeface="Arial" pitchFamily="34" charset="0"/>
              </a:rPr>
              <a:t> is an important part of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Multiple relationships can exist among the same objects, so the </a:t>
            </a:r>
            <a:r>
              <a:rPr lang="en-US" sz="2800" dirty="0" smtClean="0">
                <a:solidFill>
                  <a:srgbClr val="FF0000"/>
                </a:solidFill>
                <a:latin typeface="UC Berkeley OS Sign"/>
                <a:cs typeface="Arial" pitchFamily="34" charset="0"/>
                <a:sym typeface="Arial" pitchFamily="34" charset="0"/>
              </a:rPr>
              <a:t>order</a:t>
            </a:r>
            <a:r>
              <a:rPr lang="en-US" sz="2800" dirty="0" smtClean="0">
                <a:latin typeface="UC Berkeley OS Sign"/>
                <a:cs typeface="Arial" pitchFamily="34" charset="0"/>
                <a:sym typeface="Arial" pitchFamily="34" charset="0"/>
              </a:rPr>
              <a:t> of the objects matters</a:t>
            </a:r>
          </a:p>
        </p:txBody>
      </p:sp>
    </p:spTree>
    <p:extLst>
      <p:ext uri="{BB962C8B-B14F-4D97-AF65-F5344CB8AC3E}">
        <p14:creationId xmlns:p14="http://schemas.microsoft.com/office/powerpoint/2010/main" val="32609588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YCGd%2BY7iL._SX39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1066800"/>
            <a:ext cx="432816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8740" y="1104900"/>
            <a:ext cx="3733800" cy="4832092"/>
          </a:xfrm>
          <a:prstGeom prst="rect">
            <a:avLst/>
          </a:prstGeom>
        </p:spPr>
        <p:txBody>
          <a:bodyPr wrap="square">
            <a:spAutoFit/>
          </a:bodyPr>
          <a:lstStyle/>
          <a:p>
            <a:pPr marL="514350" indent="-514350">
              <a:buAutoNum type="arabicPeriod"/>
            </a:pPr>
            <a:r>
              <a:rPr lang="en-US" sz="2800" b="1" dirty="0" smtClean="0"/>
              <a:t>Entities</a:t>
            </a:r>
          </a:p>
          <a:p>
            <a:pPr marL="514350" indent="-514350">
              <a:buAutoNum type="arabicPeriod"/>
            </a:pPr>
            <a:r>
              <a:rPr lang="en-US" sz="2800" b="1" dirty="0" smtClean="0"/>
              <a:t>The Nature of an Information System</a:t>
            </a:r>
          </a:p>
          <a:p>
            <a:pPr marL="514350" indent="-514350">
              <a:buAutoNum type="arabicPeriod"/>
            </a:pPr>
            <a:r>
              <a:rPr lang="en-US" sz="2800" b="1" dirty="0" smtClean="0"/>
              <a:t>Naming</a:t>
            </a:r>
          </a:p>
          <a:p>
            <a:pPr marL="514350" indent="-514350">
              <a:buAutoNum type="arabicPeriod"/>
            </a:pPr>
            <a:r>
              <a:rPr lang="en-US" sz="2800" b="1" dirty="0" smtClean="0"/>
              <a:t>Relationships</a:t>
            </a:r>
          </a:p>
          <a:p>
            <a:pPr marL="514350" indent="-514350">
              <a:buAutoNum type="arabicPeriod"/>
            </a:pPr>
            <a:r>
              <a:rPr lang="en-US" sz="2800" b="1" dirty="0" smtClean="0"/>
              <a:t>Attributes</a:t>
            </a:r>
          </a:p>
          <a:p>
            <a:pPr marL="514350" indent="-514350">
              <a:buAutoNum type="arabicPeriod"/>
            </a:pPr>
            <a:r>
              <a:rPr lang="en-US" sz="2800" b="1" dirty="0" smtClean="0"/>
              <a:t>Types and Categories and Sets</a:t>
            </a:r>
          </a:p>
          <a:p>
            <a:pPr marL="514350" indent="-514350">
              <a:buAutoNum type="arabicPeriod"/>
            </a:pPr>
            <a:r>
              <a:rPr lang="en-US" sz="2800" b="1" dirty="0" smtClean="0"/>
              <a:t>Models</a:t>
            </a:r>
          </a:p>
          <a:p>
            <a:pPr marL="514350" indent="-514350">
              <a:buAutoNum type="arabicPeriod"/>
            </a:pPr>
            <a:r>
              <a:rPr lang="en-US" sz="2800" b="1" dirty="0" smtClean="0"/>
              <a:t>The Record Model</a:t>
            </a:r>
          </a:p>
          <a:p>
            <a:pPr marL="514350" indent="-514350">
              <a:buAutoNum type="arabicPeriod"/>
            </a:pPr>
            <a:r>
              <a:rPr lang="en-US" sz="2800" b="1" dirty="0" smtClean="0"/>
              <a:t>Philosophy</a:t>
            </a:r>
            <a:endParaRPr lang="en-US" sz="2800" b="1" dirty="0"/>
          </a:p>
        </p:txBody>
      </p:sp>
      <p:sp>
        <p:nvSpPr>
          <p:cNvPr id="5" name="Rectangle 1"/>
          <p:cNvSpPr>
            <a:spLocks noGrp="1" noChangeArrowheads="1"/>
          </p:cNvSpPr>
          <p:nvPr>
            <p:ph type="title"/>
          </p:nvPr>
        </p:nvSpPr>
        <p:spPr>
          <a:xfrm>
            <a:off x="274320" y="0"/>
            <a:ext cx="4724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Data and Reality</a:t>
            </a:r>
            <a:endParaRPr lang="en-US" sz="3400" dirty="0" smtClean="0">
              <a:sym typeface="UC Berkeley OS Sign"/>
            </a:endParaRPr>
          </a:p>
        </p:txBody>
      </p:sp>
      <p:sp>
        <p:nvSpPr>
          <p:cNvPr id="2" name="TextBox 1"/>
          <p:cNvSpPr txBox="1"/>
          <p:nvPr/>
        </p:nvSpPr>
        <p:spPr>
          <a:xfrm>
            <a:off x="7265504" y="982130"/>
            <a:ext cx="1752600" cy="646331"/>
          </a:xfrm>
          <a:prstGeom prst="rect">
            <a:avLst/>
          </a:prstGeom>
          <a:noFill/>
        </p:spPr>
        <p:txBody>
          <a:bodyPr wrap="square" rtlCol="0">
            <a:spAutoFit/>
          </a:bodyPr>
          <a:lstStyle/>
          <a:p>
            <a:r>
              <a:rPr lang="en-US" dirty="0" smtClean="0"/>
              <a:t>One thing?</a:t>
            </a:r>
          </a:p>
          <a:p>
            <a:r>
              <a:rPr lang="en-US" dirty="0" smtClean="0"/>
              <a:t>Existence</a:t>
            </a:r>
            <a:endParaRPr lang="en-US" dirty="0"/>
          </a:p>
        </p:txBody>
      </p:sp>
      <p:cxnSp>
        <p:nvCxnSpPr>
          <p:cNvPr id="6" name="Straight Connector 5"/>
          <p:cNvCxnSpPr/>
          <p:nvPr/>
        </p:nvCxnSpPr>
        <p:spPr>
          <a:xfrm flipV="1">
            <a:off x="7025640" y="1190997"/>
            <a:ext cx="213360" cy="1044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28953" y="1305296"/>
            <a:ext cx="221974" cy="15240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358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37405"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 != Relation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29393" y="1828800"/>
            <a:ext cx="8036719" cy="413334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mathematics and computer science a “relation” is defined as </a:t>
            </a:r>
            <a:r>
              <a:rPr lang="en-US" sz="2800" dirty="0" smtClean="0">
                <a:solidFill>
                  <a:srgbClr val="FF0000"/>
                </a:solidFill>
                <a:latin typeface="UC Berkeley OS Sign"/>
                <a:cs typeface="Arial" pitchFamily="34" charset="0"/>
                <a:sym typeface="Arial" pitchFamily="34" charset="0"/>
              </a:rPr>
              <a:t>a set of ordered elements </a:t>
            </a:r>
            <a:r>
              <a:rPr lang="en-US" sz="2800" dirty="0" smtClean="0">
                <a:latin typeface="UC Berkeley OS Sign"/>
                <a:cs typeface="Arial" pitchFamily="34" charset="0"/>
                <a:sym typeface="Arial" pitchFamily="34" charset="0"/>
              </a:rPr>
              <a:t>(“tuples”) of equal </a:t>
            </a:r>
            <a:r>
              <a:rPr lang="en-US" sz="2800" dirty="0" smtClean="0">
                <a:solidFill>
                  <a:srgbClr val="FF0000"/>
                </a:solidFill>
                <a:latin typeface="UC Berkeley OS Sign"/>
                <a:cs typeface="Arial" pitchFamily="34" charset="0"/>
                <a:sym typeface="Arial" pitchFamily="34" charset="0"/>
              </a:rPr>
              <a:t>degree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binary relation is a set of element pairs (input and output values, perhaps), a ternary relation is a set of 3-tuples, and so 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elements in each tuple are “related” but they do not need to have any “significant association” or “relationship” among them</a:t>
            </a:r>
          </a:p>
        </p:txBody>
      </p:sp>
    </p:spTree>
    <p:extLst>
      <p:ext uri="{BB962C8B-B14F-4D97-AF65-F5344CB8AC3E}">
        <p14:creationId xmlns:p14="http://schemas.microsoft.com/office/powerpoint/2010/main" val="27503401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2882</Words>
  <Application>Microsoft Office PowerPoint</Application>
  <PresentationFormat>On-screen Show (4:3)</PresentationFormat>
  <Paragraphs>455</Paragraphs>
  <Slides>67</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MS PGothic</vt:lpstr>
      <vt:lpstr>MS PGothic</vt:lpstr>
      <vt:lpstr>Arial</vt:lpstr>
      <vt:lpstr>Calibri</vt:lpstr>
      <vt:lpstr>UC Berkeley OS Sign</vt:lpstr>
      <vt:lpstr>Wingdings</vt:lpstr>
      <vt:lpstr>Office Theme</vt:lpstr>
      <vt:lpstr>Plan for Today’s Lecture(s)</vt:lpstr>
      <vt:lpstr>INFO 202 “Information Organization &amp; Retrieval” Fall 2016 </vt:lpstr>
      <vt:lpstr>Why This Stuff Matters! </vt:lpstr>
      <vt:lpstr>Five Perspectives on Relationships (1)</vt:lpstr>
      <vt:lpstr>Five Perspectives on Relationships (1)</vt:lpstr>
      <vt:lpstr>INFO 202 “Information Organization &amp; Retrieval” Fall 2016 </vt:lpstr>
      <vt:lpstr>Defining "Relationship“  (Kent, “Data and Reality”)</vt:lpstr>
      <vt:lpstr>Data and Reality</vt:lpstr>
      <vt:lpstr>Relationship != Relation</vt:lpstr>
      <vt:lpstr>PowerPoint Presentation</vt:lpstr>
      <vt:lpstr>PowerPoint Presentation</vt:lpstr>
      <vt:lpstr>Defining and Dictionaries</vt:lpstr>
      <vt:lpstr>The Semantic Perspective  on Relationships</vt:lpstr>
      <vt:lpstr>Making Meaning (1)</vt:lpstr>
      <vt:lpstr>Making Meaning (2)</vt:lpstr>
      <vt:lpstr>PowerPoint Presentation</vt:lpstr>
      <vt:lpstr>PowerPoint Presentation</vt:lpstr>
      <vt:lpstr>PowerPoint Presentation</vt:lpstr>
      <vt:lpstr>PowerPoint Presentation</vt:lpstr>
      <vt:lpstr>Language and Meaning</vt:lpstr>
      <vt:lpstr>PowerPoint Presentation</vt:lpstr>
      <vt:lpstr>Defining “Context”</vt:lpstr>
      <vt:lpstr>FLASHBACK: The Kitchen Chair</vt:lpstr>
      <vt:lpstr>Context and Meaning</vt:lpstr>
      <vt:lpstr>Context and Meaning</vt:lpstr>
      <vt:lpstr>Specifying Semantic Relationships</vt:lpstr>
      <vt:lpstr>Types of Semantic Relationships</vt:lpstr>
      <vt:lpstr>The Semantics of "Inclusion"</vt:lpstr>
      <vt:lpstr>TDO  Figure 6.1</vt:lpstr>
      <vt:lpstr>Part-Whole (Meronymic) Inclusion</vt:lpstr>
      <vt:lpstr>Part-Whole Relationship (Component-Object)</vt:lpstr>
      <vt:lpstr>Chapters are Parts-of A  Book</vt:lpstr>
      <vt:lpstr>Topological, Locative, and Temporal Inclusion</vt:lpstr>
      <vt:lpstr>PowerPoint Presentation</vt:lpstr>
      <vt:lpstr>The Semantics of  “Attribution” Relationships</vt:lpstr>
      <vt:lpstr>The Semantics of “Attribution”</vt:lpstr>
      <vt:lpstr>Properties of Semantic Relationships: Symmetry (1)</vt:lpstr>
      <vt:lpstr>Properties of Semantic Relationships: Symmetry (2)</vt:lpstr>
      <vt:lpstr>Properties of Semantic Relationships: Inverse</vt:lpstr>
      <vt:lpstr>Properties of Semantic Relationships: Transitivity (1)</vt:lpstr>
      <vt:lpstr>Properties of Semantic Relationships: Transitivity (2)</vt:lpstr>
      <vt:lpstr>Properties of Semantic Relationships: Equivalence</vt:lpstr>
      <vt:lpstr>Ontology</vt:lpstr>
      <vt:lpstr>Analyzing the  Definition of Ontology</vt:lpstr>
      <vt:lpstr>PowerPoint Presentation</vt:lpstr>
      <vt:lpstr>TDO  Figure 6.2</vt:lpstr>
      <vt:lpstr>Ontological Assertions That Annotate the Food Taxonomy</vt:lpstr>
      <vt:lpstr>Ontologies and the “Context”  and “Vocabulary” Problems</vt:lpstr>
      <vt:lpstr>INFO 202 “Information Organization &amp; Retrieval” Fall 2016 </vt:lpstr>
      <vt:lpstr>The Lexical Perspective on Relationships</vt:lpstr>
      <vt:lpstr>Relationships Among Words /  Relationships Among Concepts</vt:lpstr>
      <vt:lpstr>Relationships Among Words</vt:lpstr>
      <vt:lpstr>Hyponymy/Hyperonymy</vt:lpstr>
      <vt:lpstr>Hyponymy/Hyperonymy</vt:lpstr>
      <vt:lpstr>A Formula for Definitions</vt:lpstr>
      <vt:lpstr>Metonymy</vt:lpstr>
      <vt:lpstr>Synonymy</vt:lpstr>
      <vt:lpstr>Polysemy</vt:lpstr>
      <vt:lpstr>Polysemy vs Homonymy</vt:lpstr>
      <vt:lpstr>Antonymy</vt:lpstr>
      <vt:lpstr>Thesauri</vt:lpstr>
      <vt:lpstr>Implications for Vocabulary Design</vt:lpstr>
      <vt:lpstr>INFO 202 “Information Organization &amp; Retrieval” Fall 2016 </vt:lpstr>
      <vt:lpstr>Choosing an Implementation</vt:lpstr>
      <vt:lpstr>Choosing an Implementation</vt:lpstr>
      <vt:lpstr>Contrasting Implementations (TDO 6.7.1)</vt:lpstr>
      <vt:lpstr>Readings for Next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2016-10-01T20:49:46Z</dcterms:created>
  <dcterms:modified xsi:type="dcterms:W3CDTF">2016-10-02T23:11:42Z</dcterms:modified>
</cp:coreProperties>
</file>