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1" r:id="rId2"/>
    <p:sldId id="434" r:id="rId3"/>
    <p:sldId id="437" r:id="rId4"/>
    <p:sldId id="508" r:id="rId5"/>
    <p:sldId id="339" r:id="rId6"/>
    <p:sldId id="537" r:id="rId7"/>
    <p:sldId id="538" r:id="rId8"/>
    <p:sldId id="540" r:id="rId9"/>
    <p:sldId id="541" r:id="rId10"/>
    <p:sldId id="542" r:id="rId11"/>
    <p:sldId id="543" r:id="rId12"/>
    <p:sldId id="544" r:id="rId13"/>
    <p:sldId id="549" r:id="rId14"/>
    <p:sldId id="546" r:id="rId15"/>
    <p:sldId id="547" r:id="rId16"/>
    <p:sldId id="551" r:id="rId17"/>
    <p:sldId id="552" r:id="rId18"/>
    <p:sldId id="555" r:id="rId19"/>
    <p:sldId id="556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7" autoAdjust="0"/>
  </p:normalViewPr>
  <p:slideViewPr>
    <p:cSldViewPr>
      <p:cViewPr>
        <p:scale>
          <a:sx n="66" d="100"/>
          <a:sy n="66" d="100"/>
        </p:scale>
        <p:origin x="1373" y="46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1" d="100"/>
          <a:sy n="71" d="100"/>
        </p:scale>
        <p:origin x="-3720" y="-36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82C6B-F486-4595-A883-54D3ABA698E5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E269-92E6-433E-8500-D913E7DE5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02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7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3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1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3BB1-4831-483C-B557-C0FFEDB18E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4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75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6675" y="119380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3BB1-4831-483C-B557-C0FFEDB18E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3BB1-4831-483C-B557-C0FFEDB18E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7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1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6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0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9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2016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5</a:t>
            </a:r>
            <a:r>
              <a:rPr lang="en-US" sz="3000" dirty="0" smtClean="0">
                <a:sym typeface="UC Berkeley OS Sign"/>
              </a:rPr>
              <a:t> October 2016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The Structural Perspective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on Relationships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Structure in Narrative Document Types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990600"/>
            <a:ext cx="8305800" cy="1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NARRATIVE documents typically have relatively little internal structure, and that usually varies across instances of the same document type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43200"/>
            <a:ext cx="802969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44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Structure in Hybrid Document Types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371600"/>
            <a:ext cx="83058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HYBRID document types are often called "semi-structured“  because they have more structure than narrative ones but less than fully-structured transactional ones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extent of explicit structure (“mixed content”) in semi-structured document types is an important design decision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are benefits to more granular identification of semantic “nuggets”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who does the work, and who gets the benefits? </a:t>
            </a:r>
          </a:p>
        </p:txBody>
      </p:sp>
    </p:spTree>
    <p:extLst>
      <p:ext uri="{BB962C8B-B14F-4D97-AF65-F5344CB8AC3E}">
        <p14:creationId xmlns:p14="http://schemas.microsoft.com/office/powerpoint/2010/main" val="333006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Encyclopedia:</a:t>
            </a:r>
            <a:br>
              <a:rPr lang="en-US" b="1" dirty="0" smtClean="0"/>
            </a:br>
            <a:r>
              <a:rPr lang="en-US" b="1" dirty="0" smtClean="0"/>
              <a:t>Semi-Structured Document Type</a:t>
            </a:r>
            <a:endParaRPr lang="en-US" b="1" dirty="0"/>
          </a:p>
        </p:txBody>
      </p:sp>
      <p:pic>
        <p:nvPicPr>
          <p:cNvPr id="2050" name="Picture 2" descr="C:\Users\glushko\Dropbox\TDO-Restart (1)\DocBook\figs\print\Figure3-2-Replaceme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1447800"/>
            <a:ext cx="8385441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2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315756" cy="4210504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719478" y="381000"/>
            <a:ext cx="7620000" cy="1226438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  <a:sym typeface="UC Berkeley OS Sign"/>
              </a:rPr>
              <a:t> </a:t>
            </a:r>
            <a:r>
              <a:rPr lang="en-US" sz="4000" b="1" dirty="0" smtClean="0">
                <a:latin typeface="+mj-lt"/>
                <a:ea typeface="+mj-ea"/>
                <a:cs typeface="+mj-cs"/>
                <a:sym typeface="UC Berkeley OS Sign"/>
              </a:rPr>
              <a:t>Catalogs Often </a:t>
            </a:r>
            <a:r>
              <a:rPr lang="en-US" sz="4000" b="1" dirty="0" smtClean="0">
                <a:latin typeface="+mj-lt"/>
                <a:ea typeface="+mj-ea"/>
                <a:cs typeface="+mj-cs"/>
                <a:sym typeface="UC Berkeley OS Sign"/>
              </a:rPr>
              <a:t>Combine </a:t>
            </a:r>
            <a:r>
              <a:rPr lang="en-US" sz="4000" b="1" dirty="0" smtClean="0">
                <a:latin typeface="+mj-lt"/>
                <a:ea typeface="+mj-ea"/>
                <a:cs typeface="+mj-cs"/>
                <a:sym typeface="UC Berkeley OS Sign"/>
              </a:rPr>
              <a:t>Narrative and Transactional Content</a:t>
            </a:r>
            <a:endParaRPr lang="en-US" sz="4000" b="1" dirty="0">
              <a:latin typeface="+mj-lt"/>
              <a:ea typeface="+mj-ea"/>
              <a:cs typeface="+mj-cs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29380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Structure in Transactional Documents 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8305800" cy="30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TRANSACTIONAL documents are completely and regularly structured because they contain many specific information components that are distinguished by their content type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components are often organized in aggregate structures that can occur many times in the same document because they are typically created by repeated automated processes</a:t>
            </a:r>
          </a:p>
        </p:txBody>
      </p:sp>
    </p:spTree>
    <p:extLst>
      <p:ext uri="{BB962C8B-B14F-4D97-AF65-F5344CB8AC3E}">
        <p14:creationId xmlns:p14="http://schemas.microsoft.com/office/powerpoint/2010/main" val="297515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Call Center Log</a:t>
            </a:r>
            <a:br>
              <a:rPr lang="en-US" b="1" dirty="0" smtClean="0"/>
            </a:br>
            <a:r>
              <a:rPr lang="en-US" b="1" dirty="0" smtClean="0"/>
              <a:t>Transactional Document Type</a:t>
            </a:r>
            <a:endParaRPr lang="en-US" b="1" dirty="0"/>
          </a:p>
        </p:txBody>
      </p:sp>
      <p:pic>
        <p:nvPicPr>
          <p:cNvPr id="2050" name="Picture 2" descr="C:\Users\glushko\Dropbox\TDO-Restart (1)\DocBook\figs\print\Figure3-2-Replaceme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1739" y="1295400"/>
            <a:ext cx="9185739" cy="4836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4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40" y="319314"/>
            <a:ext cx="6005588" cy="6155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2982685" cy="462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kern="0" dirty="0" smtClean="0">
                <a:latin typeface="UC Berkeley OS Sign"/>
                <a:sym typeface="UC Berkeley OS Sign"/>
              </a:rPr>
              <a:t>Business Models are Document Exchanges:</a:t>
            </a:r>
          </a:p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kern="0" dirty="0" smtClean="0">
              <a:latin typeface="UC Berkeley OS Sign"/>
              <a:sym typeface="UC Berkeley OS Sign"/>
            </a:endParaRPr>
          </a:p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kern="0" dirty="0" smtClean="0">
                <a:latin typeface="UC Berkeley OS Sign"/>
                <a:ea typeface="+mj-ea"/>
                <a:cs typeface="+mj-cs"/>
              </a:rPr>
              <a:t>The “Drop Shipment” Document Exchange Choreography</a:t>
            </a:r>
            <a:endParaRPr lang="en-US" sz="4000" kern="0" dirty="0">
              <a:latin typeface="UC Berkeley OS Sig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37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28600"/>
            <a:ext cx="7162800" cy="64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09800"/>
            <a:ext cx="8519336" cy="2960254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0113" y="457200"/>
            <a:ext cx="8228707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“Gluing” the Process Together with Shared Information Components</a:t>
            </a:r>
            <a:endParaRPr lang="en-US" sz="3400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8548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6" y="1981200"/>
            <a:ext cx="7753798" cy="4572000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0112" y="304800"/>
            <a:ext cx="8228707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Shared Information Components Define the Application Architecture</a:t>
            </a:r>
            <a:endParaRPr lang="en-US" sz="3400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5084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Structural </a:t>
            </a:r>
            <a:r>
              <a:rPr lang="en-US" sz="3600" b="1" dirty="0" smtClean="0"/>
              <a:t>Perspective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 smtClean="0"/>
              <a:t>on Relationships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50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Analyzing the association, arrangement, proximity, or connection between resources without primary concern for their meaning or the origin of these relationships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Sometimes structure is all we know...and sometimes we ignore what we know about relationship semantics to focus on the generic aspect of structural connectivity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Internal and External Structure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99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Resources can have INTERNAL structure as well as EXTERNAL structure that connects them to other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often make arbitrary decisions about how the granularity with which we describe the internal structure of a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boundaries we impose to identify resources determines whether some structure is internal or external with respect to them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28356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Separate Resources or </a:t>
            </a:r>
            <a:br>
              <a:rPr lang="en-US" sz="3600" b="1" dirty="0">
                <a:sym typeface="UC Berkeley OS Sign"/>
              </a:rPr>
            </a:br>
            <a:r>
              <a:rPr lang="en-US" sz="3600" b="1" dirty="0">
                <a:sym typeface="UC Berkeley OS Sign"/>
              </a:rPr>
              <a:t>Resource Components?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omponents-al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6816244" cy="44053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Changing Resource Boundaries Changes External to Internal Structure</a:t>
            </a:r>
            <a:endParaRPr lang="en-US" b="1" dirty="0"/>
          </a:p>
        </p:txBody>
      </p:sp>
      <p:pic>
        <p:nvPicPr>
          <p:cNvPr id="3" name="Picture 2" descr="E:\courses\F2012\202\figures\component_net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4575186" cy="2902225"/>
          </a:xfrm>
          <a:prstGeom prst="rect">
            <a:avLst/>
          </a:prstGeom>
          <a:noFill/>
        </p:spPr>
      </p:pic>
      <p:pic>
        <p:nvPicPr>
          <p:cNvPr id="1027" name="Picture 3" descr="E:\courses\F2012\202\figures\component_hierarch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86200"/>
            <a:ext cx="4438650" cy="262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" y="304800"/>
            <a:ext cx="8077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External </a:t>
            </a:r>
            <a:r>
              <a:rPr lang="en-US" sz="4000" b="1" dirty="0">
                <a:sym typeface="UC Berkeley OS Sign"/>
              </a:rPr>
              <a:t>or Internal </a:t>
            </a:r>
            <a:r>
              <a:rPr lang="en-US" sz="4000" b="1" dirty="0" smtClean="0">
                <a:sym typeface="UC Berkeley OS Sign"/>
              </a:rPr>
              <a:t>Structures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</a:t>
            </a:r>
            <a:r>
              <a:rPr lang="en-US" sz="4000" b="1" dirty="0">
                <a:sym typeface="UC Berkeley OS Sign"/>
              </a:rPr>
              <a:t>in a User Interface?</a:t>
            </a:r>
            <a:endParaRPr lang="en-US" sz="4000" b="1" dirty="0"/>
          </a:p>
        </p:txBody>
      </p:sp>
      <p:pic>
        <p:nvPicPr>
          <p:cNvPr id="3" name="Picture 2" descr="IA-BlurredRegio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1828800"/>
            <a:ext cx="7390791" cy="473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2016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5 October 2016</a:t>
            </a:r>
            <a:r>
              <a:rPr lang="en-US" sz="3000" dirty="0" smtClean="0">
                <a:sym typeface="UC Berkeley OS Sign"/>
              </a:rPr>
              <a:t/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/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Document Structure &amp; 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The Document Type Spectrum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612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The Document Type Spectrum</a:t>
            </a:r>
            <a:endParaRPr lang="en-US" b="1" dirty="0"/>
          </a:p>
        </p:txBody>
      </p:sp>
      <p:pic>
        <p:nvPicPr>
          <p:cNvPr id="2050" name="Picture 2" descr="C:\Users\glushko\Dropbox\TDO-Restart (1)\DocBook\figs\print\Figure3-2-Replac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44" y="1143000"/>
            <a:ext cx="8898112" cy="274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76300" y="3907436"/>
            <a:ext cx="7848600" cy="1353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latin typeface="UC Berkeley OS Sign"/>
                <a:cs typeface="Arial" pitchFamily="34" charset="0"/>
                <a:sym typeface="Arial" pitchFamily="34" charset="0"/>
              </a:rPr>
              <a:t>There is systematic and continuous variation in document instances and types and there is no clear boundary between “documents” and “data”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Many </a:t>
            </a:r>
            <a:r>
              <a:rPr lang="en-US" dirty="0">
                <a:latin typeface="UC Berkeley OS Sign"/>
                <a:cs typeface="Arial" pitchFamily="34" charset="0"/>
                <a:sym typeface="Arial" pitchFamily="34" charset="0"/>
              </a:rPr>
              <a:t>familiar information processes involve both documents and data, often transforming one into the other </a:t>
            </a:r>
            <a:endParaRPr lang="en-US" dirty="0">
              <a:latin typeface="UC Berkeley OS Sign"/>
              <a:cs typeface="Arial" pitchFamily="34" charset="0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6811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Spectrum of Structure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6092" y="1190997"/>
            <a:ext cx="83058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NARRATIVE documents typically have relatively little internal structure, and that usually varies across instances of the same document type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HYBRID document types are often called "semi-structured“  because they have more structure than narrative ones but less than fully-structured transactional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ones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TRANSACTIONAL documents are completely and regularly structured because they contain many specific information components that are distinguished by their content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type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1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77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UC Berkeley OS Sign</vt:lpstr>
      <vt:lpstr>Wingdings</vt:lpstr>
      <vt:lpstr>Office Theme</vt:lpstr>
      <vt:lpstr>INFO 202 “Information Organization &amp; Retrieval” Fall 2016 </vt:lpstr>
      <vt:lpstr>The Structural Perspective  on Relationships</vt:lpstr>
      <vt:lpstr>Internal and External Structure</vt:lpstr>
      <vt:lpstr>Separate Resources or  Resource Components?</vt:lpstr>
      <vt:lpstr> Changing Resource Boundaries Changes External to Internal Structure</vt:lpstr>
      <vt:lpstr>External or Internal Structures  in a User Interface?</vt:lpstr>
      <vt:lpstr>INFO 202 “Information Organization &amp; Retrieval” Fall 2016 </vt:lpstr>
      <vt:lpstr> The Document Type Spectrum</vt:lpstr>
      <vt:lpstr>The Spectrum of Structure</vt:lpstr>
      <vt:lpstr>Structure in Narrative Document Types</vt:lpstr>
      <vt:lpstr>Structure in Hybrid Document Types</vt:lpstr>
      <vt:lpstr>Encyclopedia: Semi-Structured Document Type</vt:lpstr>
      <vt:lpstr>PowerPoint Presentation</vt:lpstr>
      <vt:lpstr>Structure in Transactional Documents </vt:lpstr>
      <vt:lpstr>Call Center Log Transactional Document Type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2016-10-04T18:09:09Z</dcterms:created>
  <dcterms:modified xsi:type="dcterms:W3CDTF">2016-10-04T18:09:15Z</dcterms:modified>
</cp:coreProperties>
</file>