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7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438" r:id="rId10"/>
    <p:sldId id="375" r:id="rId11"/>
    <p:sldId id="376" r:id="rId12"/>
    <p:sldId id="377" r:id="rId13"/>
    <p:sldId id="381" r:id="rId14"/>
    <p:sldId id="382" r:id="rId15"/>
    <p:sldId id="383" r:id="rId16"/>
    <p:sldId id="439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424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2" r:id="rId36"/>
    <p:sldId id="433" r:id="rId37"/>
    <p:sldId id="434" r:id="rId38"/>
    <p:sldId id="435" r:id="rId39"/>
    <p:sldId id="436" r:id="rId40"/>
    <p:sldId id="437" r:id="rId41"/>
    <p:sldId id="400" r:id="rId42"/>
    <p:sldId id="401" r:id="rId43"/>
    <p:sldId id="402" r:id="rId44"/>
    <p:sldId id="403" r:id="rId45"/>
    <p:sldId id="404" r:id="rId46"/>
    <p:sldId id="405" r:id="rId47"/>
    <p:sldId id="408" r:id="rId48"/>
    <p:sldId id="406" r:id="rId49"/>
    <p:sldId id="397" r:id="rId50"/>
    <p:sldId id="398" r:id="rId51"/>
    <p:sldId id="399" r:id="rId52"/>
    <p:sldId id="442" r:id="rId53"/>
    <p:sldId id="443" r:id="rId5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2900" autoAdjust="0"/>
  </p:normalViewPr>
  <p:slideViewPr>
    <p:cSldViewPr>
      <p:cViewPr varScale="1">
        <p:scale>
          <a:sx n="53" d="100"/>
          <a:sy n="53" d="100"/>
        </p:scale>
        <p:origin x="53" y="989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8144"/>
    </p:cViewPr>
  </p:sorterViewPr>
  <p:notesViewPr>
    <p:cSldViewPr>
      <p:cViewPr varScale="1">
        <p:scale>
          <a:sx n="71" d="100"/>
          <a:sy n="71" d="100"/>
        </p:scale>
        <p:origin x="355" y="6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78F21-FF00-D84B-954E-E74E75641A7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B1860-6F8B-E043-84F5-A7E51FB5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0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DCB03-DDF9-43C1-ADDF-29A04B4A0860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7FF3E-20BA-4345-89E8-419DD71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5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>
              <a:latin typeface="UC Berkeley OS Sig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4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64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60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426548"/>
            <a:ext cx="5486400" cy="418338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sym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6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94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4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95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4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21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4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84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442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79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73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63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03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78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604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252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852488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527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852488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19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l" defTabSz="914400" rtl="0" eaLnBrk="0" fontAlgn="base" latinLnBrk="0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sym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146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852488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3488" lvl="1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>
              <a:latin typeface="UC Berkeley OS Sig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652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80C8D-69B1-4B16-A100-57CD7361878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29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852488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644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932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13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884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467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590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725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29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807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468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1601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441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93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8023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7481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7552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984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671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FF3E-20BA-4345-89E8-419DD71E1F6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99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2895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5CA87-0D7A-4FA3-A9E2-416E16DA8E1F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406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5CA87-0D7A-4FA3-A9E2-416E16DA8E1F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999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29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8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31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82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72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99B35-8416-43AE-9DDE-49790E7963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7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2B30-3571-4B9D-8EF0-26125B08C4D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EBFC-55D8-4FF2-9A35-EB8A3B5F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asis-open.org/committees/tc_home.php?wg_abbrev=ub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ischool.berkeley.edu/~glushko/DocumentEngineeringBookDraft/DEBook/ch6_FINAL.pdf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ova.com/mapforce.html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sym typeface="UC Berkeley OS Sign"/>
              </a:rPr>
              <a:t>Plan for Today’s Lecture(s)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2057400"/>
            <a:ext cx="8036719" cy="4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ym typeface="UC Berkeley OS Sign"/>
              </a:rPr>
              <a:t>Classification and Standardization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ym typeface="UC Berkeley OS Sign"/>
              </a:rPr>
              <a:t>MITRE Reference Model for Understanding and Comparing Standards</a:t>
            </a:r>
          </a:p>
          <a:p>
            <a:pPr marL="342900" lvl="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Businesses as Organizing Systems</a:t>
            </a: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Supply chains and information supply chains</a:t>
            </a: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Integration and Interoperability</a:t>
            </a:r>
            <a:endParaRPr lang="en-US" sz="2800" dirty="0">
              <a:latin typeface="UC Berkeley OS Sign"/>
              <a:cs typeface="Arial" pitchFamily="34" charset="0"/>
              <a:sym typeface="Arial" pitchFamily="34" charset="0"/>
            </a:endParaRP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 smtClean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Who Sets Standards? (1)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10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086967" y="1774166"/>
            <a:ext cx="7772400" cy="258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Some technical standards are set by governments in order to protect the public interest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Other standards are set by organizations created precisely for the purpose of setting standards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Other standards are set by groups of companies who may or may not establish an ongoing organization</a:t>
            </a:r>
          </a:p>
        </p:txBody>
      </p:sp>
    </p:spTree>
    <p:extLst>
      <p:ext uri="{BB962C8B-B14F-4D97-AF65-F5344CB8AC3E}">
        <p14:creationId xmlns:p14="http://schemas.microsoft.com/office/powerpoint/2010/main" val="165527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Who Sets Standards? (2)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11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353" y="1524000"/>
            <a:ext cx="7772400" cy="270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Other "standards" begin as proprietary vendor specifications that will become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"de facto"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if they are widely adopted and achieve market dominance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Often "de facto" standards are submitted to a standards organization with the goal of "rubber stamping" them as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"de jure"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 ones</a:t>
            </a:r>
          </a:p>
        </p:txBody>
      </p:sp>
    </p:spTree>
    <p:extLst>
      <p:ext uri="{BB962C8B-B14F-4D97-AF65-F5344CB8AC3E}">
        <p14:creationId xmlns:p14="http://schemas.microsoft.com/office/powerpoint/2010/main" val="1225694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1" y="457200"/>
            <a:ext cx="5334000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Standards and</a:t>
            </a:r>
            <a:br>
              <a:rPr lang="en-US" sz="3600" b="1" dirty="0" smtClean="0"/>
            </a:br>
            <a:r>
              <a:rPr lang="en-US" sz="3600" b="1" dirty="0" smtClean="0"/>
              <a:t> Network Effects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12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153" y="1639488"/>
            <a:ext cx="5258247" cy="212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are especially important in industries or domains that have significant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"network effects"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where the value of a product or service depends on the number of interoperable or compatible ones</a:t>
            </a:r>
          </a:p>
        </p:txBody>
      </p:sp>
      <p:pic>
        <p:nvPicPr>
          <p:cNvPr id="1026" name="Picture 2" descr="https://images-na.ssl-images-amazon.com/images/I/51S43IbxwNL._SX319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84259"/>
            <a:ext cx="1917700" cy="298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153" y="3927333"/>
            <a:ext cx="8010303" cy="204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latin typeface="UC Berkeley OS Sign"/>
                <a:cs typeface="Arial" pitchFamily="34" charset="0"/>
                <a:sym typeface="Arial" pitchFamily="34" charset="0"/>
              </a:rPr>
              <a:t>These contexts are sometimes called "winner take all" markets, which is why standards wars take place - because of the economic implications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How do you encourage and enable others to conform to a standard?</a:t>
            </a:r>
          </a:p>
        </p:txBody>
      </p:sp>
    </p:spTree>
    <p:extLst>
      <p:ext uri="{BB962C8B-B14F-4D97-AF65-F5344CB8AC3E}">
        <p14:creationId xmlns:p14="http://schemas.microsoft.com/office/powerpoint/2010/main" val="2565883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9451" y="6096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Standards for Document Description in Organizing Systems (1)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1981200"/>
            <a:ext cx="7772400" cy="419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For specific vocabularies or "domain-specific languages" (e.g., HTML, UBL, SPL, DocBook, DITA, EPUB, SVG)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For schema languages that formally define the domain-specific languages (e.g., XSD)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For "profiles" that suggest modeling practices like degree of abstraction and granularity, or constrain the possible values for some descriptor (e.g., AAT)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For the </a:t>
            </a:r>
            <a:r>
              <a:rPr lang="en-US" sz="2400" dirty="0" err="1" smtClean="0">
                <a:latin typeface="UC Berkeley OS Sign"/>
                <a:cs typeface="Arial" pitchFamily="34" charset="0"/>
                <a:sym typeface="Arial" pitchFamily="34" charset="0"/>
              </a:rPr>
              <a:t>metalanguages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 used to encode the DSLs and schema languages (e.g., XML, SGML)</a:t>
            </a:r>
            <a:endParaRPr lang="en-US" sz="2400" dirty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667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Standards for Document Description in Organizing Systems (2)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438400"/>
            <a:ext cx="7772400" cy="190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For the construction of file and document names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For identifying resources and namespaces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For specifying versions, stages or revisions of documents or 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2627075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Other Standards for Organizing Systems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3567" y="2133600"/>
            <a:ext cx="7772400" cy="304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Metadata standards (MARC, Dublin Core, EAD, METS, RDF, OWL)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for classification (</a:t>
            </a:r>
            <a:r>
              <a:rPr lang="en-US" sz="2400" dirty="0" err="1" smtClean="0">
                <a:latin typeface="UC Berkeley OS Sign"/>
                <a:cs typeface="Arial" pitchFamily="34" charset="0"/>
                <a:sym typeface="Arial" pitchFamily="34" charset="0"/>
              </a:rPr>
              <a:t>LoC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, DD, BISAC)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for thesaurus construction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for processes (WS-*)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for communication protocols</a:t>
            </a:r>
            <a:endParaRPr lang="en-US" sz="2400" dirty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485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Using Standards in Organizing Systems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22514" y="1419597"/>
            <a:ext cx="7772400" cy="419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You may be required by the government, by your customers, or by "business partners" to conform to some organizing standards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But to the extent that standards embody best practices, it is a good idea to follow them anyway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>
              <a:latin typeface="UC Berkeley OS Sign"/>
              <a:cs typeface="Arial" pitchFamily="34" charset="0"/>
              <a:sym typeface="Arial" pitchFamily="34" charset="0"/>
            </a:endParaRP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Key Questions:  When should you use an externally-required standard as your internal standard, and when should you “conform” by conversion or transformation “on the way out” </a:t>
            </a:r>
          </a:p>
        </p:txBody>
      </p:sp>
    </p:spTree>
    <p:extLst>
      <p:ext uri="{BB962C8B-B14F-4D97-AF65-F5344CB8AC3E}">
        <p14:creationId xmlns:p14="http://schemas.microsoft.com/office/powerpoint/2010/main" val="919087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53641" y="1071562"/>
            <a:ext cx="8197453" cy="2089547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 smtClean="0">
                <a:sym typeface="UC Berkeley OS Sign"/>
              </a:rPr>
              <a:t>INFO 202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“Information Organization &amp; Retrieval”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Fall 2016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endParaRPr lang="en-US" sz="3400" dirty="0" smtClean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906" y="2464594"/>
            <a:ext cx="8228707" cy="358973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Robert J. Glushko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  <a:hlinkClick r:id="rId3"/>
              </a:rPr>
              <a:t>glushko@berkeley.edu</a:t>
            </a: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@rjglushko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31 October 2016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MITRE Reference Model for Understanding and Comparing Standards</a:t>
            </a: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olidFill>
                <a:srgbClr val="002955"/>
              </a:solidFill>
              <a:sym typeface="UC Berkeley OS Sign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416597" y="642938"/>
            <a:ext cx="4675767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253506" y="375047"/>
            <a:ext cx="7255191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221" y="223242"/>
            <a:ext cx="892969" cy="8929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0315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MITRE Reference Model for Understanding and Comparing Standards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18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316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"We need to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proactively produce new areas of useful semantic agreement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, and not simply document correspondences among existing systems"</a:t>
            </a:r>
          </a:p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"An approach to semantics management must tolerate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organizational realities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that are often ignored“</a:t>
            </a:r>
          </a:p>
          <a:p>
            <a:pPr marL="0" lvl="1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</a:pPr>
            <a:endParaRPr lang="en-US" sz="2400" dirty="0" smtClean="0">
              <a:latin typeface="UC Berkeley OS Sign"/>
              <a:cs typeface="Arial" pitchFamily="34" charset="0"/>
              <a:sym typeface="Arial" pitchFamily="34" charset="0"/>
            </a:endParaRPr>
          </a:p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Lessons From Standards Making: The </a:t>
            </a:r>
            <a:r>
              <a:rPr lang="en-US" sz="3600" b="1" dirty="0" smtClean="0">
                <a:solidFill>
                  <a:srgbClr val="FF0000"/>
                </a:solidFill>
              </a:rPr>
              <a:t>"Person-Concept" Tradeoff</a:t>
            </a:r>
            <a:endParaRPr lang="en-US" sz="3600" b="1" dirty="0" smtClean="0">
              <a:solidFill>
                <a:srgbClr val="FF0000"/>
              </a:solidFill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19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235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Semantic agreement comes at a cost driven by the number of people who require a shared understanding, and by the number of concepts they must all understand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A small group of people can agree on a complex standard, or a large group of people can agree on a simple one</a:t>
            </a:r>
          </a:p>
        </p:txBody>
      </p:sp>
    </p:spTree>
    <p:extLst>
      <p:ext uri="{BB962C8B-B14F-4D97-AF65-F5344CB8AC3E}">
        <p14:creationId xmlns:p14="http://schemas.microsoft.com/office/powerpoint/2010/main" val="2009149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53641" y="1071562"/>
            <a:ext cx="8197453" cy="2089547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 smtClean="0">
                <a:sym typeface="UC Berkeley OS Sign"/>
              </a:rPr>
              <a:t>INFO 202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“Information Organization &amp; Retrieval”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Fall 2016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endParaRPr lang="en-US" sz="3400" dirty="0" smtClean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906" y="2464594"/>
            <a:ext cx="8228707" cy="358973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Robert J. Glushko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  <a:hlinkClick r:id="rId3"/>
              </a:rPr>
              <a:t>glushko@berkeley.edu</a:t>
            </a: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@rjglushko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31 October 2016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Classification and Standardization</a:t>
            </a: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olidFill>
                <a:srgbClr val="002955"/>
              </a:solidFill>
              <a:sym typeface="UC Berkeley OS Sign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416597" y="642938"/>
            <a:ext cx="4675767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253506" y="375047"/>
            <a:ext cx="7255191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221" y="223242"/>
            <a:ext cx="892969" cy="8929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204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Lessons from Standards Making: Incentives and Disincentives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20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258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Approaches that require perfect coordination and altruism are of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no practical interest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Disincentives to agree on semantics arise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if agreement means that someone has to change an implementation and pay the cost of doing so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55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MITRE Reference Model for Comparing Standards: Data Objects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21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293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What is the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semantic granularity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of the concepts being standardized?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Is there also a standard for how the concepts are encoded in some syntactic or physical representation?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Does the standard also specify "instance sets" or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possible values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for each data element concept?</a:t>
            </a:r>
          </a:p>
        </p:txBody>
      </p:sp>
    </p:spTree>
    <p:extLst>
      <p:ext uri="{BB962C8B-B14F-4D97-AF65-F5344CB8AC3E}">
        <p14:creationId xmlns:p14="http://schemas.microsoft.com/office/powerpoint/2010/main" val="377098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915293" y="9144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MITRE Reference Model for Comparing Standards: Structures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22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235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In addition to standards for data objects, are there standards for schemas or "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document architectures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" that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structurally organize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them?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Are there standards for the instances or interchange formats used by publishers/producers or expected by subscribers/consumers?</a:t>
            </a:r>
          </a:p>
        </p:txBody>
      </p:sp>
    </p:spTree>
    <p:extLst>
      <p:ext uri="{BB962C8B-B14F-4D97-AF65-F5344CB8AC3E}">
        <p14:creationId xmlns:p14="http://schemas.microsoft.com/office/powerpoint/2010/main" val="1905813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pic>
        <p:nvPicPr>
          <p:cNvPr id="8" name="Picture 7" descr="MartialArtsCategori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842676"/>
            <a:ext cx="6695971" cy="4255139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Horizontal and Vertical</a:t>
            </a:r>
            <a:br>
              <a:rPr lang="en-US" b="1" dirty="0" smtClean="0"/>
            </a:br>
            <a:r>
              <a:rPr lang="en-US" b="1" dirty="0" smtClean="0"/>
              <a:t> Document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82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MITRE Reference Model for Comparing Standards: Community Characteristics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258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Is there a primary stakeholder with decision making authority, or is authority distributed?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What are participants' obligations to support the standard?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Do the participants already share an understand of the domain to be standardized?</a:t>
            </a:r>
          </a:p>
        </p:txBody>
      </p:sp>
    </p:spTree>
    <p:extLst>
      <p:ext uri="{BB962C8B-B14F-4D97-AF65-F5344CB8AC3E}">
        <p14:creationId xmlns:p14="http://schemas.microsoft.com/office/powerpoint/2010/main" val="3296440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Lessons from Standards Making: Enterprise Data Standards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270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Standards-making can be successful when a "single authority exercises effective control over the system requirements, funding, the developers, and the users"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But a very large enterprise cannot hope to construct a single data model (or even a single-set of universally understood concept definitions) for all the data it requires</a:t>
            </a:r>
          </a:p>
        </p:txBody>
      </p:sp>
    </p:spTree>
    <p:extLst>
      <p:ext uri="{BB962C8B-B14F-4D97-AF65-F5344CB8AC3E}">
        <p14:creationId xmlns:p14="http://schemas.microsoft.com/office/powerpoint/2010/main" val="696297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Lessons from Standards Making: "Communities of Interest"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350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making is best organized around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naturally formed communities of interest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rather than "org chart" organizations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Different types of communities might be needed to develop, deploy, and maintain a standard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>
              <a:latin typeface="UC Berkeley OS Sign"/>
              <a:cs typeface="Arial" pitchFamily="34" charset="0"/>
              <a:sym typeface="Arial" pitchFamily="34" charset="0"/>
            </a:endParaRP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Who should be involved in creating a standard vocabulary for describing a sporting event?</a:t>
            </a:r>
          </a:p>
        </p:txBody>
      </p:sp>
    </p:spTree>
    <p:extLst>
      <p:ext uri="{BB962C8B-B14F-4D97-AF65-F5344CB8AC3E}">
        <p14:creationId xmlns:p14="http://schemas.microsoft.com/office/powerpoint/2010/main" val="4119885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53641" y="1071562"/>
            <a:ext cx="8197453" cy="2089547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 smtClean="0">
                <a:sym typeface="UC Berkeley OS Sign"/>
              </a:rPr>
              <a:t>INFO 202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“Information Organization &amp; Retrieval”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Fall 2016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endParaRPr lang="en-US" sz="3400" dirty="0" smtClean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906" y="2464594"/>
            <a:ext cx="8228707" cy="358973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Robert J. Glushko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  <a:hlinkClick r:id="rId3"/>
              </a:rPr>
              <a:t>glushko@berkeley.edu</a:t>
            </a: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@rjglushko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31 October 2016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Businesses as Organizing Systems</a:t>
            </a: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olidFill>
                <a:srgbClr val="002955"/>
              </a:solidFill>
              <a:sym typeface="UC Berkeley OS Sign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416597" y="642938"/>
            <a:ext cx="4675767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253506" y="375047"/>
            <a:ext cx="7255191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221" y="223242"/>
            <a:ext cx="892969" cy="8929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7296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sym typeface="UC Berkeley OS Sign"/>
              </a:rPr>
              <a:t>Businesses as Organizing Systems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28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1219200"/>
            <a:ext cx="8036719" cy="509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endParaRPr lang="en-US" sz="2800" dirty="0" smtClean="0">
              <a:latin typeface="UC Berkeley OS Sign"/>
              <a:sym typeface="UC Berkeley OS Sign"/>
            </a:endParaRP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The definition of Organizing System as an intentionally arranged collection of resources can be applied to business design and operation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It is also easy to see that at an abstract level almost </a:t>
            </a:r>
            <a:r>
              <a:rPr lang="en-US" sz="28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all businesses are organized according to similar principles and patterns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Businesses share common external influences, especially those in the same industry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They also share common internal influences and goals</a:t>
            </a:r>
          </a:p>
        </p:txBody>
      </p:sp>
    </p:spTree>
    <p:extLst>
      <p:ext uri="{BB962C8B-B14F-4D97-AF65-F5344CB8AC3E}">
        <p14:creationId xmlns:p14="http://schemas.microsoft.com/office/powerpoint/2010/main" val="575604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sym typeface="UC Berkeley OS Sign"/>
              </a:rPr>
              <a:t>What Businesses Do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29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04800" y="304800"/>
            <a:ext cx="8036719" cy="520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endParaRPr lang="en-US" sz="2800" dirty="0" smtClean="0">
              <a:latin typeface="UC Berkeley OS Sign"/>
              <a:sym typeface="UC Berkeley OS Sign"/>
            </a:endParaRP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Design and Engineering </a:t>
            </a:r>
            <a:r>
              <a:rPr lang="en-US" sz="2400" dirty="0" smtClean="0">
                <a:latin typeface="UC Berkeley OS Sign"/>
                <a:sym typeface="UC Berkeley OS Sign"/>
              </a:rPr>
              <a:t>– figuring out how to make stuff, increasingly by collaborating with people who make the materials and components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Manufacturing</a:t>
            </a:r>
            <a:r>
              <a:rPr lang="en-US" sz="2400" dirty="0" smtClean="0">
                <a:latin typeface="UC Berkeley OS Sign"/>
                <a:sym typeface="UC Berkeley OS Sign"/>
              </a:rPr>
              <a:t> – making stuff,  often with much of the assembly done “upstream” in a supply chain or by collaborating with people who are "downstream" toward the customer to customize it; intangible stuff often is delivered in more tangible packages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Human Resources, Finance, MIS </a:t>
            </a:r>
            <a:r>
              <a:rPr lang="en-US" sz="2400" dirty="0" smtClean="0">
                <a:latin typeface="UC Berkeley OS Sign"/>
                <a:sym typeface="UC Berkeley OS Sign"/>
              </a:rPr>
              <a:t>– organizing and taking care of the people who do everything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Information Systems </a:t>
            </a:r>
            <a:r>
              <a:rPr lang="en-US" sz="2400" dirty="0" smtClean="0">
                <a:latin typeface="UC Berkeley OS Sign"/>
                <a:sym typeface="UC Berkeley OS Sign"/>
              </a:rPr>
              <a:t>– designing, deploying, supporting computing and communications infrastructure </a:t>
            </a:r>
          </a:p>
        </p:txBody>
      </p:sp>
    </p:spTree>
    <p:extLst>
      <p:ext uri="{BB962C8B-B14F-4D97-AF65-F5344CB8AC3E}">
        <p14:creationId xmlns:p14="http://schemas.microsoft.com/office/powerpoint/2010/main" val="2465269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Classification and Standardization (1)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499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Classifications and standards both impose order on resources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They both distinguish, explicitly or implicitly, between standard / appropriate / effective and nonstandard / inappropriate / ineffective ways of creating organizing, and using resources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But this does not imply that a standard is a good one or that the best one will win a "standards war“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>
              <a:latin typeface="UC Berkeley OS Sign"/>
              <a:cs typeface="Arial" pitchFamily="34" charset="0"/>
              <a:sym typeface="Arial" pitchFamily="34" charset="0"/>
            </a:endParaRP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STOP AND THINK: Examples of standards wars?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sym typeface="UC Berkeley OS Sign"/>
              </a:rPr>
              <a:t>Describing What Businesses Do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30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36996" y="1219200"/>
            <a:ext cx="8036719" cy="492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Organization-level or business model patterns</a:t>
            </a:r>
            <a:r>
              <a:rPr lang="en-US" sz="2800" dirty="0" smtClean="0">
                <a:latin typeface="UC Berkeley OS Sign"/>
                <a:sym typeface="UC Berkeley OS Sign"/>
              </a:rPr>
              <a:t>: marketplace, auction, supply chain, build to order, drop shipment, vendor managed inventory, etc. 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Business process patterns</a:t>
            </a:r>
            <a:r>
              <a:rPr lang="en-US" sz="2800" dirty="0" smtClean="0">
                <a:latin typeface="UC Berkeley OS Sign"/>
                <a:sym typeface="UC Berkeley OS Sign"/>
              </a:rPr>
              <a:t>: procurement, payment, shipment, reconciliation, etc.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Business information patterns</a:t>
            </a:r>
            <a:r>
              <a:rPr lang="en-US" sz="2800" dirty="0" smtClean="0">
                <a:latin typeface="UC Berkeley OS Sign"/>
                <a:sym typeface="UC Berkeley OS Sign"/>
              </a:rPr>
              <a:t>: document models for catalog, purchase order, invoice, etc., and models for the components they contain for party, time, location, measurement, price, etc.</a:t>
            </a:r>
          </a:p>
          <a:p>
            <a:pPr marL="617929" lvl="1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Wingdings" panose="05000000000000000000" pitchFamily="2" charset="2"/>
              </a:rPr>
              <a:t> </a:t>
            </a:r>
            <a:r>
              <a:rPr lang="en-US" sz="2800" dirty="0" smtClean="0">
                <a:latin typeface="UC Berkeley OS Sign"/>
                <a:sym typeface="Wingdings" panose="05000000000000000000" pitchFamily="2" charset="2"/>
                <a:hlinkClick r:id="rId3"/>
              </a:rPr>
              <a:t>Universal Business Language</a:t>
            </a:r>
            <a:endParaRPr lang="en-US" sz="2800" dirty="0" smtClean="0">
              <a:latin typeface="UC Berkeley OS Sign"/>
              <a:sym typeface="UC Berkeley OS Sign"/>
            </a:endParaRPr>
          </a:p>
        </p:txBody>
      </p:sp>
    </p:spTree>
    <p:extLst>
      <p:ext uri="{BB962C8B-B14F-4D97-AF65-F5344CB8AC3E}">
        <p14:creationId xmlns:p14="http://schemas.microsoft.com/office/powerpoint/2010/main" val="3901961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ure10-1ReusingPattern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457200"/>
            <a:ext cx="8678487" cy="6003985"/>
          </a:xfrm>
        </p:spPr>
      </p:pic>
    </p:spTree>
    <p:extLst>
      <p:ext uri="{BB962C8B-B14F-4D97-AF65-F5344CB8AC3E}">
        <p14:creationId xmlns:p14="http://schemas.microsoft.com/office/powerpoint/2010/main" val="8828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Generalizing Business Patterns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32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066800"/>
            <a:ext cx="8036719" cy="4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You can identify business model patterns inductively, by looking at specific examples of businesses and </a:t>
            </a:r>
            <a:r>
              <a:rPr lang="en-US" sz="28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factoring out repeating elements</a:t>
            </a:r>
            <a:endParaRPr lang="en-US" sz="2800" dirty="0" smtClean="0">
              <a:latin typeface="UC Berkeley OS Sign"/>
              <a:sym typeface="UC Berkeley OS Sign"/>
            </a:endParaRPr>
          </a:p>
          <a:p>
            <a:pPr marL="617929" lvl="1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Bank in supermarket</a:t>
            </a:r>
          </a:p>
          <a:p>
            <a:pPr marL="617929" lvl="1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Fast food franchise in supermarket</a:t>
            </a:r>
          </a:p>
          <a:p>
            <a:pPr marL="617929" lvl="1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Post office in supermarket</a:t>
            </a:r>
          </a:p>
          <a:p>
            <a:pPr marL="1075129" lvl="2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==&gt; PATTERN: Complementary product or service for supermarket customers "plugged into" supermarket</a:t>
            </a:r>
          </a:p>
          <a:p>
            <a:pPr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endParaRPr lang="en-US" sz="2800" dirty="0" smtClean="0">
              <a:latin typeface="UC Berkeley OS Sign"/>
              <a:sym typeface="UC Berkeley OS Sign"/>
            </a:endParaRPr>
          </a:p>
        </p:txBody>
      </p:sp>
    </p:spTree>
    <p:extLst>
      <p:ext uri="{BB962C8B-B14F-4D97-AF65-F5344CB8AC3E}">
        <p14:creationId xmlns:p14="http://schemas.microsoft.com/office/powerpoint/2010/main" val="86071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Co-evolution of Technology and Business Organization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1524000"/>
            <a:ext cx="7391400" cy="509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Info &amp; Com technology has changed the structure  and operation of firms; less hierarchical and more network forms 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Information about goods becomes a good (or a service)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From forecast/schedule-driven to demand/event-driven business models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From tightly to loosely coupled relationships/architectures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From proprietary to standard models with reusable components</a:t>
            </a:r>
          </a:p>
        </p:txBody>
      </p:sp>
    </p:spTree>
    <p:extLst>
      <p:ext uri="{BB962C8B-B14F-4D97-AF65-F5344CB8AC3E}">
        <p14:creationId xmlns:p14="http://schemas.microsoft.com/office/powerpoint/2010/main" val="4246410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Data-Driven Business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62000" y="1828800"/>
            <a:ext cx="7620000" cy="396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No forecast can ever be as accurate as actual sales and demand information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The key to business optimization isn't doing things faster  according to plans, it is doing things smarter according to actual demand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"Information-driven decisions" can be make more reliably and with less latency when applications and sensor networks collect information </a:t>
            </a:r>
          </a:p>
        </p:txBody>
      </p:sp>
    </p:spTree>
    <p:extLst>
      <p:ext uri="{BB962C8B-B14F-4D97-AF65-F5344CB8AC3E}">
        <p14:creationId xmlns:p14="http://schemas.microsoft.com/office/powerpoint/2010/main" val="556240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53641" y="1071562"/>
            <a:ext cx="8197453" cy="2089547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 smtClean="0">
                <a:sym typeface="UC Berkeley OS Sign"/>
              </a:rPr>
              <a:t>INFO 202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“Information Organization &amp; Retrieval”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Fall 2016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endParaRPr lang="en-US" sz="3400" dirty="0" smtClean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906" y="2464594"/>
            <a:ext cx="8228707" cy="358973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Robert J. Glushko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  <a:hlinkClick r:id="rId3"/>
              </a:rPr>
              <a:t>glushko@berkeley.edu</a:t>
            </a: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@rjglushko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31 October 2016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Supply Chains and 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Inter-Enterprise Information Exchange</a:t>
            </a: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olidFill>
                <a:srgbClr val="002955"/>
              </a:solidFill>
              <a:sym typeface="UC Berkeley OS Sign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416597" y="642938"/>
            <a:ext cx="4675767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253506" y="375047"/>
            <a:ext cx="7255191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221" y="223242"/>
            <a:ext cx="892969" cy="8929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7102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Supply Chain Pattern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981200"/>
            <a:ext cx="8305800" cy="446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  <a:latin typeface="UC Berkeley OS Sign"/>
                <a:sym typeface="UC Berkeley OS Sign"/>
              </a:rPr>
              <a:t>A supply chain is an organizing system </a:t>
            </a:r>
            <a:r>
              <a:rPr lang="en-US" sz="2400" dirty="0" smtClean="0">
                <a:latin typeface="UC Berkeley OS Sign"/>
                <a:sym typeface="UC Berkeley OS Sign"/>
              </a:rPr>
              <a:t>that defines the end-to-end view of the buy-side and sell-side relationships of an enterprise 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400" dirty="0" smtClean="0">
                <a:latin typeface="UC Berkeley OS Sign"/>
                <a:sym typeface="UC Berkeley OS Sign"/>
              </a:rPr>
              <a:t>A supply chain is the network of facilities and distribution capabilities an enterprise uses to:</a:t>
            </a:r>
          </a:p>
          <a:p>
            <a:pPr marL="617929" lvl="2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400" dirty="0" smtClean="0">
                <a:latin typeface="UC Berkeley OS Sign"/>
                <a:sym typeface="UC Berkeley OS Sign"/>
              </a:rPr>
              <a:t>"Source" (or "procure") raw materials (chemicals, ores, grains, ...) or components</a:t>
            </a:r>
          </a:p>
          <a:p>
            <a:pPr marL="617929" lvl="2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400" dirty="0" smtClean="0">
                <a:latin typeface="UC Berkeley OS Sign"/>
                <a:sym typeface="UC Berkeley OS Sign"/>
              </a:rPr>
              <a:t>Transform the materials or assemble the components into products</a:t>
            </a:r>
          </a:p>
          <a:p>
            <a:pPr marL="617929" lvl="2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400" dirty="0" smtClean="0">
                <a:latin typeface="UC Berkeley OS Sign"/>
                <a:sym typeface="UC Berkeley OS Sign"/>
              </a:rPr>
              <a:t>Deliver the products to customers (indirectly through distributors or stores or directly to the purchaser)</a:t>
            </a:r>
          </a:p>
        </p:txBody>
      </p:sp>
    </p:spTree>
    <p:extLst>
      <p:ext uri="{BB962C8B-B14F-4D97-AF65-F5344CB8AC3E}">
        <p14:creationId xmlns:p14="http://schemas.microsoft.com/office/powerpoint/2010/main" val="1356054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37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67640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4000" b="1" dirty="0" smtClean="0"/>
              <a:t>Conceptual Model of a Supply Chain</a:t>
            </a:r>
          </a:p>
        </p:txBody>
      </p:sp>
      <p:pic>
        <p:nvPicPr>
          <p:cNvPr id="2056" name="Picture 8" descr="http://assets.macys.com/navapp/web20/assets/script/scene7/core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58" name="Picture 10" descr="http://assets.macys.com/navapp/web20/assets/script/scene7/core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60" name="Picture 12" descr="http://assets.macys.com/navapp/web20/assets/script/scene7/core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9" name="Picture 18" descr="equivalenceproble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9912" y="1600200"/>
            <a:ext cx="6024092" cy="454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99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Information Supply Chain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38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905000"/>
            <a:ext cx="8305800" cy="3006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The flow of materials and goods in a supply chain is accompanied by information about it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But information about supply chain activities and processes is increasingly separated from the physical flow of materials and goods, and for information-based services there are no physical resources to move</a:t>
            </a:r>
          </a:p>
        </p:txBody>
      </p:sp>
    </p:spTree>
    <p:extLst>
      <p:ext uri="{BB962C8B-B14F-4D97-AF65-F5344CB8AC3E}">
        <p14:creationId xmlns:p14="http://schemas.microsoft.com/office/powerpoint/2010/main" val="3239038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Information Supply Chain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39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981200"/>
            <a:ext cx="8305800" cy="379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Information also flows in the opposite direction from the customer, retailers, and distributors back into the supply chain – this is also called the DEMAND CHAIN 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The information supply chain has become especially important because increased global competition and better informed customers are forcing forms to shift from forecast to demand (i.e. customer) driven business models</a:t>
            </a:r>
          </a:p>
        </p:txBody>
      </p:sp>
    </p:spTree>
    <p:extLst>
      <p:ext uri="{BB962C8B-B14F-4D97-AF65-F5344CB8AC3E}">
        <p14:creationId xmlns:p14="http://schemas.microsoft.com/office/powerpoint/2010/main" val="461676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Classification and Standardization (2)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316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Some classifications become standards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Every successful standard imposes a classification system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and classification systems can have significant inertia, becoming part of the "installed base" or "infrastructure" and difficult to change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262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Design Issues for the </a:t>
            </a:r>
            <a:br>
              <a:rPr lang="en-US" sz="3600" b="1" dirty="0" smtClean="0"/>
            </a:br>
            <a:r>
              <a:rPr lang="en-US" sz="3600" b="1" dirty="0" smtClean="0"/>
              <a:t>Information Supply Chain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40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981200"/>
            <a:ext cx="8305800" cy="370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endParaRPr lang="en-US" sz="2800" dirty="0" smtClean="0"/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What information is exchanged? Why?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endParaRPr lang="en-US" sz="2800" dirty="0" smtClean="0">
              <a:latin typeface="UC Berkeley OS Sign"/>
              <a:sym typeface="UC Berkeley OS Sign"/>
            </a:endParaRP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Which entities in the supply chain are able to exchange information?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What is the frequency of this information exchange?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Which entity or event initiates the exchange? </a:t>
            </a:r>
          </a:p>
        </p:txBody>
      </p:sp>
    </p:spTree>
    <p:extLst>
      <p:ext uri="{BB962C8B-B14F-4D97-AF65-F5344CB8AC3E}">
        <p14:creationId xmlns:p14="http://schemas.microsoft.com/office/powerpoint/2010/main" val="4117880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53641" y="1071562"/>
            <a:ext cx="8197453" cy="208954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 smtClean="0">
                <a:sym typeface="UC Berkeley OS Sign"/>
              </a:rPr>
              <a:t>INFO 202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“Information Organization &amp; Retrieval”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Fall 2016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906" y="2464594"/>
            <a:ext cx="8228707" cy="358973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Robert J. Glushko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  <a:hlinkClick r:id="rId3"/>
              </a:rPr>
              <a:t>glushko@berkeley.edu</a:t>
            </a: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@rjglushko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31 October 2016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Integration and Interoperability</a:t>
            </a: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olidFill>
                <a:srgbClr val="002955"/>
              </a:solidFill>
              <a:sym typeface="UC Berkeley OS Sign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416597" y="642938"/>
            <a:ext cx="4675767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253506" y="375047"/>
            <a:ext cx="7255191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221" y="223242"/>
            <a:ext cx="892969" cy="8929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6323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Integration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42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81000" y="1676400"/>
            <a:ext cx="8534400" cy="492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Integration is the "controlled sharing of information" between two (or more) business systems, applications, or services within or between firms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Integration means that one application can extract or obtain information from another one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It doesn't mean that the information will work "as is" in the target application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"Enterprise integration" - making different applications share information - has long been a substantial portion of the IT activities in many companies</a:t>
            </a:r>
          </a:p>
        </p:txBody>
      </p:sp>
    </p:spTree>
    <p:extLst>
      <p:ext uri="{BB962C8B-B14F-4D97-AF65-F5344CB8AC3E}">
        <p14:creationId xmlns:p14="http://schemas.microsoft.com/office/powerpoint/2010/main" val="3460334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Inter-Enterprise Data Integration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81000" y="1676400"/>
            <a:ext cx="8534400" cy="492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Data integration between companies so they can do business with each other is also a huge IT challenge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Suppose you publish your web service interface description; this says "my ordering service requires a purchase order that conforms to this schema"</a:t>
            </a:r>
          </a:p>
          <a:p>
            <a:pPr marL="617929" lvl="1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This says "send me MY purchase order" not "send me YOUR purchase order"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Will the purchase orders being used by other firms meet your interface requirement, either directly or after being transformed?</a:t>
            </a:r>
          </a:p>
        </p:txBody>
      </p:sp>
    </p:spTree>
    <p:extLst>
      <p:ext uri="{BB962C8B-B14F-4D97-AF65-F5344CB8AC3E}">
        <p14:creationId xmlns:p14="http://schemas.microsoft.com/office/powerpoint/2010/main" val="1033768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67640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4000" b="1" dirty="0" smtClean="0"/>
              <a:t>To Interoperate, or not to Interoperate?</a:t>
            </a:r>
          </a:p>
        </p:txBody>
      </p:sp>
      <p:pic>
        <p:nvPicPr>
          <p:cNvPr id="2056" name="Picture 8" descr="http://assets.macys.com/navapp/web20/assets/script/scene7/core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58" name="Picture 10" descr="http://assets.macys.com/navapp/web20/assets/script/scene7/core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60" name="Picture 12" descr="http://assets.macys.com/navapp/web20/assets/script/scene7/core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9" name="Picture 18" descr="equivalenceproble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143000"/>
            <a:ext cx="8589791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226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hlinkClick r:id="rId3"/>
              </a:rPr>
              <a:t>Syntactic, Structural, &amp; Semantic Interoperability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981200"/>
            <a:ext cx="8305800" cy="45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SYNTACTIC interoperability is just the ability to exchange information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STRUCTURAL interoperability means that all of the expected information components are present with the same arrangement and granularity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SEMANTIC interoperability requires that the content of the message be understood by the recipient application or process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Semantic integration is the process by which this common semantic model is created</a:t>
            </a:r>
          </a:p>
        </p:txBody>
      </p:sp>
    </p:spTree>
    <p:extLst>
      <p:ext uri="{BB962C8B-B14F-4D97-AF65-F5344CB8AC3E}">
        <p14:creationId xmlns:p14="http://schemas.microsoft.com/office/powerpoint/2010/main" val="582011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Interoperability isn't All or None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981200"/>
            <a:ext cx="8458200" cy="29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Some interoperability problems can be detected and resolved by completely automated means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Other problems can be detected and resolved with some human intervention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Other problems can be detected but not resolved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Some problems can go undetected</a:t>
            </a:r>
          </a:p>
        </p:txBody>
      </p:sp>
    </p:spTree>
    <p:extLst>
      <p:ext uri="{BB962C8B-B14F-4D97-AF65-F5344CB8AC3E}">
        <p14:creationId xmlns:p14="http://schemas.microsoft.com/office/powerpoint/2010/main" val="1007544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sym typeface="UC Berkeley OS Sign"/>
              </a:rPr>
              <a:t>Ways NOT to Interoperate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47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981200"/>
            <a:ext cx="8305800" cy="356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Elements with the same meaning can have different names ("</a:t>
            </a:r>
            <a:r>
              <a:rPr lang="en-US" sz="2800" dirty="0" err="1" smtClean="0">
                <a:latin typeface="UC Berkeley OS Sign"/>
                <a:sym typeface="UC Berkeley OS Sign"/>
              </a:rPr>
              <a:t>IssueDate</a:t>
            </a:r>
            <a:r>
              <a:rPr lang="en-US" sz="2800" dirty="0" smtClean="0">
                <a:latin typeface="UC Berkeley OS Sign"/>
                <a:sym typeface="UC Berkeley OS Sign"/>
              </a:rPr>
              <a:t>" </a:t>
            </a:r>
            <a:r>
              <a:rPr lang="en-US" sz="2800" dirty="0" err="1" smtClean="0">
                <a:latin typeface="UC Berkeley OS Sign"/>
                <a:sym typeface="UC Berkeley OS Sign"/>
              </a:rPr>
              <a:t>vs</a:t>
            </a:r>
            <a:r>
              <a:rPr lang="en-US" sz="2800" dirty="0" smtClean="0">
                <a:latin typeface="UC Berkeley OS Sign"/>
                <a:sym typeface="UC Berkeley OS Sign"/>
              </a:rPr>
              <a:t> "</a:t>
            </a:r>
            <a:r>
              <a:rPr lang="en-US" sz="2800" dirty="0" err="1" smtClean="0">
                <a:latin typeface="UC Berkeley OS Sign"/>
                <a:sym typeface="UC Berkeley OS Sign"/>
              </a:rPr>
              <a:t>OrderIssueDate</a:t>
            </a:r>
            <a:r>
              <a:rPr lang="en-US" sz="2800" dirty="0" smtClean="0">
                <a:latin typeface="UC Berkeley OS Sign"/>
                <a:sym typeface="UC Berkeley OS Sign"/>
              </a:rPr>
              <a:t>")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Elements with the same meaning can have different names or different formats even when they have the same name (September 11, 2001, 9/11/2001 and 9-11-01; 11/09/01 in Europe)</a:t>
            </a:r>
          </a:p>
          <a:p>
            <a:pPr marL="160729" indent="-160729" eaLnBrk="0" hangingPunct="0">
              <a:lnSpc>
                <a:spcPct val="92000"/>
              </a:lnSpc>
              <a:spcBef>
                <a:spcPts val="126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r>
              <a:rPr lang="en-US" sz="2800" dirty="0" smtClean="0">
                <a:latin typeface="UC Berkeley OS Sign"/>
                <a:sym typeface="UC Berkeley OS Sign"/>
              </a:rPr>
              <a:t>Same meaning, but encoded differently: in XML using attributes instead of elements</a:t>
            </a:r>
          </a:p>
        </p:txBody>
      </p:sp>
    </p:spTree>
    <p:extLst>
      <p:ext uri="{BB962C8B-B14F-4D97-AF65-F5344CB8AC3E}">
        <p14:creationId xmlns:p14="http://schemas.microsoft.com/office/powerpoint/2010/main" val="4085266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48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67640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4000" b="1" dirty="0" smtClean="0"/>
              <a:t>The Dimensions of Interoperability </a:t>
            </a:r>
          </a:p>
        </p:txBody>
      </p:sp>
      <p:pic>
        <p:nvPicPr>
          <p:cNvPr id="2056" name="Picture 8" descr="http://assets.macys.com/navapp/web20/assets/script/scene7/core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58" name="Picture 10" descr="http://assets.macys.com/navapp/web20/assets/script/scene7/core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60" name="Picture 12" descr="http://assets.macys.com/navapp/web20/assets/script/scene7/core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9" name="Picture 18" descr="equivalenceproble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1600200"/>
            <a:ext cx="6927516" cy="472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85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Example:  Model of a Purchase Order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990600"/>
            <a:ext cx="6132853" cy="288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7670812" cy="26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3276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EXPECTED ADDRESS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089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"Specifications"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1371600"/>
            <a:ext cx="7772400" cy="465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A specification is an explicit and detailed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description about how something (a product, system, service, or practice) works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 that might include: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the definitions of the key concepts or terms used in the description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the materials from which it is made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the components (tangible or intangible) that are arranged or assembled to make it work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the methods or processes by which it operates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the inputs and outputs for each method or process</a:t>
            </a:r>
          </a:p>
        </p:txBody>
      </p:sp>
    </p:spTree>
    <p:extLst>
      <p:ext uri="{BB962C8B-B14F-4D97-AF65-F5344CB8AC3E}">
        <p14:creationId xmlns:p14="http://schemas.microsoft.com/office/powerpoint/2010/main" val="3359910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Conceptual Agreement, Implementation Disagreement: Easy to Make Interoperable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43000"/>
            <a:ext cx="5502552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962400"/>
            <a:ext cx="547561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31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1248766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&lt;Address&gt;</a:t>
            </a:r>
          </a:p>
          <a:p>
            <a:r>
              <a:rPr lang="en-US" dirty="0" smtClean="0"/>
              <a:t>     &lt;Latitude direction=“N”&gt;37.871&lt;/Latitude&gt;</a:t>
            </a:r>
          </a:p>
          <a:p>
            <a:r>
              <a:rPr lang="en-US" dirty="0" smtClean="0"/>
              <a:t>     &lt;Longitude direction=“W”&gt;-122.271&lt;/Longitude&gt;</a:t>
            </a:r>
          </a:p>
          <a:p>
            <a:r>
              <a:rPr lang="en-US" dirty="0" smtClean="0"/>
              <a:t>&lt;/Address&gt;</a:t>
            </a:r>
            <a:endParaRPr lang="en-US" dirty="0"/>
          </a:p>
        </p:txBody>
      </p:sp>
      <p:pic>
        <p:nvPicPr>
          <p:cNvPr id="7" name="Picture 4" descr="D:\courses\F2012\202\figures\InteroperabilityDimensionsG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95600"/>
            <a:ext cx="5867400" cy="3850481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524000" y="5181600"/>
            <a:ext cx="1295400" cy="838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791200" cy="114300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Conceptual Disagreement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43400" y="2449095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If you give this address to the postal service… will your package get there?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52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pic>
        <p:nvPicPr>
          <p:cNvPr id="8" name="Picture 7" descr="MartialArtsCategori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8140" y="1752601"/>
            <a:ext cx="8029452" cy="47244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Interchange / Hub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07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Mapping in and out of a Hub Language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327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If all parties/applications/services rely on a hub language for their external interfaces, an exponential interoperability challenge becomes a linear one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Mapping tools for transforming instances from an internal information model to another one are ubiquitous as standalone tools and as parts of application servers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EXAMPLE: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  <a:hlinkClick r:id="rId3"/>
              </a:rPr>
              <a:t>Altova </a:t>
            </a:r>
            <a:r>
              <a:rPr lang="en-US" sz="2400" dirty="0" err="1" smtClean="0">
                <a:latin typeface="UC Berkeley OS Sign"/>
                <a:cs typeface="Arial" pitchFamily="34" charset="0"/>
                <a:sym typeface="Arial" pitchFamily="34" charset="0"/>
                <a:hlinkClick r:id="rId3"/>
              </a:rPr>
              <a:t>MapForce</a:t>
            </a:r>
            <a:endParaRPr lang="en-US" sz="2400" dirty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537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"Standards"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419597"/>
            <a:ext cx="7772400" cy="258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A standard is a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published specification that is developed and maintained by consensus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of all the relevant stakeholders in some domain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following a defined and transparent process 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usually under the auspices of a dedicated organization with the authority to create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</a:t>
            </a:r>
            <a:endParaRPr lang="en-US" sz="2400" dirty="0" smtClean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8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Why Standards Exist (1)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7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327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serve as a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coordinating mechanism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whenever there are alternative ways of doing or making something that might be incompatible or that otherwise wouldn't be possible</a:t>
            </a:r>
          </a:p>
          <a:p>
            <a:pPr lvl="1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</a:pPr>
            <a:endParaRPr lang="en-US" sz="2400" dirty="0" smtClean="0">
              <a:latin typeface="UC Berkeley OS Sign"/>
              <a:cs typeface="Arial" pitchFamily="34" charset="0"/>
              <a:sym typeface="Arial" pitchFamily="34" charset="0"/>
            </a:endParaRP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can also serve as a 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regulating mechanism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to restrict behavior or operation that might be unsafe, unfair, or otherwise "harmful“</a:t>
            </a:r>
          </a:p>
        </p:txBody>
      </p:sp>
    </p:spTree>
    <p:extLst>
      <p:ext uri="{BB962C8B-B14F-4D97-AF65-F5344CB8AC3E}">
        <p14:creationId xmlns:p14="http://schemas.microsoft.com/office/powerpoint/2010/main" val="3729408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Why Standards Exist (2)</a:t>
            </a:r>
            <a:endParaRPr lang="en-US" sz="36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8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33600"/>
            <a:ext cx="7772400" cy="201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Many standards define technical specifications and procedures to ensure a "common design" or "</a:t>
            </a:r>
            <a:r>
              <a:rPr lang="en-US" sz="24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interoperability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"</a:t>
            </a:r>
            <a:endParaRPr lang="en-US" sz="2400" dirty="0" smtClean="0">
              <a:latin typeface="UC Berkeley OS Sign"/>
              <a:cs typeface="Arial" pitchFamily="34" charset="0"/>
              <a:sym typeface="Arial" pitchFamily="34" charset="0"/>
            </a:endParaRP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Standards define institutional categories about models, behaviors, or </a:t>
            </a:r>
            <a:r>
              <a:rPr lang="en-US" sz="2400" dirty="0" smtClean="0">
                <a:latin typeface="UC Berkeley OS Sign"/>
                <a:cs typeface="Arial" pitchFamily="34" charset="0"/>
                <a:sym typeface="Arial" pitchFamily="34" charset="0"/>
              </a:rPr>
              <a:t>processes</a:t>
            </a:r>
            <a:endParaRPr lang="en-US" sz="2400" dirty="0" smtClean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07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304800"/>
            <a:ext cx="5105400" cy="1143000"/>
          </a:xfrm>
        </p:spPr>
        <p:txBody>
          <a:bodyPr>
            <a:no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4000" b="1" dirty="0" smtClean="0"/>
              <a:t>Which Side</a:t>
            </a:r>
            <a:br>
              <a:rPr lang="en-US" sz="4000" b="1" dirty="0" smtClean="0"/>
            </a:br>
            <a:r>
              <a:rPr lang="en-US" sz="4000" b="1" dirty="0" smtClean="0"/>
              <a:t>to Drive On?</a:t>
            </a:r>
          </a:p>
        </p:txBody>
      </p:sp>
      <p:pic>
        <p:nvPicPr>
          <p:cNvPr id="154626" name="Picture 2" descr="https://encrypted-tbn0.gstatic.com/images?q=tbn:ANd9GcRFymJzqvJWpvJ17kFAfFjreUSA7kdNTRjl7qTegvypXFjmB04y8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"/>
            <a:ext cx="3752850" cy="2382130"/>
          </a:xfrm>
          <a:prstGeom prst="rect">
            <a:avLst/>
          </a:prstGeom>
          <a:noFill/>
        </p:spPr>
      </p:pic>
      <p:sp>
        <p:nvSpPr>
          <p:cNvPr id="154628" name="AutoShape 4" descr="data:image/jpeg;base64,/9j/4AAQSkZJRgABAQAAAQABAAD/2wCEAAkGBhQSERUUExQUFRUWGB4VGBcXFxwYGBwVHBcYFx0aFxcXHCYeFxwjHBgcIC8gJCgpLCwsHB4xNTAqNSYrLCkBCQoKDQwMFA8PFCkYFBgpKSkpKSkpKSkpKSkpKSkpKSkpKSkpKTUpKSkpKSkpKSkpKSkpKSkpKSkpKSkpKSkpKf/AABEIAJwBRAMBIgACEQEDEQH/xAAcAAABBQEBAQAAAAAAAAAAAAAGAgMEBQcBAAj/xABLEAACAQIEAwUDBwgHBgcBAAABAhEAAwQSITEFBkETIlFhcTKBkQcUI0KhscEzNFJicnOy0RUkQ5KzwuElNVOC8PEWg5Oiw9LTF//EABYBAQEBAAAAAAAAAAAAAAAAAAABAv/EABcRAQEBAQAAAAAAAAAAAAAAAAABEUH/2gAMAwEAAhEDEQA/ACpNh6UsUhNhS1rTJQFKpNdoFV6uTXaivV41ya9NB6uV2uUVw0ktSjSDUHM50rA747x9a3vrWD311Pr+NSFQ3Fc+bsVLRoCATpuSQNNzqKcuCnrdgm2xAJyNLEdBnHw3qoducsuM2Z0BtotxxDnIjAQTlQg+0NpqD/R67dtaGsbXd/8A06uLnA7ifOEEH6EXpVtOz1Pv2iPGq25aEv5Mh+JNNDTcIAE9tbiSJy3Ykb/2XSkrwoESL1rTyu//AJVb4e4q2FDeyDihMfXNlAo9JP31CwVmSwMbkCZBmdNgf5eNND9nku45yrdwxPh2sH3qRP2VKHyaYvwt/wB4x8csVY8wcNRQ75IJUOrdrK6kKO6w2n+dROX7B7YZHIPQ2XWcxOQbwI160FfiOSb6GGNsEft/Yezg+6o45WuSO/a1E7vtJX9DxB+FGiYvEKxy4vEDUyGRH1DukQWI9pCNKiY/GXGYM7K7KCQRbFskZvrBdGkj7/GgGf8AwjdgHPa1Mbvvr0yeVPWORr7tlVrZaM277QDv2cdRV8l0QIJ9t9/CWifsq84M57S5GkWh3vCVTWJPrvRAfgOSMU1u6iqhYlCPpFAIUtJBJ8xT1v5K8YRvYHkbn2aLFHXK9/MRrPcPeGx78QJGwFEBuHWSPaIEeQ66bz7qKyPFfJli7a5mNmNtLhP3LUR+SL4RrhNvKm+rT7gUlup08K1bi+IZckBcrOAS24IEgiAJGhn3VDW8GwWIMjS2B5gEbHzqozu/8nmJS0LzdkEMfWM67aZa5i/k/wATb7PP2f0sBIYkmYjQLI3Fadzf+YrHXs/un8KHLfArtjEYdro1uXFgghjuDE+Q19KAGxPLNy2XDMkoSpEtuJmO7qBFR/6HbxX/AN3/ANaKOM3puYgnukvcEmJPtDJp49TVb24PjrEaeIkfZUFS3B3H6P2/yrh4Wf0l+3+VWr3ww0nVSRpGgga+Zr1+xCK+upI8tBOmvmOg3poqFwB/SA84NcfBEbQfTWrdbI7NzB7oBJzRBOnswZ1nqKr8Nh8zII9pgpM+Y1j0b7KaEW+HNlLHugTqRuQJgedMLU7DYlyhTMSpkwTpJgT6x91QVq3OBYX1rlOKvhNerI+gl6UoU2ppQNbU4K6KSK7NAsV6kiu1B2vTXK9RXa5XorxqDhpDUomkzUCeorCsTufWt28KwvEDU+v41CobirGxw+U1MBtfajX4ajSoDrRNwnh+Ke2uS1bVGEBmUCQeoJjXzrSIVvgqsTpOYd4CTrO+mtPnl5v+HcaRrCN9XYzOlXK8JxNtR2mKt2FgiJCwuugP+tVvE8Sikf1tsQOpFwgAzsY08djUC8Ny+zqRlyqrF2zsFAZkgwGMmV/Ch7FWuyuECGGjd1gRA8Y66Dzq0TK4JW0XgTJBYDST3mMV25cVA2e0oDWyBEa99J9mYI6eooL/AJg4UtlMOJZs9sFsx6g2RoOg1OnnVNYw+xUHZdvBvT9b7aKeOYj+q4O5H9nB20BFodfOKoLfG7ZYISLf1DcZcwDQCoIzaIZ3AMeG9BBSywaDMhiInX8qPxB+PnTTm4rAKBquoInqYOvXX/vUjjF8Ag2bwdGJkA6qwZSQYAVlkaMAJHQEVCv8SL2kgKjDusAACxGmZIEiR7QmMwBEFjRD73ot98WxMEnQEOGaSApkSNxEGrLhOMt5ma1nYm0AysAACFUQpmWkjqBvUDCcG7S2oJRCWUE3DGrOQAZI3PTerT+jlwl1kuMltuoMMCpJ7wjVVjQTBncRrVU9yhizI7kEWxALKhI7RfHfefSibHcRuLo1s7lgQ6MCPKNh9ug8aCsNichzZRLCFJlQdCDDERGh1B1110q3TGs91VREcmTCMzF4iQCxExqJ1EDwBoh3ivEy1tWysFF1TEjNJB0yjp+FI4fxHNgcUDJbKu/UEAZtPMz417jN64DcQAFGUMLkHILcEZwV1Ug6EmIPqKqOGKWL2mKlrsJEkMxAzAKQuQg6DU+G/Uok5x4itzCW0tSTmQxGuXsyZI8IYUN8vXblzF4cMzNFyRLTHdJJ1OmijTrEVL5kd1w9u2GCPavBD9SCmDtyJnXXMAetVXB+Y7vaIWRLjJLBiozCBG/+lBHxHeF7fPmaZMgA3QCJJmZ+troKZXAtpEGNdGHS2B4zvRLh8XYl7i22VgGZlkZYAa4YHT2I8NdhpU9cPhnJDoqkZwTEfk1RmM9IDjU+dAEJgnGUZG9hRt1LHw9Km8RsHs7Qg/WO3WQv+WiTHcCSzbN2y7qwyldcw7xAmDIIKk9KrE47eAIYWbg/WSD8QY+ygp5/qd0nqyj72qttsVVD4SdvUb9PZqyx/F8O1k21BTv5iMuoMRv4QAI2qEuIslQmcCNM0GYJJg6x1PSoGeHJr6I58dkb/SoCUV2OGW0DMlwXB2bLowGpA1kDy286FUFUP2106+6vUu1akbn3V6so3haUDSRXa2rG+cHPz7Ean8ofuFVPaHxNWvOX59iP2/8AKtU4NAvtD4n413tD4n402a9NEfQibCh75QGIwF0jxT/EWiC2dB6UP/KAs4C6B1KbfvEqNMjtK7sFXMzMYAEkknYAVqfLvItu1h2W+A9y6sPr7I3yoehBg5h1HgBSORuTvm6i9dH0zDQH+zU9P2iNz028ZLqDEOaOXnwd3IxLIdUfoy/gw6j8CKvfkoP9Zvfuv/kWtC45wa3irJtXBodQRurdGXz+8SKC+QuC3MLjr9q4NRakHoy9osMvkfsMjpQaB1rDsRqx9T+Nbj/OsPv7n1rMKhuKO+CcrX79u32uMvJbZFZEtwgKZfZzDdgPEHTX0BWrVOVOIpdwao5VeyCKGzwZCAhgY7rAyI12O4MVUjlj5OMJbOdka6QNc5LE+YEgT5dfWrHG8sWLloC1btKQJtsFgT4HLBgx+Nd/8SqJXus67mSikEaNqsjbboZ1oT4xz8UuMEuLBXMy2pJzyQYaNCRE6jbxqiixQxC3HRrZRg2q6AbAaZjqNN6rzgsQxZEXvqO9qmgMHUkwBGtTfnjYlzcAg6ABg7GN5JFs66kR5GrHh1xrV4Rhnuu9tFKWzJaLQSWkfRiTGumlQOLgbt5LS4m+xS0iqtu0AFIgSTcYd9iIJyg7aRXOJcvB8QBbyLCo3tSuYMA0kydBl+NTDwy5ka5fOdUGtqxcyqIEZbuIMZjpqluKp+KccvXibShFRCfo1BTJuNToxYDTTeTod6CRwvgaCYm4VlvBVAaczwZAGXfQeJqwY27eYmLhtBWVRAABaDCx3lPdGYaEHc0HYzB3bJunOyPbIyZGYDNnyNlnU+O9FmD4GRZv4jX6S0RlWWdmL5lYSJEDLpE906a1RRceth0uXS3cuXSLR9lcgeT3Bou8x08BVxg+GC2O0xLMqE5bYDZrj5hlyKSCNJClum0+Ntextq8mHt4jDqLUrlZSQpJSe7KhdYMrM9BqKq8auJYi6xLuiPOndTJ9JlV0HRsglTuApgGKCGLd68h7zErIZNWIQGG1K5SB3jrBMGdqXgcZctPbvMhCq4UktlBcd5iCRADCYidwfGjDl7lpbNhWLRf0c3hq3eGYiLikQQ0Ex1O0aIwd5br4ex2K3LIHaLcJBgr2hVfUC2m+pFBBw8veW6XZO99JZd1zDUM1y2EOVklTKxrB8IqJxrh5s32c3AUhrqxqwEgBoA7pDwsiZOX9aiLmTgNrIrLby3MxQOmXNDq2YMWWCpAIMz7WmtVVzG3LSWsNiTbBcZldQxDgmAGyqO+rZSTsR76AJxHGrly12dy0LgGZrbgkuJYMZYyHXv5YgRpBGs2HLnDs2JQWw5DIoJKxBcg7+EazT/EsDeWw9rsFTsHz/RgMe9IygSYglCdYikX+KXMChXMwvZxLSIYdmoZCo3VZUDTxoOcQRhecBZbs2UrENLSDoeoB2qViMcrC8dQwtYtiraMGuOiKI6mF6TSeXcbdxOM7QWe1YkO/eCxbGXNAYgTqDFO804+w965bK93L2avs0mGOp22Gh8aI9xy+bfzogeyMPb/u2Xf7yKHFutbwiXXYObubKBuMr5Ib4E+lT+Nsww98lgwe6Dv3hCQQ2msZgPdQ5esslhQwjO2ca9MsCinOJYYlFdlKEqGE6Sp1B8wehqusWST5Vb8W4q9+xZLxKKLII0lEBiR4671Nx2HsLhMM9pSr5G7UkiWaFOaJJAklRtoKghMin6qzHhValet4xp12NdU0RLsW5G5GvSvV3DpI3I16GvVEboBShSB09KXW2mNc6D+v4j9v/ItUoq754/P7/wC0P4FqkoO14muRXooj6DtHQeg+6qPnq+yYG46EqylCCDBB7RNQelBy/KrfAA7Gz4fX/wDtULjXP97E2WtNbtKrRJXNOjBurEbioqx5A47fu4wJcvXHXs3OVmJEgCDBNaZWXfJnw65867XI3ZhGBcjuyYAAPU+nhWo0UH/KZxC5Zw9o2rj2ybkEoxUkZGMEjpVN8mfE7t7E3e1uPci1pnYtE3FmJ22qx+Vj83s/vf8AI1U3yTfnF791/wDItQaeN6w+/ufWtw6isSv2zJ0O9SFQnq1scct2MP3bi3LpiLeS4uXXWX9kwKq7iHwNV729WPn+H3VUOY/it28ZdjB0gaL8Bv76TgLLG4FVSzEEwCAYVS51OmwJ91N9p4DY6HfWB8fGiHl7C4iziYXL2rWyAjQxyncHohgZvIAzFA7xvitzCXTYRbZhUbMwYk57av7JbJpmjVelQ8Hx/EO6A3XCkwVQhF8PYtwp3qFjcddxVwNdLO4AtiANl0AAGmup8yTTvCGHzjDzqvaAMFU7Zlkeuu9Bb8nI3z+2FZlkC4p3AJSQQswT0k/bRHhcGb4XTPcfDXCSdzcLgFp8STqag8I4RctOmJU20QI1lM8ybha5aQZY3zFdz0npVnyzw5rWIwVxjDvhmS8skzuyHqAZ31iRPU0FlguUMr3Lt5s5knTwnOdIAJkeFDOK51u53W06WlzaB3Bgbad2Aepkije3x6MTdw8N2kdraBWAy6KwU9QGEz5nwrPV+TLFXLrtnQFX7xk6HRvsBG34UVJN+5c7N8yixZdTcu5lVBcK6ohJ0iRr1M7TFEdrB4azdzYZxcfKzsnbe2LhQ6jUICQHzQQdBtVjheS1GCGGLspY52dO6xeQc0mfAD0FVXHOQnXD3exxF52ZcrC85YFR9UARrIXfTQURZcSQ4m4VdHtKu7pctnM0qMpJXTfXWY8Jpjk7l95tYi475lXLqZkBrwymdQAHGmmoO+9DHEOH4ztvmr3W0tsVfMwV3D25eNCwbOF1nX0Ne4pcxLgWUZltvcvJnBJUW+45ZipG8EbCdepqjS8PxOzeAKurasR0MocrGPKfgZqDzNw/tsK+QEuFL2mT21eNGQjUEgxpuDVDwrk5bdp3GftDYvKAQDAuIgB2JJ08fGrLGpds/wBGrbJyB1tXFABzA2SJ90MTHiT0oqm47jsww13DvaN3KbLA95QNjNrcgQdTO3nVlxnlW3jVt3h3Wy9VBkGQepAPmCenhVfzfwSwMRZVcMM943He6pZWUohfN3SATMn3U7wrmR7GAL5e0C3xbRYKnsyygjvbkZmA9w6URRXeAtgLwfMwRlKqwDSWyn2gNtx5d2m+acKHxN8WFRVRs2Te2eyhC2QDKCYM6axRNw/iimLWJRS1/F4gBHCnswuoGkj3g7tUHjfDPmyXXSTZNllQATknMwkjdSW0bp76ANw+ORsIq3s2U3HAYGMpJRgYjUCTpSjwK5dwwdZuJZYgtoCUzZVgTJETtO4qqxK/1W0P2n9RnK6f3a0/5P7gXAKqMnascxVmUEaypg67gmfxFQAPMWHtriVt5clvPqsxAOUHWGjWeh9Knc32Ft20UMhyoEUK5Yhf1ptJv4/ZRBj+D4W/cYBUNxWKkhiQW3OVpht58R4daF+bOGXEUM2ZtcoJhu4BoSRt7/KqBqwkmlpVpg+EDsO3zSFkMoiQToN/WqpGHiPjUE/CrpuRr0PkK9TNu8oGpb3GK5URvC7D0pQrgpQrYxznj/eF/wDaH+GlUc1e88j/AGhf9V/w0p7k3lM4xyzyLKHvEbsd8qnp4k9B5kUFBZsM5CorMx6KCT8BrRDgPk/xl3e2LY8bhy/+0S32Vq2A4dbsqEtIqL4KIn1O7HzNSqKA8B8lKCDfvM36qAKP7zST8BRNw/lHC2YyWUkfWbvt8XmPdFW4roqK5XareI8w4ex+VvW1P6My391ZP2UHce+VIQVwqGdu0cAR5qnj5t8Kgi/KpxZXuW7Cmezl38mYAAeoXX/mFN/JN+cXv3Q/jWgm9dLEsxJYkkkmSSdyT1NG3yTH+sXv3Q/jWg06sYv4+5J+kub/AKbfzrZx0rEL+59akKRd4jd/4t3++386atcIa59JeudnbZtGeSznbuLu589vOkXDVddclupIgD0GwH8qqRK4yiC5ltKyqgKnMZYkEyxjQHyFKwePKFGk90fcZjz99d45hWW++ZSAXcr5jOSIPUVERwFZSJJAA19k5kM/AER50Frwfh1y67BMvWGkRMmIG+/hUnCcJU4Vrh/K2wLmXQaZjJMCWGUeO4q44SLr2LaW1FpcsMV1Lbz3vDrHn7qUOHra7S2SFIsDVgCMpYiJmTPWgXxbjS4vsrQWIfthlXMQqx3YB3g5idoYeBrQcJe0YgaCVQ9SABpJJJ8z6b1kmL46iY5sQmqGSq6ZSXUZgSumgjTWYA0Gx5hOYWfD276943T2aWVXLmuic7F29lBqxPkdeoKfbhLvi7V/X6NXEkwczsCMpHQajXp66TOW0y3MX7QFy92oDRMMgk6ExLhjG/jFP8M4kLyEiIByyDoTlBJXrEkgTqYmBMVJ7VbayzKondiAJPSSYk0ExsUFKgnVzlUamTBPTbQGls4nLImJjrHjHhQ5xHDYm5FxTh+yDhiLjyq2gIJYL3GYnvasQIA86BeLc+uuJfs7idipIRLKxIBkE3BEyZ0ll19mgt+aeM4rD3nLYS2yAMlu6Gk5C6wSJYA5iuhG9DOC+UC8hMu0EN3cqFc7Gcwy5SumndiiHl5Txm/ce/bRLVpdAhec7HQFi0HQE7DpV5xP5NcKbYVEysAAHGhnaT4+OtUQeXflGssZv3whgCOzuRsJIyghRImPMyTpRFh+acNiLqWLT9q0dpKAlFgH2nMZT7p1HjQd/wDyvI0i+Zgwco9Pxq+5N5WuYMsO2LK31co8zvvv021NBccS4cz30uyO6rKQdfaS4h8tn+wUFHGvaxYwl9nNnN3VySrKyCMo3BFwKQynQij98RQvz0F+b9qYD2mVkbwYsBMQZ8YPUCgGVxo7YKUxBiTIxIYlihBMsJRiDtmkA+E0f8Kso+ES3LOuTsz2kFiNsr5SRIHdOvSsawGJBdczhczSS0wrH65gHN56EkEitA5b4ubmAuW7h1Fl8pmJXIxjTZh9o9DRFFzZy6WdWtK3YBYUhCe/naUVQJA3Oo8aprGFftR3GORCu2xNtgJOw1YUU8uYG4o4dbJPee7fuAsfqPrptGg16k0V8TwfY2LwsKk3MxaQSZKgaKvtaDQHY6+VBnvCSoVwSys2ttgAQWkCN+ig/HQ9DJTnXJnt31Je2xWVg5oOU6mPj99SeHYNTh1DJlaSAxOjwSRMaq2uh++SKCSsXl0J1zRME6zvQW3EONWrp+jRkbeZA0Guy+cGq4cZv/8AFuf3jScaiglk01II2jXaOhiNqirUFpa4rej8u6+WY/HQ16mMJljvRv1jbTxr1TajdQNK6tcWlCtjHue/94XvVf8ADStG5EwwTAWY+uC59Sx/AAe6s658H9fveq/4aVpXJX5hh/2P8zUVd0O8X58w2HZkJZ3XQqgmD4FiQJ9JojWsI45+cX/3tz+NqAr4h8ql0yLNpEHi8u3w0A+2hrH8z4m9+Uv3CP0Qcq/3VgVp2D5IwZtoTYWSqk959yoP6VVnOHKmFs4O7ct2QrrlhgzHd1HViNjUGYiuGlGuGgbNHHyTfnF/90P4xQSVo4+SYfT3/wB0P4xUqxpw3FYdiDqfX8a3Fd/fWHYjc+v41Col01JwPD8s3mPdALQN4jz0qI5op4BwvtEQ3O8sd1Pq7+036TeugnadaqINjEYXEJcuXFYm3qFJyiCJOqk/o/d7nsFhbdvDpehT2khAAYDCZzZjMAr4z50SvgVuWLtq2FkKyQABDEECdNNaGcDZb+jEUwP6w5HXuhHkeWqt9lFHHDQr2ldJhh1EHcj7xUDjPCreRrt94VVMjoBM6DqdKtuFL2WHTtGUKttdliNBpuSxJMaDU0A8/wDFWuNbQ9yZYq3RfqhiJknViOkqOlBBsvZu4m2lmzdu4e0sZFbK7M0sxZhP1iF8SFGxNXfHOM3ms2cPbsPYXO1p1AnvjZEcuS40JYnQGAdJBuOVMK68MZsP2S3WBHaAnL7UZiWkKQpMwBqKTwO5ba92agOllALdyBLEgZ23PeZiWJ8wNcugXPLPCzh7ARiCzEu0TGYxtOp0AE9ab5swlu7Yy3LRvQZVVJU5oImff51Yo9PFe6PE6+7b7T91BiS8HxILqLJAcZSDO0gjWdYyjU+FE/Afk4zENfOn6I/E9a0Hsh4Cn7axQd5b4FawyHslC5948tBU6+3fHqP513CP3ViIj3zUXFXIuD9qPsig7jLgzgeVIa5TeO/KA+VILVQ3eu1U8wcPGJsNaJiYIPmDIqyugKRmlgVnRsuvwPUVBa7qfDpJk0GbcT5Ru2zoSwPU+X+lO8FS5aGsgbz1BGulaFeTOsHWqLiHDjlYDTwI6ePoY+2iF8s8We5iTZe3bW2iko6RAct9RxIYPJ7oJiDGgNGT7RM1nXA+ZSHs4dE7M27jhVJkFXJ7raeQk6knUa7kfFecbNoOCbi3EJXIVmWiQM2oyn9IdDNFO8Y4aSr5ROYajx8/X76ze1wzPijbLZIXdgdDHUepirflrj17E8Qsh9jcdyFBYDNbgxJOVYUempqXzfxVMJiwEXO4AZ2aJytr2YOXwgzvrHjQUvMnDVs5VWNXIJ6khVk6nYk/Zp1qgBoj5zwoW+pEwVET8f8ANQ2KiJ2Eyx3su/WNq9XcEUynNlmesbQPGuVEbuppQFeWuxWlY7z6f9oXv+T/AA0rSuSvzDD/ALH+Zqzbn5f9oXv+T/CStF5LxSDA4cF0BCbFgD7TdCaoIBWE8eH9ZxH725/G1bkMZb/TT++v86w7jrTiL8dblz+Nqg3DA/krf7C/wiqXn0f7Pvf8v+IlXeBH0Vv9hf4RVLz9/u+9/wAv+IlFY2RSaURSaI5Rz8k/5e/+7H8YoGNHXyTD6e/+7X+OixpY3FYXfPePrW6jf31hF/c+prJUZzRxyCrXLDTACOUDdYgEj1k/CgVzRbytxFcNgXu3AQO2YCDBYwoyj4H3VUgk+a5WvZTBLjYBmY5ARAOk6mpXDOA4e1aGcaLLkGSoJBBPemSZI8+g1rPL3OrMLjBrtq6T3BbyZAogAOXBdifIgbaVarxfEWrK27jXbuLvFWs2p1tgyFZ8uuZvaCmI0Jooh43xwWrbXX7sD6NCJYE6BmXq2u31RPWazu7jmxGIS52ZvgBUyFYzELmaVtsTqxYzOvuIFjx/El0aybjXmtp2jucuU3Fgxbyj2FBIzE94yRAiYfCeUjdRixIIcpHoB/OgJ3xl+/hn7Vkw65SlpRcS3aRSVDZk1YjswVB31fxkWvKfDjbsKzCGcAkeAiQPiST5saoOEciIlxXfWDMGImjlbtA9bWn6aV692tA8orzuAJOw1PoNabW5S5kHr4jx8qAG+TPmW/dx11GAK3Q1xyFAKsoAUkjpAyx4kHcmdAv28zaAnvDb1oa5L5bbDYnG3QrlWbLaDLkzCc5iegJygxGk1Tca5l4hhLhPZgKzFs0FwZEAHYLEDQD30GgYnAMWkD7R5VBuyu4I9RVHzN8pD4a1ZAtL84uJmdWYkWzA6DUkmdNPZNCt3nzGx2txmQeyO6AGkH2UI6eJJqg8xGIkDyEfbP41Xtd1qi4Fzfbazas/S3r7NlZ20Ms3v0Cnz2OtEV6zrQdsPScZZMHSZpywlSsXeS3bzvAAjUifsGp92tAGYBLVzE3WbKpWLaXAdAWXKHBJjMj7xtVjj+WRxFUdbi27lvNZclTLMlzL7IPsgAlTM7L0BoTN3S9fyZT2wfRiQVc3DJM7HUSOnjvRpwXG4u3hhcuIpe4ivZaJVxByo5BXLcIiJ9oQN9KAcwCRjTfW7Yc5pNq3dhpyMCQHCk5Y1EEmdJ3qx4hy+r8Rw7spuLda5culpKkCciwdgFCiOuu9COGxT2sUl0WpZ3JCDMNS5VkAOoaZEGdxpRZwznNr1xLZsos3ltkOzF+8cpKgKAMsaz4jfaoCbjfLNnEasgLDSdj7orGWEEjwJH21vwsxAM771geJ/KP+038RoHrFwAfV3616vYZ1A1I36+6vVllvyilgVxRShW1Z7zxytb7V8TexItK5AC9mXYkIFgQ2u07aVW8G5BtYpS9nFqwBgg2SGB6SC/21pHEOD27jJde32j2gxtyTGYidvZMkDcHpQt8n0nEYxrg7K6SM1iCAokmfiY+3qKCj4r8ndvDJnvYtFUmB9CSSfBQHk0ng/IlrFKTZxitGhHYkMJ2kF9vPainnbAOL2GxItG/bskh7YE6EzmywZ+G6idKq+VscLvFXdbRsK9k9wiNsneIgDU60B01xbNqXYKttRmY6CAAJqk41jsPjMBdIvhLRIU3GVoDKytGUwWJ0EDxqz49wZMTaCXCcoYOQNM2UN3Z6Akj4VnvDuE3L3Cl7Nc5t4k3Db/TXIoIAG++3hNFRuEco2MUxW1jQWGuU2WUkDqMz6+6meK8tYaxc7O5jRnmCFsM2U/rEPv5CT5VbrxQXuJYJkwxw0MEIIyluhGgAgAx76icH4qbb4z+p/Og1xjcbfLbzNoTlO+p/7UELiXK+GsZM+NHfXtFK2GYFSSJlX8QaIvk3wlhLt42r5vEoJBtNbgZt5Ymau7WNwfzH5wtm32SIcqsikggxk1B1Lnx1metRvk94QUstfcAXMQc+ggC3JKgAbAklo8MvhUBWu4rBr51Pqa3kb++sCvt3j61CmLhqZxbiiGzatW8sKFZ9P7SNSD4wQCf1agXDTmCwVlye0vm2P3ZfWWkAAjwXXz8qqLbkW2vz20zXEUAmJMHMVYKI66mfdVjzHjBhWumc2Lv5gzBp7Ky2bKFb/iOmUE9EGntTVXhuIIlm49pVRbcKQWDXbjk6G4TtaG5RRDRBka1F4bw25iLpVsxuFpYtuJ1Z2/WPT/QUVN5bwM2bp1hrbWo2lyTEH3iY/wCxnwPB9nbOaCWct8QB+E00uCS2q21ACr98b1Ka/AFQSmu1IstVVbaTVtw+C0nZRmPoP5nSglXhl08gT67xTOam2vySTudT670kPQS0NROJcfbCgMqZ5IEeAAJMeJiNPLrTyvpVFzVhmu2mUHLpO8ba7+6qDHhHMlnEW86tAGhzaQR4+FU3HufMNb7oi63QaRI8Cd9fCazDB/OmwxYEMpznWc8WzZB7wMsJuLAM6gmqzFo2WWU5id/5fZ6e+gueJcxFnZwFVj19pvQE7e4UPYrFm4SWJJ3kmadwmBLkzUu/w2Ekb6feKItuRr3ZvmCjvrBbfQMfh7vAVoTQRNC/yfBR2MiCSVPoxK/5quxfI08NPhRU204mmuMJnULuCGB1IImIIjfURHnUQYjWlDFTQDeF4YbRuWWEo6rHkIIgeWtEvLPGkPD7uHcrduW86dmxBZl3UBdTlAMDQxl20qNxjEoptllJLkW1AEyx1ExQ7xXgFq7dZSr9syZ0ClQDlOogqZOWWH7Edao9xMscXhnW069m6sSczrpcB1JtrG2xFR+ZeFIOJKnaFu1bPcYHXv3HbQmYOTKNzBqkvYV1sJcW45tsSh1IAuDUKRMEFdQfJh9U0xhMLcYG4qXCqGWuKrMFIEiWGg99RG94a+rKpERp/wBeZrAsaPpbn7bfxGtS5Z4+2Iw5yMFuBYY5dA2wIUkSYjyn0rKsUsXHEzDMJ8YYiaKessI1j3xXqTYIjWPfXqyj6GX8KWKSh0pQrYHuYODYk3reIwrgOoytbcnIw11jadT4dNdKicO5cxafOMQblsYu8AFj2FUMpMypB0WNjEdd6Lq9RVHxTCY02bJs3UF5ADcUgZLjZROsaCZ00BnpAqPy/wABvjEvi8Uydqy9mFTZV06+ix16maJa7NAm4sgjxBFCnBeW8VYwDWUuLavZy4Yd5SIUQSRpMbgaUW1yagEcDwPGXsVav4w21Fj2Ft6y3iYmBMHfoNBUe9y3jcPcv/M3tG1fYsQ8AoxmYkdJMET000o1mvTQBF3km72GGwoZTZDm5fbNBJJ9lF3IA0HnB6UaKgAAAgDQAbRSpptbkkiDpGvQyOlRS13HrXz9fOp9TX0Au/vr58vnU+tEphmrtrE2wDNos3j2hAnX6uX8aQ9WvCOFZwGOx2qojYDFHP8AR4e2WO2bOyhv0srMVPj3gR5Uf8IwIsWQWIN1gMxA8Bl093XqZPWoOB4ctoZgJPrT1/Ek9ain7mI6001+TUG5dmu2zQWuHu1Ps4o5SBs0T4wNfvqos1MtvQSTdrqXqilqVaNBYLcpriGDS8mRjv7P7QE/CvJT2mZfHvH3RH4iginhi2MLtIyEQPG5fDdfK0KFeKYNXCR1O3qP9KO+OaWAPNB8EZvvNCDWgDb8Tr9lUV+FwOViPKlYvCyNKn2dXJ8qXctaaDWNJ8aCJwmbZBHQg/jRBxfu37gGxbMPRu8PvoDtcy3Vui2ZIDZWthgFLAtqCB0ncztRNwjHjEW+0AiCViZMCIJ8N9vKqE43iAtxmk5iEER7R2mTtXcTxIWkLPMD4+GgoP5kx5bEOuY5VIUDpoIJj1mpWMvD5kqXGh5zINZKSYnyifsoKrE41mclXaC5cAEjvE7jXQ9PHzox41jLmHOEdrYN22oLSTHaKBuVO86+HjoTItwjhnaFbhgWxet2yuuudtY1mAPPrRvz3hWe3mAnKc38x/15VBCtcBjF3sGA62cTb7S3OhSPpUJBOpRg1sg/rVWYuxicDOGF7KLgLCLlxFKt3TpITWIIP8qu+VePImHNy53rmED5FkBns3YYgFt8hVjHgareZ+Z8Ljrayt21ct+yYVgQSMwOumgkedUUnAuLXcLdm2Qc2hAhgfDTxqtxF7M7NtmYtHhJJipmKuW+1zWmKquUqG7xAWOomdusVAuMCzRtJj0nT7KiHrdwAaxXqTacAax769WR9FqaXNN2th6D7qWK2pQNemvV6Kg7NemvV6KD1er1cqK9Xq4a5QdJpJNeNcNB0b1hOIt2c276k/2lvT17ulbqm49a+d7x7x9fxpEqY1qzoJua+Fy3Hv00q34bxqzaRU1O/VDpvqQwFCrGktVQaXeabUga6z9ZI95z6VFfmK3Ma6/rJHvOeBQlSaKKv6dSY8f1kj3nPAp5OYrYIGvX61uPjngUHVygOV5stCBDf3rcaeefT8aeHONoQMra/rWo957SBWf16rgPzzlakDK+v69qPiHge+nF52tAgZGmJ9u1HvPaRWeV6g0hee7WaMjbT7dqPjnifKlDn612n5NvYgd+1G+uvaQOnWs0mu0Gn8V+UWzessVtXQFcAyV+sCBEEg6IfiKpX5mQlO4ev9pa8Cde/p76F7H5vd/bt/ddqFQGlvmdFYdw6iNLlv780Cl3uaVIgKwYgwc9sgGNyc8D30EV6iJws5TvqdjKH1+v99S+FYhrF5HDHfUApBXqD34Ejxqmr1ARcbxFu9eDKhWRtNvVpkkkP4GoGJtZsokyFjdNh/5mlVldoL/A4sWkW2c35VbpjJqFgx7eh0G9EuK50tXBkazcMg9bZ9dc9Z3XqC9w2INu4cpYBkdIhNVPQ9+I29RIqCcAJAlp6d1en/mVArsUFsuBtyATcGmwtprG/wDa6dKl3LSEZO+JECLCzCnNv2/nr6/CJh7S5E7q6q86dQykH/rzpTYdRcYZV0dl26BTGm3SdPE0D9vhCfp3PfZX/wDavVxeH2zEoNl8eqg+PnXqm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630" name="AutoShape 6" descr="data:image/jpeg;base64,/9j/4AAQSkZJRgABAQAAAQABAAD/2wCEAAkGBhQSERUUExQUFRUWGB4VGBcXFxwYGBwVHBcYFx0aFxcXHCYeFxwjHBgcIC8gJCgpLCwsHB4xNTAqNSYrLCkBCQoKDQwMFA8PFCkYFBgpKSkpKSkpKSkpKSkpKSkpKSkpKSkpKTUpKSkpKSkpKSkpKSkpKSkpKSkpKSkpKSkpKf/AABEIAJwBRAMBIgACEQEDEQH/xAAcAAABBQEBAQAAAAAAAAAAAAAGAgMEBQcBAAj/xABLEAACAQIEAwUDBwgHBgcBAAABAhEAAwQSITEFBkETIlFhcTKBkQcUI0KhscEzNFJicnOy0RUkQ5KzwuElNVOC8PEWg5Oiw9LTF//EABYBAQEBAAAAAAAAAAAAAAAAAAABAv/EABcRAQEBAQAAAAAAAAAAAAAAAAABEUH/2gAMAwEAAhEDEQA/ACpNh6UsUhNhS1rTJQFKpNdoFV6uTXaivV41ya9NB6uV2uUVw0ktSjSDUHM50rA747x9a3vrWD311Pr+NSFQ3Fc+bsVLRoCATpuSQNNzqKcuCnrdgm2xAJyNLEdBnHw3qoducsuM2Z0BtotxxDnIjAQTlQg+0NpqD/R67dtaGsbXd/8A06uLnA7ifOEEH6EXpVtOz1Pv2iPGq25aEv5Mh+JNNDTcIAE9tbiSJy3Ykb/2XSkrwoESL1rTyu//AJVb4e4q2FDeyDihMfXNlAo9JP31CwVmSwMbkCZBmdNgf5eNND9nku45yrdwxPh2sH3qRP2VKHyaYvwt/wB4x8csVY8wcNRQ75IJUOrdrK6kKO6w2n+dROX7B7YZHIPQ2XWcxOQbwI160FfiOSb6GGNsEft/Yezg+6o45WuSO/a1E7vtJX9DxB+FGiYvEKxy4vEDUyGRH1DukQWI9pCNKiY/GXGYM7K7KCQRbFskZvrBdGkj7/GgGf8AwjdgHPa1Mbvvr0yeVPWORr7tlVrZaM277QDv2cdRV8l0QIJ9t9/CWifsq84M57S5GkWh3vCVTWJPrvRAfgOSMU1u6iqhYlCPpFAIUtJBJ8xT1v5K8YRvYHkbn2aLFHXK9/MRrPcPeGx78QJGwFEBuHWSPaIEeQ66bz7qKyPFfJli7a5mNmNtLhP3LUR+SL4RrhNvKm+rT7gUlup08K1bi+IZckBcrOAS24IEgiAJGhn3VDW8GwWIMjS2B5gEbHzqozu/8nmJS0LzdkEMfWM67aZa5i/k/wATb7PP2f0sBIYkmYjQLI3Fadzf+YrHXs/un8KHLfArtjEYdro1uXFgghjuDE+Q19KAGxPLNy2XDMkoSpEtuJmO7qBFR/6HbxX/AN3/ANaKOM3puYgnukvcEmJPtDJp49TVb24PjrEaeIkfZUFS3B3H6P2/yrh4Wf0l+3+VWr3ww0nVSRpGgga+Zr1+xCK+upI8tBOmvmOg3poqFwB/SA84NcfBEbQfTWrdbI7NzB7oBJzRBOnswZ1nqKr8Nh8zII9pgpM+Y1j0b7KaEW+HNlLHugTqRuQJgedMLU7DYlyhTMSpkwTpJgT6x91QVq3OBYX1rlOKvhNerI+gl6UoU2ppQNbU4K6KSK7NAsV6kiu1B2vTXK9RXa5XorxqDhpDUomkzUCeorCsTufWt28KwvEDU+v41CobirGxw+U1MBtfajX4ajSoDrRNwnh+Ke2uS1bVGEBmUCQeoJjXzrSIVvgqsTpOYd4CTrO+mtPnl5v+HcaRrCN9XYzOlXK8JxNtR2mKt2FgiJCwuugP+tVvE8Sikf1tsQOpFwgAzsY08djUC8Ny+zqRlyqrF2zsFAZkgwGMmV/Ch7FWuyuECGGjd1gRA8Y66Dzq0TK4JW0XgTJBYDST3mMV25cVA2e0oDWyBEa99J9mYI6eooL/AJg4UtlMOJZs9sFsx6g2RoOg1OnnVNYw+xUHZdvBvT9b7aKeOYj+q4O5H9nB20BFodfOKoLfG7ZYISLf1DcZcwDQCoIzaIZ3AMeG9BBSywaDMhiInX8qPxB+PnTTm4rAKBquoInqYOvXX/vUjjF8Ag2bwdGJkA6qwZSQYAVlkaMAJHQEVCv8SL2kgKjDusAACxGmZIEiR7QmMwBEFjRD73ot98WxMEnQEOGaSApkSNxEGrLhOMt5ma1nYm0AysAACFUQpmWkjqBvUDCcG7S2oJRCWUE3DGrOQAZI3PTerT+jlwl1kuMltuoMMCpJ7wjVVjQTBncRrVU9yhizI7kEWxALKhI7RfHfefSibHcRuLo1s7lgQ6MCPKNh9ug8aCsNichzZRLCFJlQdCDDERGh1B1110q3TGs91VREcmTCMzF4iQCxExqJ1EDwBoh3ivEy1tWysFF1TEjNJB0yjp+FI4fxHNgcUDJbKu/UEAZtPMz417jN64DcQAFGUMLkHILcEZwV1Ug6EmIPqKqOGKWL2mKlrsJEkMxAzAKQuQg6DU+G/Uok5x4itzCW0tSTmQxGuXsyZI8IYUN8vXblzF4cMzNFyRLTHdJJ1OmijTrEVL5kd1w9u2GCPavBD9SCmDtyJnXXMAetVXB+Y7vaIWRLjJLBiozCBG/+lBHxHeF7fPmaZMgA3QCJJmZ+troKZXAtpEGNdGHS2B4zvRLh8XYl7i22VgGZlkZYAa4YHT2I8NdhpU9cPhnJDoqkZwTEfk1RmM9IDjU+dAEJgnGUZG9hRt1LHw9Km8RsHs7Qg/WO3WQv+WiTHcCSzbN2y7qwyldcw7xAmDIIKk9KrE47eAIYWbg/WSD8QY+ygp5/qd0nqyj72qttsVVD4SdvUb9PZqyx/F8O1k21BTv5iMuoMRv4QAI2qEuIslQmcCNM0GYJJg6x1PSoGeHJr6I58dkb/SoCUV2OGW0DMlwXB2bLowGpA1kDy286FUFUP2106+6vUu1akbn3V6so3haUDSRXa2rG+cHPz7Ean8ofuFVPaHxNWvOX59iP2/8AKtU4NAvtD4n413tD4n402a9NEfQibCh75QGIwF0jxT/EWiC2dB6UP/KAs4C6B1KbfvEqNMjtK7sFXMzMYAEkknYAVqfLvItu1h2W+A9y6sPr7I3yoehBg5h1HgBSORuTvm6i9dH0zDQH+zU9P2iNz028ZLqDEOaOXnwd3IxLIdUfoy/gw6j8CKvfkoP9Zvfuv/kWtC45wa3irJtXBodQRurdGXz+8SKC+QuC3MLjr9q4NRakHoy9osMvkfsMjpQaB1rDsRqx9T+Nbj/OsPv7n1rMKhuKO+CcrX79u32uMvJbZFZEtwgKZfZzDdgPEHTX0BWrVOVOIpdwao5VeyCKGzwZCAhgY7rAyI12O4MVUjlj5OMJbOdka6QNc5LE+YEgT5dfWrHG8sWLloC1btKQJtsFgT4HLBgx+Nd/8SqJXus67mSikEaNqsjbboZ1oT4xz8UuMEuLBXMy2pJzyQYaNCRE6jbxqiixQxC3HRrZRg2q6AbAaZjqNN6rzgsQxZEXvqO9qmgMHUkwBGtTfnjYlzcAg6ABg7GN5JFs66kR5GrHh1xrV4Rhnuu9tFKWzJaLQSWkfRiTGumlQOLgbt5LS4m+xS0iqtu0AFIgSTcYd9iIJyg7aRXOJcvB8QBbyLCo3tSuYMA0kydBl+NTDwy5ka5fOdUGtqxcyqIEZbuIMZjpqluKp+KccvXibShFRCfo1BTJuNToxYDTTeTod6CRwvgaCYm4VlvBVAaczwZAGXfQeJqwY27eYmLhtBWVRAABaDCx3lPdGYaEHc0HYzB3bJunOyPbIyZGYDNnyNlnU+O9FmD4GRZv4jX6S0RlWWdmL5lYSJEDLpE906a1RRceth0uXS3cuXSLR9lcgeT3Bou8x08BVxg+GC2O0xLMqE5bYDZrj5hlyKSCNJClum0+Ntextq8mHt4jDqLUrlZSQpJSe7KhdYMrM9BqKq8auJYi6xLuiPOndTJ9JlV0HRsglTuApgGKCGLd68h7zErIZNWIQGG1K5SB3jrBMGdqXgcZctPbvMhCq4UktlBcd5iCRADCYidwfGjDl7lpbNhWLRf0c3hq3eGYiLikQQ0Ex1O0aIwd5br4ex2K3LIHaLcJBgr2hVfUC2m+pFBBw8veW6XZO99JZd1zDUM1y2EOVklTKxrB8IqJxrh5s32c3AUhrqxqwEgBoA7pDwsiZOX9aiLmTgNrIrLby3MxQOmXNDq2YMWWCpAIMz7WmtVVzG3LSWsNiTbBcZldQxDgmAGyqO+rZSTsR76AJxHGrly12dy0LgGZrbgkuJYMZYyHXv5YgRpBGs2HLnDs2JQWw5DIoJKxBcg7+EazT/EsDeWw9rsFTsHz/RgMe9IygSYglCdYikX+KXMChXMwvZxLSIYdmoZCo3VZUDTxoOcQRhecBZbs2UrENLSDoeoB2qViMcrC8dQwtYtiraMGuOiKI6mF6TSeXcbdxOM7QWe1YkO/eCxbGXNAYgTqDFO804+w965bK93L2avs0mGOp22Gh8aI9xy+bfzogeyMPb/u2Xf7yKHFutbwiXXYObubKBuMr5Ib4E+lT+Nsww98lgwe6Dv3hCQQ2msZgPdQ5esslhQwjO2ca9MsCinOJYYlFdlKEqGE6Sp1B8wehqusWST5Vb8W4q9+xZLxKKLII0lEBiR4671Nx2HsLhMM9pSr5G7UkiWaFOaJJAklRtoKghMin6qzHhValet4xp12NdU0RLsW5G5GvSvV3DpI3I16GvVEboBShSB09KXW2mNc6D+v4j9v/ItUoq754/P7/wC0P4FqkoO14muRXooj6DtHQeg+6qPnq+yYG46EqylCCDBB7RNQelBy/KrfAA7Gz4fX/wDtULjXP97E2WtNbtKrRJXNOjBurEbioqx5A47fu4wJcvXHXs3OVmJEgCDBNaZWXfJnw65867XI3ZhGBcjuyYAAPU+nhWo0UH/KZxC5Zw9o2rj2ybkEoxUkZGMEjpVN8mfE7t7E3e1uPci1pnYtE3FmJ22qx+Vj83s/vf8AI1U3yTfnF791/wDItQaeN6w+/ufWtw6isSv2zJ0O9SFQnq1scct2MP3bi3LpiLeS4uXXWX9kwKq7iHwNV729WPn+H3VUOY/it28ZdjB0gaL8Bv76TgLLG4FVSzEEwCAYVS51OmwJ91N9p4DY6HfWB8fGiHl7C4iziYXL2rWyAjQxyncHohgZvIAzFA7xvitzCXTYRbZhUbMwYk57av7JbJpmjVelQ8Hx/EO6A3XCkwVQhF8PYtwp3qFjcddxVwNdLO4AtiANl0AAGmup8yTTvCGHzjDzqvaAMFU7Zlkeuu9Bb8nI3z+2FZlkC4p3AJSQQswT0k/bRHhcGb4XTPcfDXCSdzcLgFp8STqag8I4RctOmJU20QI1lM8ybha5aQZY3zFdz0npVnyzw5rWIwVxjDvhmS8skzuyHqAZ31iRPU0FlguUMr3Lt5s5knTwnOdIAJkeFDOK51u53W06WlzaB3Bgbad2Aepkije3x6MTdw8N2kdraBWAy6KwU9QGEz5nwrPV+TLFXLrtnQFX7xk6HRvsBG34UVJN+5c7N8yixZdTcu5lVBcK6ohJ0iRr1M7TFEdrB4azdzYZxcfKzsnbe2LhQ6jUICQHzQQdBtVjheS1GCGGLspY52dO6xeQc0mfAD0FVXHOQnXD3exxF52ZcrC85YFR9UARrIXfTQURZcSQ4m4VdHtKu7pctnM0qMpJXTfXWY8Jpjk7l95tYi475lXLqZkBrwymdQAHGmmoO+9DHEOH4ztvmr3W0tsVfMwV3D25eNCwbOF1nX0Ne4pcxLgWUZltvcvJnBJUW+45ZipG8EbCdepqjS8PxOzeAKurasR0MocrGPKfgZqDzNw/tsK+QEuFL2mT21eNGQjUEgxpuDVDwrk5bdp3GftDYvKAQDAuIgB2JJ08fGrLGpds/wBGrbJyB1tXFABzA2SJ90MTHiT0oqm47jsww13DvaN3KbLA95QNjNrcgQdTO3nVlxnlW3jVt3h3Wy9VBkGQepAPmCenhVfzfwSwMRZVcMM943He6pZWUohfN3SATMn3U7wrmR7GAL5e0C3xbRYKnsyygjvbkZmA9w6URRXeAtgLwfMwRlKqwDSWyn2gNtx5d2m+acKHxN8WFRVRs2Te2eyhC2QDKCYM6axRNw/iimLWJRS1/F4gBHCnswuoGkj3g7tUHjfDPmyXXSTZNllQATknMwkjdSW0bp76ANw+ORsIq3s2U3HAYGMpJRgYjUCTpSjwK5dwwdZuJZYgtoCUzZVgTJETtO4qqxK/1W0P2n9RnK6f3a0/5P7gXAKqMnascxVmUEaypg67gmfxFQAPMWHtriVt5clvPqsxAOUHWGjWeh9Knc32Ft20UMhyoEUK5Yhf1ptJv4/ZRBj+D4W/cYBUNxWKkhiQW3OVpht58R4daF+bOGXEUM2ZtcoJhu4BoSRt7/KqBqwkmlpVpg+EDsO3zSFkMoiQToN/WqpGHiPjUE/CrpuRr0PkK9TNu8oGpb3GK5URvC7D0pQrgpQrYxznj/eF/wDaH+GlUc1e88j/AGhf9V/w0p7k3lM4xyzyLKHvEbsd8qnp4k9B5kUFBZsM5CorMx6KCT8BrRDgPk/xl3e2LY8bhy/+0S32Vq2A4dbsqEtIqL4KIn1O7HzNSqKA8B8lKCDfvM36qAKP7zST8BRNw/lHC2YyWUkfWbvt8XmPdFW4roqK5XareI8w4ex+VvW1P6My391ZP2UHce+VIQVwqGdu0cAR5qnj5t8Kgi/KpxZXuW7Cmezl38mYAAeoXX/mFN/JN+cXv3Q/jWgm9dLEsxJYkkkmSSdyT1NG3yTH+sXv3Q/jWg06sYv4+5J+kub/AKbfzrZx0rEL+59akKRd4jd/4t3++386atcIa59JeudnbZtGeSznbuLu589vOkXDVddclupIgD0GwH8qqRK4yiC5ltKyqgKnMZYkEyxjQHyFKwePKFGk90fcZjz99d45hWW++ZSAXcr5jOSIPUVERwFZSJJAA19k5kM/AER50Frwfh1y67BMvWGkRMmIG+/hUnCcJU4Vrh/K2wLmXQaZjJMCWGUeO4q44SLr2LaW1FpcsMV1Lbz3vDrHn7qUOHra7S2SFIsDVgCMpYiJmTPWgXxbjS4vsrQWIfthlXMQqx3YB3g5idoYeBrQcJe0YgaCVQ9SABpJJJ8z6b1kmL46iY5sQmqGSq6ZSXUZgSumgjTWYA0Gx5hOYWfD276943T2aWVXLmuic7F29lBqxPkdeoKfbhLvi7V/X6NXEkwczsCMpHQajXp66TOW0y3MX7QFy92oDRMMgk6ExLhjG/jFP8M4kLyEiIByyDoTlBJXrEkgTqYmBMVJ7VbayzKondiAJPSSYk0ExsUFKgnVzlUamTBPTbQGls4nLImJjrHjHhQ5xHDYm5FxTh+yDhiLjyq2gIJYL3GYnvasQIA86BeLc+uuJfs7idipIRLKxIBkE3BEyZ0ll19mgt+aeM4rD3nLYS2yAMlu6Gk5C6wSJYA5iuhG9DOC+UC8hMu0EN3cqFc7Gcwy5SumndiiHl5Txm/ce/bRLVpdAhec7HQFi0HQE7DpV5xP5NcKbYVEysAAHGhnaT4+OtUQeXflGssZv3whgCOzuRsJIyghRImPMyTpRFh+acNiLqWLT9q0dpKAlFgH2nMZT7p1HjQd/wDyvI0i+Zgwco9Pxq+5N5WuYMsO2LK31co8zvvv021NBccS4cz30uyO6rKQdfaS4h8tn+wUFHGvaxYwl9nNnN3VySrKyCMo3BFwKQynQij98RQvz0F+b9qYD2mVkbwYsBMQZ8YPUCgGVxo7YKUxBiTIxIYlihBMsJRiDtmkA+E0f8Kso+ES3LOuTsz2kFiNsr5SRIHdOvSsawGJBdczhczSS0wrH65gHN56EkEitA5b4ubmAuW7h1Fl8pmJXIxjTZh9o9DRFFzZy6WdWtK3YBYUhCe/naUVQJA3Oo8aprGFftR3GORCu2xNtgJOw1YUU8uYG4o4dbJPee7fuAsfqPrptGg16k0V8TwfY2LwsKk3MxaQSZKgaKvtaDQHY6+VBnvCSoVwSys2ttgAQWkCN+ig/HQ9DJTnXJnt31Je2xWVg5oOU6mPj99SeHYNTh1DJlaSAxOjwSRMaq2uh++SKCSsXl0J1zRME6zvQW3EONWrp+jRkbeZA0Guy+cGq4cZv/8AFuf3jScaiglk01II2jXaOhiNqirUFpa4rej8u6+WY/HQ16mMJljvRv1jbTxr1TajdQNK6tcWlCtjHue/94XvVf8ADStG5EwwTAWY+uC59Sx/AAe6s658H9fveq/4aVpXJX5hh/2P8zUVd0O8X58w2HZkJZ3XQqgmD4FiQJ9JojWsI45+cX/3tz+NqAr4h8ql0yLNpEHi8u3w0A+2hrH8z4m9+Uv3CP0Qcq/3VgVp2D5IwZtoTYWSqk959yoP6VVnOHKmFs4O7ct2QrrlhgzHd1HViNjUGYiuGlGuGgbNHHyTfnF/90P4xQSVo4+SYfT3/wB0P4xUqxpw3FYdiDqfX8a3Fd/fWHYjc+v41Col01JwPD8s3mPdALQN4jz0qI5op4BwvtEQ3O8sd1Pq7+036TeugnadaqINjEYXEJcuXFYm3qFJyiCJOqk/o/d7nsFhbdvDpehT2khAAYDCZzZjMAr4z50SvgVuWLtq2FkKyQABDEECdNNaGcDZb+jEUwP6w5HXuhHkeWqt9lFHHDQr2ldJhh1EHcj7xUDjPCreRrt94VVMjoBM6DqdKtuFL2WHTtGUKttdliNBpuSxJMaDU0A8/wDFWuNbQ9yZYq3RfqhiJknViOkqOlBBsvZu4m2lmzdu4e0sZFbK7M0sxZhP1iF8SFGxNXfHOM3ms2cPbsPYXO1p1AnvjZEcuS40JYnQGAdJBuOVMK68MZsP2S3WBHaAnL7UZiWkKQpMwBqKTwO5ba92agOllALdyBLEgZ23PeZiWJ8wNcugXPLPCzh7ARiCzEu0TGYxtOp0AE9ab5swlu7Yy3LRvQZVVJU5oImff51Yo9PFe6PE6+7b7T91BiS8HxILqLJAcZSDO0gjWdYyjU+FE/Afk4zENfOn6I/E9a0Hsh4Cn7axQd5b4FawyHslC5948tBU6+3fHqP513CP3ViIj3zUXFXIuD9qPsig7jLgzgeVIa5TeO/KA+VILVQ3eu1U8wcPGJsNaJiYIPmDIqyugKRmlgVnRsuvwPUVBa7qfDpJk0GbcT5Ru2zoSwPU+X+lO8FS5aGsgbz1BGulaFeTOsHWqLiHDjlYDTwI6ePoY+2iF8s8We5iTZe3bW2iko6RAct9RxIYPJ7oJiDGgNGT7RM1nXA+ZSHs4dE7M27jhVJkFXJ7raeQk6knUa7kfFecbNoOCbi3EJXIVmWiQM2oyn9IdDNFO8Y4aSr5ROYajx8/X76ze1wzPijbLZIXdgdDHUepirflrj17E8Qsh9jcdyFBYDNbgxJOVYUempqXzfxVMJiwEXO4AZ2aJytr2YOXwgzvrHjQUvMnDVs5VWNXIJ6khVk6nYk/Zp1qgBoj5zwoW+pEwVET8f8ANQ2KiJ2Eyx3su/WNq9XcEUynNlmesbQPGuVEbuppQFeWuxWlY7z6f9oXv+T/AA0rSuSvzDD/ALH+Zqzbn5f9oXv+T/CStF5LxSDA4cF0BCbFgD7TdCaoIBWE8eH9ZxH725/G1bkMZb/TT++v86w7jrTiL8dblz+Nqg3DA/krf7C/wiqXn0f7Pvf8v+IlXeBH0Vv9hf4RVLz9/u+9/wAv+IlFY2RSaURSaI5Rz8k/5e/+7H8YoGNHXyTD6e/+7X+OixpY3FYXfPePrW6jf31hF/c+prJUZzRxyCrXLDTACOUDdYgEj1k/CgVzRbytxFcNgXu3AQO2YCDBYwoyj4H3VUgk+a5WvZTBLjYBmY5ARAOk6mpXDOA4e1aGcaLLkGSoJBBPemSZI8+g1rPL3OrMLjBrtq6T3BbyZAogAOXBdifIgbaVarxfEWrK27jXbuLvFWs2p1tgyFZ8uuZvaCmI0Jooh43xwWrbXX7sD6NCJYE6BmXq2u31RPWazu7jmxGIS52ZvgBUyFYzELmaVtsTqxYzOvuIFjx/El0aybjXmtp2jucuU3Fgxbyj2FBIzE94yRAiYfCeUjdRixIIcpHoB/OgJ3xl+/hn7Vkw65SlpRcS3aRSVDZk1YjswVB31fxkWvKfDjbsKzCGcAkeAiQPiST5saoOEciIlxXfWDMGImjlbtA9bWn6aV692tA8orzuAJOw1PoNabW5S5kHr4jx8qAG+TPmW/dx11GAK3Q1xyFAKsoAUkjpAyx4kHcmdAv28zaAnvDb1oa5L5bbDYnG3QrlWbLaDLkzCc5iegJygxGk1Tca5l4hhLhPZgKzFs0FwZEAHYLEDQD30GgYnAMWkD7R5VBuyu4I9RVHzN8pD4a1ZAtL84uJmdWYkWzA6DUkmdNPZNCt3nzGx2txmQeyO6AGkH2UI6eJJqg8xGIkDyEfbP41Xtd1qi4Fzfbazas/S3r7NlZ20Ms3v0Cnz2OtEV6zrQdsPScZZMHSZpywlSsXeS3bzvAAjUifsGp92tAGYBLVzE3WbKpWLaXAdAWXKHBJjMj7xtVjj+WRxFUdbi27lvNZclTLMlzL7IPsgAlTM7L0BoTN3S9fyZT2wfRiQVc3DJM7HUSOnjvRpwXG4u3hhcuIpe4ivZaJVxByo5BXLcIiJ9oQN9KAcwCRjTfW7Yc5pNq3dhpyMCQHCk5Y1EEmdJ3qx4hy+r8Rw7spuLda5culpKkCciwdgFCiOuu9COGxT2sUl0WpZ3JCDMNS5VkAOoaZEGdxpRZwznNr1xLZsos3ltkOzF+8cpKgKAMsaz4jfaoCbjfLNnEasgLDSdj7orGWEEjwJH21vwsxAM771geJ/KP+038RoHrFwAfV3616vYZ1A1I36+6vVllvyilgVxRShW1Z7zxytb7V8TexItK5AC9mXYkIFgQ2u07aVW8G5BtYpS9nFqwBgg2SGB6SC/21pHEOD27jJde32j2gxtyTGYidvZMkDcHpQt8n0nEYxrg7K6SM1iCAokmfiY+3qKCj4r8ndvDJnvYtFUmB9CSSfBQHk0ng/IlrFKTZxitGhHYkMJ2kF9vPainnbAOL2GxItG/bskh7YE6EzmywZ+G6idKq+VscLvFXdbRsK9k9wiNsneIgDU60B01xbNqXYKttRmY6CAAJqk41jsPjMBdIvhLRIU3GVoDKytGUwWJ0EDxqz49wZMTaCXCcoYOQNM2UN3Z6Akj4VnvDuE3L3Cl7Nc5t4k3Db/TXIoIAG++3hNFRuEco2MUxW1jQWGuU2WUkDqMz6+6meK8tYaxc7O5jRnmCFsM2U/rEPv5CT5VbrxQXuJYJkwxw0MEIIyluhGgAgAx76icH4qbb4z+p/Og1xjcbfLbzNoTlO+p/7UELiXK+GsZM+NHfXtFK2GYFSSJlX8QaIvk3wlhLt42r5vEoJBtNbgZt5Ymau7WNwfzH5wtm32SIcqsikggxk1B1Lnx1metRvk94QUstfcAXMQc+ggC3JKgAbAklo8MvhUBWu4rBr51Pqa3kb++sCvt3j61CmLhqZxbiiGzatW8sKFZ9P7SNSD4wQCf1agXDTmCwVlye0vm2P3ZfWWkAAjwXXz8qqLbkW2vz20zXEUAmJMHMVYKI66mfdVjzHjBhWumc2Lv5gzBp7Ky2bKFb/iOmUE9EGntTVXhuIIlm49pVRbcKQWDXbjk6G4TtaG5RRDRBka1F4bw25iLpVsxuFpYtuJ1Z2/WPT/QUVN5bwM2bp1hrbWo2lyTEH3iY/wCxnwPB9nbOaCWct8QB+E00uCS2q21ACr98b1Ka/AFQSmu1IstVVbaTVtw+C0nZRmPoP5nSglXhl08gT67xTOam2vySTudT670kPQS0NROJcfbCgMqZ5IEeAAJMeJiNPLrTyvpVFzVhmu2mUHLpO8ba7+6qDHhHMlnEW86tAGhzaQR4+FU3HufMNb7oi63QaRI8Cd9fCazDB/OmwxYEMpznWc8WzZB7wMsJuLAM6gmqzFo2WWU5id/5fZ6e+gueJcxFnZwFVj19pvQE7e4UPYrFm4SWJJ3kmadwmBLkzUu/w2Ekb6feKItuRr3ZvmCjvrBbfQMfh7vAVoTQRNC/yfBR2MiCSVPoxK/5quxfI08NPhRU204mmuMJnULuCGB1IImIIjfURHnUQYjWlDFTQDeF4YbRuWWEo6rHkIIgeWtEvLPGkPD7uHcrduW86dmxBZl3UBdTlAMDQxl20qNxjEoptllJLkW1AEyx1ExQ7xXgFq7dZSr9syZ0ClQDlOogqZOWWH7Edao9xMscXhnW069m6sSczrpcB1JtrG2xFR+ZeFIOJKnaFu1bPcYHXv3HbQmYOTKNzBqkvYV1sJcW45tsSh1IAuDUKRMEFdQfJh9U0xhMLcYG4qXCqGWuKrMFIEiWGg99RG94a+rKpERp/wBeZrAsaPpbn7bfxGtS5Z4+2Iw5yMFuBYY5dA2wIUkSYjyn0rKsUsXHEzDMJ8YYiaKessI1j3xXqTYIjWPfXqyj6GX8KWKSh0pQrYHuYODYk3reIwrgOoytbcnIw11jadT4dNdKicO5cxafOMQblsYu8AFj2FUMpMypB0WNjEdd6Lq9RVHxTCY02bJs3UF5ADcUgZLjZROsaCZ00BnpAqPy/wABvjEvi8Uydqy9mFTZV06+ix16maJa7NAm4sgjxBFCnBeW8VYwDWUuLavZy4Yd5SIUQSRpMbgaUW1yagEcDwPGXsVav4w21Fj2Ft6y3iYmBMHfoNBUe9y3jcPcv/M3tG1fYsQ8AoxmYkdJMET000o1mvTQBF3km72GGwoZTZDm5fbNBJJ9lF3IA0HnB6UaKgAAAgDQAbRSpptbkkiDpGvQyOlRS13HrXz9fOp9TX0Au/vr58vnU+tEphmrtrE2wDNos3j2hAnX6uX8aQ9WvCOFZwGOx2qojYDFHP8AR4e2WO2bOyhv0srMVPj3gR5Uf8IwIsWQWIN1gMxA8Bl093XqZPWoOB4ctoZgJPrT1/Ek9ain7mI6001+TUG5dmu2zQWuHu1Ps4o5SBs0T4wNfvqos1MtvQSTdrqXqilqVaNBYLcpriGDS8mRjv7P7QE/CvJT2mZfHvH3RH4iginhi2MLtIyEQPG5fDdfK0KFeKYNXCR1O3qP9KO+OaWAPNB8EZvvNCDWgDb8Tr9lUV+FwOViPKlYvCyNKn2dXJ8qXctaaDWNJ8aCJwmbZBHQg/jRBxfu37gGxbMPRu8PvoDtcy3Vui2ZIDZWthgFLAtqCB0ncztRNwjHjEW+0AiCViZMCIJ8N9vKqE43iAtxmk5iEER7R2mTtXcTxIWkLPMD4+GgoP5kx5bEOuY5VIUDpoIJj1mpWMvD5kqXGh5zINZKSYnyifsoKrE41mclXaC5cAEjvE7jXQ9PHzox41jLmHOEdrYN22oLSTHaKBuVO86+HjoTItwjhnaFbhgWxet2yuuudtY1mAPPrRvz3hWe3mAnKc38x/15VBCtcBjF3sGA62cTb7S3OhSPpUJBOpRg1sg/rVWYuxicDOGF7KLgLCLlxFKt3TpITWIIP8qu+VePImHNy53rmED5FkBns3YYgFt8hVjHgareZ+Z8Ljrayt21ct+yYVgQSMwOumgkedUUnAuLXcLdm2Qc2hAhgfDTxqtxF7M7NtmYtHhJJipmKuW+1zWmKquUqG7xAWOomdusVAuMCzRtJj0nT7KiHrdwAaxXqTacAax769WR9FqaXNN2th6D7qWK2pQNemvV6Kg7NemvV6KD1er1cqK9Xq4a5QdJpJNeNcNB0b1hOIt2c276k/2lvT17ulbqm49a+d7x7x9fxpEqY1qzoJua+Fy3Hv00q34bxqzaRU1O/VDpvqQwFCrGktVQaXeabUga6z9ZI95z6VFfmK3Ma6/rJHvOeBQlSaKKv6dSY8f1kj3nPAp5OYrYIGvX61uPjngUHVygOV5stCBDf3rcaeefT8aeHONoQMra/rWo957SBWf16rgPzzlakDK+v69qPiHge+nF52tAgZGmJ9u1HvPaRWeV6g0hee7WaMjbT7dqPjnifKlDn612n5NvYgd+1G+uvaQOnWs0mu0Gn8V+UWzessVtXQFcAyV+sCBEEg6IfiKpX5mQlO4ev9pa8Cde/p76F7H5vd/bt/ddqFQGlvmdFYdw6iNLlv780Cl3uaVIgKwYgwc9sgGNyc8D30EV6iJws5TvqdjKH1+v99S+FYhrF5HDHfUApBXqD34Ejxqmr1ARcbxFu9eDKhWRtNvVpkkkP4GoGJtZsokyFjdNh/5mlVldoL/A4sWkW2c35VbpjJqFgx7eh0G9EuK50tXBkazcMg9bZ9dc9Z3XqC9w2INu4cpYBkdIhNVPQ9+I29RIqCcAJAlp6d1en/mVArsUFsuBtyATcGmwtprG/wDa6dKl3LSEZO+JECLCzCnNv2/nr6/CJh7S5E7q6q86dQykH/rzpTYdRcYZV0dl26BTGm3SdPE0D9vhCfp3PfZX/wDavVxeH2zEoNl8eqg+PnXqm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632" name="AutoShape 8" descr="data:image/jpeg;base64,/9j/4AAQSkZJRgABAQAAAQABAAD/2wCEAAkGBhQSERUUExQUFRUWGB4VGBcXFxwYGBwVHBcYFx0aFxcXHCYeFxwjHBgcIC8gJCgpLCwsHB4xNTAqNSYrLCkBCQoKDQwMFA8PFCkYFBgpKSkpKSkpKSkpKSkpKSkpKSkpKSkpKTUpKSkpKSkpKSkpKSkpKSkpKSkpKSkpKSkpKf/AABEIAJwBRAMBIgACEQEDEQH/xAAcAAABBQEBAQAAAAAAAAAAAAAGAgMEBQcBAAj/xABLEAACAQIEAwUDBwgHBgcBAAABAhEAAwQSITEFBkETIlFhcTKBkQcUI0KhscEzNFJicnOy0RUkQ5KzwuElNVOC8PEWg5Oiw9LTF//EABYBAQEBAAAAAAAAAAAAAAAAAAABAv/EABcRAQEBAQAAAAAAAAAAAAAAAAABEUH/2gAMAwEAAhEDEQA/ACpNh6UsUhNhS1rTJQFKpNdoFV6uTXaivV41ya9NB6uV2uUVw0ktSjSDUHM50rA747x9a3vrWD311Pr+NSFQ3Fc+bsVLRoCATpuSQNNzqKcuCnrdgm2xAJyNLEdBnHw3qoducsuM2Z0BtotxxDnIjAQTlQg+0NpqD/R67dtaGsbXd/8A06uLnA7ifOEEH6EXpVtOz1Pv2iPGq25aEv5Mh+JNNDTcIAE9tbiSJy3Ykb/2XSkrwoESL1rTyu//AJVb4e4q2FDeyDihMfXNlAo9JP31CwVmSwMbkCZBmdNgf5eNND9nku45yrdwxPh2sH3qRP2VKHyaYvwt/wB4x8csVY8wcNRQ75IJUOrdrK6kKO6w2n+dROX7B7YZHIPQ2XWcxOQbwI160FfiOSb6GGNsEft/Yezg+6o45WuSO/a1E7vtJX9DxB+FGiYvEKxy4vEDUyGRH1DukQWI9pCNKiY/GXGYM7K7KCQRbFskZvrBdGkj7/GgGf8AwjdgHPa1Mbvvr0yeVPWORr7tlVrZaM277QDv2cdRV8l0QIJ9t9/CWifsq84M57S5GkWh3vCVTWJPrvRAfgOSMU1u6iqhYlCPpFAIUtJBJ8xT1v5K8YRvYHkbn2aLFHXK9/MRrPcPeGx78QJGwFEBuHWSPaIEeQ66bz7qKyPFfJli7a5mNmNtLhP3LUR+SL4RrhNvKm+rT7gUlup08K1bi+IZckBcrOAS24IEgiAJGhn3VDW8GwWIMjS2B5gEbHzqozu/8nmJS0LzdkEMfWM67aZa5i/k/wATb7PP2f0sBIYkmYjQLI3Fadzf+YrHXs/un8KHLfArtjEYdro1uXFgghjuDE+Q19KAGxPLNy2XDMkoSpEtuJmO7qBFR/6HbxX/AN3/ANaKOM3puYgnukvcEmJPtDJp49TVb24PjrEaeIkfZUFS3B3H6P2/yrh4Wf0l+3+VWr3ww0nVSRpGgga+Zr1+xCK+upI8tBOmvmOg3poqFwB/SA84NcfBEbQfTWrdbI7NzB7oBJzRBOnswZ1nqKr8Nh8zII9pgpM+Y1j0b7KaEW+HNlLHugTqRuQJgedMLU7DYlyhTMSpkwTpJgT6x91QVq3OBYX1rlOKvhNerI+gl6UoU2ppQNbU4K6KSK7NAsV6kiu1B2vTXK9RXa5XorxqDhpDUomkzUCeorCsTufWt28KwvEDU+v41CobirGxw+U1MBtfajX4ajSoDrRNwnh+Ke2uS1bVGEBmUCQeoJjXzrSIVvgqsTpOYd4CTrO+mtPnl5v+HcaRrCN9XYzOlXK8JxNtR2mKt2FgiJCwuugP+tVvE8Sikf1tsQOpFwgAzsY08djUC8Ny+zqRlyqrF2zsFAZkgwGMmV/Ch7FWuyuECGGjd1gRA8Y66Dzq0TK4JW0XgTJBYDST3mMV25cVA2e0oDWyBEa99J9mYI6eooL/AJg4UtlMOJZs9sFsx6g2RoOg1OnnVNYw+xUHZdvBvT9b7aKeOYj+q4O5H9nB20BFodfOKoLfG7ZYISLf1DcZcwDQCoIzaIZ3AMeG9BBSywaDMhiInX8qPxB+PnTTm4rAKBquoInqYOvXX/vUjjF8Ag2bwdGJkA6qwZSQYAVlkaMAJHQEVCv8SL2kgKjDusAACxGmZIEiR7QmMwBEFjRD73ot98WxMEnQEOGaSApkSNxEGrLhOMt5ma1nYm0AysAACFUQpmWkjqBvUDCcG7S2oJRCWUE3DGrOQAZI3PTerT+jlwl1kuMltuoMMCpJ7wjVVjQTBncRrVU9yhizI7kEWxALKhI7RfHfefSibHcRuLo1s7lgQ6MCPKNh9ug8aCsNichzZRLCFJlQdCDDERGh1B1110q3TGs91VREcmTCMzF4iQCxExqJ1EDwBoh3ivEy1tWysFF1TEjNJB0yjp+FI4fxHNgcUDJbKu/UEAZtPMz417jN64DcQAFGUMLkHILcEZwV1Ug6EmIPqKqOGKWL2mKlrsJEkMxAzAKQuQg6DU+G/Uok5x4itzCW0tSTmQxGuXsyZI8IYUN8vXblzF4cMzNFyRLTHdJJ1OmijTrEVL5kd1w9u2GCPavBD9SCmDtyJnXXMAetVXB+Y7vaIWRLjJLBiozCBG/+lBHxHeF7fPmaZMgA3QCJJmZ+troKZXAtpEGNdGHS2B4zvRLh8XYl7i22VgGZlkZYAa4YHT2I8NdhpU9cPhnJDoqkZwTEfk1RmM9IDjU+dAEJgnGUZG9hRt1LHw9Km8RsHs7Qg/WO3WQv+WiTHcCSzbN2y7qwyldcw7xAmDIIKk9KrE47eAIYWbg/WSD8QY+ygp5/qd0nqyj72qttsVVD4SdvUb9PZqyx/F8O1k21BTv5iMuoMRv4QAI2qEuIslQmcCNM0GYJJg6x1PSoGeHJr6I58dkb/SoCUV2OGW0DMlwXB2bLowGpA1kDy286FUFUP2106+6vUu1akbn3V6so3haUDSRXa2rG+cHPz7Ean8ofuFVPaHxNWvOX59iP2/8AKtU4NAvtD4n413tD4n402a9NEfQibCh75QGIwF0jxT/EWiC2dB6UP/KAs4C6B1KbfvEqNMjtK7sFXMzMYAEkknYAVqfLvItu1h2W+A9y6sPr7I3yoehBg5h1HgBSORuTvm6i9dH0zDQH+zU9P2iNz028ZLqDEOaOXnwd3IxLIdUfoy/gw6j8CKvfkoP9Zvfuv/kWtC45wa3irJtXBodQRurdGXz+8SKC+QuC3MLjr9q4NRakHoy9osMvkfsMjpQaB1rDsRqx9T+Nbj/OsPv7n1rMKhuKO+CcrX79u32uMvJbZFZEtwgKZfZzDdgPEHTX0BWrVOVOIpdwao5VeyCKGzwZCAhgY7rAyI12O4MVUjlj5OMJbOdka6QNc5LE+YEgT5dfWrHG8sWLloC1btKQJtsFgT4HLBgx+Nd/8SqJXus67mSikEaNqsjbboZ1oT4xz8UuMEuLBXMy2pJzyQYaNCRE6jbxqiixQxC3HRrZRg2q6AbAaZjqNN6rzgsQxZEXvqO9qmgMHUkwBGtTfnjYlzcAg6ABg7GN5JFs66kR5GrHh1xrV4Rhnuu9tFKWzJaLQSWkfRiTGumlQOLgbt5LS4m+xS0iqtu0AFIgSTcYd9iIJyg7aRXOJcvB8QBbyLCo3tSuYMA0kydBl+NTDwy5ka5fOdUGtqxcyqIEZbuIMZjpqluKp+KccvXibShFRCfo1BTJuNToxYDTTeTod6CRwvgaCYm4VlvBVAaczwZAGXfQeJqwY27eYmLhtBWVRAABaDCx3lPdGYaEHc0HYzB3bJunOyPbIyZGYDNnyNlnU+O9FmD4GRZv4jX6S0RlWWdmL5lYSJEDLpE906a1RRceth0uXS3cuXSLR9lcgeT3Bou8x08BVxg+GC2O0xLMqE5bYDZrj5hlyKSCNJClum0+Ntextq8mHt4jDqLUrlZSQpJSe7KhdYMrM9BqKq8auJYi6xLuiPOndTJ9JlV0HRsglTuApgGKCGLd68h7zErIZNWIQGG1K5SB3jrBMGdqXgcZctPbvMhCq4UktlBcd5iCRADCYidwfGjDl7lpbNhWLRf0c3hq3eGYiLikQQ0Ex1O0aIwd5br4ex2K3LIHaLcJBgr2hVfUC2m+pFBBw8veW6XZO99JZd1zDUM1y2EOVklTKxrB8IqJxrh5s32c3AUhrqxqwEgBoA7pDwsiZOX9aiLmTgNrIrLby3MxQOmXNDq2YMWWCpAIMz7WmtVVzG3LSWsNiTbBcZldQxDgmAGyqO+rZSTsR76AJxHGrly12dy0LgGZrbgkuJYMZYyHXv5YgRpBGs2HLnDs2JQWw5DIoJKxBcg7+EazT/EsDeWw9rsFTsHz/RgMe9IygSYglCdYikX+KXMChXMwvZxLSIYdmoZCo3VZUDTxoOcQRhecBZbs2UrENLSDoeoB2qViMcrC8dQwtYtiraMGuOiKI6mF6TSeXcbdxOM7QWe1YkO/eCxbGXNAYgTqDFO804+w965bK93L2avs0mGOp22Gh8aI9xy+bfzogeyMPb/u2Xf7yKHFutbwiXXYObubKBuMr5Ib4E+lT+Nsww98lgwe6Dv3hCQQ2msZgPdQ5esslhQwjO2ca9MsCinOJYYlFdlKEqGE6Sp1B8wehqusWST5Vb8W4q9+xZLxKKLII0lEBiR4671Nx2HsLhMM9pSr5G7UkiWaFOaJJAklRtoKghMin6qzHhValet4xp12NdU0RLsW5G5GvSvV3DpI3I16GvVEboBShSB09KXW2mNc6D+v4j9v/ItUoq754/P7/wC0P4FqkoO14muRXooj6DtHQeg+6qPnq+yYG46EqylCCDBB7RNQelBy/KrfAA7Gz4fX/wDtULjXP97E2WtNbtKrRJXNOjBurEbioqx5A47fu4wJcvXHXs3OVmJEgCDBNaZWXfJnw65867XI3ZhGBcjuyYAAPU+nhWo0UH/KZxC5Zw9o2rj2ybkEoxUkZGMEjpVN8mfE7t7E3e1uPci1pnYtE3FmJ22qx+Vj83s/vf8AI1U3yTfnF791/wDItQaeN6w+/ufWtw6isSv2zJ0O9SFQnq1scct2MP3bi3LpiLeS4uXXWX9kwKq7iHwNV729WPn+H3VUOY/it28ZdjB0gaL8Bv76TgLLG4FVSzEEwCAYVS51OmwJ91N9p4DY6HfWB8fGiHl7C4iziYXL2rWyAjQxyncHohgZvIAzFA7xvitzCXTYRbZhUbMwYk57av7JbJpmjVelQ8Hx/EO6A3XCkwVQhF8PYtwp3qFjcddxVwNdLO4AtiANl0AAGmup8yTTvCGHzjDzqvaAMFU7Zlkeuu9Bb8nI3z+2FZlkC4p3AJSQQswT0k/bRHhcGb4XTPcfDXCSdzcLgFp8STqag8I4RctOmJU20QI1lM8ybha5aQZY3zFdz0npVnyzw5rWIwVxjDvhmS8skzuyHqAZ31iRPU0FlguUMr3Lt5s5knTwnOdIAJkeFDOK51u53W06WlzaB3Bgbad2Aepkije3x6MTdw8N2kdraBWAy6KwU9QGEz5nwrPV+TLFXLrtnQFX7xk6HRvsBG34UVJN+5c7N8yixZdTcu5lVBcK6ohJ0iRr1M7TFEdrB4azdzYZxcfKzsnbe2LhQ6jUICQHzQQdBtVjheS1GCGGLspY52dO6xeQc0mfAD0FVXHOQnXD3exxF52ZcrC85YFR9UARrIXfTQURZcSQ4m4VdHtKu7pctnM0qMpJXTfXWY8Jpjk7l95tYi475lXLqZkBrwymdQAHGmmoO+9DHEOH4ztvmr3W0tsVfMwV3D25eNCwbOF1nX0Ne4pcxLgWUZltvcvJnBJUW+45ZipG8EbCdepqjS8PxOzeAKurasR0MocrGPKfgZqDzNw/tsK+QEuFL2mT21eNGQjUEgxpuDVDwrk5bdp3GftDYvKAQDAuIgB2JJ08fGrLGpds/wBGrbJyB1tXFABzA2SJ90MTHiT0oqm47jsww13DvaN3KbLA95QNjNrcgQdTO3nVlxnlW3jVt3h3Wy9VBkGQepAPmCenhVfzfwSwMRZVcMM943He6pZWUohfN3SATMn3U7wrmR7GAL5e0C3xbRYKnsyygjvbkZmA9w6URRXeAtgLwfMwRlKqwDSWyn2gNtx5d2m+acKHxN8WFRVRs2Te2eyhC2QDKCYM6axRNw/iimLWJRS1/F4gBHCnswuoGkj3g7tUHjfDPmyXXSTZNllQATknMwkjdSW0bp76ANw+ORsIq3s2U3HAYGMpJRgYjUCTpSjwK5dwwdZuJZYgtoCUzZVgTJETtO4qqxK/1W0P2n9RnK6f3a0/5P7gXAKqMnascxVmUEaypg67gmfxFQAPMWHtriVt5clvPqsxAOUHWGjWeh9Knc32Ft20UMhyoEUK5Yhf1ptJv4/ZRBj+D4W/cYBUNxWKkhiQW3OVpht58R4daF+bOGXEUM2ZtcoJhu4BoSRt7/KqBqwkmlpVpg+EDsO3zSFkMoiQToN/WqpGHiPjUE/CrpuRr0PkK9TNu8oGpb3GK5URvC7D0pQrgpQrYxznj/eF/wDaH+GlUc1e88j/AGhf9V/w0p7k3lM4xyzyLKHvEbsd8qnp4k9B5kUFBZsM5CorMx6KCT8BrRDgPk/xl3e2LY8bhy/+0S32Vq2A4dbsqEtIqL4KIn1O7HzNSqKA8B8lKCDfvM36qAKP7zST8BRNw/lHC2YyWUkfWbvt8XmPdFW4roqK5XareI8w4ex+VvW1P6My391ZP2UHce+VIQVwqGdu0cAR5qnj5t8Kgi/KpxZXuW7Cmezl38mYAAeoXX/mFN/JN+cXv3Q/jWgm9dLEsxJYkkkmSSdyT1NG3yTH+sXv3Q/jWg06sYv4+5J+kub/AKbfzrZx0rEL+59akKRd4jd/4t3++386atcIa59JeudnbZtGeSznbuLu589vOkXDVddclupIgD0GwH8qqRK4yiC5ltKyqgKnMZYkEyxjQHyFKwePKFGk90fcZjz99d45hWW++ZSAXcr5jOSIPUVERwFZSJJAA19k5kM/AER50Frwfh1y67BMvWGkRMmIG+/hUnCcJU4Vrh/K2wLmXQaZjJMCWGUeO4q44SLr2LaW1FpcsMV1Lbz3vDrHn7qUOHra7S2SFIsDVgCMpYiJmTPWgXxbjS4vsrQWIfthlXMQqx3YB3g5idoYeBrQcJe0YgaCVQ9SABpJJJ8z6b1kmL46iY5sQmqGSq6ZSXUZgSumgjTWYA0Gx5hOYWfD276943T2aWVXLmuic7F29lBqxPkdeoKfbhLvi7V/X6NXEkwczsCMpHQajXp66TOW0y3MX7QFy92oDRMMgk6ExLhjG/jFP8M4kLyEiIByyDoTlBJXrEkgTqYmBMVJ7VbayzKondiAJPSSYk0ExsUFKgnVzlUamTBPTbQGls4nLImJjrHjHhQ5xHDYm5FxTh+yDhiLjyq2gIJYL3GYnvasQIA86BeLc+uuJfs7idipIRLKxIBkE3BEyZ0ll19mgt+aeM4rD3nLYS2yAMlu6Gk5C6wSJYA5iuhG9DOC+UC8hMu0EN3cqFc7Gcwy5SumndiiHl5Txm/ce/bRLVpdAhec7HQFi0HQE7DpV5xP5NcKbYVEysAAHGhnaT4+OtUQeXflGssZv3whgCOzuRsJIyghRImPMyTpRFh+acNiLqWLT9q0dpKAlFgH2nMZT7p1HjQd/wDyvI0i+Zgwco9Pxq+5N5WuYMsO2LK31co8zvvv021NBccS4cz30uyO6rKQdfaS4h8tn+wUFHGvaxYwl9nNnN3VySrKyCMo3BFwKQynQij98RQvz0F+b9qYD2mVkbwYsBMQZ8YPUCgGVxo7YKUxBiTIxIYlihBMsJRiDtmkA+E0f8Kso+ES3LOuTsz2kFiNsr5SRIHdOvSsawGJBdczhczSS0wrH65gHN56EkEitA5b4ubmAuW7h1Fl8pmJXIxjTZh9o9DRFFzZy6WdWtK3YBYUhCe/naUVQJA3Oo8aprGFftR3GORCu2xNtgJOw1YUU8uYG4o4dbJPee7fuAsfqPrptGg16k0V8TwfY2LwsKk3MxaQSZKgaKvtaDQHY6+VBnvCSoVwSys2ttgAQWkCN+ig/HQ9DJTnXJnt31Je2xWVg5oOU6mPj99SeHYNTh1DJlaSAxOjwSRMaq2uh++SKCSsXl0J1zRME6zvQW3EONWrp+jRkbeZA0Guy+cGq4cZv/8AFuf3jScaiglk01II2jXaOhiNqirUFpa4rej8u6+WY/HQ16mMJljvRv1jbTxr1TajdQNK6tcWlCtjHue/94XvVf8ADStG5EwwTAWY+uC59Sx/AAe6s658H9fveq/4aVpXJX5hh/2P8zUVd0O8X58w2HZkJZ3XQqgmD4FiQJ9JojWsI45+cX/3tz+NqAr4h8ql0yLNpEHi8u3w0A+2hrH8z4m9+Uv3CP0Qcq/3VgVp2D5IwZtoTYWSqk959yoP6VVnOHKmFs4O7ct2QrrlhgzHd1HViNjUGYiuGlGuGgbNHHyTfnF/90P4xQSVo4+SYfT3/wB0P4xUqxpw3FYdiDqfX8a3Fd/fWHYjc+v41Col01JwPD8s3mPdALQN4jz0qI5op4BwvtEQ3O8sd1Pq7+036TeugnadaqINjEYXEJcuXFYm3qFJyiCJOqk/o/d7nsFhbdvDpehT2khAAYDCZzZjMAr4z50SvgVuWLtq2FkKyQABDEECdNNaGcDZb+jEUwP6w5HXuhHkeWqt9lFHHDQr2ldJhh1EHcj7xUDjPCreRrt94VVMjoBM6DqdKtuFL2WHTtGUKttdliNBpuSxJMaDU0A8/wDFWuNbQ9yZYq3RfqhiJknViOkqOlBBsvZu4m2lmzdu4e0sZFbK7M0sxZhP1iF8SFGxNXfHOM3ms2cPbsPYXO1p1AnvjZEcuS40JYnQGAdJBuOVMK68MZsP2S3WBHaAnL7UZiWkKQpMwBqKTwO5ba92agOllALdyBLEgZ23PeZiWJ8wNcugXPLPCzh7ARiCzEu0TGYxtOp0AE9ab5swlu7Yy3LRvQZVVJU5oImff51Yo9PFe6PE6+7b7T91BiS8HxILqLJAcZSDO0gjWdYyjU+FE/Afk4zENfOn6I/E9a0Hsh4Cn7axQd5b4FawyHslC5948tBU6+3fHqP513CP3ViIj3zUXFXIuD9qPsig7jLgzgeVIa5TeO/KA+VILVQ3eu1U8wcPGJsNaJiYIPmDIqyugKRmlgVnRsuvwPUVBa7qfDpJk0GbcT5Ru2zoSwPU+X+lO8FS5aGsgbz1BGulaFeTOsHWqLiHDjlYDTwI6ePoY+2iF8s8We5iTZe3bW2iko6RAct9RxIYPJ7oJiDGgNGT7RM1nXA+ZSHs4dE7M27jhVJkFXJ7raeQk6knUa7kfFecbNoOCbi3EJXIVmWiQM2oyn9IdDNFO8Y4aSr5ROYajx8/X76ze1wzPijbLZIXdgdDHUepirflrj17E8Qsh9jcdyFBYDNbgxJOVYUempqXzfxVMJiwEXO4AZ2aJytr2YOXwgzvrHjQUvMnDVs5VWNXIJ6khVk6nYk/Zp1qgBoj5zwoW+pEwVET8f8ANQ2KiJ2Eyx3su/WNq9XcEUynNlmesbQPGuVEbuppQFeWuxWlY7z6f9oXv+T/AA0rSuSvzDD/ALH+Zqzbn5f9oXv+T/CStF5LxSDA4cF0BCbFgD7TdCaoIBWE8eH9ZxH725/G1bkMZb/TT++v86w7jrTiL8dblz+Nqg3DA/krf7C/wiqXn0f7Pvf8v+IlXeBH0Vv9hf4RVLz9/u+9/wAv+IlFY2RSaURSaI5Rz8k/5e/+7H8YoGNHXyTD6e/+7X+OixpY3FYXfPePrW6jf31hF/c+prJUZzRxyCrXLDTACOUDdYgEj1k/CgVzRbytxFcNgXu3AQO2YCDBYwoyj4H3VUgk+a5WvZTBLjYBmY5ARAOk6mpXDOA4e1aGcaLLkGSoJBBPemSZI8+g1rPL3OrMLjBrtq6T3BbyZAogAOXBdifIgbaVarxfEWrK27jXbuLvFWs2p1tgyFZ8uuZvaCmI0Jooh43xwWrbXX7sD6NCJYE6BmXq2u31RPWazu7jmxGIS52ZvgBUyFYzELmaVtsTqxYzOvuIFjx/El0aybjXmtp2jucuU3Fgxbyj2FBIzE94yRAiYfCeUjdRixIIcpHoB/OgJ3xl+/hn7Vkw65SlpRcS3aRSVDZk1YjswVB31fxkWvKfDjbsKzCGcAkeAiQPiST5saoOEciIlxXfWDMGImjlbtA9bWn6aV692tA8orzuAJOw1PoNabW5S5kHr4jx8qAG+TPmW/dx11GAK3Q1xyFAKsoAUkjpAyx4kHcmdAv28zaAnvDb1oa5L5bbDYnG3QrlWbLaDLkzCc5iegJygxGk1Tca5l4hhLhPZgKzFs0FwZEAHYLEDQD30GgYnAMWkD7R5VBuyu4I9RVHzN8pD4a1ZAtL84uJmdWYkWzA6DUkmdNPZNCt3nzGx2txmQeyO6AGkH2UI6eJJqg8xGIkDyEfbP41Xtd1qi4Fzfbazas/S3r7NlZ20Ms3v0Cnz2OtEV6zrQdsPScZZMHSZpywlSsXeS3bzvAAjUifsGp92tAGYBLVzE3WbKpWLaXAdAWXKHBJjMj7xtVjj+WRxFUdbi27lvNZclTLMlzL7IPsgAlTM7L0BoTN3S9fyZT2wfRiQVc3DJM7HUSOnjvRpwXG4u3hhcuIpe4ivZaJVxByo5BXLcIiJ9oQN9KAcwCRjTfW7Yc5pNq3dhpyMCQHCk5Y1EEmdJ3qx4hy+r8Rw7spuLda5culpKkCciwdgFCiOuu9COGxT2sUl0WpZ3JCDMNS5VkAOoaZEGdxpRZwznNr1xLZsos3ltkOzF+8cpKgKAMsaz4jfaoCbjfLNnEasgLDSdj7orGWEEjwJH21vwsxAM771geJ/KP+038RoHrFwAfV3616vYZ1A1I36+6vVllvyilgVxRShW1Z7zxytb7V8TexItK5AC9mXYkIFgQ2u07aVW8G5BtYpS9nFqwBgg2SGB6SC/21pHEOD27jJde32j2gxtyTGYidvZMkDcHpQt8n0nEYxrg7K6SM1iCAokmfiY+3qKCj4r8ndvDJnvYtFUmB9CSSfBQHk0ng/IlrFKTZxitGhHYkMJ2kF9vPainnbAOL2GxItG/bskh7YE6EzmywZ+G6idKq+VscLvFXdbRsK9k9wiNsneIgDU60B01xbNqXYKttRmY6CAAJqk41jsPjMBdIvhLRIU3GVoDKytGUwWJ0EDxqz49wZMTaCXCcoYOQNM2UN3Z6Akj4VnvDuE3L3Cl7Nc5t4k3Db/TXIoIAG++3hNFRuEco2MUxW1jQWGuU2WUkDqMz6+6meK8tYaxc7O5jRnmCFsM2U/rEPv5CT5VbrxQXuJYJkwxw0MEIIyluhGgAgAx76icH4qbb4z+p/Og1xjcbfLbzNoTlO+p/7UELiXK+GsZM+NHfXtFK2GYFSSJlX8QaIvk3wlhLt42r5vEoJBtNbgZt5Ymau7WNwfzH5wtm32SIcqsikggxk1B1Lnx1metRvk94QUstfcAXMQc+ggC3JKgAbAklo8MvhUBWu4rBr51Pqa3kb++sCvt3j61CmLhqZxbiiGzatW8sKFZ9P7SNSD4wQCf1agXDTmCwVlye0vm2P3ZfWWkAAjwXXz8qqLbkW2vz20zXEUAmJMHMVYKI66mfdVjzHjBhWumc2Lv5gzBp7Ky2bKFb/iOmUE9EGntTVXhuIIlm49pVRbcKQWDXbjk6G4TtaG5RRDRBka1F4bw25iLpVsxuFpYtuJ1Z2/WPT/QUVN5bwM2bp1hrbWo2lyTEH3iY/wCxnwPB9nbOaCWct8QB+E00uCS2q21ACr98b1Ka/AFQSmu1IstVVbaTVtw+C0nZRmPoP5nSglXhl08gT67xTOam2vySTudT670kPQS0NROJcfbCgMqZ5IEeAAJMeJiNPLrTyvpVFzVhmu2mUHLpO8ba7+6qDHhHMlnEW86tAGhzaQR4+FU3HufMNb7oi63QaRI8Cd9fCazDB/OmwxYEMpznWc8WzZB7wMsJuLAM6gmqzFo2WWU5id/5fZ6e+gueJcxFnZwFVj19pvQE7e4UPYrFm4SWJJ3kmadwmBLkzUu/w2Ekb6feKItuRr3ZvmCjvrBbfQMfh7vAVoTQRNC/yfBR2MiCSVPoxK/5quxfI08NPhRU204mmuMJnULuCGB1IImIIjfURHnUQYjWlDFTQDeF4YbRuWWEo6rHkIIgeWtEvLPGkPD7uHcrduW86dmxBZl3UBdTlAMDQxl20qNxjEoptllJLkW1AEyx1ExQ7xXgFq7dZSr9syZ0ClQDlOogqZOWWH7Edao9xMscXhnW069m6sSczrpcB1JtrG2xFR+ZeFIOJKnaFu1bPcYHXv3HbQmYOTKNzBqkvYV1sJcW45tsSh1IAuDUKRMEFdQfJh9U0xhMLcYG4qXCqGWuKrMFIEiWGg99RG94a+rKpERp/wBeZrAsaPpbn7bfxGtS5Z4+2Iw5yMFuBYY5dA2wIUkSYjyn0rKsUsXHEzDMJ8YYiaKessI1j3xXqTYIjWPfXqyj6GX8KWKSh0pQrYHuYODYk3reIwrgOoytbcnIw11jadT4dNdKicO5cxafOMQblsYu8AFj2FUMpMypB0WNjEdd6Lq9RVHxTCY02bJs3UF5ADcUgZLjZROsaCZ00BnpAqPy/wABvjEvi8Uydqy9mFTZV06+ix16maJa7NAm4sgjxBFCnBeW8VYwDWUuLavZy4Yd5SIUQSRpMbgaUW1yagEcDwPGXsVav4w21Fj2Ft6y3iYmBMHfoNBUe9y3jcPcv/M3tG1fYsQ8AoxmYkdJMET000o1mvTQBF3km72GGwoZTZDm5fbNBJJ9lF3IA0HnB6UaKgAAAgDQAbRSpptbkkiDpGvQyOlRS13HrXz9fOp9TX0Au/vr58vnU+tEphmrtrE2wDNos3j2hAnX6uX8aQ9WvCOFZwGOx2qojYDFHP8AR4e2WO2bOyhv0srMVPj3gR5Uf8IwIsWQWIN1gMxA8Bl093XqZPWoOB4ctoZgJPrT1/Ek9ain7mI6001+TUG5dmu2zQWuHu1Ps4o5SBs0T4wNfvqos1MtvQSTdrqXqilqVaNBYLcpriGDS8mRjv7P7QE/CvJT2mZfHvH3RH4iginhi2MLtIyEQPG5fDdfK0KFeKYNXCR1O3qP9KO+OaWAPNB8EZvvNCDWgDb8Tr9lUV+FwOViPKlYvCyNKn2dXJ8qXctaaDWNJ8aCJwmbZBHQg/jRBxfu37gGxbMPRu8PvoDtcy3Vui2ZIDZWthgFLAtqCB0ncztRNwjHjEW+0AiCViZMCIJ8N9vKqE43iAtxmk5iEER7R2mTtXcTxIWkLPMD4+GgoP5kx5bEOuY5VIUDpoIJj1mpWMvD5kqXGh5zINZKSYnyifsoKrE41mclXaC5cAEjvE7jXQ9PHzox41jLmHOEdrYN22oLSTHaKBuVO86+HjoTItwjhnaFbhgWxet2yuuudtY1mAPPrRvz3hWe3mAnKc38x/15VBCtcBjF3sGA62cTb7S3OhSPpUJBOpRg1sg/rVWYuxicDOGF7KLgLCLlxFKt3TpITWIIP8qu+VePImHNy53rmED5FkBns3YYgFt8hVjHgareZ+Z8Ljrayt21ct+yYVgQSMwOumgkedUUnAuLXcLdm2Qc2hAhgfDTxqtxF7M7NtmYtHhJJipmKuW+1zWmKquUqG7xAWOomdusVAuMCzRtJj0nT7KiHrdwAaxXqTacAax769WR9FqaXNN2th6D7qWK2pQNemvV6Kg7NemvV6KD1er1cqK9Xq4a5QdJpJNeNcNB0b1hOIt2c276k/2lvT17ulbqm49a+d7x7x9fxpEqY1qzoJua+Fy3Hv00q34bxqzaRU1O/VDpvqQwFCrGktVQaXeabUga6z9ZI95z6VFfmK3Ma6/rJHvOeBQlSaKKv6dSY8f1kj3nPAp5OYrYIGvX61uPjngUHVygOV5stCBDf3rcaeefT8aeHONoQMra/rWo957SBWf16rgPzzlakDK+v69qPiHge+nF52tAgZGmJ9u1HvPaRWeV6g0hee7WaMjbT7dqPjnifKlDn612n5NvYgd+1G+uvaQOnWs0mu0Gn8V+UWzessVtXQFcAyV+sCBEEg6IfiKpX5mQlO4ev9pa8Cde/p76F7H5vd/bt/ddqFQGlvmdFYdw6iNLlv780Cl3uaVIgKwYgwc9sgGNyc8D30EV6iJws5TvqdjKH1+v99S+FYhrF5HDHfUApBXqD34Ejxqmr1ARcbxFu9eDKhWRtNvVpkkkP4GoGJtZsokyFjdNh/5mlVldoL/A4sWkW2c35VbpjJqFgx7eh0G9EuK50tXBkazcMg9bZ9dc9Z3XqC9w2INu4cpYBkdIhNVPQ9+I29RIqCcAJAlp6d1en/mVArsUFsuBtyATcGmwtprG/wDa6dKl3LSEZO+JECLCzCnNv2/nr6/CJh7S5E7q6q86dQykH/rzpTYdRcYZV0dl26BTGm3SdPE0D9vhCfp3PfZX/wDavVxeH2zEoNl8eqg+PnXqmI//2Q=="/>
          <p:cNvSpPr>
            <a:spLocks noChangeAspect="1" noChangeArrowheads="1"/>
          </p:cNvSpPr>
          <p:nvPr/>
        </p:nvSpPr>
        <p:spPr bwMode="auto">
          <a:xfrm>
            <a:off x="155575" y="-1423988"/>
            <a:ext cx="6191250" cy="2981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46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5528" y="2763901"/>
            <a:ext cx="6932943" cy="32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828800" y="6096000"/>
            <a:ext cx="5723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‘Högertrafikomläggningen’ in Sweden </a:t>
            </a:r>
          </a:p>
        </p:txBody>
      </p:sp>
    </p:spTree>
    <p:extLst>
      <p:ext uri="{BB962C8B-B14F-4D97-AF65-F5344CB8AC3E}">
        <p14:creationId xmlns:p14="http://schemas.microsoft.com/office/powerpoint/2010/main" val="22937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2541</Words>
  <Application>Microsoft Office PowerPoint</Application>
  <PresentationFormat>On-screen Show (4:3)</PresentationFormat>
  <Paragraphs>330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MS PGothic</vt:lpstr>
      <vt:lpstr>MS PGothic</vt:lpstr>
      <vt:lpstr>Arial</vt:lpstr>
      <vt:lpstr>Calibri</vt:lpstr>
      <vt:lpstr>UC Berkeley OS Sign</vt:lpstr>
      <vt:lpstr>Wingdings</vt:lpstr>
      <vt:lpstr>Office Theme</vt:lpstr>
      <vt:lpstr>Plan for Today’s Lecture(s)</vt:lpstr>
      <vt:lpstr>INFO 202 “Information Organization &amp; Retrieval” Fall 2016 </vt:lpstr>
      <vt:lpstr>Classification and Standardization (1)</vt:lpstr>
      <vt:lpstr>Classification and Standardization (2)</vt:lpstr>
      <vt:lpstr>"Specifications"</vt:lpstr>
      <vt:lpstr>"Standards"</vt:lpstr>
      <vt:lpstr>Why Standards Exist (1)</vt:lpstr>
      <vt:lpstr>Why Standards Exist (2)</vt:lpstr>
      <vt:lpstr>Which Side to Drive On?</vt:lpstr>
      <vt:lpstr>Who Sets Standards? (1)</vt:lpstr>
      <vt:lpstr>Who Sets Standards? (2)</vt:lpstr>
      <vt:lpstr>Standards and  Network Effects</vt:lpstr>
      <vt:lpstr>Standards for Document Description in Organizing Systems (1)</vt:lpstr>
      <vt:lpstr>Standards for Document Description in Organizing Systems (2)</vt:lpstr>
      <vt:lpstr>Other Standards for Organizing Systems</vt:lpstr>
      <vt:lpstr>Using Standards in Organizing Systems</vt:lpstr>
      <vt:lpstr>INFO 202 “Information Organization &amp; Retrieval” Fall 2016 </vt:lpstr>
      <vt:lpstr>MITRE Reference Model for Understanding and Comparing Standards</vt:lpstr>
      <vt:lpstr>Lessons From Standards Making: The "Person-Concept" Tradeoff</vt:lpstr>
      <vt:lpstr>Lessons from Standards Making: Incentives and Disincentives</vt:lpstr>
      <vt:lpstr>MITRE Reference Model for Comparing Standards: Data Objects</vt:lpstr>
      <vt:lpstr>MITRE Reference Model for Comparing Standards: Structures</vt:lpstr>
      <vt:lpstr>Horizontal and Vertical  Document Components</vt:lpstr>
      <vt:lpstr>MITRE Reference Model for Comparing Standards: Community Characteristics</vt:lpstr>
      <vt:lpstr>Lessons from Standards Making: Enterprise Data Standards</vt:lpstr>
      <vt:lpstr>Lessons from Standards Making: "Communities of Interest"</vt:lpstr>
      <vt:lpstr>INFO 202 “Information Organization &amp; Retrieval” Fall 2016 </vt:lpstr>
      <vt:lpstr>Businesses as Organizing Systems</vt:lpstr>
      <vt:lpstr>What Businesses Do</vt:lpstr>
      <vt:lpstr>Describing What Businesses Do</vt:lpstr>
      <vt:lpstr>PowerPoint Presentation</vt:lpstr>
      <vt:lpstr>Generalizing Business Patterns</vt:lpstr>
      <vt:lpstr>The Co-evolution of Technology and Business Organization</vt:lpstr>
      <vt:lpstr>The Data-Driven Business</vt:lpstr>
      <vt:lpstr>INFO 202 “Information Organization &amp; Retrieval” Fall 2016 </vt:lpstr>
      <vt:lpstr>The Supply Chain Pattern</vt:lpstr>
      <vt:lpstr>Conceptual Model of a Supply Chain</vt:lpstr>
      <vt:lpstr>The Information Supply Chain</vt:lpstr>
      <vt:lpstr>The Information Supply Chain</vt:lpstr>
      <vt:lpstr>Design Issues for the  Information Supply Chain</vt:lpstr>
      <vt:lpstr>INFO 202 “Information Organization &amp; Retrieval” Fall 2016</vt:lpstr>
      <vt:lpstr>Integration</vt:lpstr>
      <vt:lpstr>Inter-Enterprise Data Integration</vt:lpstr>
      <vt:lpstr>To Interoperate, or not to Interoperate?</vt:lpstr>
      <vt:lpstr>Syntactic, Structural, &amp; Semantic Interoperability</vt:lpstr>
      <vt:lpstr>Interoperability isn't All or None</vt:lpstr>
      <vt:lpstr>Ways NOT to Interoperate</vt:lpstr>
      <vt:lpstr>The Dimensions of Interoperability </vt:lpstr>
      <vt:lpstr>Example:  Model of a Purchase Order</vt:lpstr>
      <vt:lpstr>Conceptual Agreement, Implementation Disagreement: Easy to Make Interoperable</vt:lpstr>
      <vt:lpstr>Conceptual Disagreement</vt:lpstr>
      <vt:lpstr>Interchange / Hub Languages</vt:lpstr>
      <vt:lpstr>Mapping in and out of a Hub Language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2016-10-30T17:57:08Z</dcterms:created>
  <dcterms:modified xsi:type="dcterms:W3CDTF">2016-10-30T17:57:18Z</dcterms:modified>
</cp:coreProperties>
</file>