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256" r:id="rId2"/>
    <p:sldId id="1055" r:id="rId3"/>
    <p:sldId id="1056" r:id="rId4"/>
    <p:sldId id="1127" r:id="rId5"/>
    <p:sldId id="1126" r:id="rId6"/>
    <p:sldId id="1128" r:id="rId7"/>
    <p:sldId id="1129" r:id="rId8"/>
    <p:sldId id="1130" r:id="rId9"/>
    <p:sldId id="1131" r:id="rId10"/>
    <p:sldId id="1132" r:id="rId11"/>
    <p:sldId id="1133" r:id="rId12"/>
    <p:sldId id="1134" r:id="rId13"/>
    <p:sldId id="1135" r:id="rId14"/>
    <p:sldId id="1136" r:id="rId15"/>
    <p:sldId id="1137" r:id="rId16"/>
    <p:sldId id="1138" r:id="rId17"/>
    <p:sldId id="1139" r:id="rId18"/>
    <p:sldId id="1140" r:id="rId19"/>
    <p:sldId id="1141" r:id="rId20"/>
    <p:sldId id="1142" r:id="rId21"/>
    <p:sldId id="1143" r:id="rId22"/>
    <p:sldId id="1144" r:id="rId23"/>
    <p:sldId id="1145" r:id="rId24"/>
    <p:sldId id="1146" r:id="rId25"/>
    <p:sldId id="1147" r:id="rId26"/>
    <p:sldId id="1148" r:id="rId27"/>
    <p:sldId id="1149" r:id="rId28"/>
    <p:sldId id="1150" r:id="rId29"/>
    <p:sldId id="1151" r:id="rId30"/>
    <p:sldId id="1152" r:id="rId31"/>
    <p:sldId id="1153" r:id="rId32"/>
    <p:sldId id="1164" r:id="rId33"/>
    <p:sldId id="1165" r:id="rId34"/>
    <p:sldId id="1166" r:id="rId35"/>
    <p:sldId id="1169" r:id="rId36"/>
    <p:sldId id="1207" r:id="rId37"/>
    <p:sldId id="1167" r:id="rId38"/>
    <p:sldId id="1170" r:id="rId39"/>
    <p:sldId id="1174" r:id="rId40"/>
    <p:sldId id="1176" r:id="rId41"/>
    <p:sldId id="1175" r:id="rId42"/>
    <p:sldId id="1177" r:id="rId43"/>
    <p:sldId id="1178" r:id="rId44"/>
    <p:sldId id="1179" r:id="rId45"/>
    <p:sldId id="1168" r:id="rId46"/>
    <p:sldId id="1171" r:id="rId47"/>
    <p:sldId id="1172" r:id="rId48"/>
    <p:sldId id="1173" r:id="rId49"/>
    <p:sldId id="1154" r:id="rId50"/>
    <p:sldId id="1181" r:id="rId51"/>
    <p:sldId id="1182" r:id="rId52"/>
    <p:sldId id="1183" r:id="rId53"/>
    <p:sldId id="1184" r:id="rId54"/>
    <p:sldId id="1185" r:id="rId55"/>
    <p:sldId id="1186" r:id="rId56"/>
    <p:sldId id="1187" r:id="rId57"/>
    <p:sldId id="1188" r:id="rId58"/>
    <p:sldId id="1189" r:id="rId59"/>
    <p:sldId id="1190" r:id="rId60"/>
    <p:sldId id="1191" r:id="rId61"/>
    <p:sldId id="1192" r:id="rId62"/>
    <p:sldId id="1193" r:id="rId63"/>
    <p:sldId id="1194" r:id="rId64"/>
    <p:sldId id="1195" r:id="rId65"/>
    <p:sldId id="1196" r:id="rId66"/>
    <p:sldId id="1197" r:id="rId67"/>
    <p:sldId id="1198" r:id="rId68"/>
    <p:sldId id="1199" r:id="rId69"/>
    <p:sldId id="1200" r:id="rId70"/>
    <p:sldId id="1201" r:id="rId71"/>
    <p:sldId id="1202" r:id="rId72"/>
    <p:sldId id="1203" r:id="rId73"/>
    <p:sldId id="1204" r:id="rId74"/>
    <p:sldId id="1205" r:id="rId75"/>
    <p:sldId id="1012" r:id="rId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5CBDD0"/>
    <a:srgbClr val="53FFA1"/>
    <a:srgbClr val="2D60C7"/>
    <a:srgbClr val="84B5E5"/>
    <a:srgbClr val="4571FF"/>
    <a:srgbClr val="F6D7B8"/>
    <a:srgbClr val="EDB073"/>
    <a:srgbClr val="2C4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92193" autoAdjust="0"/>
  </p:normalViewPr>
  <p:slideViewPr>
    <p:cSldViewPr snapToGrid="0">
      <p:cViewPr>
        <p:scale>
          <a:sx n="93" d="100"/>
          <a:sy n="93" d="100"/>
        </p:scale>
        <p:origin x="-116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466F6-2A56-4AD8-8D5E-99E5D0942D6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09FC5-A84D-4E9D-9CA7-AE31317BD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33C742-EEDE-42F8-BBF4-DE6B17AF0E1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CE01B-9CC7-41BF-A9F0-49896738A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to put block multi-vector algorithms?</a:t>
            </a:r>
          </a:p>
          <a:p>
            <a:r>
              <a:rPr lang="en-US" dirty="0" smtClean="0"/>
              <a:t>Percentage of Future</a:t>
            </a:r>
            <a:r>
              <a:rPr lang="en-US" baseline="0" dirty="0" smtClean="0"/>
              <a:t> Work</a:t>
            </a:r>
          </a:p>
          <a:p>
            <a:r>
              <a:rPr lang="en-US" baseline="0" dirty="0" smtClean="0"/>
              <a:t>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Shape 10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Shape 104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Shape 10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Shape 114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Shape 116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Shape 9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6165500"/>
            <a:ext cx="9144000" cy="7056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72200" y="6165500"/>
            <a:ext cx="8957500" cy="7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FF"/>
                </a:solidFill>
              </a:rPr>
              <a:t>Slides based on cs231n by Fei-Fei </a:t>
            </a:r>
            <a:r>
              <a:rPr lang="en" sz="1800" dirty="0">
                <a:solidFill>
                  <a:srgbClr val="FFFFFF"/>
                </a:solidFill>
              </a:rPr>
              <a:t>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1" y="6157300"/>
            <a:ext cx="3501299" cy="7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15A688-2A02-4252-8F80-2AEEB693329C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078"/>
            <a:ext cx="7848600" cy="1793817"/>
          </a:xfrm>
        </p:spPr>
        <p:txBody>
          <a:bodyPr/>
          <a:lstStyle/>
          <a:p>
            <a:pPr algn="ctr"/>
            <a:r>
              <a:rPr lang="en-US" sz="3600" cap="none" dirty="0" smtClean="0">
                <a:solidFill>
                  <a:schemeClr val="accent1"/>
                </a:solidFill>
              </a:rPr>
              <a:t>CS294-129: Designing, Visualizing and Understanding Deep Neural Networks</a:t>
            </a:r>
            <a:endParaRPr lang="en-US" sz="3600" cap="none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6325" y="3756211"/>
            <a:ext cx="7000875" cy="2330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</a:rPr>
              <a:t>John Canny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Fall 2016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Lecture 4: Optimization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Based on notes from Andrej </a:t>
            </a:r>
            <a:r>
              <a:rPr lang="en-US" sz="2400" dirty="0" err="1" smtClean="0">
                <a:solidFill>
                  <a:schemeClr val="tx1"/>
                </a:solidFill>
              </a:rPr>
              <a:t>Karpathy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Fei-Fei</a:t>
            </a:r>
            <a:r>
              <a:rPr lang="en-US" sz="2400" dirty="0" smtClean="0">
                <a:solidFill>
                  <a:schemeClr val="tx1"/>
                </a:solidFill>
              </a:rPr>
              <a:t> Li, Justin Johnson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/>
        </p:nvSpPr>
        <p:spPr>
          <a:xfrm>
            <a:off x="309976" y="132601"/>
            <a:ext cx="8262599" cy="9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Strategy #2: </a:t>
            </a:r>
            <a:r>
              <a:rPr lang="en" sz="2400" b="1" dirty="0">
                <a:solidFill>
                  <a:schemeClr val="bg1"/>
                </a:solidFill>
              </a:rPr>
              <a:t>Follow the slope</a:t>
            </a:r>
          </a:p>
        </p:txBody>
      </p:sp>
      <p:sp>
        <p:nvSpPr>
          <p:cNvPr id="943" name="Shape 943"/>
          <p:cNvSpPr txBox="1"/>
          <p:nvPr/>
        </p:nvSpPr>
        <p:spPr>
          <a:xfrm>
            <a:off x="474626" y="1136534"/>
            <a:ext cx="8533799" cy="9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In 1-dimension, the derivative of a function:</a:t>
            </a:r>
          </a:p>
        </p:txBody>
      </p:sp>
      <p:pic>
        <p:nvPicPr>
          <p:cNvPr id="944" name="Shape 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525" y="2657300"/>
            <a:ext cx="36385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Shape 945"/>
          <p:cNvSpPr txBox="1"/>
          <p:nvPr/>
        </p:nvSpPr>
        <p:spPr>
          <a:xfrm>
            <a:off x="309976" y="4843200"/>
            <a:ext cx="8775899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In multiple dimensions, the </a:t>
            </a:r>
            <a:r>
              <a:rPr lang="en" sz="2000" b="1"/>
              <a:t>gradient </a:t>
            </a:r>
            <a:r>
              <a:rPr lang="en" sz="2000"/>
              <a:t>is the vector of (partial derivatives).</a:t>
            </a:r>
          </a:p>
        </p:txBody>
      </p:sp>
    </p:spTree>
    <p:extLst>
      <p:ext uri="{BB962C8B-B14F-4D97-AF65-F5344CB8AC3E}">
        <p14:creationId xmlns:p14="http://schemas.microsoft.com/office/powerpoint/2010/main" val="199420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52" name="Shape 952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53" name="Shape 953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52717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54445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61" name="Shape 961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2" name="Shape 962"/>
          <p:cNvSpPr txBox="1"/>
          <p:nvPr/>
        </p:nvSpPr>
        <p:spPr>
          <a:xfrm>
            <a:off x="2552325" y="67287"/>
            <a:ext cx="33945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W + h </a:t>
            </a:r>
            <a:r>
              <a:rPr lang="en" sz="2400" dirty="0">
                <a:solidFill>
                  <a:schemeClr val="bg1"/>
                </a:solidFill>
              </a:rPr>
              <a:t>(first dim)</a:t>
            </a:r>
            <a:r>
              <a:rPr lang="en" sz="2400" b="1" dirty="0">
                <a:solidFill>
                  <a:schemeClr val="bg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 + </a:t>
            </a:r>
            <a:r>
              <a:rPr lang="en" sz="2400" b="1" dirty="0"/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1.25322</a:t>
            </a:r>
          </a:p>
        </p:txBody>
      </p:sp>
      <p:cxnSp>
        <p:nvCxnSpPr>
          <p:cNvPr id="963" name="Shape 963"/>
          <p:cNvCxnSpPr/>
          <p:nvPr/>
        </p:nvCxnSpPr>
        <p:spPr>
          <a:xfrm>
            <a:off x="52717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4" name="Shape 964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</p:spTree>
    <p:extLst>
      <p:ext uri="{BB962C8B-B14F-4D97-AF65-F5344CB8AC3E}">
        <p14:creationId xmlns:p14="http://schemas.microsoft.com/office/powerpoint/2010/main" val="245560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</a:t>
            </a:r>
            <a:r>
              <a:rPr lang="en" sz="2400" b="1">
                <a:solidFill>
                  <a:srgbClr val="38761D"/>
                </a:solidFill>
              </a:rPr>
              <a:t>-2.5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71" name="Shape 971"/>
          <p:cNvSpPr/>
          <p:nvPr/>
        </p:nvSpPr>
        <p:spPr>
          <a:xfrm>
            <a:off x="5678650" y="2686200"/>
            <a:ext cx="3394500" cy="198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2" name="Shape 9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3702201"/>
            <a:ext cx="2289975" cy="719367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3" name="Shape 973"/>
          <p:cNvSpPr txBox="1"/>
          <p:nvPr/>
        </p:nvSpPr>
        <p:spPr>
          <a:xfrm>
            <a:off x="5678650" y="2670667"/>
            <a:ext cx="3394500" cy="8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1.25322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-2.5</a:t>
            </a:r>
          </a:p>
        </p:txBody>
      </p:sp>
      <p:cxnSp>
        <p:nvCxnSpPr>
          <p:cNvPr id="974" name="Shape 974"/>
          <p:cNvCxnSpPr/>
          <p:nvPr/>
        </p:nvCxnSpPr>
        <p:spPr>
          <a:xfrm flipH="1" flipV="1">
            <a:off x="7049201" y="1458097"/>
            <a:ext cx="707700" cy="12125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5" name="Shape 975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76" name="Shape 976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7" name="Shape 977"/>
          <p:cNvSpPr txBox="1"/>
          <p:nvPr/>
        </p:nvSpPr>
        <p:spPr>
          <a:xfrm>
            <a:off x="2711625" y="49733"/>
            <a:ext cx="33945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W + h </a:t>
            </a:r>
            <a:r>
              <a:rPr lang="en" sz="2400" dirty="0">
                <a:solidFill>
                  <a:schemeClr val="bg1"/>
                </a:solidFill>
              </a:rPr>
              <a:t>(first dim)</a:t>
            </a:r>
            <a:r>
              <a:rPr lang="en" sz="2400" b="1" dirty="0">
                <a:solidFill>
                  <a:schemeClr val="bg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 + </a:t>
            </a:r>
            <a:r>
              <a:rPr lang="en" sz="2400" b="1" dirty="0"/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1.25322</a:t>
            </a:r>
          </a:p>
        </p:txBody>
      </p:sp>
      <p:cxnSp>
        <p:nvCxnSpPr>
          <p:cNvPr id="978" name="Shape 978"/>
          <p:cNvCxnSpPr/>
          <p:nvPr/>
        </p:nvCxnSpPr>
        <p:spPr>
          <a:xfrm>
            <a:off x="52717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82114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86" name="Shape 986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87" name="Shape 987"/>
          <p:cNvSpPr txBox="1"/>
          <p:nvPr/>
        </p:nvSpPr>
        <p:spPr>
          <a:xfrm>
            <a:off x="2406825" y="49733"/>
            <a:ext cx="33945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W + h </a:t>
            </a:r>
            <a:r>
              <a:rPr lang="en" sz="2400" dirty="0">
                <a:solidFill>
                  <a:schemeClr val="bg1"/>
                </a:solidFill>
              </a:rPr>
              <a:t>(second dim)</a:t>
            </a:r>
            <a:r>
              <a:rPr lang="en" sz="2400" b="1" dirty="0">
                <a:solidFill>
                  <a:schemeClr val="bg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</a:t>
            </a:r>
            <a:r>
              <a:rPr lang="en" sz="2400" dirty="0">
                <a:solidFill>
                  <a:schemeClr val="dk1"/>
                </a:solidFill>
              </a:rPr>
              <a:t> + </a:t>
            </a:r>
            <a:r>
              <a:rPr lang="en" sz="2400" b="1" dirty="0">
                <a:solidFill>
                  <a:schemeClr val="dk1"/>
                </a:solidFill>
              </a:rPr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988" name="Shape 988"/>
          <p:cNvCxnSpPr/>
          <p:nvPr/>
        </p:nvCxnSpPr>
        <p:spPr>
          <a:xfrm>
            <a:off x="54241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83251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38761D"/>
                </a:solidFill>
              </a:rPr>
              <a:t>0.6</a:t>
            </a:r>
            <a:r>
              <a:rPr lang="en" sz="2400" dirty="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995" name="Shape 995"/>
          <p:cNvSpPr/>
          <p:nvPr/>
        </p:nvSpPr>
        <p:spPr>
          <a:xfrm>
            <a:off x="5678650" y="3092600"/>
            <a:ext cx="3394500" cy="198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6" name="Shape 9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4108601"/>
            <a:ext cx="2289975" cy="719367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997" name="Shape 997"/>
          <p:cNvCxnSpPr/>
          <p:nvPr/>
        </p:nvCxnSpPr>
        <p:spPr>
          <a:xfrm flipH="1" flipV="1">
            <a:off x="7055708" y="1754659"/>
            <a:ext cx="477993" cy="114910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8" name="Shape 998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999" name="Shape 999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 txBox="1"/>
          <p:nvPr/>
        </p:nvSpPr>
        <p:spPr>
          <a:xfrm>
            <a:off x="2406825" y="49733"/>
            <a:ext cx="33945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W + h </a:t>
            </a:r>
            <a:r>
              <a:rPr lang="en" sz="2400" dirty="0">
                <a:solidFill>
                  <a:schemeClr val="bg1"/>
                </a:solidFill>
              </a:rPr>
              <a:t>(second dim)</a:t>
            </a:r>
            <a:r>
              <a:rPr lang="en" sz="2400" b="1" dirty="0">
                <a:solidFill>
                  <a:schemeClr val="bg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</a:t>
            </a:r>
            <a:r>
              <a:rPr lang="en" sz="2400" dirty="0">
                <a:solidFill>
                  <a:schemeClr val="dk1"/>
                </a:solidFill>
              </a:rPr>
              <a:t> + </a:t>
            </a:r>
            <a:r>
              <a:rPr lang="en" sz="2400" b="1" dirty="0">
                <a:solidFill>
                  <a:schemeClr val="dk1"/>
                </a:solidFill>
              </a:rPr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1.25353</a:t>
            </a:r>
          </a:p>
        </p:txBody>
      </p:sp>
      <p:cxnSp>
        <p:nvCxnSpPr>
          <p:cNvPr id="1001" name="Shape 1001"/>
          <p:cNvCxnSpPr/>
          <p:nvPr/>
        </p:nvCxnSpPr>
        <p:spPr>
          <a:xfrm>
            <a:off x="54241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2" name="Shape 1002"/>
          <p:cNvSpPr txBox="1"/>
          <p:nvPr/>
        </p:nvSpPr>
        <p:spPr>
          <a:xfrm>
            <a:off x="5678650" y="3077067"/>
            <a:ext cx="3394500" cy="8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1.25353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0.6</a:t>
            </a:r>
          </a:p>
        </p:txBody>
      </p:sp>
    </p:spTree>
    <p:extLst>
      <p:ext uri="{BB962C8B-B14F-4D97-AF65-F5344CB8AC3E}">
        <p14:creationId xmlns:p14="http://schemas.microsoft.com/office/powerpoint/2010/main" val="228648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1009" name="Shape 1009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10" name="Shape 1010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1" name="Shape 1011"/>
          <p:cNvSpPr txBox="1"/>
          <p:nvPr/>
        </p:nvSpPr>
        <p:spPr>
          <a:xfrm>
            <a:off x="2406825" y="49733"/>
            <a:ext cx="33945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W + h </a:t>
            </a:r>
            <a:r>
              <a:rPr lang="en" sz="2400" dirty="0">
                <a:solidFill>
                  <a:schemeClr val="bg1"/>
                </a:solidFill>
              </a:rPr>
              <a:t>(third dim)</a:t>
            </a:r>
            <a:r>
              <a:rPr lang="en" sz="2400" b="1" dirty="0">
                <a:solidFill>
                  <a:schemeClr val="bg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</a:t>
            </a:r>
            <a:r>
              <a:rPr lang="en" sz="2400" dirty="0">
                <a:solidFill>
                  <a:schemeClr val="dk1"/>
                </a:solidFill>
              </a:rPr>
              <a:t> + </a:t>
            </a:r>
            <a:r>
              <a:rPr lang="en" sz="2400" b="1" dirty="0">
                <a:solidFill>
                  <a:schemeClr val="dk1"/>
                </a:solidFill>
              </a:rPr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12" name="Shape 1012"/>
          <p:cNvCxnSpPr/>
          <p:nvPr/>
        </p:nvCxnSpPr>
        <p:spPr>
          <a:xfrm>
            <a:off x="54241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4757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38761D"/>
                </a:solidFill>
              </a:rPr>
              <a:t>0</a:t>
            </a:r>
            <a:r>
              <a:rPr lang="en" sz="2400">
                <a:solidFill>
                  <a:srgbClr val="0000FF"/>
                </a:solidFill>
              </a:rPr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?,…]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20" name="Shape 1020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1" name="Shape 1021"/>
          <p:cNvSpPr txBox="1"/>
          <p:nvPr/>
        </p:nvSpPr>
        <p:spPr>
          <a:xfrm>
            <a:off x="2406825" y="49733"/>
            <a:ext cx="33945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W + h </a:t>
            </a:r>
            <a:r>
              <a:rPr lang="en" sz="2400" dirty="0">
                <a:solidFill>
                  <a:schemeClr val="bg1"/>
                </a:solidFill>
              </a:rPr>
              <a:t>(third dim)</a:t>
            </a:r>
            <a:r>
              <a:rPr lang="en" sz="2400" b="1" dirty="0">
                <a:solidFill>
                  <a:schemeClr val="bg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</a:t>
            </a:r>
            <a:r>
              <a:rPr lang="en" sz="2400" dirty="0">
                <a:solidFill>
                  <a:schemeClr val="dk1"/>
                </a:solidFill>
              </a:rPr>
              <a:t> + </a:t>
            </a:r>
            <a:r>
              <a:rPr lang="en" sz="2400" b="1" dirty="0">
                <a:solidFill>
                  <a:schemeClr val="dk1"/>
                </a:solidFill>
              </a:rPr>
              <a:t>0.0001</a:t>
            </a:r>
            <a:r>
              <a:rPr lang="en" sz="2400" dirty="0"/>
              <a:t>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022" name="Shape 1022"/>
          <p:cNvCxnSpPr/>
          <p:nvPr/>
        </p:nvCxnSpPr>
        <p:spPr>
          <a:xfrm>
            <a:off x="5424100" y="113501"/>
            <a:ext cx="0" cy="5901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3" name="Shape 1023"/>
          <p:cNvSpPr/>
          <p:nvPr/>
        </p:nvSpPr>
        <p:spPr>
          <a:xfrm>
            <a:off x="5678650" y="3295800"/>
            <a:ext cx="3394500" cy="198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4" name="Shape 10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401" y="4311801"/>
            <a:ext cx="2289975" cy="719367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25" name="Shape 1025"/>
          <p:cNvSpPr txBox="1"/>
          <p:nvPr/>
        </p:nvSpPr>
        <p:spPr>
          <a:xfrm>
            <a:off x="5678650" y="3280267"/>
            <a:ext cx="3394500" cy="8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(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 - </a:t>
            </a:r>
            <a:r>
              <a:rPr lang="en" sz="2000">
                <a:solidFill>
                  <a:srgbClr val="FF0000"/>
                </a:solidFill>
              </a:rPr>
              <a:t>1.25347</a:t>
            </a:r>
            <a:r>
              <a:rPr lang="en" sz="2000">
                <a:solidFill>
                  <a:srgbClr val="38761D"/>
                </a:solidFill>
              </a:rPr>
              <a:t>)/0.0001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8761D"/>
                </a:solidFill>
              </a:rPr>
              <a:t>= 0</a:t>
            </a:r>
          </a:p>
        </p:txBody>
      </p:sp>
      <p:cxnSp>
        <p:nvCxnSpPr>
          <p:cNvPr id="1026" name="Shape 1026"/>
          <p:cNvCxnSpPr>
            <a:stCxn id="1025" idx="0"/>
          </p:cNvCxnSpPr>
          <p:nvPr/>
        </p:nvCxnSpPr>
        <p:spPr>
          <a:xfrm rot="10800000">
            <a:off x="6966100" y="2497067"/>
            <a:ext cx="409800" cy="7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3907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/>
          <p:nvPr/>
        </p:nvSpPr>
        <p:spPr>
          <a:xfrm>
            <a:off x="31625" y="-98854"/>
            <a:ext cx="8475600" cy="12727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bg1"/>
                </a:solidFill>
              </a:rPr>
              <a:t>Evaluating </a:t>
            </a:r>
            <a:r>
              <a:rPr lang="en" sz="3000" dirty="0">
                <a:solidFill>
                  <a:schemeClr val="bg1"/>
                </a:solidFill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gradient numerically</a:t>
            </a:r>
          </a:p>
        </p:txBody>
      </p:sp>
      <p:pic>
        <p:nvPicPr>
          <p:cNvPr id="1033" name="Shape 10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5" y="1927467"/>
            <a:ext cx="3248273" cy="10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638" y="99101"/>
            <a:ext cx="4394025" cy="598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0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/>
        </p:nvSpPr>
        <p:spPr>
          <a:xfrm>
            <a:off x="31625" y="-98854"/>
            <a:ext cx="8475600" cy="1138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bg1"/>
                </a:solidFill>
              </a:rPr>
              <a:t>Evaluating </a:t>
            </a:r>
            <a:r>
              <a:rPr lang="en" sz="3000" dirty="0">
                <a:solidFill>
                  <a:schemeClr val="bg1"/>
                </a:solidFill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gradient numerically</a:t>
            </a:r>
          </a:p>
        </p:txBody>
      </p:sp>
      <p:pic>
        <p:nvPicPr>
          <p:cNvPr id="1041" name="Shape 10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5" y="1927467"/>
            <a:ext cx="3248273" cy="10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Shape 10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638" y="99101"/>
            <a:ext cx="4394025" cy="598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Shape 1043"/>
          <p:cNvSpPr txBox="1"/>
          <p:nvPr/>
        </p:nvSpPr>
        <p:spPr>
          <a:xfrm>
            <a:off x="174350" y="3917333"/>
            <a:ext cx="4271700" cy="14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approximate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very slow to evaluate</a:t>
            </a:r>
          </a:p>
        </p:txBody>
      </p:sp>
    </p:spTree>
    <p:extLst>
      <p:ext uri="{BB962C8B-B14F-4D97-AF65-F5344CB8AC3E}">
        <p14:creationId xmlns:p14="http://schemas.microsoft.com/office/powerpoint/2010/main" val="414681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268400" y="-93061"/>
            <a:ext cx="8229600" cy="855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chemeClr val="bg1"/>
                </a:solidFill>
              </a:rPr>
              <a:t>Last Time: Linear </a:t>
            </a:r>
            <a:r>
              <a:rPr lang="en" sz="3600" b="1" dirty="0">
                <a:solidFill>
                  <a:schemeClr val="bg1"/>
                </a:solidFill>
              </a:rPr>
              <a:t>Classifier</a:t>
            </a:r>
          </a:p>
        </p:txBody>
      </p:sp>
      <p:pic>
        <p:nvPicPr>
          <p:cNvPr id="529" name="Shape 5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576" y="1120267"/>
            <a:ext cx="3210200" cy="8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Shape 5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575" y="1120268"/>
            <a:ext cx="3299074" cy="334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>
            <a:off x="5254000" y="2501900"/>
            <a:ext cx="3522000" cy="32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32" name="Shape 5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88" y="4693867"/>
            <a:ext cx="8734425" cy="1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/>
          <p:nvPr/>
        </p:nvSpPr>
        <p:spPr>
          <a:xfrm>
            <a:off x="4090901" y="2189804"/>
            <a:ext cx="4685099" cy="19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Example trained weights of a linear classifier trained on CIFAR-10:</a:t>
            </a:r>
          </a:p>
        </p:txBody>
      </p:sp>
    </p:spTree>
    <p:extLst>
      <p:ext uri="{BB962C8B-B14F-4D97-AF65-F5344CB8AC3E}">
        <p14:creationId xmlns:p14="http://schemas.microsoft.com/office/powerpoint/2010/main" val="232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/>
          <p:nvPr/>
        </p:nvSpPr>
        <p:spPr>
          <a:xfrm>
            <a:off x="411451" y="274301"/>
            <a:ext cx="8299799" cy="560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This is silly. The loss is just a function of W:</a:t>
            </a:r>
          </a:p>
        </p:txBody>
      </p:sp>
      <p:pic>
        <p:nvPicPr>
          <p:cNvPr id="1050" name="Shape 10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00" y="2080366"/>
            <a:ext cx="4459824" cy="6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Shape 10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00" y="2821400"/>
            <a:ext cx="2606249" cy="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Shape 10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00" y="1229600"/>
            <a:ext cx="3443724" cy="74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Shape 10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1851" y="3730169"/>
            <a:ext cx="86758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Shape 1054"/>
          <p:cNvSpPr txBox="1"/>
          <p:nvPr/>
        </p:nvSpPr>
        <p:spPr>
          <a:xfrm>
            <a:off x="349426" y="3599100"/>
            <a:ext cx="1333799" cy="3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224154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 txBox="1"/>
          <p:nvPr/>
        </p:nvSpPr>
        <p:spPr>
          <a:xfrm>
            <a:off x="411451" y="274301"/>
            <a:ext cx="8299799" cy="560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This is silly. The loss is just a function of W:</a:t>
            </a:r>
          </a:p>
        </p:txBody>
      </p:sp>
      <p:pic>
        <p:nvPicPr>
          <p:cNvPr id="1061" name="Shape 10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00" y="2080366"/>
            <a:ext cx="4459824" cy="6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Shape 10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00" y="2821400"/>
            <a:ext cx="2606249" cy="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Shape 10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00" y="1229600"/>
            <a:ext cx="3443724" cy="74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Shape 10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1851" y="3730169"/>
            <a:ext cx="86758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Shape 1065"/>
          <p:cNvSpPr txBox="1"/>
          <p:nvPr/>
        </p:nvSpPr>
        <p:spPr>
          <a:xfrm>
            <a:off x="349426" y="3599100"/>
            <a:ext cx="1333799" cy="3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want</a:t>
            </a:r>
          </a:p>
        </p:txBody>
      </p:sp>
      <p:pic>
        <p:nvPicPr>
          <p:cNvPr id="1066" name="Shape 10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0326" y="2685467"/>
            <a:ext cx="1994335" cy="336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Shape 10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7193" y="2999658"/>
            <a:ext cx="2224350" cy="3051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4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/>
          <p:nvPr/>
        </p:nvSpPr>
        <p:spPr>
          <a:xfrm>
            <a:off x="411451" y="274301"/>
            <a:ext cx="8299799" cy="560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This is silly. The loss is just a function of W:</a:t>
            </a:r>
          </a:p>
        </p:txBody>
      </p:sp>
      <p:pic>
        <p:nvPicPr>
          <p:cNvPr id="1074" name="Shape 10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00" y="2080366"/>
            <a:ext cx="4459824" cy="6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Shape 10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00" y="2821400"/>
            <a:ext cx="2606249" cy="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Shape 10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00" y="1229600"/>
            <a:ext cx="3443724" cy="74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Shape 10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3917" y="1969134"/>
            <a:ext cx="3529282" cy="40657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Shape 1078"/>
          <p:cNvCxnSpPr/>
          <p:nvPr/>
        </p:nvCxnSpPr>
        <p:spPr>
          <a:xfrm rot="10800000" flipH="1">
            <a:off x="2964051" y="2634667"/>
            <a:ext cx="2954399" cy="18339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9" name="Shape 1079"/>
          <p:cNvSpPr txBox="1"/>
          <p:nvPr/>
        </p:nvSpPr>
        <p:spPr>
          <a:xfrm>
            <a:off x="2205726" y="4482933"/>
            <a:ext cx="1879199" cy="6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Calculus</a:t>
            </a:r>
          </a:p>
        </p:txBody>
      </p:sp>
      <p:pic>
        <p:nvPicPr>
          <p:cNvPr id="1080" name="Shape 10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1851" y="3730169"/>
            <a:ext cx="86758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Shape 1081"/>
          <p:cNvSpPr txBox="1"/>
          <p:nvPr/>
        </p:nvSpPr>
        <p:spPr>
          <a:xfrm>
            <a:off x="349426" y="3599100"/>
            <a:ext cx="1333799" cy="3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381667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/>
          <p:nvPr/>
        </p:nvSpPr>
        <p:spPr>
          <a:xfrm>
            <a:off x="411451" y="274301"/>
            <a:ext cx="8299799" cy="560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This is silly. The loss is just a function of W:</a:t>
            </a:r>
          </a:p>
        </p:txBody>
      </p:sp>
      <p:pic>
        <p:nvPicPr>
          <p:cNvPr id="1088" name="Shape 10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00" y="2080366"/>
            <a:ext cx="4459824" cy="6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Shape 10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300" y="2821400"/>
            <a:ext cx="2606249" cy="5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Shape 10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00" y="1229600"/>
            <a:ext cx="3443724" cy="74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Shape 10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0826" y="4133669"/>
            <a:ext cx="867589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Shape 1092"/>
          <p:cNvSpPr txBox="1"/>
          <p:nvPr/>
        </p:nvSpPr>
        <p:spPr>
          <a:xfrm>
            <a:off x="5338251" y="4053133"/>
            <a:ext cx="1333799" cy="3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= ...</a:t>
            </a:r>
          </a:p>
        </p:txBody>
      </p:sp>
    </p:spTree>
    <p:extLst>
      <p:ext uri="{BB962C8B-B14F-4D97-AF65-F5344CB8AC3E}">
        <p14:creationId xmlns:p14="http://schemas.microsoft.com/office/powerpoint/2010/main" val="219239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 txBox="1"/>
          <p:nvPr/>
        </p:nvSpPr>
        <p:spPr>
          <a:xfrm>
            <a:off x="6503301" y="113500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FF"/>
                </a:solidFill>
              </a:rPr>
              <a:t>gradient dW: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[-2.5,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0.6,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0.7,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-0.5,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1.1,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1.3,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-2.1,…]</a:t>
            </a:r>
          </a:p>
        </p:txBody>
      </p:sp>
      <p:sp>
        <p:nvSpPr>
          <p:cNvPr id="1099" name="Shape 1099"/>
          <p:cNvSpPr txBox="1"/>
          <p:nvPr/>
        </p:nvSpPr>
        <p:spPr>
          <a:xfrm>
            <a:off x="197026" y="49733"/>
            <a:ext cx="23552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bg1"/>
                </a:solidFill>
              </a:rPr>
              <a:t>current W: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[0.34,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-1.11,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0.78,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0.12,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0.55,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2.81,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-3.1,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-1.5,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0.33,…]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loss 1.25347</a:t>
            </a:r>
          </a:p>
        </p:txBody>
      </p:sp>
      <p:cxnSp>
        <p:nvCxnSpPr>
          <p:cNvPr id="1100" name="Shape 1100"/>
          <p:cNvCxnSpPr/>
          <p:nvPr/>
        </p:nvCxnSpPr>
        <p:spPr>
          <a:xfrm>
            <a:off x="2326800" y="85134"/>
            <a:ext cx="0" cy="5864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1" name="Shape 1101"/>
          <p:cNvSpPr txBox="1"/>
          <p:nvPr/>
        </p:nvSpPr>
        <p:spPr>
          <a:xfrm>
            <a:off x="2827025" y="1390400"/>
            <a:ext cx="2812500" cy="41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dW = ...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(some function data and W)</a:t>
            </a:r>
          </a:p>
        </p:txBody>
      </p:sp>
      <p:cxnSp>
        <p:nvCxnSpPr>
          <p:cNvPr id="1102" name="Shape 1102"/>
          <p:cNvCxnSpPr/>
          <p:nvPr/>
        </p:nvCxnSpPr>
        <p:spPr>
          <a:xfrm>
            <a:off x="4036425" y="3272634"/>
            <a:ext cx="2227500" cy="765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99918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/>
          <p:nvPr/>
        </p:nvSpPr>
        <p:spPr>
          <a:xfrm>
            <a:off x="381726" y="284205"/>
            <a:ext cx="8189699" cy="5360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In summary: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Numerical gradient: approximate, slow, easy to write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Analytic gradient: exact, fast, error-prone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2400" u="sng" dirty="0"/>
              <a:t>In practice:</a:t>
            </a:r>
            <a:r>
              <a:rPr lang="en" sz="2400" dirty="0"/>
              <a:t> Always use analytic gradient, but check implementation with numerical gradient. This is called a </a:t>
            </a:r>
            <a:r>
              <a:rPr lang="en" sz="2400" b="1" dirty="0"/>
              <a:t>gradient check.</a:t>
            </a:r>
          </a:p>
        </p:txBody>
      </p:sp>
    </p:spTree>
    <p:extLst>
      <p:ext uri="{BB962C8B-B14F-4D97-AF65-F5344CB8AC3E}">
        <p14:creationId xmlns:p14="http://schemas.microsoft.com/office/powerpoint/2010/main" val="177719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/>
          <p:nvPr/>
        </p:nvSpPr>
        <p:spPr>
          <a:xfrm>
            <a:off x="339026" y="206634"/>
            <a:ext cx="6713099" cy="147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Gradient Descent</a:t>
            </a:r>
          </a:p>
        </p:txBody>
      </p:sp>
      <p:pic>
        <p:nvPicPr>
          <p:cNvPr id="1115" name="Shape 1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413000"/>
            <a:ext cx="8534400" cy="20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708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Shape 1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88" y="1013254"/>
            <a:ext cx="2943225" cy="38438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Shape 1122"/>
          <p:cNvCxnSpPr/>
          <p:nvPr/>
        </p:nvCxnSpPr>
        <p:spPr>
          <a:xfrm rot="10800000">
            <a:off x="5054750" y="4459867"/>
            <a:ext cx="17340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3" name="Shape 1123"/>
          <p:cNvSpPr txBox="1"/>
          <p:nvPr/>
        </p:nvSpPr>
        <p:spPr>
          <a:xfrm>
            <a:off x="6974226" y="4197467"/>
            <a:ext cx="189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original W</a:t>
            </a:r>
          </a:p>
        </p:txBody>
      </p:sp>
      <p:cxnSp>
        <p:nvCxnSpPr>
          <p:cNvPr id="1124" name="Shape 1124"/>
          <p:cNvCxnSpPr/>
          <p:nvPr/>
        </p:nvCxnSpPr>
        <p:spPr>
          <a:xfrm rot="10800000" flipH="1">
            <a:off x="1491701" y="4236032"/>
            <a:ext cx="3012599" cy="8784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5" name="Shape 1125"/>
          <p:cNvSpPr txBox="1"/>
          <p:nvPr/>
        </p:nvSpPr>
        <p:spPr>
          <a:xfrm>
            <a:off x="184051" y="5153200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negative gradient direction</a:t>
            </a:r>
          </a:p>
        </p:txBody>
      </p:sp>
      <p:cxnSp>
        <p:nvCxnSpPr>
          <p:cNvPr id="1126" name="Shape 1126"/>
          <p:cNvCxnSpPr/>
          <p:nvPr/>
        </p:nvCxnSpPr>
        <p:spPr>
          <a:xfrm>
            <a:off x="3032500" y="4937333"/>
            <a:ext cx="3305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7" name="Shape 1127"/>
          <p:cNvSpPr txBox="1"/>
          <p:nvPr/>
        </p:nvSpPr>
        <p:spPr>
          <a:xfrm>
            <a:off x="5852451" y="4857100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W_1</a:t>
            </a:r>
          </a:p>
        </p:txBody>
      </p:sp>
      <p:cxnSp>
        <p:nvCxnSpPr>
          <p:cNvPr id="1128" name="Shape 1128"/>
          <p:cNvCxnSpPr/>
          <p:nvPr/>
        </p:nvCxnSpPr>
        <p:spPr>
          <a:xfrm flipV="1">
            <a:off x="3032500" y="1099751"/>
            <a:ext cx="0" cy="383758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9" name="Shape 1129"/>
          <p:cNvSpPr txBox="1"/>
          <p:nvPr/>
        </p:nvSpPr>
        <p:spPr>
          <a:xfrm>
            <a:off x="2096201" y="1193514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W_2</a:t>
            </a:r>
          </a:p>
        </p:txBody>
      </p:sp>
    </p:spTree>
    <p:extLst>
      <p:ext uri="{BB962C8B-B14F-4D97-AF65-F5344CB8AC3E}">
        <p14:creationId xmlns:p14="http://schemas.microsoft.com/office/powerpoint/2010/main" val="11625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/>
          <p:nvPr/>
        </p:nvSpPr>
        <p:spPr>
          <a:xfrm>
            <a:off x="339025" y="206634"/>
            <a:ext cx="8041500" cy="9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Mini-batch Gradient Descent</a:t>
            </a:r>
          </a:p>
        </p:txBody>
      </p:sp>
      <p:sp>
        <p:nvSpPr>
          <p:cNvPr id="1136" name="Shape 1136"/>
          <p:cNvSpPr txBox="1"/>
          <p:nvPr/>
        </p:nvSpPr>
        <p:spPr>
          <a:xfrm>
            <a:off x="425101" y="1330234"/>
            <a:ext cx="7955399" cy="7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2000" dirty="0"/>
              <a:t>only use a small portion of the training set to compute the gradient.</a:t>
            </a:r>
          </a:p>
        </p:txBody>
      </p:sp>
      <p:pic>
        <p:nvPicPr>
          <p:cNvPr id="1137" name="Shape 1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63" y="2134967"/>
            <a:ext cx="8524875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 txBox="1"/>
          <p:nvPr/>
        </p:nvSpPr>
        <p:spPr>
          <a:xfrm>
            <a:off x="339026" y="4849234"/>
            <a:ext cx="7643439" cy="7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Common mini-batch sizes are 32/64/128 examples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e.g. Krizhevsky ILSVRC ConvNet used 256 examples</a:t>
            </a:r>
          </a:p>
        </p:txBody>
      </p:sp>
    </p:spTree>
    <p:extLst>
      <p:ext uri="{BB962C8B-B14F-4D97-AF65-F5344CB8AC3E}">
        <p14:creationId xmlns:p14="http://schemas.microsoft.com/office/powerpoint/2010/main" val="2575830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Shape 1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1073494"/>
            <a:ext cx="4405500" cy="469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Shape 1145"/>
          <p:cNvSpPr txBox="1"/>
          <p:nvPr/>
        </p:nvSpPr>
        <p:spPr>
          <a:xfrm>
            <a:off x="4816750" y="1186249"/>
            <a:ext cx="4164000" cy="4250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Example of optimization progress while training a neural network. 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(Loss over mini-batches goes down over time.)</a:t>
            </a:r>
          </a:p>
        </p:txBody>
      </p:sp>
    </p:spTree>
    <p:extLst>
      <p:ext uri="{BB962C8B-B14F-4D97-AF65-F5344CB8AC3E}">
        <p14:creationId xmlns:p14="http://schemas.microsoft.com/office/powerpoint/2010/main" val="217948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268400" y="-93061"/>
            <a:ext cx="8229600" cy="925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chemeClr val="bg1"/>
                </a:solidFill>
              </a:rPr>
              <a:t>Interpreting a Linear Classifier</a:t>
            </a:r>
          </a:p>
        </p:txBody>
      </p:sp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01" y="1190201"/>
            <a:ext cx="4846225" cy="474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512" y="1050133"/>
            <a:ext cx="3742324" cy="97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8620" y="2259778"/>
            <a:ext cx="1270475" cy="13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5928776" y="3835467"/>
            <a:ext cx="3328799" cy="41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[32x32x3]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array of numbers 0...1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(3072 numbers total)</a:t>
            </a:r>
          </a:p>
        </p:txBody>
      </p:sp>
    </p:spTree>
    <p:extLst>
      <p:ext uri="{BB962C8B-B14F-4D97-AF65-F5344CB8AC3E}">
        <p14:creationId xmlns:p14="http://schemas.microsoft.com/office/powerpoint/2010/main" val="7609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Shape 1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662" y="1458097"/>
            <a:ext cx="4371975" cy="43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58097"/>
            <a:ext cx="4405500" cy="4275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Shape 1153"/>
          <p:cNvSpPr txBox="1"/>
          <p:nvPr/>
        </p:nvSpPr>
        <p:spPr>
          <a:xfrm>
            <a:off x="321601" y="193966"/>
            <a:ext cx="8678036" cy="5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The effects of step size (or “learning rate”)</a:t>
            </a:r>
          </a:p>
        </p:txBody>
      </p:sp>
    </p:spTree>
    <p:extLst>
      <p:ext uri="{BB962C8B-B14F-4D97-AF65-F5344CB8AC3E}">
        <p14:creationId xmlns:p14="http://schemas.microsoft.com/office/powerpoint/2010/main" val="1698345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/>
        </p:nvSpPr>
        <p:spPr>
          <a:xfrm>
            <a:off x="339025" y="206634"/>
            <a:ext cx="8041500" cy="9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Mini-batch Gradient Descent</a:t>
            </a:r>
          </a:p>
        </p:txBody>
      </p:sp>
      <p:sp>
        <p:nvSpPr>
          <p:cNvPr id="1160" name="Shape 1160"/>
          <p:cNvSpPr txBox="1"/>
          <p:nvPr/>
        </p:nvSpPr>
        <p:spPr>
          <a:xfrm>
            <a:off x="425101" y="1330234"/>
            <a:ext cx="7955399" cy="7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only use a small portion of the training set to compute the gradient.</a:t>
            </a:r>
          </a:p>
        </p:txBody>
      </p:sp>
      <p:pic>
        <p:nvPicPr>
          <p:cNvPr id="1161" name="Shape 1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63" y="2134967"/>
            <a:ext cx="8524875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 txBox="1"/>
          <p:nvPr/>
        </p:nvSpPr>
        <p:spPr>
          <a:xfrm>
            <a:off x="339026" y="4849234"/>
            <a:ext cx="6784199" cy="72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Common mini-batch sizes are 32/64/128 examples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e.g. Krizhevsky ILSVRC ConvNet used 256 examples</a:t>
            </a:r>
          </a:p>
        </p:txBody>
      </p:sp>
      <p:sp>
        <p:nvSpPr>
          <p:cNvPr id="1163" name="Shape 1163"/>
          <p:cNvSpPr/>
          <p:nvPr/>
        </p:nvSpPr>
        <p:spPr>
          <a:xfrm>
            <a:off x="546226" y="4000933"/>
            <a:ext cx="6249599" cy="315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4" name="Shape 1164"/>
          <p:cNvSpPr txBox="1"/>
          <p:nvPr/>
        </p:nvSpPr>
        <p:spPr>
          <a:xfrm>
            <a:off x="6736875" y="4329534"/>
            <a:ext cx="2736000" cy="164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we will look at more fancy update formulas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(momentum, Adagrad, RMSProp, Adam, …)</a:t>
            </a:r>
          </a:p>
        </p:txBody>
      </p:sp>
      <p:cxnSp>
        <p:nvCxnSpPr>
          <p:cNvPr id="1165" name="Shape 1165"/>
          <p:cNvCxnSpPr/>
          <p:nvPr/>
        </p:nvCxnSpPr>
        <p:spPr>
          <a:xfrm rot="10800000">
            <a:off x="5966074" y="4341567"/>
            <a:ext cx="652500" cy="7943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64478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122"/>
          <p:cNvCxnSpPr/>
          <p:nvPr/>
        </p:nvCxnSpPr>
        <p:spPr>
          <a:xfrm flipH="1">
            <a:off x="3059468" y="1881519"/>
            <a:ext cx="263016" cy="1054327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123"/>
          <p:cNvSpPr txBox="1"/>
          <p:nvPr/>
        </p:nvSpPr>
        <p:spPr>
          <a:xfrm>
            <a:off x="1739287" y="4942175"/>
            <a:ext cx="189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original W</a:t>
            </a:r>
          </a:p>
        </p:txBody>
      </p:sp>
      <p:cxnSp>
        <p:nvCxnSpPr>
          <p:cNvPr id="9" name="Shape 1124"/>
          <p:cNvCxnSpPr/>
          <p:nvPr/>
        </p:nvCxnSpPr>
        <p:spPr>
          <a:xfrm flipV="1">
            <a:off x="2688637" y="3940424"/>
            <a:ext cx="237616" cy="101257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125"/>
          <p:cNvSpPr txBox="1"/>
          <p:nvPr/>
        </p:nvSpPr>
        <p:spPr>
          <a:xfrm>
            <a:off x="2282148" y="1369589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T</a:t>
            </a:r>
            <a:r>
              <a:rPr lang="en" sz="2400" dirty="0" smtClean="0"/>
              <a:t>rue negative </a:t>
            </a:r>
            <a:r>
              <a:rPr lang="en" sz="2400" dirty="0"/>
              <a:t>gradient direction</a:t>
            </a:r>
          </a:p>
        </p:txBody>
      </p:sp>
      <p:cxnSp>
        <p:nvCxnSpPr>
          <p:cNvPr id="11" name="Shape 1126"/>
          <p:cNvCxnSpPr/>
          <p:nvPr/>
        </p:nvCxnSpPr>
        <p:spPr>
          <a:xfrm>
            <a:off x="574075" y="4459867"/>
            <a:ext cx="78841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1127"/>
          <p:cNvSpPr txBox="1"/>
          <p:nvPr/>
        </p:nvSpPr>
        <p:spPr>
          <a:xfrm>
            <a:off x="8048583" y="4615550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W_1</a:t>
            </a:r>
          </a:p>
        </p:txBody>
      </p:sp>
      <p:cxnSp>
        <p:nvCxnSpPr>
          <p:cNvPr id="13" name="Shape 1128"/>
          <p:cNvCxnSpPr/>
          <p:nvPr/>
        </p:nvCxnSpPr>
        <p:spPr>
          <a:xfrm flipV="1">
            <a:off x="565525" y="1276853"/>
            <a:ext cx="0" cy="31830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129"/>
          <p:cNvSpPr txBox="1"/>
          <p:nvPr/>
        </p:nvSpPr>
        <p:spPr>
          <a:xfrm>
            <a:off x="681725" y="1104919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W_2</a:t>
            </a:r>
          </a:p>
        </p:txBody>
      </p:sp>
      <p:sp>
        <p:nvSpPr>
          <p:cNvPr id="15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Minibatch updates</a:t>
            </a:r>
            <a:endParaRPr lang="en" sz="32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1725" y="2418785"/>
            <a:ext cx="8191200" cy="1645800"/>
            <a:chOff x="267999" y="1290025"/>
            <a:chExt cx="8191200" cy="1645800"/>
          </a:xfrm>
        </p:grpSpPr>
        <p:sp>
          <p:nvSpPr>
            <p:cNvPr id="17" name="Shape 159"/>
            <p:cNvSpPr/>
            <p:nvPr/>
          </p:nvSpPr>
          <p:spPr>
            <a:xfrm rot="5400000">
              <a:off x="4151277" y="1047078"/>
              <a:ext cx="425099" cy="211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61"/>
            <p:cNvSpPr/>
            <p:nvPr/>
          </p:nvSpPr>
          <p:spPr>
            <a:xfrm rot="5400000">
              <a:off x="3540699" y="-1982675"/>
              <a:ext cx="1645800" cy="819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62"/>
            <p:cNvSpPr/>
            <p:nvPr/>
          </p:nvSpPr>
          <p:spPr>
            <a:xfrm rot="5400000">
              <a:off x="3665266" y="-1362686"/>
              <a:ext cx="1397100" cy="6951599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63"/>
            <p:cNvSpPr/>
            <p:nvPr/>
          </p:nvSpPr>
          <p:spPr>
            <a:xfrm rot="5400000">
              <a:off x="3816429" y="-611095"/>
              <a:ext cx="1094400" cy="5447999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164"/>
            <p:cNvSpPr/>
            <p:nvPr/>
          </p:nvSpPr>
          <p:spPr>
            <a:xfrm rot="5400000">
              <a:off x="3943962" y="24191"/>
              <a:ext cx="839399" cy="4177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65"/>
            <p:cNvSpPr/>
            <p:nvPr/>
          </p:nvSpPr>
          <p:spPr>
            <a:xfrm rot="5400000">
              <a:off x="4057759" y="590436"/>
              <a:ext cx="611699" cy="3044999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67"/>
            <p:cNvSpPr/>
            <p:nvPr/>
          </p:nvSpPr>
          <p:spPr>
            <a:xfrm>
              <a:off x="2450375" y="2660090"/>
              <a:ext cx="135299" cy="135299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68"/>
            <p:cNvSpPr/>
            <p:nvPr/>
          </p:nvSpPr>
          <p:spPr>
            <a:xfrm>
              <a:off x="4273650" y="1976727"/>
              <a:ext cx="240600" cy="2406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25" name="Shape 186"/>
          <p:cNvCxnSpPr/>
          <p:nvPr/>
        </p:nvCxnSpPr>
        <p:spPr>
          <a:xfrm flipV="1">
            <a:off x="2937541" y="3049288"/>
            <a:ext cx="121927" cy="79380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" name="Shape 185"/>
          <p:cNvCxnSpPr/>
          <p:nvPr/>
        </p:nvCxnSpPr>
        <p:spPr>
          <a:xfrm>
            <a:off x="2887120" y="3856499"/>
            <a:ext cx="594017" cy="67650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365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1122"/>
          <p:cNvCxnSpPr/>
          <p:nvPr/>
        </p:nvCxnSpPr>
        <p:spPr>
          <a:xfrm flipH="1">
            <a:off x="2887120" y="1881519"/>
            <a:ext cx="435364" cy="116776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" name="Shape 1123"/>
          <p:cNvSpPr txBox="1"/>
          <p:nvPr/>
        </p:nvSpPr>
        <p:spPr>
          <a:xfrm>
            <a:off x="1739287" y="4942175"/>
            <a:ext cx="189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original W</a:t>
            </a:r>
          </a:p>
        </p:txBody>
      </p:sp>
      <p:cxnSp>
        <p:nvCxnSpPr>
          <p:cNvPr id="29" name="Shape 1124"/>
          <p:cNvCxnSpPr/>
          <p:nvPr/>
        </p:nvCxnSpPr>
        <p:spPr>
          <a:xfrm flipV="1">
            <a:off x="2688637" y="3940424"/>
            <a:ext cx="237616" cy="101257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" name="Shape 1125"/>
          <p:cNvSpPr txBox="1"/>
          <p:nvPr/>
        </p:nvSpPr>
        <p:spPr>
          <a:xfrm>
            <a:off x="2282147" y="1369589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noisy </a:t>
            </a:r>
            <a:r>
              <a:rPr lang="en" sz="2400" dirty="0"/>
              <a:t>gradient </a:t>
            </a:r>
            <a:r>
              <a:rPr lang="en" sz="2400" dirty="0" smtClean="0"/>
              <a:t>from minibatch</a:t>
            </a:r>
            <a:endParaRPr lang="en" sz="2400" dirty="0"/>
          </a:p>
        </p:txBody>
      </p:sp>
      <p:cxnSp>
        <p:nvCxnSpPr>
          <p:cNvPr id="31" name="Shape 1126"/>
          <p:cNvCxnSpPr/>
          <p:nvPr/>
        </p:nvCxnSpPr>
        <p:spPr>
          <a:xfrm>
            <a:off x="574075" y="4459867"/>
            <a:ext cx="78841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" name="Shape 1127"/>
          <p:cNvSpPr txBox="1"/>
          <p:nvPr/>
        </p:nvSpPr>
        <p:spPr>
          <a:xfrm>
            <a:off x="8048583" y="4615550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W_1</a:t>
            </a:r>
          </a:p>
        </p:txBody>
      </p:sp>
      <p:cxnSp>
        <p:nvCxnSpPr>
          <p:cNvPr id="33" name="Shape 1128"/>
          <p:cNvCxnSpPr/>
          <p:nvPr/>
        </p:nvCxnSpPr>
        <p:spPr>
          <a:xfrm flipV="1">
            <a:off x="565525" y="1276853"/>
            <a:ext cx="0" cy="31830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1129"/>
          <p:cNvSpPr txBox="1"/>
          <p:nvPr/>
        </p:nvSpPr>
        <p:spPr>
          <a:xfrm>
            <a:off x="681725" y="1104919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W_2</a:t>
            </a:r>
          </a:p>
        </p:txBody>
      </p:sp>
      <p:sp>
        <p:nvSpPr>
          <p:cNvPr id="35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Stochastic Gradient</a:t>
            </a:r>
            <a:endParaRPr lang="en" sz="3200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1725" y="2418785"/>
            <a:ext cx="8191200" cy="1645800"/>
            <a:chOff x="267999" y="1290025"/>
            <a:chExt cx="8191200" cy="1645800"/>
          </a:xfrm>
        </p:grpSpPr>
        <p:sp>
          <p:nvSpPr>
            <p:cNvPr id="37" name="Shape 159"/>
            <p:cNvSpPr/>
            <p:nvPr/>
          </p:nvSpPr>
          <p:spPr>
            <a:xfrm rot="5400000">
              <a:off x="4151277" y="1047078"/>
              <a:ext cx="425099" cy="2115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61"/>
            <p:cNvSpPr/>
            <p:nvPr/>
          </p:nvSpPr>
          <p:spPr>
            <a:xfrm rot="5400000">
              <a:off x="3540699" y="-1982675"/>
              <a:ext cx="1645800" cy="81912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162"/>
            <p:cNvSpPr/>
            <p:nvPr/>
          </p:nvSpPr>
          <p:spPr>
            <a:xfrm rot="5400000">
              <a:off x="3665266" y="-1362686"/>
              <a:ext cx="1397100" cy="6951599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163"/>
            <p:cNvSpPr/>
            <p:nvPr/>
          </p:nvSpPr>
          <p:spPr>
            <a:xfrm rot="5400000">
              <a:off x="3816429" y="-611095"/>
              <a:ext cx="1094400" cy="5447999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164"/>
            <p:cNvSpPr/>
            <p:nvPr/>
          </p:nvSpPr>
          <p:spPr>
            <a:xfrm rot="5400000">
              <a:off x="3943962" y="24191"/>
              <a:ext cx="839399" cy="41775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165"/>
            <p:cNvSpPr/>
            <p:nvPr/>
          </p:nvSpPr>
          <p:spPr>
            <a:xfrm rot="5400000">
              <a:off x="4057759" y="590436"/>
              <a:ext cx="611699" cy="3044999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167"/>
            <p:cNvSpPr/>
            <p:nvPr/>
          </p:nvSpPr>
          <p:spPr>
            <a:xfrm>
              <a:off x="2450375" y="2660090"/>
              <a:ext cx="135299" cy="135299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168"/>
            <p:cNvSpPr/>
            <p:nvPr/>
          </p:nvSpPr>
          <p:spPr>
            <a:xfrm>
              <a:off x="4273650" y="1976727"/>
              <a:ext cx="240600" cy="240600"/>
            </a:xfrm>
            <a:prstGeom prst="smileyFace">
              <a:avLst>
                <a:gd name="adj" fmla="val 4653"/>
              </a:avLst>
            </a:prstGeom>
            <a:solidFill>
              <a:srgbClr val="F9CB9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45" name="Shape 186"/>
          <p:cNvCxnSpPr/>
          <p:nvPr/>
        </p:nvCxnSpPr>
        <p:spPr>
          <a:xfrm flipV="1">
            <a:off x="2937541" y="3049288"/>
            <a:ext cx="121927" cy="79380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" name="Shape 186"/>
          <p:cNvCxnSpPr>
            <a:stCxn id="43" idx="7"/>
          </p:cNvCxnSpPr>
          <p:nvPr/>
        </p:nvCxnSpPr>
        <p:spPr>
          <a:xfrm flipV="1">
            <a:off x="2979586" y="3201688"/>
            <a:ext cx="232282" cy="6069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" name="Shape 186"/>
          <p:cNvCxnSpPr>
            <a:stCxn id="43" idx="4"/>
          </p:cNvCxnSpPr>
          <p:nvPr/>
        </p:nvCxnSpPr>
        <p:spPr>
          <a:xfrm flipH="1" flipV="1">
            <a:off x="2807447" y="3105487"/>
            <a:ext cx="124304" cy="81866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1122"/>
          <p:cNvCxnSpPr/>
          <p:nvPr/>
        </p:nvCxnSpPr>
        <p:spPr>
          <a:xfrm flipH="1">
            <a:off x="3222572" y="1881519"/>
            <a:ext cx="99912" cy="1223968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0850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1122"/>
          <p:cNvCxnSpPr/>
          <p:nvPr/>
        </p:nvCxnSpPr>
        <p:spPr>
          <a:xfrm flipH="1">
            <a:off x="2951869" y="2188827"/>
            <a:ext cx="346706" cy="679533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" name="Shape 1123"/>
          <p:cNvSpPr txBox="1"/>
          <p:nvPr/>
        </p:nvSpPr>
        <p:spPr>
          <a:xfrm>
            <a:off x="1104005" y="4869661"/>
            <a:ext cx="189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original W</a:t>
            </a:r>
          </a:p>
        </p:txBody>
      </p:sp>
      <p:cxnSp>
        <p:nvCxnSpPr>
          <p:cNvPr id="4" name="Shape 1124"/>
          <p:cNvCxnSpPr/>
          <p:nvPr/>
        </p:nvCxnSpPr>
        <p:spPr>
          <a:xfrm flipV="1">
            <a:off x="1993625" y="3857085"/>
            <a:ext cx="237616" cy="101257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Shape 1125"/>
          <p:cNvSpPr txBox="1"/>
          <p:nvPr/>
        </p:nvSpPr>
        <p:spPr>
          <a:xfrm>
            <a:off x="2282147" y="1369589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T</a:t>
            </a:r>
            <a:r>
              <a:rPr lang="en" sz="2400" dirty="0" smtClean="0"/>
              <a:t>rue gradients in blue</a:t>
            </a:r>
            <a:br>
              <a:rPr lang="en" sz="2400" dirty="0" smtClean="0"/>
            </a:br>
            <a:r>
              <a:rPr lang="en" sz="2400" dirty="0" smtClean="0"/>
              <a:t>minibatch gradients in red</a:t>
            </a:r>
            <a:endParaRPr lang="en" sz="2400" dirty="0"/>
          </a:p>
        </p:txBody>
      </p:sp>
      <p:cxnSp>
        <p:nvCxnSpPr>
          <p:cNvPr id="6" name="Shape 1126"/>
          <p:cNvCxnSpPr/>
          <p:nvPr/>
        </p:nvCxnSpPr>
        <p:spPr>
          <a:xfrm>
            <a:off x="574075" y="4459867"/>
            <a:ext cx="78841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Shape 1127"/>
          <p:cNvSpPr txBox="1"/>
          <p:nvPr/>
        </p:nvSpPr>
        <p:spPr>
          <a:xfrm>
            <a:off x="8048583" y="4615550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W_1</a:t>
            </a:r>
          </a:p>
        </p:txBody>
      </p:sp>
      <p:cxnSp>
        <p:nvCxnSpPr>
          <p:cNvPr id="8" name="Shape 1128"/>
          <p:cNvCxnSpPr/>
          <p:nvPr/>
        </p:nvCxnSpPr>
        <p:spPr>
          <a:xfrm flipV="1">
            <a:off x="565525" y="1276853"/>
            <a:ext cx="0" cy="31830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1129"/>
          <p:cNvSpPr txBox="1"/>
          <p:nvPr/>
        </p:nvSpPr>
        <p:spPr>
          <a:xfrm>
            <a:off x="681725" y="1104919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W_2</a:t>
            </a:r>
          </a:p>
        </p:txBody>
      </p:sp>
      <p:sp>
        <p:nvSpPr>
          <p:cNvPr id="10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Stochastic Gradient Descent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11" name="Shape 159"/>
          <p:cNvSpPr/>
          <p:nvPr/>
        </p:nvSpPr>
        <p:spPr>
          <a:xfrm rot="5400000">
            <a:off x="4565003" y="217583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1"/>
          <p:cNvSpPr/>
          <p:nvPr/>
        </p:nvSpPr>
        <p:spPr>
          <a:xfrm rot="5400000">
            <a:off x="3954425" y="-85391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62"/>
          <p:cNvSpPr/>
          <p:nvPr/>
        </p:nvSpPr>
        <p:spPr>
          <a:xfrm rot="5400000">
            <a:off x="4078992" y="-23392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63"/>
          <p:cNvSpPr/>
          <p:nvPr/>
        </p:nvSpPr>
        <p:spPr>
          <a:xfrm rot="5400000">
            <a:off x="4230155" y="51766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64"/>
          <p:cNvSpPr/>
          <p:nvPr/>
        </p:nvSpPr>
        <p:spPr>
          <a:xfrm rot="5400000">
            <a:off x="4357688" y="115295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5"/>
          <p:cNvSpPr/>
          <p:nvPr/>
        </p:nvSpPr>
        <p:spPr>
          <a:xfrm rot="5400000">
            <a:off x="4471485" y="171919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67"/>
          <p:cNvSpPr/>
          <p:nvPr/>
        </p:nvSpPr>
        <p:spPr>
          <a:xfrm>
            <a:off x="2214497" y="3673365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68"/>
          <p:cNvSpPr/>
          <p:nvPr/>
        </p:nvSpPr>
        <p:spPr>
          <a:xfrm>
            <a:off x="4687376" y="310548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86"/>
          <p:cNvCxnSpPr/>
          <p:nvPr/>
        </p:nvCxnSpPr>
        <p:spPr>
          <a:xfrm flipV="1">
            <a:off x="2276304" y="3139590"/>
            <a:ext cx="170470" cy="601424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186"/>
          <p:cNvCxnSpPr>
            <a:stCxn id="17" idx="7"/>
          </p:cNvCxnSpPr>
          <p:nvPr/>
        </p:nvCxnSpPr>
        <p:spPr>
          <a:xfrm flipV="1">
            <a:off x="2329982" y="3331481"/>
            <a:ext cx="257469" cy="3616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186"/>
          <p:cNvCxnSpPr/>
          <p:nvPr/>
        </p:nvCxnSpPr>
        <p:spPr>
          <a:xfrm flipV="1">
            <a:off x="2598320" y="3105487"/>
            <a:ext cx="461148" cy="240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186"/>
          <p:cNvCxnSpPr/>
          <p:nvPr/>
        </p:nvCxnSpPr>
        <p:spPr>
          <a:xfrm>
            <a:off x="3059468" y="3105487"/>
            <a:ext cx="131508" cy="240600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" name="Shape 186"/>
          <p:cNvCxnSpPr/>
          <p:nvPr/>
        </p:nvCxnSpPr>
        <p:spPr>
          <a:xfrm flipV="1">
            <a:off x="2598320" y="2935846"/>
            <a:ext cx="327933" cy="395636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" name="Shape 186"/>
          <p:cNvCxnSpPr/>
          <p:nvPr/>
        </p:nvCxnSpPr>
        <p:spPr>
          <a:xfrm>
            <a:off x="3059468" y="3105487"/>
            <a:ext cx="131508" cy="44205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" name="Shape 186"/>
          <p:cNvCxnSpPr/>
          <p:nvPr/>
        </p:nvCxnSpPr>
        <p:spPr>
          <a:xfrm flipV="1">
            <a:off x="3190976" y="3185327"/>
            <a:ext cx="163966" cy="358578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" name="Shape 186"/>
          <p:cNvCxnSpPr/>
          <p:nvPr/>
        </p:nvCxnSpPr>
        <p:spPr>
          <a:xfrm flipV="1">
            <a:off x="3190976" y="3326516"/>
            <a:ext cx="265657" cy="185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" name="Shape 186"/>
          <p:cNvCxnSpPr/>
          <p:nvPr/>
        </p:nvCxnSpPr>
        <p:spPr>
          <a:xfrm flipV="1">
            <a:off x="3456633" y="3105487"/>
            <a:ext cx="103066" cy="225996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" name="Shape 186"/>
          <p:cNvCxnSpPr/>
          <p:nvPr/>
        </p:nvCxnSpPr>
        <p:spPr>
          <a:xfrm flipV="1">
            <a:off x="3456633" y="3021088"/>
            <a:ext cx="0" cy="3249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" name="Shape 1125"/>
          <p:cNvSpPr txBox="1"/>
          <p:nvPr/>
        </p:nvSpPr>
        <p:spPr>
          <a:xfrm>
            <a:off x="343559" y="5590556"/>
            <a:ext cx="8529366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Gradients are noisy but still make good progress on average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9963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174167"/>
            <a:ext cx="8933099" cy="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Updates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178130" y="1009403"/>
            <a:ext cx="8684570" cy="481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We have a </a:t>
            </a:r>
            <a:r>
              <a:rPr lang="en" sz="2400" b="1" dirty="0" smtClean="0"/>
              <a:t>GSI, </a:t>
            </a:r>
            <a:r>
              <a:rPr lang="en" sz="2400" dirty="0" smtClean="0"/>
              <a:t>looking for a second. </a:t>
            </a:r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" sz="2400" dirty="0"/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Recording is happening from today, should be posted on Youtube soon after class. </a:t>
            </a:r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" sz="2400" dirty="0"/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Trying to increase enrollment. Depends on: </a:t>
            </a:r>
          </a:p>
          <a:p>
            <a:pPr marL="9144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Petition to the Dean, fire approval.</a:t>
            </a:r>
          </a:p>
          <a:p>
            <a:pPr marL="914400" lvl="1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New students should be willing to view video lectures.</a:t>
            </a:r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" sz="2400" dirty="0" smtClean="0"/>
          </a:p>
          <a:p>
            <a:pPr marL="4572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 smtClean="0"/>
              <a:t>Assignment 1 </a:t>
            </a:r>
            <a:r>
              <a:rPr lang="en" sz="2400" dirty="0" smtClean="0"/>
              <a:t>is out, due Sept 14. Please start soon. 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870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124"/>
          <p:cNvCxnSpPr/>
          <p:nvPr/>
        </p:nvCxnSpPr>
        <p:spPr>
          <a:xfrm flipV="1">
            <a:off x="3254835" y="3547545"/>
            <a:ext cx="237616" cy="101257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Shape 1125"/>
          <p:cNvSpPr txBox="1"/>
          <p:nvPr/>
        </p:nvSpPr>
        <p:spPr>
          <a:xfrm>
            <a:off x="2282147" y="1369589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Standard gradient</a:t>
            </a:r>
            <a:endParaRPr lang="en" sz="2400" dirty="0"/>
          </a:p>
        </p:txBody>
      </p:sp>
      <p:sp>
        <p:nvSpPr>
          <p:cNvPr id="7" name="Shape 1127"/>
          <p:cNvSpPr txBox="1"/>
          <p:nvPr/>
        </p:nvSpPr>
        <p:spPr>
          <a:xfrm>
            <a:off x="8048583" y="4615550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W_1</a:t>
            </a:r>
          </a:p>
        </p:txBody>
      </p:sp>
      <p:cxnSp>
        <p:nvCxnSpPr>
          <p:cNvPr id="8" name="Shape 1128"/>
          <p:cNvCxnSpPr/>
          <p:nvPr/>
        </p:nvCxnSpPr>
        <p:spPr>
          <a:xfrm flipV="1">
            <a:off x="565525" y="1276853"/>
            <a:ext cx="0" cy="31830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1129"/>
          <p:cNvSpPr txBox="1"/>
          <p:nvPr/>
        </p:nvSpPr>
        <p:spPr>
          <a:xfrm>
            <a:off x="681725" y="1104919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W_2</a:t>
            </a:r>
          </a:p>
        </p:txBody>
      </p:sp>
      <p:sp>
        <p:nvSpPr>
          <p:cNvPr id="10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You might be wondering…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11" name="Shape 159"/>
          <p:cNvSpPr/>
          <p:nvPr/>
        </p:nvSpPr>
        <p:spPr>
          <a:xfrm rot="5400000">
            <a:off x="4565003" y="217583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1"/>
          <p:cNvSpPr/>
          <p:nvPr/>
        </p:nvSpPr>
        <p:spPr>
          <a:xfrm rot="5400000">
            <a:off x="3954425" y="-85391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62"/>
          <p:cNvSpPr/>
          <p:nvPr/>
        </p:nvSpPr>
        <p:spPr>
          <a:xfrm rot="5400000">
            <a:off x="4078992" y="-23392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63"/>
          <p:cNvSpPr/>
          <p:nvPr/>
        </p:nvSpPr>
        <p:spPr>
          <a:xfrm rot="5400000">
            <a:off x="4230155" y="51766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64"/>
          <p:cNvSpPr/>
          <p:nvPr/>
        </p:nvSpPr>
        <p:spPr>
          <a:xfrm rot="5400000">
            <a:off x="4357688" y="115295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5"/>
          <p:cNvSpPr/>
          <p:nvPr/>
        </p:nvSpPr>
        <p:spPr>
          <a:xfrm rot="5400000">
            <a:off x="4471485" y="171919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67"/>
          <p:cNvSpPr/>
          <p:nvPr/>
        </p:nvSpPr>
        <p:spPr>
          <a:xfrm>
            <a:off x="2214497" y="3673365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68"/>
          <p:cNvSpPr/>
          <p:nvPr/>
        </p:nvSpPr>
        <p:spPr>
          <a:xfrm>
            <a:off x="4687376" y="310548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86"/>
          <p:cNvCxnSpPr/>
          <p:nvPr/>
        </p:nvCxnSpPr>
        <p:spPr>
          <a:xfrm flipV="1">
            <a:off x="2276304" y="1894389"/>
            <a:ext cx="412333" cy="1846626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186"/>
          <p:cNvCxnSpPr/>
          <p:nvPr/>
        </p:nvCxnSpPr>
        <p:spPr>
          <a:xfrm flipV="1">
            <a:off x="2349796" y="3346087"/>
            <a:ext cx="1924253" cy="3706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Shape 1125"/>
          <p:cNvSpPr txBox="1"/>
          <p:nvPr/>
        </p:nvSpPr>
        <p:spPr>
          <a:xfrm>
            <a:off x="1618024" y="4617782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Can we compute this?</a:t>
            </a:r>
            <a:endParaRPr lang="en" sz="2400" dirty="0"/>
          </a:p>
        </p:txBody>
      </p:sp>
      <p:cxnSp>
        <p:nvCxnSpPr>
          <p:cNvPr id="34" name="Shape 1126"/>
          <p:cNvCxnSpPr/>
          <p:nvPr/>
        </p:nvCxnSpPr>
        <p:spPr>
          <a:xfrm>
            <a:off x="574075" y="4459867"/>
            <a:ext cx="78841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379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Newton’s method for zeros of a function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1140431"/>
                <a:ext cx="8189699" cy="5141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2400" dirty="0" smtClean="0"/>
                  <a:t>Based on the Taylor Series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 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sz="2400" dirty="0" smtClean="0"/>
              </a:p>
              <a:p>
                <a:pPr lvl="0"/>
                <a:r>
                  <a:rPr lang="en-US" sz="2400" dirty="0" smtClean="0"/>
                  <a:t>To find a zero of f, assume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so</a:t>
                </a:r>
              </a:p>
              <a:p>
                <a:pPr lvl="0"/>
                <a:endParaRPr lang="en-US" sz="2400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lvl="0"/>
                <a:r>
                  <a:rPr lang="en-US" sz="2400" dirty="0" smtClean="0"/>
                  <a:t>And as an iteration: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1140431"/>
                <a:ext cx="8189699" cy="514136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3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Newton’s method for optima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 smtClean="0"/>
                  <a:t>For zeros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 smtClean="0"/>
              </a:p>
              <a:p>
                <a:pPr lvl="0"/>
                <a:r>
                  <a:rPr lang="en-US" sz="2400" dirty="0" smtClean="0"/>
                  <a:t>At a local optima,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, so we use:</a:t>
                </a:r>
              </a:p>
              <a:p>
                <a:pPr lvl="0"/>
                <a:endParaRPr lang="en-US" sz="24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′′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′′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is constant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quadratic), then Newton’s method finds the optimum in </a:t>
                </a:r>
                <a:r>
                  <a:rPr lang="en-US" sz="2400" b="1" i="1" dirty="0" smtClean="0"/>
                  <a:t>one step</a:t>
                </a:r>
                <a:r>
                  <a:rPr lang="en-US" sz="2400" dirty="0" smtClean="0"/>
                  <a:t>. </a:t>
                </a:r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dirty="0" smtClean="0"/>
                  <a:t>More generally, Newton’s method has </a:t>
                </a:r>
                <a:r>
                  <a:rPr lang="en-US" sz="2400" b="1" i="1" dirty="0" smtClean="0"/>
                  <a:t>quadratic converge.</a:t>
                </a:r>
                <a:endParaRPr lang="en-US" sz="2400" b="1" i="1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blipFill rotWithShape="1">
                <a:blip r:embed="rId3"/>
                <a:stretch>
                  <a:fillRect l="-1191" r="-298" b="-3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2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65709" y="139463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  Newton’s method for gradients: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400" dirty="0" smtClean="0"/>
                  <a:t>To find an optimum of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high-dimensional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, we want zeros of its 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 smtClean="0"/>
                  <a:t>For zeros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with a vector displacement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 smtClean="0"/>
                  <a:t>, Taylor’s expansion is: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sz="2400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 </m:t>
                      </m:r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 smtClean="0"/>
              </a:p>
              <a:p>
                <a:pPr lvl="0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 is the Hessian matrix of second derivatives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. The update is:</a:t>
                </a:r>
              </a:p>
              <a:p>
                <a:pPr lvl="0"/>
                <a:endParaRPr lang="en-US" sz="24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blipFill rotWithShape="1">
                <a:blip r:embed="rId3"/>
                <a:stretch>
                  <a:fillRect l="-1191" r="-3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/>
        </p:nvSpPr>
        <p:spPr>
          <a:xfrm>
            <a:off x="326326" y="227001"/>
            <a:ext cx="8441699" cy="8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 smtClean="0">
                <a:solidFill>
                  <a:schemeClr val="bg1"/>
                </a:solidFill>
              </a:rPr>
              <a:t>Last Time: Loss Functions</a:t>
            </a:r>
            <a:endParaRPr lang="en" sz="3000" dirty="0">
              <a:solidFill>
                <a:schemeClr val="bg1"/>
              </a:solidFill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46925" y="1168400"/>
            <a:ext cx="8200500" cy="45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We have some dataset of (x,y)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" sz="2000"/>
              <a:t>We have a </a:t>
            </a:r>
            <a:r>
              <a:rPr lang="en" sz="2000" b="1"/>
              <a:t>score function: </a:t>
            </a:r>
          </a:p>
          <a:p>
            <a:pPr marL="457200" lvl="0" indent="-355600">
              <a:spcBef>
                <a:spcPts val="0"/>
              </a:spcBef>
              <a:buSzPct val="100000"/>
              <a:buChar char="-"/>
            </a:pPr>
            <a:r>
              <a:rPr lang="en" sz="2000"/>
              <a:t>We have a </a:t>
            </a:r>
            <a:r>
              <a:rPr lang="en" sz="2000" b="1"/>
              <a:t>loss function</a:t>
            </a:r>
            <a:r>
              <a:rPr lang="en" sz="2000"/>
              <a:t>: </a:t>
            </a:r>
          </a:p>
        </p:txBody>
      </p:sp>
      <p:pic>
        <p:nvPicPr>
          <p:cNvPr id="900" name="Shape 9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1651367"/>
            <a:ext cx="2382024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Shape 901"/>
          <p:cNvSpPr txBox="1"/>
          <p:nvPr/>
        </p:nvSpPr>
        <p:spPr>
          <a:xfrm>
            <a:off x="5973042" y="1373910"/>
            <a:ext cx="1291200" cy="2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e.g.</a:t>
            </a:r>
          </a:p>
        </p:txBody>
      </p:sp>
      <p:pic>
        <p:nvPicPr>
          <p:cNvPr id="902" name="Shape 9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3" y="3721501"/>
            <a:ext cx="3680524" cy="204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076367"/>
            <a:ext cx="2614024" cy="87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4057199"/>
            <a:ext cx="4459824" cy="6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910234"/>
            <a:ext cx="2839424" cy="67973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2577375" y="2736267"/>
            <a:ext cx="1473300" cy="4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Softmax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216350" y="3502401"/>
            <a:ext cx="1473300" cy="4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SVM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3154387" y="5013701"/>
            <a:ext cx="1473300" cy="4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Full loss</a:t>
            </a:r>
          </a:p>
        </p:txBody>
      </p:sp>
    </p:spTree>
    <p:extLst>
      <p:ext uri="{BB962C8B-B14F-4D97-AF65-F5344CB8AC3E}">
        <p14:creationId xmlns:p14="http://schemas.microsoft.com/office/powerpoint/2010/main" val="140506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124"/>
          <p:cNvCxnSpPr/>
          <p:nvPr/>
        </p:nvCxnSpPr>
        <p:spPr>
          <a:xfrm flipV="1">
            <a:off x="3254835" y="3547545"/>
            <a:ext cx="237616" cy="1012576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Shape 1125"/>
          <p:cNvSpPr txBox="1"/>
          <p:nvPr/>
        </p:nvSpPr>
        <p:spPr>
          <a:xfrm>
            <a:off x="2282147" y="1369589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 smtClean="0"/>
              <a:t>Standard gradient</a:t>
            </a:r>
            <a:endParaRPr lang="en" sz="2400" dirty="0"/>
          </a:p>
        </p:txBody>
      </p:sp>
      <p:sp>
        <p:nvSpPr>
          <p:cNvPr id="7" name="Shape 1127"/>
          <p:cNvSpPr txBox="1"/>
          <p:nvPr/>
        </p:nvSpPr>
        <p:spPr>
          <a:xfrm>
            <a:off x="8048583" y="4615550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W_1</a:t>
            </a:r>
          </a:p>
        </p:txBody>
      </p:sp>
      <p:cxnSp>
        <p:nvCxnSpPr>
          <p:cNvPr id="8" name="Shape 1128"/>
          <p:cNvCxnSpPr/>
          <p:nvPr/>
        </p:nvCxnSpPr>
        <p:spPr>
          <a:xfrm flipV="1">
            <a:off x="565525" y="1276853"/>
            <a:ext cx="0" cy="318301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1129"/>
          <p:cNvSpPr txBox="1"/>
          <p:nvPr/>
        </p:nvSpPr>
        <p:spPr>
          <a:xfrm>
            <a:off x="681725" y="1104919"/>
            <a:ext cx="9362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W_2</a:t>
            </a:r>
          </a:p>
        </p:txBody>
      </p:sp>
      <p:sp>
        <p:nvSpPr>
          <p:cNvPr id="10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Newton step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11" name="Shape 159"/>
          <p:cNvSpPr/>
          <p:nvPr/>
        </p:nvSpPr>
        <p:spPr>
          <a:xfrm rot="5400000">
            <a:off x="4565003" y="2175838"/>
            <a:ext cx="4250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61"/>
          <p:cNvSpPr/>
          <p:nvPr/>
        </p:nvSpPr>
        <p:spPr>
          <a:xfrm rot="5400000">
            <a:off x="3954425" y="-853915"/>
            <a:ext cx="16458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62"/>
          <p:cNvSpPr/>
          <p:nvPr/>
        </p:nvSpPr>
        <p:spPr>
          <a:xfrm rot="5400000">
            <a:off x="4078992" y="-233926"/>
            <a:ext cx="13971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63"/>
          <p:cNvSpPr/>
          <p:nvPr/>
        </p:nvSpPr>
        <p:spPr>
          <a:xfrm rot="5400000">
            <a:off x="4230155" y="517665"/>
            <a:ext cx="10944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64"/>
          <p:cNvSpPr/>
          <p:nvPr/>
        </p:nvSpPr>
        <p:spPr>
          <a:xfrm rot="5400000">
            <a:off x="4357688" y="1152951"/>
            <a:ext cx="8393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5"/>
          <p:cNvSpPr/>
          <p:nvPr/>
        </p:nvSpPr>
        <p:spPr>
          <a:xfrm rot="5400000">
            <a:off x="4471485" y="1719196"/>
            <a:ext cx="6116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67"/>
          <p:cNvSpPr/>
          <p:nvPr/>
        </p:nvSpPr>
        <p:spPr>
          <a:xfrm>
            <a:off x="2214497" y="3673365"/>
            <a:ext cx="135299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68"/>
          <p:cNvSpPr/>
          <p:nvPr/>
        </p:nvSpPr>
        <p:spPr>
          <a:xfrm>
            <a:off x="4687376" y="3105487"/>
            <a:ext cx="240600" cy="2406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86"/>
          <p:cNvCxnSpPr/>
          <p:nvPr/>
        </p:nvCxnSpPr>
        <p:spPr>
          <a:xfrm flipV="1">
            <a:off x="2276304" y="1894389"/>
            <a:ext cx="412333" cy="1846626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186"/>
          <p:cNvCxnSpPr/>
          <p:nvPr/>
        </p:nvCxnSpPr>
        <p:spPr>
          <a:xfrm flipV="1">
            <a:off x="2349796" y="3346087"/>
            <a:ext cx="1924253" cy="3706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Shape 1125"/>
          <p:cNvSpPr txBox="1"/>
          <p:nvPr/>
        </p:nvSpPr>
        <p:spPr>
          <a:xfrm>
            <a:off x="1618024" y="4617782"/>
            <a:ext cx="49691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Newton gradient step</a:t>
            </a:r>
            <a:endParaRPr lang="en" sz="2400" dirty="0"/>
          </a:p>
        </p:txBody>
      </p:sp>
      <p:cxnSp>
        <p:nvCxnSpPr>
          <p:cNvPr id="34" name="Shape 1126"/>
          <p:cNvCxnSpPr/>
          <p:nvPr/>
        </p:nvCxnSpPr>
        <p:spPr>
          <a:xfrm>
            <a:off x="574075" y="4459867"/>
            <a:ext cx="788412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534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65709" y="139463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Newton’s method for gradients: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 smtClean="0"/>
                  <a:t>The Newton update is:</a:t>
                </a:r>
              </a:p>
              <a:p>
                <a:pPr lvl="0"/>
                <a:endParaRPr lang="en-US" sz="24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 smtClean="0"/>
              </a:p>
              <a:p>
                <a:pPr lvl="0"/>
                <a:r>
                  <a:rPr lang="en-US" sz="2400" dirty="0" smtClean="0"/>
                  <a:t>Converges very fast, but rarely used in DL. Why?</a:t>
                </a:r>
              </a:p>
              <a:p>
                <a:pPr lvl="0"/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7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65709" y="139463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Newton’s method for gradients: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 smtClean="0"/>
                  <a:t>The Newton update is:</a:t>
                </a:r>
              </a:p>
              <a:p>
                <a:pPr lvl="0"/>
                <a:endParaRPr lang="en-US" sz="24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 smtClean="0"/>
              </a:p>
              <a:p>
                <a:pPr lvl="0"/>
                <a:r>
                  <a:rPr lang="en-US" sz="2400" dirty="0" smtClean="0"/>
                  <a:t>Converges very fast, but rarely used in DL. Why?</a:t>
                </a:r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b="1" dirty="0" smtClean="0"/>
                  <a:t>Too expensive: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has dimension M, the Hessian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/>
                    </m:sSup>
                  </m:oMath>
                </a14:m>
                <a:r>
                  <a:rPr lang="en-US" sz="2400" dirty="0" smtClean="0"/>
                  <a:t>has dimension M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and takes O(M</a:t>
                </a:r>
                <a:r>
                  <a:rPr lang="en-US" sz="2400" baseline="30000" dirty="0" smtClean="0"/>
                  <a:t>3</a:t>
                </a:r>
                <a:r>
                  <a:rPr lang="en-US" sz="2400" dirty="0" smtClean="0"/>
                  <a:t>) time to invert.</a:t>
                </a:r>
              </a:p>
              <a:p>
                <a:pPr lvl="0"/>
                <a:endParaRPr lang="en-US" sz="2400" dirty="0"/>
              </a:p>
              <a:p>
                <a:pPr lvl="0"/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65709" y="139463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Newton’s method for gradients: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 smtClean="0"/>
                  <a:t>The Newton update is:</a:t>
                </a:r>
              </a:p>
              <a:p>
                <a:pPr lvl="0"/>
                <a:endParaRPr lang="en-US" sz="24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lvl="0"/>
                <a:endParaRPr lang="en-US" sz="2400" dirty="0" smtClean="0"/>
              </a:p>
              <a:p>
                <a:pPr lvl="0"/>
                <a:r>
                  <a:rPr lang="en-US" sz="2400" dirty="0" smtClean="0"/>
                  <a:t>Converges very fast, but rarely used in DL. Why?</a:t>
                </a:r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b="1" dirty="0" smtClean="0"/>
                  <a:t>Too expensive: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has dimension M, the Hessian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/>
                    </m:sSup>
                  </m:oMath>
                </a14:m>
                <a:r>
                  <a:rPr lang="en-US" sz="2400" dirty="0" smtClean="0"/>
                  <a:t>has dimension M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and takes O(M</a:t>
                </a:r>
                <a:r>
                  <a:rPr lang="en-US" sz="2400" baseline="30000" dirty="0" smtClean="0"/>
                  <a:t>3</a:t>
                </a:r>
                <a:r>
                  <a:rPr lang="en-US" sz="2400" dirty="0" smtClean="0"/>
                  <a:t>) time to invert.</a:t>
                </a:r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b="1" dirty="0" smtClean="0"/>
                  <a:t>Too unstable: </a:t>
                </a:r>
                <a:r>
                  <a:rPr lang="en-US" sz="2400" dirty="0" smtClean="0"/>
                  <a:t>it involves a high-dimensional matrix inverse, which has poor numerical stability. The Hessian may even be singular. </a:t>
                </a:r>
              </a:p>
              <a:p>
                <a:pPr lvl="0"/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0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84935" y="139463"/>
            <a:ext cx="8702505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L-BFGS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r>
                  <a:rPr lang="en-US" sz="2400" dirty="0" smtClean="0"/>
                  <a:t>There is an approximate Newton method that addresses these issues called L-BGFS, (Limited memory BFGS). </a:t>
                </a:r>
              </a:p>
              <a:p>
                <a:r>
                  <a:rPr lang="en-US" sz="2400" dirty="0" smtClean="0"/>
                  <a:t>BFGS is </a:t>
                </a:r>
                <a:r>
                  <a:rPr lang="en-US" sz="2400" dirty="0" err="1" smtClean="0"/>
                  <a:t>Broyden</a:t>
                </a:r>
                <a:r>
                  <a:rPr lang="en-US" sz="2400" dirty="0" smtClean="0"/>
                  <a:t>-Fletcher-Goldfarb-</a:t>
                </a:r>
                <a:r>
                  <a:rPr lang="en-US" sz="2400" dirty="0" err="1" smtClean="0"/>
                  <a:t>Shanno</a:t>
                </a:r>
                <a:r>
                  <a:rPr lang="en-US" sz="2400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Idea: </a:t>
                </a:r>
                <a:r>
                  <a:rPr lang="en-US" sz="2400" dirty="0" smtClean="0"/>
                  <a:t>compute a low-dimensional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directly</a:t>
                </a:r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Expense: </a:t>
                </a:r>
                <a:r>
                  <a:rPr lang="en-US" sz="2400" dirty="0" smtClean="0"/>
                  <a:t>use a k-dimensional approximation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="1" dirty="0" smtClean="0"/>
                  <a:t>,</a:t>
                </a:r>
              </a:p>
              <a:p>
                <a:r>
                  <a:rPr lang="en-US" sz="2400" dirty="0" smtClean="0"/>
                  <a:t>Size is O(</a:t>
                </a:r>
                <a:r>
                  <a:rPr lang="en-US" sz="2400" dirty="0" err="1" smtClean="0"/>
                  <a:t>kM</a:t>
                </a:r>
                <a:r>
                  <a:rPr lang="en-US" sz="2400" dirty="0" smtClean="0"/>
                  <a:t>), cost is O(k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M). </a:t>
                </a:r>
              </a:p>
              <a:p>
                <a:endParaRPr lang="en-US" sz="2400" b="1" dirty="0"/>
              </a:p>
              <a:p>
                <a:r>
                  <a:rPr lang="en-US" sz="2400" b="1" dirty="0" smtClean="0"/>
                  <a:t>Stability: </a:t>
                </a:r>
                <a:r>
                  <a:rPr lang="en-US" sz="2400" dirty="0" smtClean="0"/>
                  <a:t>much better. Depends on largest singular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/>
                  <a:t>.</a:t>
                </a:r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sz="2400" dirty="0" smtClean="0"/>
              </a:p>
              <a:p>
                <a:pPr lvl="0"/>
                <a:endParaRPr lang="en-US" sz="2400" dirty="0"/>
              </a:p>
              <a:p>
                <a:pPr lvl="0" rtl="0">
                  <a:spcBef>
                    <a:spcPts val="0"/>
                  </a:spcBef>
                  <a:buNone/>
                </a:pPr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6" y="965771"/>
                <a:ext cx="8189699" cy="5316027"/>
              </a:xfrm>
              <a:prstGeom prst="rect">
                <a:avLst/>
              </a:prstGeom>
              <a:blipFill rotWithShape="1">
                <a:blip r:embed="rId3"/>
                <a:stretch>
                  <a:fillRect l="-1191" r="-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3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Convergence Nomenclature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0033CC"/>
                    </a:solidFill>
                  </a:rPr>
                  <a:t>Quadratic Convergence: </a:t>
                </a:r>
                <a:r>
                  <a:rPr lang="en-US" sz="2400" dirty="0" smtClean="0"/>
                  <a:t>error decreases </a:t>
                </a:r>
                <a:r>
                  <a:rPr lang="en-US" sz="2400" dirty="0" err="1" smtClean="0"/>
                  <a:t>quadratically</a:t>
                </a:r>
                <a:r>
                  <a:rPr lang="en-US" sz="2400" dirty="0" smtClean="0"/>
                  <a:t> (Newton’s Method):</a:t>
                </a:r>
              </a:p>
              <a:p>
                <a:pPr lvl="0"/>
                <a:endParaRPr lang="en-US" sz="2400" dirty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∝</m:t>
                    </m:r>
                    <m:sSubSup>
                      <m:sSub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b="1" i="1" dirty="0" smtClean="0"/>
                  <a:t>    </a:t>
                </a:r>
                <a:r>
                  <a:rPr lang="en-US" sz="2400" dirty="0" smtClean="0"/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𝑜𝑝𝑡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−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0" algn="ctr"/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Linearly 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Convergence: </a:t>
                </a:r>
                <a:r>
                  <a:rPr lang="en-US" sz="2400" dirty="0"/>
                  <a:t>error decreases </a:t>
                </a:r>
                <a:r>
                  <a:rPr lang="en-US" sz="2400" dirty="0" smtClean="0"/>
                  <a:t>linearly:</a:t>
                </a:r>
                <a:endParaRPr lang="en-US" sz="2400" dirty="0"/>
              </a:p>
              <a:p>
                <a:pPr lvl="0" algn="ctr"/>
                <a:endParaRPr lang="en-US" sz="2400" dirty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lang="en-US" sz="2400" b="1" i="1" dirty="0"/>
                  <a:t>    </a:t>
                </a: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i="1" dirty="0" smtClean="0"/>
                  <a:t>rate of convergence</a:t>
                </a:r>
                <a:r>
                  <a:rPr lang="en-US" sz="2400" dirty="0" smtClean="0"/>
                  <a:t>.</a:t>
                </a:r>
              </a:p>
              <a:p>
                <a:pPr lvl="0" algn="ctr"/>
                <a:endParaRPr lang="en-US" sz="2400" dirty="0"/>
              </a:p>
              <a:p>
                <a:pPr lvl="0" algn="ctr"/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SGD: </a:t>
                </a:r>
                <a:r>
                  <a:rPr lang="en-US" sz="2400" dirty="0" smtClean="0"/>
                  <a:t>??</a:t>
                </a:r>
                <a:endParaRPr lang="en-US" sz="2400" dirty="0"/>
              </a:p>
              <a:p>
                <a:pPr lvl="0" algn="ctr"/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3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Convergence Behavior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0033CC"/>
                    </a:solidFill>
                  </a:rPr>
                  <a:t>Quadratic Convergence: </a:t>
                </a:r>
                <a:r>
                  <a:rPr lang="en-US" sz="2400" dirty="0" smtClean="0"/>
                  <a:t>error decreases </a:t>
                </a:r>
                <a:r>
                  <a:rPr lang="en-US" sz="2400" dirty="0" err="1" smtClean="0"/>
                  <a:t>quadratically</a:t>
                </a:r>
                <a:endParaRPr lang="en-US" sz="2400" dirty="0" smtClean="0"/>
              </a:p>
              <a:p>
                <a:pPr lvl="0"/>
                <a:endParaRPr lang="en-US" sz="2400" dirty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∝</m:t>
                    </m:r>
                    <m:sSubSup>
                      <m:sSub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b="1" i="1" dirty="0" smtClean="0"/>
                  <a:t>    </a:t>
                </a:r>
                <a:r>
                  <a:rPr lang="en-US" sz="2400" dirty="0" smtClean="0"/>
                  <a:t>so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pPr lvl="0" algn="ctr"/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Linearly 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Convergence: </a:t>
                </a:r>
                <a:r>
                  <a:rPr lang="en-US" sz="2400" dirty="0"/>
                  <a:t>error decreases </a:t>
                </a:r>
                <a:r>
                  <a:rPr lang="en-US" sz="2400" dirty="0" smtClean="0"/>
                  <a:t>linearly:</a:t>
                </a:r>
                <a:endParaRPr lang="en-US" sz="2400" dirty="0"/>
              </a:p>
              <a:p>
                <a:pPr lvl="0" algn="ctr"/>
                <a:endParaRPr lang="en-US" sz="2400" dirty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lang="en-US" sz="2400" b="1" i="1" dirty="0"/>
                  <a:t> </a:t>
                </a:r>
                <a:r>
                  <a:rPr lang="en-US" sz="2400" b="1" i="1" dirty="0" smtClean="0"/>
                  <a:t>  </a:t>
                </a:r>
                <a:r>
                  <a:rPr lang="en-US" sz="2400" dirty="0" smtClean="0"/>
                  <a:t>so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lvl="0" algn="ctr"/>
                <a:endParaRPr lang="en-US" sz="2400" dirty="0"/>
              </a:p>
              <a:p>
                <a:pPr lvl="0" algn="ctr"/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SGD: </a:t>
                </a:r>
                <a:r>
                  <a:rPr lang="en-US" sz="2400" dirty="0" smtClean="0"/>
                  <a:t>If learning rate is adjusted as 1/n, then (</a:t>
                </a:r>
                <a:r>
                  <a:rPr lang="en-US" sz="2400" dirty="0" err="1" smtClean="0"/>
                  <a:t>Nemirofski</a:t>
                </a:r>
                <a:r>
                  <a:rPr lang="en-US" sz="2400" dirty="0" smtClean="0"/>
                  <a:t>) </a:t>
                </a:r>
              </a:p>
              <a:p>
                <a:endParaRPr lang="en-US" sz="2400" dirty="0" smtClean="0"/>
              </a:p>
              <a:p>
                <a:pPr algn="ctr"/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  is    O(1/n). </a:t>
                </a:r>
                <a:endParaRPr lang="en-US" sz="2400" dirty="0"/>
              </a:p>
              <a:p>
                <a:pPr lvl="0" algn="ctr"/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Convergence Comparison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0033CC"/>
                    </a:solidFill>
                  </a:rPr>
                  <a:t>Quadratic Convergence: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, 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pPr lvl="0" algn="ctr"/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Linearly 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Convergence: </a:t>
                </a:r>
                <a:r>
                  <a:rPr lang="en-US" sz="2400" b="1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     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SGD: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  is    O(1/n),                               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1/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SGD is terrible compared to the others. Why is it used? </a:t>
                </a:r>
                <a:endParaRPr lang="en-US" sz="2400" dirty="0"/>
              </a:p>
              <a:p>
                <a:pPr lvl="0" algn="ctr"/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0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Convergence Comparison</a:t>
            </a:r>
            <a:endParaRPr lang="e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1108"/>
              <p:cNvSpPr txBox="1"/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0033CC"/>
                    </a:solidFill>
                  </a:rPr>
                  <a:t>Quadratic Convergence: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, 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pPr lvl="0" algn="ctr"/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Linearly 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Convergence: </a:t>
                </a:r>
                <a:r>
                  <a:rPr lang="en-US" sz="2400" b="1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     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0033CC"/>
                    </a:solidFill>
                  </a:rPr>
                  <a:t>SGD: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  is    O(1/n),                               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1/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SGD is </a:t>
                </a:r>
                <a:r>
                  <a:rPr lang="en-US" sz="2400" b="1" i="1" dirty="0" smtClean="0"/>
                  <a:t>good enough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</a:t>
                </a:r>
                <a:r>
                  <a:rPr lang="en-US" sz="2400" dirty="0" smtClean="0"/>
                  <a:t>or machine learning applications.</a:t>
                </a:r>
              </a:p>
              <a:p>
                <a:r>
                  <a:rPr lang="en-US" sz="2400" dirty="0" smtClean="0"/>
                  <a:t>Remember “n” for SGD is </a:t>
                </a:r>
                <a:r>
                  <a:rPr lang="en-US" sz="2400" dirty="0" err="1" smtClean="0"/>
                  <a:t>minibatch</a:t>
                </a:r>
                <a:r>
                  <a:rPr lang="en-US" sz="2400" dirty="0" smtClean="0"/>
                  <a:t> count.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After 1 million updates,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 is order O(1/n) which is approaching floating point single precision. </a:t>
                </a:r>
                <a:endParaRPr lang="en-US" sz="2400" dirty="0"/>
              </a:p>
              <a:p>
                <a:endParaRPr lang="en-US" sz="2400" dirty="0"/>
              </a:p>
              <a:p>
                <a:pPr lvl="0" algn="ctr"/>
                <a:endParaRPr sz="2400" dirty="0"/>
              </a:p>
            </p:txBody>
          </p:sp>
        </mc:Choice>
        <mc:Fallback xmlns="">
          <p:sp>
            <p:nvSpPr>
              <p:cNvPr id="3" name="Shape 1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5" y="1140431"/>
                <a:ext cx="8189699" cy="5141367"/>
              </a:xfrm>
              <a:prstGeom prst="rect">
                <a:avLst/>
              </a:prstGeom>
              <a:blipFill rotWithShape="1">
                <a:blip r:embed="rId3"/>
                <a:stretch>
                  <a:fillRect l="-1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4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Shape 1171" descr="opt2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950" y="1191196"/>
            <a:ext cx="5217380" cy="4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Shape 1172"/>
          <p:cNvSpPr txBox="1"/>
          <p:nvPr/>
        </p:nvSpPr>
        <p:spPr>
          <a:xfrm>
            <a:off x="3188043" y="5737316"/>
            <a:ext cx="5796839" cy="3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(image credits to Alec Radford)</a:t>
            </a:r>
          </a:p>
        </p:txBody>
      </p:sp>
      <p:sp>
        <p:nvSpPr>
          <p:cNvPr id="1173" name="Shape 1173"/>
          <p:cNvSpPr txBox="1"/>
          <p:nvPr/>
        </p:nvSpPr>
        <p:spPr>
          <a:xfrm>
            <a:off x="163151" y="210064"/>
            <a:ext cx="8821731" cy="827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>
                <a:solidFill>
                  <a:schemeClr val="bg1"/>
                </a:solidFill>
              </a:rPr>
              <a:t>The effects of different </a:t>
            </a:r>
            <a:r>
              <a:rPr lang="en" sz="2800" dirty="0" smtClean="0">
                <a:solidFill>
                  <a:schemeClr val="bg1"/>
                </a:solidFill>
              </a:rPr>
              <a:t>update </a:t>
            </a:r>
            <a:r>
              <a:rPr lang="en" sz="2800" dirty="0">
                <a:solidFill>
                  <a:schemeClr val="bg1"/>
                </a:solidFill>
              </a:rPr>
              <a:t>formulas</a:t>
            </a:r>
          </a:p>
        </p:txBody>
      </p:sp>
    </p:spTree>
    <p:extLst>
      <p:ext uri="{BB962C8B-B14F-4D97-AF65-F5344CB8AC3E}">
        <p14:creationId xmlns:p14="http://schemas.microsoft.com/office/powerpoint/2010/main" val="104592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/>
        </p:nvSpPr>
        <p:spPr>
          <a:xfrm>
            <a:off x="2547526" y="2182667"/>
            <a:ext cx="7322999" cy="30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1270898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rot="5400000">
            <a:off x="4080428" y="1748704"/>
            <a:ext cx="5667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5400000">
            <a:off x="3266399" y="-1278367"/>
            <a:ext cx="21944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5400000">
            <a:off x="3432416" y="-658314"/>
            <a:ext cx="18628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5400000">
            <a:off x="3634029" y="93207"/>
            <a:ext cx="14592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5400000">
            <a:off x="3804063" y="728505"/>
            <a:ext cx="11191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5400000">
            <a:off x="3955810" y="1294749"/>
            <a:ext cx="8155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28201" y="143838"/>
            <a:ext cx="8839199" cy="783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Another approach to poor gradients:</a:t>
            </a: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2450376" y="3546787"/>
            <a:ext cx="135299" cy="1803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273650" y="2635636"/>
            <a:ext cx="240600" cy="3208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760201" y="4482367"/>
            <a:ext cx="7523099" cy="7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Q: What is the trajectory along which we converge towards the minimum with SGD?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2592847" y="3636987"/>
            <a:ext cx="211199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 rot="10800000">
            <a:off x="2520391" y="2476556"/>
            <a:ext cx="0" cy="1058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62006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5400000">
            <a:off x="4080428" y="1748704"/>
            <a:ext cx="5667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5400000">
            <a:off x="3266399" y="-1278367"/>
            <a:ext cx="21944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5400000">
            <a:off x="3432416" y="-658314"/>
            <a:ext cx="18628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 rot="5400000">
            <a:off x="3634029" y="93207"/>
            <a:ext cx="14592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5400000">
            <a:off x="3804063" y="728505"/>
            <a:ext cx="11191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5400000">
            <a:off x="3955810" y="1294749"/>
            <a:ext cx="8155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2450376" y="3546787"/>
            <a:ext cx="135299" cy="1803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4273650" y="2635636"/>
            <a:ext cx="240600" cy="3208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760201" y="4482367"/>
            <a:ext cx="7523099" cy="7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Q: What is the trajectory along which we converge towards the minimum with SGD? </a:t>
            </a:r>
            <a:r>
              <a:rPr lang="en" sz="2400">
                <a:solidFill>
                  <a:srgbClr val="FF0000"/>
                </a:solidFill>
              </a:rPr>
              <a:t>very slow progress along flat direction, jitter along steep one</a:t>
            </a:r>
          </a:p>
        </p:txBody>
      </p:sp>
      <p:sp>
        <p:nvSpPr>
          <p:cNvPr id="202" name="Shape 202"/>
          <p:cNvSpPr/>
          <p:nvPr/>
        </p:nvSpPr>
        <p:spPr>
          <a:xfrm>
            <a:off x="2538800" y="1950733"/>
            <a:ext cx="1879000" cy="1654267"/>
          </a:xfrm>
          <a:custGeom>
            <a:avLst/>
            <a:gdLst/>
            <a:ahLst/>
            <a:cxnLst/>
            <a:rect l="0" t="0" r="0" b="0"/>
            <a:pathLst>
              <a:path w="75160" h="49628" extrusionOk="0">
                <a:moveTo>
                  <a:pt x="0" y="48481"/>
                </a:moveTo>
                <a:lnTo>
                  <a:pt x="4303" y="0"/>
                </a:lnTo>
                <a:lnTo>
                  <a:pt x="7172" y="49628"/>
                </a:lnTo>
                <a:lnTo>
                  <a:pt x="10328" y="2581"/>
                </a:lnTo>
                <a:lnTo>
                  <a:pt x="13196" y="47046"/>
                </a:lnTo>
                <a:lnTo>
                  <a:pt x="14344" y="4876"/>
                </a:lnTo>
                <a:lnTo>
                  <a:pt x="18360" y="43604"/>
                </a:lnTo>
                <a:lnTo>
                  <a:pt x="19507" y="8606"/>
                </a:lnTo>
                <a:lnTo>
                  <a:pt x="22663" y="41022"/>
                </a:lnTo>
                <a:lnTo>
                  <a:pt x="25245" y="12622"/>
                </a:lnTo>
                <a:lnTo>
                  <a:pt x="27827" y="41022"/>
                </a:lnTo>
                <a:lnTo>
                  <a:pt x="31269" y="13483"/>
                </a:lnTo>
                <a:lnTo>
                  <a:pt x="34712" y="39875"/>
                </a:lnTo>
                <a:lnTo>
                  <a:pt x="37867" y="14630"/>
                </a:lnTo>
                <a:lnTo>
                  <a:pt x="39015" y="37293"/>
                </a:lnTo>
                <a:lnTo>
                  <a:pt x="43318" y="16925"/>
                </a:lnTo>
                <a:lnTo>
                  <a:pt x="45326" y="34711"/>
                </a:lnTo>
                <a:lnTo>
                  <a:pt x="47621" y="18072"/>
                </a:lnTo>
                <a:lnTo>
                  <a:pt x="48481" y="33277"/>
                </a:lnTo>
                <a:lnTo>
                  <a:pt x="51350" y="18072"/>
                </a:lnTo>
                <a:lnTo>
                  <a:pt x="53358" y="30982"/>
                </a:lnTo>
                <a:lnTo>
                  <a:pt x="55366" y="18359"/>
                </a:lnTo>
                <a:lnTo>
                  <a:pt x="56801" y="28974"/>
                </a:lnTo>
                <a:lnTo>
                  <a:pt x="58809" y="20081"/>
                </a:lnTo>
                <a:lnTo>
                  <a:pt x="61390" y="28687"/>
                </a:lnTo>
                <a:lnTo>
                  <a:pt x="62825" y="20941"/>
                </a:lnTo>
                <a:lnTo>
                  <a:pt x="65407" y="30408"/>
                </a:lnTo>
                <a:lnTo>
                  <a:pt x="67702" y="20941"/>
                </a:lnTo>
                <a:lnTo>
                  <a:pt x="69997" y="30408"/>
                </a:lnTo>
                <a:lnTo>
                  <a:pt x="71431" y="21515"/>
                </a:lnTo>
                <a:lnTo>
                  <a:pt x="72005" y="30408"/>
                </a:lnTo>
                <a:lnTo>
                  <a:pt x="75160" y="24957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14" name="Shape 181"/>
          <p:cNvSpPr txBox="1"/>
          <p:nvPr/>
        </p:nvSpPr>
        <p:spPr>
          <a:xfrm>
            <a:off x="94650" y="134942"/>
            <a:ext cx="8839199" cy="783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bg1"/>
                </a:solidFill>
              </a:rPr>
              <a:t>Another approach to poor gradients:</a:t>
            </a:r>
            <a:endParaRPr lang="e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15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Momentum update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38" y="3567700"/>
            <a:ext cx="6410325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838" y="1411500"/>
            <a:ext cx="414337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Shape 211"/>
          <p:cNvCxnSpPr/>
          <p:nvPr/>
        </p:nvCxnSpPr>
        <p:spPr>
          <a:xfrm>
            <a:off x="3019325" y="2384600"/>
            <a:ext cx="0" cy="84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2" name="Shape 212"/>
          <p:cNvSpPr/>
          <p:nvPr/>
        </p:nvSpPr>
        <p:spPr>
          <a:xfrm>
            <a:off x="1427175" y="3882300"/>
            <a:ext cx="3643200" cy="315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95175" y="4925200"/>
            <a:ext cx="8998500" cy="8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- Physical interpretation as ball rolling down the loss function + friction (mu coefficient).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- mu = usually ~0.5, 0.9, or 0.99 (Sometimes annealed over time, e.g. from 0.5 -&gt; 0.99)</a:t>
            </a:r>
          </a:p>
        </p:txBody>
      </p:sp>
    </p:spTree>
    <p:extLst>
      <p:ext uri="{BB962C8B-B14F-4D97-AF65-F5344CB8AC3E}">
        <p14:creationId xmlns:p14="http://schemas.microsoft.com/office/powerpoint/2010/main" val="25628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Momentum update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50" y="3580542"/>
            <a:ext cx="6410325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389" y="1394892"/>
            <a:ext cx="4143375" cy="6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>
            <a:off x="3019325" y="2384600"/>
            <a:ext cx="0" cy="84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3" name="Shape 223"/>
          <p:cNvSpPr/>
          <p:nvPr/>
        </p:nvSpPr>
        <p:spPr>
          <a:xfrm>
            <a:off x="1427175" y="3882300"/>
            <a:ext cx="3643200" cy="315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64550" y="4788333"/>
            <a:ext cx="8971800" cy="8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000">
                <a:solidFill>
                  <a:srgbClr val="FF0000"/>
                </a:solidFill>
              </a:rPr>
              <a:t>Allows a velocity to “build up” along shallow directions</a:t>
            </a:r>
          </a:p>
          <a:p>
            <a:pPr marL="457200" lvl="0" indent="-3556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2000">
                <a:solidFill>
                  <a:srgbClr val="FF0000"/>
                </a:solidFill>
              </a:rPr>
              <a:t>Velocity becomes damped in steep direction due to quickly changing sign</a:t>
            </a:r>
          </a:p>
        </p:txBody>
      </p:sp>
      <p:sp>
        <p:nvSpPr>
          <p:cNvPr id="225" name="Shape 225"/>
          <p:cNvSpPr/>
          <p:nvPr/>
        </p:nvSpPr>
        <p:spPr>
          <a:xfrm>
            <a:off x="5690617" y="1028255"/>
            <a:ext cx="1408799" cy="2291251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313896" y="1498737"/>
            <a:ext cx="1641899" cy="15848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6913869" y="2374901"/>
            <a:ext cx="164999" cy="2199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708296" y="2484900"/>
            <a:ext cx="164999" cy="2199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333926" y="955497"/>
            <a:ext cx="3621869" cy="13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671" y="1023167"/>
            <a:ext cx="3636750" cy="4839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75225" y="1023167"/>
            <a:ext cx="2402100" cy="31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SGD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vs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Momentum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503300" y="2610534"/>
            <a:ext cx="2705100" cy="269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notice momentum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overshooting the target, but overall getting to the minimum much </a:t>
            </a:r>
            <a:r>
              <a:rPr lang="en" sz="1800" dirty="0" smtClean="0">
                <a:solidFill>
                  <a:srgbClr val="38761D"/>
                </a:solidFill>
              </a:rPr>
              <a:t>faster than vanilla SGD.</a:t>
            </a:r>
            <a:endParaRPr lang="en" sz="1800" dirty="0">
              <a:solidFill>
                <a:srgbClr val="38761D"/>
              </a:solidFill>
            </a:endParaRPr>
          </a:p>
        </p:txBody>
      </p:sp>
      <p:cxnSp>
        <p:nvCxnSpPr>
          <p:cNvPr id="238" name="Shape 238"/>
          <p:cNvCxnSpPr/>
          <p:nvPr/>
        </p:nvCxnSpPr>
        <p:spPr>
          <a:xfrm flipH="1">
            <a:off x="4955701" y="3193834"/>
            <a:ext cx="1520400" cy="12471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89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95176" y="97601"/>
            <a:ext cx="5622599" cy="65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Nesterov Momentum update</a:t>
            </a:r>
          </a:p>
        </p:txBody>
      </p:sp>
      <p:sp>
        <p:nvSpPr>
          <p:cNvPr id="245" name="Shape 245"/>
          <p:cNvSpPr/>
          <p:nvPr/>
        </p:nvSpPr>
        <p:spPr>
          <a:xfrm>
            <a:off x="1267346" y="4630185"/>
            <a:ext cx="170400" cy="22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6" name="Shape 246"/>
          <p:cNvCxnSpPr>
            <a:stCxn id="245" idx="6"/>
          </p:cNvCxnSpPr>
          <p:nvPr/>
        </p:nvCxnSpPr>
        <p:spPr>
          <a:xfrm>
            <a:off x="1437746" y="4743785"/>
            <a:ext cx="1323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7" name="Shape 247"/>
          <p:cNvSpPr txBox="1"/>
          <p:nvPr/>
        </p:nvSpPr>
        <p:spPr>
          <a:xfrm>
            <a:off x="1571950" y="4852834"/>
            <a:ext cx="1189499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gradient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step</a:t>
            </a:r>
          </a:p>
        </p:txBody>
      </p:sp>
      <p:cxnSp>
        <p:nvCxnSpPr>
          <p:cNvPr id="248" name="Shape 248"/>
          <p:cNvCxnSpPr>
            <a:stCxn id="245" idx="0"/>
          </p:cNvCxnSpPr>
          <p:nvPr/>
        </p:nvCxnSpPr>
        <p:spPr>
          <a:xfrm rot="10800000" flipH="1">
            <a:off x="1352546" y="3064985"/>
            <a:ext cx="640800" cy="1565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9" name="Shape 249"/>
          <p:cNvSpPr txBox="1"/>
          <p:nvPr/>
        </p:nvSpPr>
        <p:spPr>
          <a:xfrm>
            <a:off x="626650" y="3195766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momentum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step</a:t>
            </a:r>
          </a:p>
        </p:txBody>
      </p:sp>
      <p:cxnSp>
        <p:nvCxnSpPr>
          <p:cNvPr id="250" name="Shape 250"/>
          <p:cNvCxnSpPr/>
          <p:nvPr/>
        </p:nvCxnSpPr>
        <p:spPr>
          <a:xfrm>
            <a:off x="1995943" y="3091428"/>
            <a:ext cx="1323599" cy="0"/>
          </a:xfrm>
          <a:prstGeom prst="straightConnector1">
            <a:avLst/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1" name="Shape 251"/>
          <p:cNvCxnSpPr>
            <a:stCxn id="245" idx="7"/>
          </p:cNvCxnSpPr>
          <p:nvPr/>
        </p:nvCxnSpPr>
        <p:spPr>
          <a:xfrm rot="10800000" flipH="1">
            <a:off x="1412791" y="3100657"/>
            <a:ext cx="1881900" cy="1562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2" name="Shape 252"/>
          <p:cNvSpPr txBox="1"/>
          <p:nvPr/>
        </p:nvSpPr>
        <p:spPr>
          <a:xfrm>
            <a:off x="2417513" y="3755073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actual step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486350" y="2461101"/>
            <a:ext cx="3217800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Ordinary momentum update: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26" y="1342200"/>
            <a:ext cx="6410325" cy="10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4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Nesterov Momentum update</a:t>
            </a:r>
          </a:p>
        </p:txBody>
      </p:sp>
      <p:sp>
        <p:nvSpPr>
          <p:cNvPr id="261" name="Shape 261"/>
          <p:cNvSpPr/>
          <p:nvPr/>
        </p:nvSpPr>
        <p:spPr>
          <a:xfrm>
            <a:off x="1148121" y="3923760"/>
            <a:ext cx="170400" cy="22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2" name="Shape 262"/>
          <p:cNvCxnSpPr>
            <a:stCxn id="261" idx="6"/>
          </p:cNvCxnSpPr>
          <p:nvPr/>
        </p:nvCxnSpPr>
        <p:spPr>
          <a:xfrm>
            <a:off x="1318521" y="4037360"/>
            <a:ext cx="1323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3" name="Shape 263"/>
          <p:cNvSpPr txBox="1"/>
          <p:nvPr/>
        </p:nvSpPr>
        <p:spPr>
          <a:xfrm>
            <a:off x="1452725" y="4146409"/>
            <a:ext cx="1189499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gradient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step</a:t>
            </a:r>
          </a:p>
        </p:txBody>
      </p:sp>
      <p:cxnSp>
        <p:nvCxnSpPr>
          <p:cNvPr id="264" name="Shape 264"/>
          <p:cNvCxnSpPr>
            <a:stCxn id="261" idx="0"/>
          </p:cNvCxnSpPr>
          <p:nvPr/>
        </p:nvCxnSpPr>
        <p:spPr>
          <a:xfrm rot="10800000" flipH="1">
            <a:off x="1233321" y="2358560"/>
            <a:ext cx="640800" cy="1565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507425" y="2489342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momentum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step</a:t>
            </a:r>
          </a:p>
        </p:txBody>
      </p:sp>
      <p:cxnSp>
        <p:nvCxnSpPr>
          <p:cNvPr id="266" name="Shape 266"/>
          <p:cNvCxnSpPr/>
          <p:nvPr/>
        </p:nvCxnSpPr>
        <p:spPr>
          <a:xfrm>
            <a:off x="1876718" y="2385003"/>
            <a:ext cx="1323599" cy="0"/>
          </a:xfrm>
          <a:prstGeom prst="straightConnector1">
            <a:avLst/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7" name="Shape 267"/>
          <p:cNvCxnSpPr>
            <a:stCxn id="261" idx="7"/>
          </p:cNvCxnSpPr>
          <p:nvPr/>
        </p:nvCxnSpPr>
        <p:spPr>
          <a:xfrm rot="10800000" flipH="1">
            <a:off x="1293566" y="2394232"/>
            <a:ext cx="1881900" cy="1562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8" name="Shape 268"/>
          <p:cNvSpPr txBox="1"/>
          <p:nvPr/>
        </p:nvSpPr>
        <p:spPr>
          <a:xfrm>
            <a:off x="2298288" y="3048647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actual step</a:t>
            </a:r>
          </a:p>
        </p:txBody>
      </p:sp>
      <p:sp>
        <p:nvSpPr>
          <p:cNvPr id="269" name="Shape 269"/>
          <p:cNvSpPr/>
          <p:nvPr/>
        </p:nvSpPr>
        <p:spPr>
          <a:xfrm>
            <a:off x="4876546" y="3963560"/>
            <a:ext cx="170400" cy="22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0" name="Shape 270"/>
          <p:cNvCxnSpPr/>
          <p:nvPr/>
        </p:nvCxnSpPr>
        <p:spPr>
          <a:xfrm rot="10800000" flipH="1">
            <a:off x="5004777" y="2398361"/>
            <a:ext cx="640799" cy="15651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1" name="Shape 271"/>
          <p:cNvSpPr txBox="1"/>
          <p:nvPr/>
        </p:nvSpPr>
        <p:spPr>
          <a:xfrm>
            <a:off x="4278880" y="2529142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momentum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step</a:t>
            </a:r>
          </a:p>
        </p:txBody>
      </p:sp>
      <p:cxnSp>
        <p:nvCxnSpPr>
          <p:cNvPr id="272" name="Shape 272"/>
          <p:cNvCxnSpPr/>
          <p:nvPr/>
        </p:nvCxnSpPr>
        <p:spPr>
          <a:xfrm>
            <a:off x="5645571" y="2404117"/>
            <a:ext cx="1177500" cy="542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3" name="Shape 273"/>
          <p:cNvSpPr txBox="1"/>
          <p:nvPr/>
        </p:nvSpPr>
        <p:spPr>
          <a:xfrm>
            <a:off x="6785826" y="1987701"/>
            <a:ext cx="2109899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“lookahead” gradient step (bit different than original)</a:t>
            </a:r>
          </a:p>
        </p:txBody>
      </p:sp>
      <p:cxnSp>
        <p:nvCxnSpPr>
          <p:cNvPr id="274" name="Shape 274"/>
          <p:cNvCxnSpPr>
            <a:stCxn id="269" idx="7"/>
          </p:cNvCxnSpPr>
          <p:nvPr/>
        </p:nvCxnSpPr>
        <p:spPr>
          <a:xfrm rot="10800000" flipH="1">
            <a:off x="5021991" y="2936832"/>
            <a:ext cx="1786800" cy="1060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5" name="Shape 275"/>
          <p:cNvSpPr txBox="1"/>
          <p:nvPr/>
        </p:nvSpPr>
        <p:spPr>
          <a:xfrm>
            <a:off x="5930763" y="3364581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actual step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185150" y="1352167"/>
            <a:ext cx="2424000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Momentum update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5004776" y="1363185"/>
            <a:ext cx="2704499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Nesterov momentum update</a:t>
            </a:r>
          </a:p>
        </p:txBody>
      </p:sp>
      <p:cxnSp>
        <p:nvCxnSpPr>
          <p:cNvPr id="278" name="Shape 278"/>
          <p:cNvCxnSpPr/>
          <p:nvPr/>
        </p:nvCxnSpPr>
        <p:spPr>
          <a:xfrm>
            <a:off x="3763225" y="1177400"/>
            <a:ext cx="0" cy="430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25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Nesterov Momentum update</a:t>
            </a:r>
          </a:p>
        </p:txBody>
      </p:sp>
      <p:sp>
        <p:nvSpPr>
          <p:cNvPr id="285" name="Shape 285"/>
          <p:cNvSpPr/>
          <p:nvPr/>
        </p:nvSpPr>
        <p:spPr>
          <a:xfrm>
            <a:off x="1148121" y="3923760"/>
            <a:ext cx="170400" cy="22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86" name="Shape 286"/>
          <p:cNvCxnSpPr>
            <a:stCxn id="285" idx="6"/>
          </p:cNvCxnSpPr>
          <p:nvPr/>
        </p:nvCxnSpPr>
        <p:spPr>
          <a:xfrm>
            <a:off x="1318521" y="4037360"/>
            <a:ext cx="1323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7" name="Shape 287"/>
          <p:cNvSpPr txBox="1"/>
          <p:nvPr/>
        </p:nvSpPr>
        <p:spPr>
          <a:xfrm>
            <a:off x="1452725" y="4146409"/>
            <a:ext cx="1189499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gradient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step</a:t>
            </a:r>
          </a:p>
        </p:txBody>
      </p:sp>
      <p:cxnSp>
        <p:nvCxnSpPr>
          <p:cNvPr id="288" name="Shape 288"/>
          <p:cNvCxnSpPr>
            <a:stCxn id="285" idx="0"/>
          </p:cNvCxnSpPr>
          <p:nvPr/>
        </p:nvCxnSpPr>
        <p:spPr>
          <a:xfrm rot="10800000" flipH="1">
            <a:off x="1233321" y="2358560"/>
            <a:ext cx="640800" cy="1565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 txBox="1"/>
          <p:nvPr/>
        </p:nvSpPr>
        <p:spPr>
          <a:xfrm>
            <a:off x="507425" y="2489342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momentum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step</a:t>
            </a:r>
          </a:p>
        </p:txBody>
      </p:sp>
      <p:cxnSp>
        <p:nvCxnSpPr>
          <p:cNvPr id="290" name="Shape 290"/>
          <p:cNvCxnSpPr/>
          <p:nvPr/>
        </p:nvCxnSpPr>
        <p:spPr>
          <a:xfrm>
            <a:off x="1876718" y="2385003"/>
            <a:ext cx="1323599" cy="0"/>
          </a:xfrm>
          <a:prstGeom prst="straightConnector1">
            <a:avLst/>
          </a:prstGeom>
          <a:noFill/>
          <a:ln w="19050" cap="flat" cmpd="sng">
            <a:solidFill>
              <a:srgbClr val="F4CC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1" name="Shape 291"/>
          <p:cNvCxnSpPr>
            <a:stCxn id="285" idx="7"/>
          </p:cNvCxnSpPr>
          <p:nvPr/>
        </p:nvCxnSpPr>
        <p:spPr>
          <a:xfrm rot="10800000" flipH="1">
            <a:off x="1293566" y="2394232"/>
            <a:ext cx="1881900" cy="1562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2" name="Shape 292"/>
          <p:cNvSpPr txBox="1"/>
          <p:nvPr/>
        </p:nvSpPr>
        <p:spPr>
          <a:xfrm>
            <a:off x="2298288" y="3048647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actual step</a:t>
            </a:r>
          </a:p>
        </p:txBody>
      </p:sp>
      <p:sp>
        <p:nvSpPr>
          <p:cNvPr id="293" name="Shape 293"/>
          <p:cNvSpPr/>
          <p:nvPr/>
        </p:nvSpPr>
        <p:spPr>
          <a:xfrm>
            <a:off x="4876546" y="3963560"/>
            <a:ext cx="170400" cy="22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94" name="Shape 294"/>
          <p:cNvCxnSpPr/>
          <p:nvPr/>
        </p:nvCxnSpPr>
        <p:spPr>
          <a:xfrm rot="10800000" flipH="1">
            <a:off x="5004777" y="2398361"/>
            <a:ext cx="640799" cy="1565199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 txBox="1"/>
          <p:nvPr/>
        </p:nvSpPr>
        <p:spPr>
          <a:xfrm>
            <a:off x="4278880" y="2529142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momentum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step</a:t>
            </a:r>
          </a:p>
        </p:txBody>
      </p:sp>
      <p:cxnSp>
        <p:nvCxnSpPr>
          <p:cNvPr id="296" name="Shape 296"/>
          <p:cNvCxnSpPr/>
          <p:nvPr/>
        </p:nvCxnSpPr>
        <p:spPr>
          <a:xfrm>
            <a:off x="5645571" y="2404117"/>
            <a:ext cx="1177500" cy="542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7" name="Shape 297"/>
          <p:cNvSpPr txBox="1"/>
          <p:nvPr/>
        </p:nvSpPr>
        <p:spPr>
          <a:xfrm>
            <a:off x="6785826" y="1987701"/>
            <a:ext cx="2109899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“lookahead” gradient step (bit different than original)</a:t>
            </a:r>
          </a:p>
        </p:txBody>
      </p:sp>
      <p:cxnSp>
        <p:nvCxnSpPr>
          <p:cNvPr id="298" name="Shape 298"/>
          <p:cNvCxnSpPr>
            <a:stCxn id="293" idx="7"/>
          </p:cNvCxnSpPr>
          <p:nvPr/>
        </p:nvCxnSpPr>
        <p:spPr>
          <a:xfrm rot="10800000" flipH="1">
            <a:off x="5021991" y="2936832"/>
            <a:ext cx="1786800" cy="1060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9" name="Shape 299"/>
          <p:cNvSpPr txBox="1"/>
          <p:nvPr/>
        </p:nvSpPr>
        <p:spPr>
          <a:xfrm>
            <a:off x="5930763" y="3364581"/>
            <a:ext cx="1455300" cy="45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actual step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185150" y="1453767"/>
            <a:ext cx="2424000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Momentum update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004776" y="1363185"/>
            <a:ext cx="2704499" cy="2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Nesterov momentum update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915" y="4599521"/>
            <a:ext cx="4421166" cy="140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6671379" y="4692959"/>
            <a:ext cx="1030499" cy="5284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5626973" y="4144467"/>
            <a:ext cx="3522899" cy="7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FF"/>
                </a:solidFill>
              </a:rPr>
              <a:t>Nesterov: the only difference...</a:t>
            </a:r>
          </a:p>
        </p:txBody>
      </p:sp>
      <p:cxnSp>
        <p:nvCxnSpPr>
          <p:cNvPr id="305" name="Shape 305"/>
          <p:cNvCxnSpPr/>
          <p:nvPr/>
        </p:nvCxnSpPr>
        <p:spPr>
          <a:xfrm>
            <a:off x="3763225" y="1177401"/>
            <a:ext cx="0" cy="3069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9892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sldNum" idx="4294967295"/>
          </p:nvPr>
        </p:nvSpPr>
        <p:spPr>
          <a:xfrm>
            <a:off x="6503290" y="6223800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58</a:t>
            </a:fld>
            <a:endParaRPr lang="en"/>
          </a:p>
        </p:txBody>
      </p:sp>
      <p:sp>
        <p:nvSpPr>
          <p:cNvPr id="311" name="Shape 311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Nesterov Momentum update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40" y="1045355"/>
            <a:ext cx="4421166" cy="140354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3" name="Shape 313"/>
          <p:cNvSpPr txBox="1"/>
          <p:nvPr/>
        </p:nvSpPr>
        <p:spPr>
          <a:xfrm>
            <a:off x="5151075" y="943734"/>
            <a:ext cx="4342800" cy="1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Slightly inconvenient…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usually we have :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650" y="1924097"/>
            <a:ext cx="1832028" cy="5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/>
          <p:nvPr/>
        </p:nvSpPr>
        <p:spPr>
          <a:xfrm>
            <a:off x="2880201" y="1122367"/>
            <a:ext cx="1691699" cy="524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2342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sldNum" idx="4294967295"/>
          </p:nvPr>
        </p:nvSpPr>
        <p:spPr>
          <a:xfrm>
            <a:off x="6503290" y="6223800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59</a:t>
            </a:fld>
            <a:endParaRPr lang="en"/>
          </a:p>
        </p:txBody>
      </p:sp>
      <p:sp>
        <p:nvSpPr>
          <p:cNvPr id="321" name="Shape 321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Nesterov Momentum update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40" y="1045355"/>
            <a:ext cx="4421166" cy="140354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 txBox="1"/>
          <p:nvPr/>
        </p:nvSpPr>
        <p:spPr>
          <a:xfrm>
            <a:off x="5151075" y="943734"/>
            <a:ext cx="4342800" cy="1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Slightly inconvenient…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usually we have :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650" y="1924097"/>
            <a:ext cx="1832028" cy="52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Shape 325"/>
          <p:cNvCxnSpPr/>
          <p:nvPr/>
        </p:nvCxnSpPr>
        <p:spPr>
          <a:xfrm>
            <a:off x="140301" y="2772900"/>
            <a:ext cx="8747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6" name="Shape 326"/>
          <p:cNvSpPr txBox="1"/>
          <p:nvPr/>
        </p:nvSpPr>
        <p:spPr>
          <a:xfrm>
            <a:off x="222826" y="3004001"/>
            <a:ext cx="5900699" cy="58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Variable transform and rearranging saves the day: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231" y="2972000"/>
            <a:ext cx="3163767" cy="647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8" name="Shape 328"/>
          <p:cNvSpPr/>
          <p:nvPr/>
        </p:nvSpPr>
        <p:spPr>
          <a:xfrm>
            <a:off x="2880201" y="1122367"/>
            <a:ext cx="1691699" cy="524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86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Shape 9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00" y="1195484"/>
            <a:ext cx="5717199" cy="49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Shape 915"/>
          <p:cNvSpPr txBox="1"/>
          <p:nvPr/>
        </p:nvSpPr>
        <p:spPr>
          <a:xfrm>
            <a:off x="309976" y="132601"/>
            <a:ext cx="8262599" cy="9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Strategy #1: A first very bad idea solution: </a:t>
            </a:r>
            <a:r>
              <a:rPr lang="en" sz="2400" b="1" dirty="0">
                <a:solidFill>
                  <a:schemeClr val="bg1"/>
                </a:solidFill>
              </a:rPr>
              <a:t>Random search</a:t>
            </a:r>
          </a:p>
        </p:txBody>
      </p:sp>
    </p:spTree>
    <p:extLst>
      <p:ext uri="{BB962C8B-B14F-4D97-AF65-F5344CB8AC3E}">
        <p14:creationId xmlns:p14="http://schemas.microsoft.com/office/powerpoint/2010/main" val="160180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95176" y="97601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Nesterov Momentum update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40" y="1045355"/>
            <a:ext cx="4421166" cy="140354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6" name="Shape 336"/>
          <p:cNvSpPr txBox="1"/>
          <p:nvPr/>
        </p:nvSpPr>
        <p:spPr>
          <a:xfrm>
            <a:off x="5151075" y="943734"/>
            <a:ext cx="4342800" cy="1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Slightly inconvenient…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usually we have :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650" y="1924097"/>
            <a:ext cx="1832028" cy="52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Shape 338"/>
          <p:cNvCxnSpPr/>
          <p:nvPr/>
        </p:nvCxnSpPr>
        <p:spPr>
          <a:xfrm>
            <a:off x="140301" y="2772900"/>
            <a:ext cx="8747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9" name="Shape 339"/>
          <p:cNvSpPr txBox="1"/>
          <p:nvPr/>
        </p:nvSpPr>
        <p:spPr>
          <a:xfrm>
            <a:off x="222826" y="3004001"/>
            <a:ext cx="5900699" cy="58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Variable transform and rearranging saves the day: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231" y="2972000"/>
            <a:ext cx="3163767" cy="6472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1" name="Shape 341"/>
          <p:cNvSpPr/>
          <p:nvPr/>
        </p:nvSpPr>
        <p:spPr>
          <a:xfrm>
            <a:off x="2880201" y="1122367"/>
            <a:ext cx="1691699" cy="524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262151" y="3560034"/>
            <a:ext cx="5322899" cy="58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Replace all thetas with phis, rearrange and obtain:</a:t>
            </a:r>
          </a:p>
        </p:txBody>
      </p:sp>
      <p:pic>
        <p:nvPicPr>
          <p:cNvPr id="343" name="Shape 3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151" y="4330930"/>
            <a:ext cx="4135943" cy="14035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4" name="Shape 3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6300" y="4372300"/>
            <a:ext cx="401955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5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671" y="1003967"/>
            <a:ext cx="3636750" cy="4839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Shape 351"/>
          <p:cNvCxnSpPr/>
          <p:nvPr/>
        </p:nvCxnSpPr>
        <p:spPr>
          <a:xfrm rot="10800000">
            <a:off x="5567976" y="1924341"/>
            <a:ext cx="998699" cy="109999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2" name="Shape 352"/>
          <p:cNvSpPr txBox="1"/>
          <p:nvPr/>
        </p:nvSpPr>
        <p:spPr>
          <a:xfrm>
            <a:off x="6566675" y="1846033"/>
            <a:ext cx="2888400" cy="12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</a:rPr>
              <a:t>nag =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FF"/>
                </a:solidFill>
              </a:rPr>
              <a:t>Nesterov Accelerated Gradient</a:t>
            </a:r>
          </a:p>
        </p:txBody>
      </p:sp>
    </p:spTree>
    <p:extLst>
      <p:ext uri="{BB962C8B-B14F-4D97-AF65-F5344CB8AC3E}">
        <p14:creationId xmlns:p14="http://schemas.microsoft.com/office/powerpoint/2010/main" val="18432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AdaGrad update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1682767"/>
            <a:ext cx="6010275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3350601" y="2211734"/>
            <a:ext cx="3018899" cy="497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2918550" y="3112516"/>
            <a:ext cx="6010200" cy="6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Added element-wise scaling of the gradient based on the historical sum of squares in each dimension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726001" y="66034"/>
            <a:ext cx="24179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[Duchi et al., 2011]</a:t>
            </a:r>
          </a:p>
        </p:txBody>
      </p:sp>
    </p:spTree>
    <p:extLst>
      <p:ext uri="{BB962C8B-B14F-4D97-AF65-F5344CB8AC3E}">
        <p14:creationId xmlns:p14="http://schemas.microsoft.com/office/powerpoint/2010/main" val="240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 rot="5400000">
            <a:off x="4080428" y="3069504"/>
            <a:ext cx="5667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 rot="5400000">
            <a:off x="3266399" y="42433"/>
            <a:ext cx="21944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 rot="5400000">
            <a:off x="3432416" y="662486"/>
            <a:ext cx="18628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 rot="5400000">
            <a:off x="3634029" y="1414006"/>
            <a:ext cx="14592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5400000">
            <a:off x="3804063" y="2049305"/>
            <a:ext cx="11191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5400000">
            <a:off x="3955810" y="2615549"/>
            <a:ext cx="8155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2450376" y="4867587"/>
            <a:ext cx="135299" cy="1803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4273650" y="3956436"/>
            <a:ext cx="240600" cy="3208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760201" y="5295167"/>
            <a:ext cx="7523099" cy="7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Q: What happens with AdaGrad?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AdaGrad update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1682767"/>
            <a:ext cx="6010275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/>
          <p:nvPr/>
        </p:nvSpPr>
        <p:spPr>
          <a:xfrm>
            <a:off x="3350601" y="2211734"/>
            <a:ext cx="3018899" cy="497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5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 rot="5400000">
            <a:off x="4080428" y="3069504"/>
            <a:ext cx="566799" cy="2115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/>
          <p:nvPr/>
        </p:nvSpPr>
        <p:spPr>
          <a:xfrm rot="5400000">
            <a:off x="3266399" y="42433"/>
            <a:ext cx="2194400" cy="81912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/>
          <p:nvPr/>
        </p:nvSpPr>
        <p:spPr>
          <a:xfrm rot="5400000">
            <a:off x="3432416" y="662486"/>
            <a:ext cx="1862800" cy="69515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/>
          <p:nvPr/>
        </p:nvSpPr>
        <p:spPr>
          <a:xfrm rot="5400000">
            <a:off x="3634029" y="1414006"/>
            <a:ext cx="1459200" cy="5447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/>
          <p:nvPr/>
        </p:nvSpPr>
        <p:spPr>
          <a:xfrm rot="5400000">
            <a:off x="3804063" y="2049305"/>
            <a:ext cx="1119199" cy="4177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/>
          <p:nvPr/>
        </p:nvSpPr>
        <p:spPr>
          <a:xfrm rot="5400000">
            <a:off x="3955810" y="2615549"/>
            <a:ext cx="815599" cy="3044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2450376" y="4867587"/>
            <a:ext cx="135299" cy="1803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4273650" y="3956436"/>
            <a:ext cx="240600" cy="320800"/>
          </a:xfrm>
          <a:prstGeom prst="smileyFace">
            <a:avLst>
              <a:gd name="adj" fmla="val 4653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 txBox="1"/>
          <p:nvPr/>
        </p:nvSpPr>
        <p:spPr>
          <a:xfrm>
            <a:off x="760201" y="5295167"/>
            <a:ext cx="7523099" cy="73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Q2: What happens to the step size over long time?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AdaGrad update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1682767"/>
            <a:ext cx="6010275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3350601" y="2211734"/>
            <a:ext cx="3018899" cy="497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2675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RMSProp update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1682767"/>
            <a:ext cx="6010275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5808387" y="141634"/>
            <a:ext cx="32021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[Tieleman and Hinton, 2012]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3259825" y="2904967"/>
            <a:ext cx="0" cy="8583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50" y="4056100"/>
            <a:ext cx="62103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/>
          <p:nvPr/>
        </p:nvSpPr>
        <p:spPr>
          <a:xfrm>
            <a:off x="214575" y="4368434"/>
            <a:ext cx="6511500" cy="3851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267925" y="2002669"/>
            <a:ext cx="6511500" cy="3147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035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18" y="1279920"/>
            <a:ext cx="5869349" cy="443136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6255550" y="1279920"/>
            <a:ext cx="2789399" cy="14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/>
              <a:t>Introduced in a slide in Geoff Hinton’s Coursera class, lecture 6</a:t>
            </a:r>
          </a:p>
        </p:txBody>
      </p:sp>
    </p:spTree>
    <p:extLst>
      <p:ext uri="{BB962C8B-B14F-4D97-AF65-F5344CB8AC3E}">
        <p14:creationId xmlns:p14="http://schemas.microsoft.com/office/powerpoint/2010/main" val="4488306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23" y="1022968"/>
            <a:ext cx="5869349" cy="428623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6173357" y="1022968"/>
            <a:ext cx="2789399" cy="14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Introduced in a slide in Geoff Hinton’s Coursera class, lecture 6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262" y="5375199"/>
            <a:ext cx="5476875" cy="76400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24" name="Shape 424"/>
          <p:cNvSpPr txBox="1"/>
          <p:nvPr/>
        </p:nvSpPr>
        <p:spPr>
          <a:xfrm>
            <a:off x="288850" y="5375199"/>
            <a:ext cx="2434500" cy="93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Cited by several papers as:</a:t>
            </a:r>
          </a:p>
        </p:txBody>
      </p:sp>
    </p:spTree>
    <p:extLst>
      <p:ext uri="{BB962C8B-B14F-4D97-AF65-F5344CB8AC3E}">
        <p14:creationId xmlns:p14="http://schemas.microsoft.com/office/powerpoint/2010/main" val="3519355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 descr="optim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671" y="1014242"/>
            <a:ext cx="3636750" cy="4839567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6891175" y="2137367"/>
            <a:ext cx="1411200" cy="104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adagrad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rmsprop</a:t>
            </a:r>
          </a:p>
        </p:txBody>
      </p:sp>
      <p:cxnSp>
        <p:nvCxnSpPr>
          <p:cNvPr id="432" name="Shape 432"/>
          <p:cNvCxnSpPr/>
          <p:nvPr/>
        </p:nvCxnSpPr>
        <p:spPr>
          <a:xfrm rot="10800000">
            <a:off x="6354574" y="2343667"/>
            <a:ext cx="420900" cy="2531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609706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Adam update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5941951" y="66034"/>
            <a:ext cx="32021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[Kingma and Ba, 2014]</a:t>
            </a:r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2093467"/>
            <a:ext cx="62960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359251" y="898601"/>
            <a:ext cx="4126799" cy="5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(incomplete, but close)</a:t>
            </a:r>
          </a:p>
        </p:txBody>
      </p:sp>
    </p:spTree>
    <p:extLst>
      <p:ext uri="{BB962C8B-B14F-4D97-AF65-F5344CB8AC3E}">
        <p14:creationId xmlns:p14="http://schemas.microsoft.com/office/powerpoint/2010/main" val="39235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Shape 9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12" y="1908967"/>
            <a:ext cx="8765374" cy="2675933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Shape 922"/>
          <p:cNvSpPr txBox="1"/>
          <p:nvPr/>
        </p:nvSpPr>
        <p:spPr>
          <a:xfrm>
            <a:off x="387451" y="234778"/>
            <a:ext cx="8339999" cy="12503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Lets see how well this works on the test set...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x="4369825" y="4845200"/>
            <a:ext cx="3795300" cy="6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15.5% accuracy! not bad!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(</a:t>
            </a:r>
            <a:r>
              <a:rPr lang="en" sz="2400" dirty="0" smtClean="0"/>
              <a:t>State of the art </a:t>
            </a:r>
            <a:r>
              <a:rPr lang="en" sz="2400" dirty="0"/>
              <a:t>is ~95%)</a:t>
            </a:r>
          </a:p>
        </p:txBody>
      </p:sp>
    </p:spTree>
    <p:extLst>
      <p:ext uri="{BB962C8B-B14F-4D97-AF65-F5344CB8AC3E}">
        <p14:creationId xmlns:p14="http://schemas.microsoft.com/office/powerpoint/2010/main" val="4213364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Adam update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5941951" y="66034"/>
            <a:ext cx="32021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[Kingma and Ba, 2014]</a:t>
            </a:r>
          </a:p>
        </p:txBody>
      </p:sp>
      <p:pic>
        <p:nvPicPr>
          <p:cNvPr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2093467"/>
            <a:ext cx="62960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/>
        </p:nvSpPr>
        <p:spPr>
          <a:xfrm>
            <a:off x="359251" y="898601"/>
            <a:ext cx="4126799" cy="5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(incomplete, but close)</a:t>
            </a:r>
          </a:p>
        </p:txBody>
      </p:sp>
      <p:sp>
        <p:nvSpPr>
          <p:cNvPr id="451" name="Shape 451"/>
          <p:cNvSpPr/>
          <p:nvPr/>
        </p:nvSpPr>
        <p:spPr>
          <a:xfrm>
            <a:off x="362704" y="2445653"/>
            <a:ext cx="6569099" cy="2800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 txBox="1"/>
          <p:nvPr/>
        </p:nvSpPr>
        <p:spPr>
          <a:xfrm>
            <a:off x="7020509" y="2043849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momentum</a:t>
            </a:r>
          </a:p>
        </p:txBody>
      </p:sp>
      <p:sp>
        <p:nvSpPr>
          <p:cNvPr id="453" name="Shape 453"/>
          <p:cNvSpPr/>
          <p:nvPr/>
        </p:nvSpPr>
        <p:spPr>
          <a:xfrm>
            <a:off x="361376" y="2769667"/>
            <a:ext cx="6569099" cy="6191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 txBox="1"/>
          <p:nvPr/>
        </p:nvSpPr>
        <p:spPr>
          <a:xfrm>
            <a:off x="7006735" y="3208853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RMSProp-like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359250" y="3695933"/>
            <a:ext cx="8145300" cy="11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Looks a bit like RMSProp with momentum</a:t>
            </a:r>
          </a:p>
        </p:txBody>
      </p:sp>
    </p:spTree>
    <p:extLst>
      <p:ext uri="{BB962C8B-B14F-4D97-AF65-F5344CB8AC3E}">
        <p14:creationId xmlns:p14="http://schemas.microsoft.com/office/powerpoint/2010/main" val="3586907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Adam update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5941951" y="66034"/>
            <a:ext cx="32021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[Kingma and Ba, 2014]</a:t>
            </a:r>
          </a:p>
        </p:txBody>
      </p:sp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38" y="2093467"/>
            <a:ext cx="62960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359251" y="898601"/>
            <a:ext cx="4126799" cy="5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(incomplete, but close)</a:t>
            </a:r>
          </a:p>
        </p:txBody>
      </p:sp>
      <p:sp>
        <p:nvSpPr>
          <p:cNvPr id="465" name="Shape 465"/>
          <p:cNvSpPr/>
          <p:nvPr/>
        </p:nvSpPr>
        <p:spPr>
          <a:xfrm>
            <a:off x="362704" y="2445653"/>
            <a:ext cx="6569099" cy="2800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 txBox="1"/>
          <p:nvPr/>
        </p:nvSpPr>
        <p:spPr>
          <a:xfrm>
            <a:off x="7020509" y="2043849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momentum</a:t>
            </a:r>
          </a:p>
        </p:txBody>
      </p:sp>
      <p:sp>
        <p:nvSpPr>
          <p:cNvPr id="467" name="Shape 467"/>
          <p:cNvSpPr/>
          <p:nvPr/>
        </p:nvSpPr>
        <p:spPr>
          <a:xfrm>
            <a:off x="361376" y="2769667"/>
            <a:ext cx="6569099" cy="6191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7006735" y="3208853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RMSProp-like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359250" y="3695933"/>
            <a:ext cx="8145300" cy="11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Looks a bit like RMSProp with momentum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00" y="4577300"/>
            <a:ext cx="62103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302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86" y="1598563"/>
            <a:ext cx="6306225" cy="285116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359251" y="141634"/>
            <a:ext cx="5622599" cy="49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bg1"/>
                </a:solidFill>
              </a:rPr>
              <a:t>Adam update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5941951" y="66034"/>
            <a:ext cx="32021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[Kingma and Ba, 2014]</a:t>
            </a:r>
          </a:p>
        </p:txBody>
      </p:sp>
      <p:sp>
        <p:nvSpPr>
          <p:cNvPr id="479" name="Shape 479"/>
          <p:cNvSpPr/>
          <p:nvPr/>
        </p:nvSpPr>
        <p:spPr>
          <a:xfrm>
            <a:off x="412626" y="3114034"/>
            <a:ext cx="6569099" cy="3519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412626" y="4071333"/>
            <a:ext cx="6569099" cy="280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 txBox="1"/>
          <p:nvPr/>
        </p:nvSpPr>
        <p:spPr>
          <a:xfrm>
            <a:off x="7057975" y="4202667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RMSProp-like</a:t>
            </a:r>
          </a:p>
        </p:txBody>
      </p:sp>
      <p:sp>
        <p:nvSpPr>
          <p:cNvPr id="482" name="Shape 482"/>
          <p:cNvSpPr/>
          <p:nvPr/>
        </p:nvSpPr>
        <p:spPr>
          <a:xfrm>
            <a:off x="412626" y="3510234"/>
            <a:ext cx="6569099" cy="527999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 txBox="1"/>
          <p:nvPr/>
        </p:nvSpPr>
        <p:spPr>
          <a:xfrm>
            <a:off x="7052000" y="3174833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bias correction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(only relevant in first few iterations when t is small)</a:t>
            </a:r>
          </a:p>
        </p:txBody>
      </p:sp>
      <p:sp>
        <p:nvSpPr>
          <p:cNvPr id="484" name="Shape 484"/>
          <p:cNvSpPr/>
          <p:nvPr/>
        </p:nvSpPr>
        <p:spPr>
          <a:xfrm>
            <a:off x="412626" y="2805921"/>
            <a:ext cx="6569099" cy="2800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 txBox="1"/>
          <p:nvPr/>
        </p:nvSpPr>
        <p:spPr>
          <a:xfrm>
            <a:off x="7070431" y="2404119"/>
            <a:ext cx="2046600" cy="7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momentum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89701" y="4875200"/>
            <a:ext cx="6569099" cy="8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The bias correction compensates for the fact that m,v are initialized at zero and need some time to “warm up”.</a:t>
            </a:r>
          </a:p>
        </p:txBody>
      </p:sp>
    </p:spTree>
    <p:extLst>
      <p:ext uri="{BB962C8B-B14F-4D97-AF65-F5344CB8AC3E}">
        <p14:creationId xmlns:p14="http://schemas.microsoft.com/office/powerpoint/2010/main" val="3536513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346626" y="71919"/>
            <a:ext cx="8607599" cy="863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SGD, SGD+Momentum, Adagrad, RMSProp, Adam all have </a:t>
            </a:r>
            <a:r>
              <a:rPr lang="en" sz="2400" b="1" dirty="0">
                <a:solidFill>
                  <a:schemeClr val="bg1"/>
                </a:solidFill>
              </a:rPr>
              <a:t>learning rate </a:t>
            </a:r>
            <a:r>
              <a:rPr lang="en" sz="2400" dirty="0">
                <a:solidFill>
                  <a:schemeClr val="bg1"/>
                </a:solidFill>
              </a:rPr>
              <a:t>as a hyperparameter.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60" y="1620100"/>
            <a:ext cx="3415625" cy="4107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4" name="Shape 494"/>
          <p:cNvSpPr txBox="1"/>
          <p:nvPr/>
        </p:nvSpPr>
        <p:spPr>
          <a:xfrm>
            <a:off x="4483901" y="3453234"/>
            <a:ext cx="4316399" cy="187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Q: Which one of these learning rates is best to use?</a:t>
            </a:r>
          </a:p>
        </p:txBody>
      </p:sp>
    </p:spTree>
    <p:extLst>
      <p:ext uri="{BB962C8B-B14F-4D97-AF65-F5344CB8AC3E}">
        <p14:creationId xmlns:p14="http://schemas.microsoft.com/office/powerpoint/2010/main" val="2183467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346626" y="82193"/>
            <a:ext cx="8607599" cy="8529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bg1"/>
                </a:solidFill>
              </a:rPr>
              <a:t>SGD, SGD+Momentum, Adagrad, RMSProp, Adam all have </a:t>
            </a:r>
            <a:r>
              <a:rPr lang="en" sz="2400" b="1" dirty="0">
                <a:solidFill>
                  <a:schemeClr val="bg1"/>
                </a:solidFill>
              </a:rPr>
              <a:t>learning rate </a:t>
            </a:r>
            <a:r>
              <a:rPr lang="en" sz="2400" dirty="0">
                <a:solidFill>
                  <a:schemeClr val="bg1"/>
                </a:solidFill>
              </a:rPr>
              <a:t>as a hyperparameter.</a:t>
            </a:r>
          </a:p>
        </p:txBody>
      </p:sp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60" y="1620100"/>
            <a:ext cx="3415625" cy="4107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02" name="Shape 502"/>
          <p:cNvSpPr txBox="1"/>
          <p:nvPr/>
        </p:nvSpPr>
        <p:spPr>
          <a:xfrm>
            <a:off x="4250151" y="1458931"/>
            <a:ext cx="4703999" cy="42190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=&gt; Learning rate decay over time!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4250149" y="2321800"/>
            <a:ext cx="4703999" cy="33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step decay: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e.g. decay learning rate by half every few epochs.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exponential decay:</a:t>
            </a:r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 rt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1/t decay:</a:t>
            </a:r>
          </a:p>
        </p:txBody>
      </p:sp>
      <p:pic>
        <p:nvPicPr>
          <p:cNvPr id="504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238" y="4098466"/>
            <a:ext cx="1362075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238" y="5204200"/>
            <a:ext cx="1933575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696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80376" y="174167"/>
            <a:ext cx="8933099" cy="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78130" y="1009403"/>
            <a:ext cx="8684570" cy="481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 smtClean="0"/>
              <a:t>Simple Gradient Methods </a:t>
            </a:r>
            <a:r>
              <a:rPr lang="en" sz="2400" dirty="0" smtClean="0"/>
              <a:t>like SGD can make adequate progress to an optimum when used on minibatches of data.</a:t>
            </a:r>
            <a:endParaRPr lang="en" sz="2400" dirty="0"/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 smtClean="0"/>
              <a:t>Second-order</a:t>
            </a:r>
            <a:r>
              <a:rPr lang="en" sz="2400" dirty="0" smtClean="0"/>
              <a:t> methods make much better progress toward the goal, but are more expensive and unstable. </a:t>
            </a:r>
            <a:endParaRPr lang="en" sz="2400" dirty="0"/>
          </a:p>
          <a:p>
            <a:pPr marL="457200" lvl="0" indent="-342900" rtl="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 smtClean="0"/>
              <a:t>Convergence rates: </a:t>
            </a:r>
            <a:r>
              <a:rPr lang="en" sz="2400" dirty="0" smtClean="0"/>
              <a:t>quadratic, linear, O(1/n). </a:t>
            </a:r>
            <a:endParaRPr lang="en" sz="2400" dirty="0"/>
          </a:p>
          <a:p>
            <a:pPr marL="4572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 smtClean="0"/>
              <a:t>Momentum: </a:t>
            </a:r>
            <a:r>
              <a:rPr lang="en" sz="2400" dirty="0" smtClean="0"/>
              <a:t>is another method to produce better effective gradients. </a:t>
            </a:r>
          </a:p>
          <a:p>
            <a:pPr marL="4572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 smtClean="0"/>
              <a:t>ADAGRAD, RMSprop diagonally scale the gradient. ADAM scales and applies momentum.</a:t>
            </a:r>
          </a:p>
          <a:p>
            <a:pPr marL="4572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b="1" dirty="0" smtClean="0"/>
              <a:t>Assignment 1 </a:t>
            </a:r>
            <a:r>
              <a:rPr lang="en" sz="2400" dirty="0" smtClean="0"/>
              <a:t>is out, due Sept 14. Please start soon. 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3481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Shape 9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01" y="51668"/>
            <a:ext cx="7209299" cy="601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0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01" y="51668"/>
            <a:ext cx="7209299" cy="601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526" y="3552625"/>
            <a:ext cx="548699" cy="979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73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50203</TotalTime>
  <Words>2807</Words>
  <Application>Microsoft Office PowerPoint</Application>
  <PresentationFormat>On-screen Show (4:3)</PresentationFormat>
  <Paragraphs>626</Paragraphs>
  <Slides>75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Clarity</vt:lpstr>
      <vt:lpstr>CS294-129: Designing, Visualizing and Understanding Deep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Huasha Zhao</dc:creator>
  <cp:lastModifiedBy>John Canny</cp:lastModifiedBy>
  <cp:revision>1166</cp:revision>
  <cp:lastPrinted>2013-04-04T21:00:55Z</cp:lastPrinted>
  <dcterms:created xsi:type="dcterms:W3CDTF">2013-04-18T21:29:50Z</dcterms:created>
  <dcterms:modified xsi:type="dcterms:W3CDTF">2016-09-07T19:02:42Z</dcterms:modified>
</cp:coreProperties>
</file>