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60"/>
  </p:notesMasterIdLst>
  <p:sldIdLst>
    <p:sldId id="345" r:id="rId2"/>
    <p:sldId id="346" r:id="rId3"/>
    <p:sldId id="411" r:id="rId4"/>
    <p:sldId id="347" r:id="rId5"/>
    <p:sldId id="348" r:id="rId6"/>
    <p:sldId id="349" r:id="rId7"/>
    <p:sldId id="360" r:id="rId8"/>
    <p:sldId id="361" r:id="rId9"/>
    <p:sldId id="399" r:id="rId10"/>
    <p:sldId id="400" r:id="rId11"/>
    <p:sldId id="362" r:id="rId12"/>
    <p:sldId id="401" r:id="rId13"/>
    <p:sldId id="363" r:id="rId14"/>
    <p:sldId id="364" r:id="rId15"/>
    <p:sldId id="402" r:id="rId16"/>
    <p:sldId id="365" r:id="rId17"/>
    <p:sldId id="413" r:id="rId18"/>
    <p:sldId id="366" r:id="rId19"/>
    <p:sldId id="367" r:id="rId20"/>
    <p:sldId id="368" r:id="rId21"/>
    <p:sldId id="370" r:id="rId22"/>
    <p:sldId id="369" r:id="rId23"/>
    <p:sldId id="371" r:id="rId24"/>
    <p:sldId id="41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403" r:id="rId36"/>
    <p:sldId id="405" r:id="rId37"/>
    <p:sldId id="406" r:id="rId38"/>
    <p:sldId id="407" r:id="rId39"/>
    <p:sldId id="410" r:id="rId40"/>
    <p:sldId id="404" r:id="rId41"/>
    <p:sldId id="409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408" r:id="rId5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9"/>
    <p:restoredTop sz="94669"/>
  </p:normalViewPr>
  <p:slideViewPr>
    <p:cSldViewPr snapToGrid="0">
      <p:cViewPr varScale="1">
        <p:scale>
          <a:sx n="128" d="100"/>
          <a:sy n="128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3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9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13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5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77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07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99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4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16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85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16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5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44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29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4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9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20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87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89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3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4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22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726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429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41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+- 1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732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3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18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46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7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63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85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54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98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9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202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8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63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34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38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98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82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13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Negation, classification</a:t>
            </a:r>
            <a:r>
              <a:rPr lang="en-US" baseline="0" dirty="0"/>
              <a:t> by object (or action)?, classification by subject.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10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51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2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9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5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AECCE01B-9CC7-41BF-A9F0-49896738A9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D215A688-2A02-4252-8F80-2AEEB693329C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colah.github.io/posts/2015-01-Visualizing-Representatio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0791" y="910559"/>
            <a:ext cx="6343873" cy="134536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CS194/294-129: Designing, Visualizing and Understanding Deep Neural Networks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37706" y="2817158"/>
            <a:ext cx="5495307" cy="1747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rgbClr val="0033CC"/>
                </a:solidFill>
              </a:rPr>
              <a:t>John Canny</a:t>
            </a:r>
          </a:p>
          <a:p>
            <a:r>
              <a:rPr lang="en-US" sz="1800" dirty="0">
                <a:solidFill>
                  <a:schemeClr val="tx1"/>
                </a:solidFill>
              </a:rPr>
              <a:t>Spring 2018</a:t>
            </a:r>
          </a:p>
          <a:p>
            <a:r>
              <a:rPr lang="en-US" sz="1800" dirty="0">
                <a:solidFill>
                  <a:schemeClr val="tx1"/>
                </a:solidFill>
              </a:rPr>
              <a:t>Lecture 12: Text Semantics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14339-0355-48A2-A10C-A37DB3F1729F}"/>
              </a:ext>
            </a:extLst>
          </p:cNvPr>
          <p:cNvSpPr txBox="1"/>
          <p:nvPr/>
        </p:nvSpPr>
        <p:spPr>
          <a:xfrm>
            <a:off x="2611555" y="4305152"/>
            <a:ext cx="4564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slide content from Stanford’s CS224n, R. </a:t>
            </a:r>
            <a:r>
              <a:rPr lang="en-US" dirty="0" err="1"/>
              <a:t>Socher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7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048466" y="120316"/>
            <a:ext cx="6854641" cy="72371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Vector Embedding: </a:t>
            </a:r>
            <a:r>
              <a:rPr lang="en-US" sz="2800" dirty="0">
                <a:solidFill>
                  <a:schemeClr val="tx1"/>
                </a:solidFill>
              </a:rPr>
              <a:t>Dimension Reduction</a:t>
            </a:r>
            <a:endParaRPr lang="en" sz="2800" dirty="0">
              <a:solidFill>
                <a:schemeClr val="tx1"/>
              </a:solidFill>
            </a:endParaRPr>
          </a:p>
        </p:txBody>
      </p:sp>
      <p:sp>
        <p:nvSpPr>
          <p:cNvPr id="6" name="Shape 380"/>
          <p:cNvSpPr txBox="1"/>
          <p:nvPr/>
        </p:nvSpPr>
        <p:spPr>
          <a:xfrm>
            <a:off x="941900" y="1112364"/>
            <a:ext cx="7579454" cy="33858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dirty="0">
                <a:solidFill>
                  <a:srgbClr val="005696"/>
                </a:solidFill>
              </a:rPr>
              <a:t>LSA:</a:t>
            </a:r>
            <a:r>
              <a:rPr lang="en-US" sz="1800" dirty="0"/>
              <a:t> Dimensions of a few 100 are common</a:t>
            </a:r>
            <a:endParaRPr lang="en-US" sz="1800" dirty="0">
              <a:solidFill>
                <a:srgbClr val="005696"/>
              </a:solidFill>
            </a:endParaRPr>
          </a:p>
          <a:p>
            <a:pPr marL="85725">
              <a:spcBef>
                <a:spcPts val="900"/>
              </a:spcBef>
              <a:buSzPct val="100000"/>
            </a:pPr>
            <a:endParaRPr lang="en-US" sz="1800" dirty="0">
              <a:solidFill>
                <a:srgbClr val="005696"/>
              </a:solidFill>
            </a:endParaRP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>
                <a:solidFill>
                  <a:srgbClr val="005696"/>
                </a:solidFill>
              </a:rPr>
              <a:t>Word2vec: </a:t>
            </a:r>
            <a:r>
              <a:rPr lang="en-US" sz="1800" dirty="0"/>
              <a:t>Dimensions of around 300 are common.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>
                <a:solidFill>
                  <a:srgbClr val="005696"/>
                </a:solidFill>
              </a:rPr>
              <a:t>State-of-the-art sentence embedding methods </a:t>
            </a:r>
            <a:r>
              <a:rPr lang="en-US" sz="1800" dirty="0"/>
              <a:t>may use dimensions of several thousand.</a:t>
            </a: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14976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70373" y="151245"/>
            <a:ext cx="743895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Word </a:t>
            </a:r>
            <a:r>
              <a:rPr lang="en" sz="2700" dirty="0">
                <a:solidFill>
                  <a:schemeClr val="tx1"/>
                </a:solidFill>
              </a:rPr>
              <a:t>Embedding: Latent Semantic Analysis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976277" y="757053"/>
            <a:ext cx="7548956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Latent semantic analysis processes documents in </a:t>
            </a:r>
            <a:r>
              <a:rPr lang="en-US" sz="1800" dirty="0">
                <a:solidFill>
                  <a:schemeClr val="tx1"/>
                </a:solidFill>
              </a:rPr>
              <a:t>bag-of-words (</a:t>
            </a:r>
            <a:r>
              <a:rPr lang="en-US" sz="1800" dirty="0" err="1">
                <a:solidFill>
                  <a:schemeClr val="tx1"/>
                </a:solidFill>
              </a:rPr>
              <a:t>BoW</a:t>
            </a:r>
            <a:r>
              <a:rPr lang="en-US" sz="1800" dirty="0">
                <a:solidFill>
                  <a:schemeClr val="tx1"/>
                </a:solidFill>
              </a:rPr>
              <a:t>) format</a:t>
            </a:r>
            <a:r>
              <a:rPr lang="en-US" sz="1800" dirty="0"/>
              <a:t> (1988).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Encode a set of documents in a matrix T: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 err="1"/>
              <a:t>T</a:t>
            </a:r>
            <a:r>
              <a:rPr lang="en-US" sz="1800" baseline="-25000" dirty="0" err="1"/>
              <a:t>ij</a:t>
            </a:r>
            <a:r>
              <a:rPr lang="en-US" sz="1800" dirty="0"/>
              <a:t> is the count* of word j in document </a:t>
            </a:r>
            <a:r>
              <a:rPr lang="en-US" sz="1800" dirty="0" err="1"/>
              <a:t>i</a:t>
            </a:r>
            <a:r>
              <a:rPr lang="en-US" sz="1800" dirty="0"/>
              <a:t>. Most entries are 0.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500" dirty="0"/>
              <a:t>* Often </a:t>
            </a:r>
            <a:r>
              <a:rPr lang="en-US" sz="1500" dirty="0" err="1"/>
              <a:t>tfidf</a:t>
            </a:r>
            <a:r>
              <a:rPr lang="en-US" sz="1500" dirty="0"/>
              <a:t> or other “squashing” functions of the word counts are used.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4" name="Rectangle 3"/>
          <p:cNvSpPr/>
          <p:nvPr/>
        </p:nvSpPr>
        <p:spPr>
          <a:xfrm>
            <a:off x="3853209" y="2672076"/>
            <a:ext cx="1473283" cy="1600200"/>
          </a:xfrm>
          <a:prstGeom prst="rect">
            <a:avLst/>
          </a:prstGeom>
          <a:solidFill>
            <a:srgbClr val="FFE69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Left Brace 8"/>
          <p:cNvSpPr/>
          <p:nvPr/>
        </p:nvSpPr>
        <p:spPr>
          <a:xfrm>
            <a:off x="3453047" y="2708698"/>
            <a:ext cx="269422" cy="157050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/>
          <p:cNvSpPr txBox="1"/>
          <p:nvPr/>
        </p:nvSpPr>
        <p:spPr>
          <a:xfrm>
            <a:off x="2775939" y="3362814"/>
            <a:ext cx="6046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0238" y="2236507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 word features</a:t>
            </a:r>
          </a:p>
        </p:txBody>
      </p:sp>
    </p:spTree>
    <p:extLst>
      <p:ext uri="{BB962C8B-B14F-4D97-AF65-F5344CB8AC3E}">
        <p14:creationId xmlns:p14="http://schemas.microsoft.com/office/powerpoint/2010/main" val="206015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45686" y="80907"/>
            <a:ext cx="743895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Word Matrix Example</a:t>
            </a:r>
            <a:endParaRPr lang="en" sz="2700" dirty="0">
              <a:solidFill>
                <a:schemeClr val="tx1"/>
              </a:solidFill>
            </a:endParaRPr>
          </a:p>
        </p:txBody>
      </p:sp>
      <p:sp>
        <p:nvSpPr>
          <p:cNvPr id="6" name="Shape 380"/>
          <p:cNvSpPr txBox="1"/>
          <p:nvPr/>
        </p:nvSpPr>
        <p:spPr>
          <a:xfrm>
            <a:off x="708991" y="808891"/>
            <a:ext cx="7548956" cy="33447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800" dirty="0"/>
              <a:t>Example corpus: (R. </a:t>
            </a:r>
            <a:r>
              <a:rPr lang="en-US" sz="1800" dirty="0" err="1"/>
              <a:t>Socher</a:t>
            </a:r>
            <a:r>
              <a:rPr lang="en-US" sz="1800" dirty="0"/>
              <a:t>)</a:t>
            </a:r>
          </a:p>
          <a:p>
            <a:r>
              <a:rPr lang="en-US" sz="1800" dirty="0"/>
              <a:t>• I like deep learning.</a:t>
            </a:r>
          </a:p>
          <a:p>
            <a:r>
              <a:rPr lang="en-US" sz="1800" dirty="0"/>
              <a:t>• I like NLP.</a:t>
            </a:r>
          </a:p>
          <a:p>
            <a:r>
              <a:rPr lang="en-US" sz="1800" dirty="0"/>
              <a:t>• I enjoy flying.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Note: this matrix is extremely sparse (mostly zero), which allows efficient sparse matrix methods to be used. </a:t>
            </a:r>
            <a:endParaRPr lang="en-US" sz="24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3476C6-F3E5-4B3E-8143-F74DC32C9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45585"/>
              </p:ext>
            </p:extLst>
          </p:nvPr>
        </p:nvGraphicFramePr>
        <p:xfrm>
          <a:off x="772292" y="2178635"/>
          <a:ext cx="75489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620">
                  <a:extLst>
                    <a:ext uri="{9D8B030D-6E8A-4147-A177-3AD203B41FA5}">
                      <a16:colId xmlns:a16="http://schemas.microsoft.com/office/drawing/2014/main" val="1063081994"/>
                    </a:ext>
                  </a:extLst>
                </a:gridCol>
                <a:gridCol w="943620">
                  <a:extLst>
                    <a:ext uri="{9D8B030D-6E8A-4147-A177-3AD203B41FA5}">
                      <a16:colId xmlns:a16="http://schemas.microsoft.com/office/drawing/2014/main" val="3869293572"/>
                    </a:ext>
                  </a:extLst>
                </a:gridCol>
                <a:gridCol w="943620">
                  <a:extLst>
                    <a:ext uri="{9D8B030D-6E8A-4147-A177-3AD203B41FA5}">
                      <a16:colId xmlns:a16="http://schemas.microsoft.com/office/drawing/2014/main" val="1741317473"/>
                    </a:ext>
                  </a:extLst>
                </a:gridCol>
                <a:gridCol w="943620">
                  <a:extLst>
                    <a:ext uri="{9D8B030D-6E8A-4147-A177-3AD203B41FA5}">
                      <a16:colId xmlns:a16="http://schemas.microsoft.com/office/drawing/2014/main" val="1718370300"/>
                    </a:ext>
                  </a:extLst>
                </a:gridCol>
                <a:gridCol w="943620">
                  <a:extLst>
                    <a:ext uri="{9D8B030D-6E8A-4147-A177-3AD203B41FA5}">
                      <a16:colId xmlns:a16="http://schemas.microsoft.com/office/drawing/2014/main" val="587827814"/>
                    </a:ext>
                  </a:extLst>
                </a:gridCol>
                <a:gridCol w="943620">
                  <a:extLst>
                    <a:ext uri="{9D8B030D-6E8A-4147-A177-3AD203B41FA5}">
                      <a16:colId xmlns:a16="http://schemas.microsoft.com/office/drawing/2014/main" val="428335206"/>
                    </a:ext>
                  </a:extLst>
                </a:gridCol>
                <a:gridCol w="943620">
                  <a:extLst>
                    <a:ext uri="{9D8B030D-6E8A-4147-A177-3AD203B41FA5}">
                      <a16:colId xmlns:a16="http://schemas.microsoft.com/office/drawing/2014/main" val="3778614245"/>
                    </a:ext>
                  </a:extLst>
                </a:gridCol>
                <a:gridCol w="943620">
                  <a:extLst>
                    <a:ext uri="{9D8B030D-6E8A-4147-A177-3AD203B41FA5}">
                      <a16:colId xmlns:a16="http://schemas.microsoft.com/office/drawing/2014/main" val="3273180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flying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6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70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54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7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32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63456" y="144379"/>
            <a:ext cx="7717398" cy="69964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Word </a:t>
            </a:r>
            <a:r>
              <a:rPr lang="en" sz="2800" dirty="0">
                <a:solidFill>
                  <a:schemeClr val="tx1"/>
                </a:solidFill>
              </a:rPr>
              <a:t>Embedding: Latent Semantic Analysis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704707" y="757053"/>
            <a:ext cx="7198399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" sz="1800" dirty="0"/>
              <a:t>Given a bag-of-words matrix T, compute a factorization T </a:t>
            </a:r>
            <a:r>
              <a:rPr lang="en-US" sz="1800" dirty="0">
                <a:sym typeface="Symbol"/>
              </a:rPr>
              <a:t> U</a:t>
            </a:r>
            <a:r>
              <a:rPr lang="en-US" sz="1800" baseline="30000" dirty="0">
                <a:sym typeface="Symbol"/>
              </a:rPr>
              <a:t>T</a:t>
            </a:r>
            <a:r>
              <a:rPr lang="en-US" sz="1800" dirty="0">
                <a:sym typeface="Symbol"/>
              </a:rPr>
              <a:t> * V (e.g. a best L</a:t>
            </a:r>
            <a:r>
              <a:rPr lang="en-US" sz="1800" baseline="-25000" dirty="0">
                <a:sym typeface="Symbol"/>
              </a:rPr>
              <a:t>2</a:t>
            </a:r>
            <a:r>
              <a:rPr lang="en-US" sz="1800" dirty="0">
                <a:sym typeface="Symbol"/>
              </a:rPr>
              <a:t> approximation to T) where K &lt;&lt; M, N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>
                <a:sym typeface="Symbol"/>
              </a:rPr>
              <a:t>Factors encode similar </a:t>
            </a:r>
            <a:r>
              <a:rPr lang="en-US" sz="1800" b="1" i="1" dirty="0">
                <a:solidFill>
                  <a:srgbClr val="0033CC"/>
                </a:solidFill>
                <a:sym typeface="Symbol"/>
              </a:rPr>
              <a:t>whole document contexts</a:t>
            </a:r>
            <a:r>
              <a:rPr lang="en-US" sz="1800" dirty="0">
                <a:sym typeface="Symbol"/>
              </a:rPr>
              <a:t>. 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>
                <a:sym typeface="Symbol"/>
              </a:rPr>
              <a:t>Factors are rows of V. </a:t>
            </a: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4" name="Rectangle 3"/>
          <p:cNvSpPr/>
          <p:nvPr/>
        </p:nvSpPr>
        <p:spPr>
          <a:xfrm>
            <a:off x="2446800" y="2763875"/>
            <a:ext cx="1473283" cy="1600200"/>
          </a:xfrm>
          <a:prstGeom prst="rect">
            <a:avLst/>
          </a:prstGeom>
          <a:solidFill>
            <a:srgbClr val="FFE69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4519" y="3253972"/>
            <a:ext cx="342900" cy="55399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ym typeface="Symbol"/>
              </a:rPr>
              <a:t>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4793917" y="2749027"/>
            <a:ext cx="685800" cy="1600200"/>
          </a:xfrm>
          <a:prstGeom prst="rect">
            <a:avLst/>
          </a:prstGeom>
          <a:solidFill>
            <a:srgbClr val="80C5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U</a:t>
            </a:r>
            <a:r>
              <a:rPr lang="en-US" sz="3000" baseline="30000" dirty="0">
                <a:solidFill>
                  <a:schemeClr val="tx1"/>
                </a:solidFill>
              </a:rPr>
              <a:t>T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9685" y="2749027"/>
            <a:ext cx="1428751" cy="692978"/>
          </a:xfrm>
          <a:prstGeom prst="rect">
            <a:avLst/>
          </a:prstGeom>
          <a:solidFill>
            <a:srgbClr val="80C5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Left Brace 8"/>
          <p:cNvSpPr/>
          <p:nvPr/>
        </p:nvSpPr>
        <p:spPr>
          <a:xfrm>
            <a:off x="2046637" y="2800497"/>
            <a:ext cx="269422" cy="157050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/>
          <p:cNvSpPr txBox="1"/>
          <p:nvPr/>
        </p:nvSpPr>
        <p:spPr>
          <a:xfrm>
            <a:off x="1369529" y="3454613"/>
            <a:ext cx="6046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 docs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4451759" y="2778724"/>
            <a:ext cx="269422" cy="157050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/>
          <p:cNvSpPr txBox="1"/>
          <p:nvPr/>
        </p:nvSpPr>
        <p:spPr>
          <a:xfrm>
            <a:off x="4317418" y="3253972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 </a:t>
            </a:r>
            <a:br>
              <a:rPr lang="en-US" sz="1050" dirty="0"/>
            </a:b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2493828" y="2328306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 word features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2150" y="2145261"/>
            <a:ext cx="8210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 features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5022888" y="2243717"/>
            <a:ext cx="227858" cy="675387"/>
          </a:xfrm>
          <a:prstGeom prst="leftBrac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extBox 15"/>
          <p:cNvSpPr txBox="1"/>
          <p:nvPr/>
        </p:nvSpPr>
        <p:spPr>
          <a:xfrm>
            <a:off x="4638660" y="2146159"/>
            <a:ext cx="9637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K latent dims</a:t>
            </a:r>
          </a:p>
        </p:txBody>
      </p:sp>
      <p:sp>
        <p:nvSpPr>
          <p:cNvPr id="17" name="Left Brace 16"/>
          <p:cNvSpPr/>
          <p:nvPr/>
        </p:nvSpPr>
        <p:spPr>
          <a:xfrm>
            <a:off x="7189021" y="2779226"/>
            <a:ext cx="227858" cy="675387"/>
          </a:xfrm>
          <a:prstGeom prst="leftBrac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TextBox 17"/>
          <p:cNvSpPr txBox="1"/>
          <p:nvPr/>
        </p:nvSpPr>
        <p:spPr>
          <a:xfrm>
            <a:off x="7348223" y="2790133"/>
            <a:ext cx="2744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K</a:t>
            </a:r>
            <a:br>
              <a:rPr lang="en-US" sz="1050" dirty="0"/>
            </a:b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0913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18147" y="61645"/>
            <a:ext cx="7084960" cy="91119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Embedding: Latent Semantic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hape 380"/>
              <p:cNvSpPr txBox="1"/>
              <p:nvPr/>
            </p:nvSpPr>
            <p:spPr>
              <a:xfrm>
                <a:off x="756270" y="876586"/>
                <a:ext cx="7672709" cy="3501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-US" sz="1800" dirty="0"/>
                  <a:t>If in addition U and V are </a:t>
                </a:r>
                <a:r>
                  <a:rPr lang="en-US" sz="1800" dirty="0">
                    <a:solidFill>
                      <a:srgbClr val="C00000"/>
                    </a:solidFill>
                  </a:rPr>
                  <a:t>orthogonal</a:t>
                </a:r>
                <a:r>
                  <a:rPr lang="en-US" sz="1800" dirty="0"/>
                  <a:t>, S a </a:t>
                </a:r>
                <a:r>
                  <a:rPr lang="en-US" sz="1800" dirty="0">
                    <a:solidFill>
                      <a:srgbClr val="C00000"/>
                    </a:solidFill>
                  </a:rPr>
                  <a:t>diagonal</a:t>
                </a:r>
                <a:r>
                  <a:rPr lang="en-US" sz="1800" dirty="0"/>
                  <a:t> matrix of </a:t>
                </a:r>
                <a:r>
                  <a:rPr lang="en-US" sz="1800" dirty="0">
                    <a:solidFill>
                      <a:srgbClr val="005696"/>
                    </a:solidFill>
                  </a:rPr>
                  <a:t>singular values</a:t>
                </a:r>
                <a:r>
                  <a:rPr lang="en-US" sz="1800" dirty="0"/>
                  <a:t>, then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1800" dirty="0"/>
                  <a:t> is a document (row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sz="1800" dirty="0"/>
                  <a:t>):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𝑣</m:t>
                    </m:r>
                    <m:r>
                      <a:rPr lang="en-US" sz="1800" i="1" dirty="0">
                        <a:latin typeface="Cambria Math"/>
                      </a:rPr>
                      <m:t>=</m:t>
                    </m:r>
                    <m:r>
                      <a:rPr lang="en-US" sz="1800" i="1" dirty="0">
                        <a:latin typeface="Cambria Math"/>
                      </a:rPr>
                      <m:t>𝑉𝑡</m:t>
                    </m:r>
                  </m:oMath>
                </a14:m>
                <a:r>
                  <a:rPr lang="en-US" sz="1800" dirty="0"/>
                  <a:t> is an embedding of the document in the latent space.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𝑣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𝑉𝑡</m:t>
                    </m:r>
                  </m:oMath>
                </a14:m>
                <a:r>
                  <a:rPr lang="en-US" sz="1800" dirty="0"/>
                  <a:t> is the decoding of the document from its embedding. </a:t>
                </a:r>
                <a:endParaRPr lang="en" sz="1800" dirty="0"/>
              </a:p>
            </p:txBody>
          </p:sp>
        </mc:Choice>
        <mc:Fallback>
          <p:sp>
            <p:nvSpPr>
              <p:cNvPr id="6" name="Shape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70" y="876586"/>
                <a:ext cx="7672709" cy="3501068"/>
              </a:xfrm>
              <a:prstGeom prst="rect">
                <a:avLst/>
              </a:prstGeom>
              <a:blipFill>
                <a:blip r:embed="rId3"/>
                <a:stretch>
                  <a:fillRect t="-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08397" y="3284941"/>
            <a:ext cx="1288133" cy="1387205"/>
          </a:xfrm>
          <a:prstGeom prst="rect">
            <a:avLst/>
          </a:prstGeom>
          <a:solidFill>
            <a:srgbClr val="FFE69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9724" y="3713086"/>
            <a:ext cx="299807" cy="55399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ym typeface="Symbol"/>
              </a:rPr>
              <a:t>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4553193" y="3317838"/>
            <a:ext cx="599615" cy="1387205"/>
          </a:xfrm>
          <a:prstGeom prst="rect">
            <a:avLst/>
          </a:prstGeom>
          <a:solidFill>
            <a:srgbClr val="80C5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U</a:t>
            </a:r>
            <a:r>
              <a:rPr lang="en-US" sz="3000" baseline="30000" dirty="0">
                <a:solidFill>
                  <a:schemeClr val="tx1"/>
                </a:solidFill>
              </a:rPr>
              <a:t>T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2149" y="3310685"/>
            <a:ext cx="1249198" cy="547671"/>
          </a:xfrm>
          <a:prstGeom prst="rect">
            <a:avLst/>
          </a:prstGeom>
          <a:solidFill>
            <a:srgbClr val="80C5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Left Brace 8"/>
          <p:cNvSpPr/>
          <p:nvPr/>
        </p:nvSpPr>
        <p:spPr>
          <a:xfrm>
            <a:off x="2039356" y="3310685"/>
            <a:ext cx="235563" cy="13614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/>
          <p:cNvSpPr txBox="1"/>
          <p:nvPr/>
        </p:nvSpPr>
        <p:spPr>
          <a:xfrm>
            <a:off x="1565123" y="3865509"/>
            <a:ext cx="592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 docs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4229115" y="3310685"/>
            <a:ext cx="235563" cy="138720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/>
          <p:cNvSpPr txBox="1"/>
          <p:nvPr/>
        </p:nvSpPr>
        <p:spPr>
          <a:xfrm>
            <a:off x="4074435" y="3668401"/>
            <a:ext cx="272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 </a:t>
            </a:r>
            <a:br>
              <a:rPr lang="en-US" sz="1050" dirty="0"/>
            </a:b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2493828" y="2756451"/>
            <a:ext cx="12058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 word features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8803" y="2545125"/>
            <a:ext cx="8358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 word features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4753389" y="2886768"/>
            <a:ext cx="199223" cy="555160"/>
          </a:xfrm>
          <a:prstGeom prst="leftBrac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extBox 15"/>
          <p:cNvSpPr txBox="1"/>
          <p:nvPr/>
        </p:nvSpPr>
        <p:spPr>
          <a:xfrm>
            <a:off x="4534387" y="2545125"/>
            <a:ext cx="9357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K latent dims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53685" y="3317839"/>
            <a:ext cx="568471" cy="547671"/>
          </a:xfrm>
          <a:prstGeom prst="rect">
            <a:avLst/>
          </a:prstGeom>
          <a:solidFill>
            <a:srgbClr val="80C5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6457135" y="2535845"/>
            <a:ext cx="199223" cy="1257006"/>
          </a:xfrm>
          <a:prstGeom prst="leftBrac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6405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60754" y="108190"/>
            <a:ext cx="669982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Embedding: Latent Semantic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hape 380"/>
              <p:cNvSpPr txBox="1"/>
              <p:nvPr/>
            </p:nvSpPr>
            <p:spPr>
              <a:xfrm>
                <a:off x="835334" y="1059600"/>
                <a:ext cx="7394265" cy="3318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85725">
                  <a:spcBef>
                    <a:spcPts val="900"/>
                  </a:spcBef>
                  <a:buSzPct val="100000"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𝑡</m:t>
                    </m:r>
                    <m:r>
                      <a:rPr lang="en-US" sz="1800" i="1" smtClean="0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𝑣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𝑉𝑡</m:t>
                    </m:r>
                  </m:oMath>
                </a14:m>
                <a:r>
                  <a:rPr lang="en-US" sz="1800" dirty="0"/>
                  <a:t> is the decoding of the sentence from its embedding.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-US" sz="1800" dirty="0"/>
                  <a:t>An SVD (Singular Value Decomposition) factorization gives the </a:t>
                </a:r>
                <a:r>
                  <a:rPr lang="en-US" sz="1800" b="1" i="1" dirty="0">
                    <a:solidFill>
                      <a:srgbClr val="0033CC"/>
                    </a:solidFill>
                  </a:rPr>
                  <a:t>best possible reconstructions</a:t>
                </a:r>
                <a:r>
                  <a:rPr lang="en-US" sz="1800" dirty="0"/>
                  <a:t> of the documents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/>
                  <a:t> from their embeddings.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-US" sz="1800" dirty="0"/>
                  <a:t> </a:t>
                </a:r>
                <a:endParaRPr lang="en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" sz="1800" dirty="0"/>
              </a:p>
            </p:txBody>
          </p:sp>
        </mc:Choice>
        <mc:Fallback>
          <p:sp>
            <p:nvSpPr>
              <p:cNvPr id="6" name="Shape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34" y="1059600"/>
                <a:ext cx="7394265" cy="3318053"/>
              </a:xfrm>
              <a:prstGeom prst="rect">
                <a:avLst/>
              </a:prstGeom>
              <a:blipFill>
                <a:blip r:embed="rId3"/>
                <a:stretch>
                  <a:fillRect t="-368" r="-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08397" y="3284941"/>
            <a:ext cx="1288133" cy="1387205"/>
          </a:xfrm>
          <a:prstGeom prst="rect">
            <a:avLst/>
          </a:prstGeom>
          <a:solidFill>
            <a:srgbClr val="FFE69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9724" y="3713086"/>
            <a:ext cx="299807" cy="55399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ym typeface="Symbol"/>
              </a:rPr>
              <a:t>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4553193" y="3317838"/>
            <a:ext cx="599615" cy="1387205"/>
          </a:xfrm>
          <a:prstGeom prst="rect">
            <a:avLst/>
          </a:prstGeom>
          <a:solidFill>
            <a:srgbClr val="80C5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U</a:t>
            </a:r>
            <a:r>
              <a:rPr lang="en-US" sz="3000" baseline="30000" dirty="0">
                <a:solidFill>
                  <a:schemeClr val="tx1"/>
                </a:solidFill>
              </a:rPr>
              <a:t>T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2149" y="3310685"/>
            <a:ext cx="1249198" cy="547671"/>
          </a:xfrm>
          <a:prstGeom prst="rect">
            <a:avLst/>
          </a:prstGeom>
          <a:solidFill>
            <a:srgbClr val="80C5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Left Brace 8"/>
          <p:cNvSpPr/>
          <p:nvPr/>
        </p:nvSpPr>
        <p:spPr>
          <a:xfrm>
            <a:off x="2039356" y="3310685"/>
            <a:ext cx="235563" cy="13614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/>
          <p:cNvSpPr txBox="1"/>
          <p:nvPr/>
        </p:nvSpPr>
        <p:spPr>
          <a:xfrm>
            <a:off x="1565123" y="3865509"/>
            <a:ext cx="592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 docs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4229115" y="3310685"/>
            <a:ext cx="235563" cy="138720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/>
          <p:cNvSpPr txBox="1"/>
          <p:nvPr/>
        </p:nvSpPr>
        <p:spPr>
          <a:xfrm>
            <a:off x="4074435" y="3668401"/>
            <a:ext cx="272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 </a:t>
            </a:r>
            <a:br>
              <a:rPr lang="en-US" sz="1050" dirty="0"/>
            </a:b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2493828" y="2756451"/>
            <a:ext cx="12058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 word features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8803" y="2545125"/>
            <a:ext cx="8358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 word features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4753389" y="2886768"/>
            <a:ext cx="199223" cy="555160"/>
          </a:xfrm>
          <a:prstGeom prst="leftBrac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extBox 15"/>
          <p:cNvSpPr txBox="1"/>
          <p:nvPr/>
        </p:nvSpPr>
        <p:spPr>
          <a:xfrm>
            <a:off x="4534387" y="2545125"/>
            <a:ext cx="9357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K latent dims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53685" y="3317839"/>
            <a:ext cx="568471" cy="547671"/>
          </a:xfrm>
          <a:prstGeom prst="rect">
            <a:avLst/>
          </a:prstGeom>
          <a:solidFill>
            <a:srgbClr val="80C5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6457135" y="2535845"/>
            <a:ext cx="199223" cy="1257006"/>
          </a:xfrm>
          <a:prstGeom prst="leftBrac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5552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A567C3E-1FE3-4708-A8A3-BF6AE1EC3074}"/>
              </a:ext>
            </a:extLst>
          </p:cNvPr>
          <p:cNvGrpSpPr/>
          <p:nvPr/>
        </p:nvGrpSpPr>
        <p:grpSpPr>
          <a:xfrm>
            <a:off x="2687076" y="1593600"/>
            <a:ext cx="3509742" cy="2627293"/>
            <a:chOff x="2687076" y="1593600"/>
            <a:chExt cx="3509742" cy="26272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D37A0C-F029-4251-AC5D-81154D3F0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7076" y="1593600"/>
              <a:ext cx="3509742" cy="262729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CEAFD-CEA4-4D89-A086-A3E414B883EB}"/>
                </a:ext>
              </a:extLst>
            </p:cNvPr>
            <p:cNvSpPr/>
            <p:nvPr/>
          </p:nvSpPr>
          <p:spPr>
            <a:xfrm>
              <a:off x="3165052" y="2759403"/>
              <a:ext cx="107971" cy="189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CDA2F1-8B99-4C89-99C5-2532FE93E346}"/>
                </a:ext>
              </a:extLst>
            </p:cNvPr>
            <p:cNvSpPr/>
            <p:nvPr/>
          </p:nvSpPr>
          <p:spPr>
            <a:xfrm>
              <a:off x="5611765" y="2807257"/>
              <a:ext cx="107971" cy="189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hape 379"/>
          <p:cNvSpPr txBox="1"/>
          <p:nvPr/>
        </p:nvSpPr>
        <p:spPr>
          <a:xfrm>
            <a:off x="860754" y="108190"/>
            <a:ext cx="669982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Embedding: Latent Semantic Analysis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835334" y="811220"/>
            <a:ext cx="7394265" cy="35664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Thus LSA is an </a:t>
            </a:r>
            <a:r>
              <a:rPr lang="en-US" sz="1800" b="1" dirty="0">
                <a:solidFill>
                  <a:srgbClr val="C00000"/>
                </a:solidFill>
              </a:rPr>
              <a:t>auto-encoding</a:t>
            </a:r>
            <a:r>
              <a:rPr lang="en-US" sz="1800" dirty="0"/>
              <a:t> method, in fact the optimal linear auto-encoder for documents with L2 error.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CC574B-6A7E-4F9A-8DA8-29BC5C93CDDD}"/>
                  </a:ext>
                </a:extLst>
              </p:cNvPr>
              <p:cNvSpPr txBox="1"/>
              <p:nvPr/>
            </p:nvSpPr>
            <p:spPr>
              <a:xfrm>
                <a:off x="3304630" y="4067004"/>
                <a:ext cx="904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CC574B-6A7E-4F9A-8DA8-29BC5C93C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630" y="4067004"/>
                <a:ext cx="90403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10AE8D-97B9-4D8D-AE62-722D6757E2E6}"/>
                  </a:ext>
                </a:extLst>
              </p:cNvPr>
              <p:cNvSpPr txBox="1"/>
              <p:nvPr/>
            </p:nvSpPr>
            <p:spPr>
              <a:xfrm>
                <a:off x="4666245" y="4062572"/>
                <a:ext cx="8463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10AE8D-97B9-4D8D-AE62-722D6757E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245" y="4062572"/>
                <a:ext cx="84638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D6FFB7-C078-42E9-98CA-2E3672BF4B19}"/>
                  </a:ext>
                </a:extLst>
              </p:cNvPr>
              <p:cNvSpPr txBox="1"/>
              <p:nvPr/>
            </p:nvSpPr>
            <p:spPr>
              <a:xfrm>
                <a:off x="3046169" y="2700470"/>
                <a:ext cx="34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D6FFB7-C078-42E9-98CA-2E3672BF4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69" y="2700470"/>
                <a:ext cx="34573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568F90-C70D-4447-81D4-3E482BE37A31}"/>
                  </a:ext>
                </a:extLst>
              </p:cNvPr>
              <p:cNvSpPr txBox="1"/>
              <p:nvPr/>
            </p:nvSpPr>
            <p:spPr>
              <a:xfrm>
                <a:off x="5511124" y="2674198"/>
                <a:ext cx="3882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568F90-C70D-4447-81D4-3E482BE37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24" y="2674198"/>
                <a:ext cx="38824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44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85800" y="130397"/>
            <a:ext cx="682198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LSA as a Deep Network</a:t>
            </a:r>
            <a:endParaRPr lang="en" sz="27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hape 380"/>
              <p:cNvSpPr txBox="1"/>
              <p:nvPr/>
            </p:nvSpPr>
            <p:spPr>
              <a:xfrm>
                <a:off x="532828" y="763706"/>
                <a:ext cx="8171160" cy="36139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r>
                  <a:rPr lang="en-US" sz="1800" dirty="0"/>
                  <a:t>Input x is a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BoW</a:t>
                </a:r>
                <a:r>
                  <a:rPr lang="en-US" sz="1800" dirty="0">
                    <a:solidFill>
                      <a:srgbClr val="C00000"/>
                    </a:solidFill>
                  </a:rPr>
                  <a:t> encoded input sentence vector</a:t>
                </a:r>
                <a:endParaRPr lang="en-US" sz="1800" dirty="0"/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r>
                  <a:rPr lang="en-US" sz="1800" dirty="0"/>
                  <a:t>Compute loss over input sentences x. Note the computed V agrees with the SVD matrix V up to a rotation V’ = RV. The predicted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dirty="0"/>
                  <a:t> is </a:t>
                </a:r>
                <a:r>
                  <a:rPr lang="en-US" sz="1800"/>
                  <a:t>the same. </a:t>
                </a:r>
                <a:endParaRPr lang="en-US" sz="1800" dirty="0"/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" sz="1800" dirty="0"/>
              </a:p>
            </p:txBody>
          </p:sp>
        </mc:Choice>
        <mc:Fallback>
          <p:sp>
            <p:nvSpPr>
              <p:cNvPr id="6" name="Shape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28" y="763706"/>
                <a:ext cx="8171160" cy="3613948"/>
              </a:xfrm>
              <a:prstGeom prst="rect">
                <a:avLst/>
              </a:prstGeom>
              <a:blipFill>
                <a:blip r:embed="rId3"/>
                <a:stretch>
                  <a:fillRect t="-169" b="-45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7922C9D-AF37-4EA3-BE70-BC6E13292EFE}"/>
              </a:ext>
            </a:extLst>
          </p:cNvPr>
          <p:cNvSpPr/>
          <p:nvPr/>
        </p:nvSpPr>
        <p:spPr>
          <a:xfrm>
            <a:off x="1744128" y="2429511"/>
            <a:ext cx="109142" cy="1086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6E6A0B-8AC5-4664-BB0D-B66622F65F72}"/>
                  </a:ext>
                </a:extLst>
              </p:cNvPr>
              <p:cNvSpPr/>
              <p:nvPr/>
            </p:nvSpPr>
            <p:spPr>
              <a:xfrm>
                <a:off x="2267312" y="1357490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6E6A0B-8AC5-4664-BB0D-B66622F65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312" y="1357490"/>
                <a:ext cx="845227" cy="708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EE6FC56-3974-4CF5-901E-6B308987BD86}"/>
              </a:ext>
            </a:extLst>
          </p:cNvPr>
          <p:cNvSpPr/>
          <p:nvPr/>
        </p:nvSpPr>
        <p:spPr>
          <a:xfrm>
            <a:off x="3435208" y="2818650"/>
            <a:ext cx="91374" cy="307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4ACFDDE5-031E-4E3E-8191-8B9C1058AAD2}"/>
              </a:ext>
            </a:extLst>
          </p:cNvPr>
          <p:cNvSpPr/>
          <p:nvPr/>
        </p:nvSpPr>
        <p:spPr>
          <a:xfrm rot="5400000">
            <a:off x="2146705" y="2532192"/>
            <a:ext cx="1086442" cy="881081"/>
          </a:xfrm>
          <a:prstGeom prst="trapezoid">
            <a:avLst>
              <a:gd name="adj" fmla="val 44493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E25EC71E-F5EE-43D7-ADE9-EF65E3B93960}"/>
              </a:ext>
            </a:extLst>
          </p:cNvPr>
          <p:cNvSpPr/>
          <p:nvPr/>
        </p:nvSpPr>
        <p:spPr>
          <a:xfrm rot="5400000" flipV="1">
            <a:off x="3697987" y="2535807"/>
            <a:ext cx="1086442" cy="873851"/>
          </a:xfrm>
          <a:prstGeom prst="trapezoid">
            <a:avLst>
              <a:gd name="adj" fmla="val 44411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EDA655-2F4B-43F5-A588-1A8C50C9CABE}"/>
              </a:ext>
            </a:extLst>
          </p:cNvPr>
          <p:cNvCxnSpPr>
            <a:stCxn id="4" idx="3"/>
            <a:endCxn id="8" idx="2"/>
          </p:cNvCxnSpPr>
          <p:nvPr/>
        </p:nvCxnSpPr>
        <p:spPr>
          <a:xfrm>
            <a:off x="1853270" y="2972733"/>
            <a:ext cx="3961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A12EF1-0AE5-4B1D-A07D-77867D597067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>
            <a:off x="2689926" y="2065710"/>
            <a:ext cx="0" cy="55981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09F563-8AC6-49DE-BF18-081CFD5B7A3B}"/>
              </a:ext>
            </a:extLst>
          </p:cNvPr>
          <p:cNvCxnSpPr>
            <a:cxnSpLocks/>
            <a:stCxn id="8" idx="0"/>
            <a:endCxn id="7" idx="1"/>
          </p:cNvCxnSpPr>
          <p:nvPr/>
        </p:nvCxnSpPr>
        <p:spPr>
          <a:xfrm flipV="1">
            <a:off x="3130467" y="2972573"/>
            <a:ext cx="304741" cy="16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3D7F4B-0F12-429A-A8CD-30BE162309B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526582" y="2972573"/>
            <a:ext cx="271488" cy="16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3A55092-83B4-49C8-8963-D62105284324}"/>
              </a:ext>
            </a:extLst>
          </p:cNvPr>
          <p:cNvSpPr/>
          <p:nvPr/>
        </p:nvSpPr>
        <p:spPr>
          <a:xfrm>
            <a:off x="4954202" y="2429512"/>
            <a:ext cx="123072" cy="1086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D9E7F2-8848-4CDB-9CC6-0F19622AEA9B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4678735" y="2972727"/>
            <a:ext cx="275467" cy="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1E9A19-3531-43E3-BC3D-CA25274E1E3E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077274" y="2972727"/>
            <a:ext cx="304006" cy="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5624A4-2515-453F-9C7B-A08DF20D220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241208" y="1711600"/>
            <a:ext cx="1" cy="91195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apezoid 23">
            <a:extLst>
              <a:ext uri="{FF2B5EF4-FFF2-40B4-BE49-F238E27FC236}">
                <a16:creationId xmlns:a16="http://schemas.microsoft.com/office/drawing/2014/main" id="{0492972B-A5C1-4F20-B0A7-68EF7A4B9203}"/>
              </a:ext>
            </a:extLst>
          </p:cNvPr>
          <p:cNvSpPr/>
          <p:nvPr/>
        </p:nvSpPr>
        <p:spPr>
          <a:xfrm rot="5400000">
            <a:off x="5392662" y="2418130"/>
            <a:ext cx="1086428" cy="1109193"/>
          </a:xfrm>
          <a:prstGeom prst="trapezoid">
            <a:avLst>
              <a:gd name="adj" fmla="val 48765"/>
            </a:avLst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37AE45-7E7E-44A3-885C-B53BF61BDA63}"/>
                  </a:ext>
                </a:extLst>
              </p:cNvPr>
              <p:cNvSpPr txBox="1"/>
              <p:nvPr/>
            </p:nvSpPr>
            <p:spPr>
              <a:xfrm>
                <a:off x="1627398" y="2133275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37AE45-7E7E-44A3-885C-B53BF61BD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98" y="2133275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BDC9DD-FBE5-439F-A01B-227DBFFDC8C0}"/>
                  </a:ext>
                </a:extLst>
              </p:cNvPr>
              <p:cNvSpPr txBox="1"/>
              <p:nvPr/>
            </p:nvSpPr>
            <p:spPr>
              <a:xfrm>
                <a:off x="4843641" y="2122339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BDC9DD-FBE5-439F-A01B-227DBFFD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41" y="2122339"/>
                <a:ext cx="335989" cy="307777"/>
              </a:xfrm>
              <a:prstGeom prst="rect">
                <a:avLst/>
              </a:prstGeom>
              <a:blipFill>
                <a:blip r:embed="rId6"/>
                <a:stretch>
                  <a:fillRect r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A6294C9-4B82-488E-9E28-E02480B1E276}"/>
              </a:ext>
            </a:extLst>
          </p:cNvPr>
          <p:cNvSpPr txBox="1"/>
          <p:nvPr/>
        </p:nvSpPr>
        <p:spPr>
          <a:xfrm>
            <a:off x="5327932" y="2695371"/>
            <a:ext cx="116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Squared</a:t>
            </a:r>
            <a:br>
              <a:rPr lang="en-US" dirty="0"/>
            </a:br>
            <a:r>
              <a:rPr lang="en-US"/>
              <a:t>L2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1B12BC-3716-45F2-905E-780D0B47C6E4}"/>
                  </a:ext>
                </a:extLst>
              </p:cNvPr>
              <p:cNvSpPr txBox="1"/>
              <p:nvPr/>
            </p:nvSpPr>
            <p:spPr>
              <a:xfrm>
                <a:off x="2287969" y="2737041"/>
                <a:ext cx="6431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Affine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1B12BC-3716-45F2-905E-780D0B47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69" y="2737041"/>
                <a:ext cx="643125" cy="523220"/>
              </a:xfrm>
              <a:prstGeom prst="rect">
                <a:avLst/>
              </a:prstGeom>
              <a:blipFill>
                <a:blip r:embed="rId7"/>
                <a:stretch>
                  <a:fillRect l="-2830" t="-2326" r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064EBE-8E10-4B05-8541-3541E34217CF}"/>
                  </a:ext>
                </a:extLst>
              </p:cNvPr>
              <p:cNvSpPr txBox="1"/>
              <p:nvPr/>
            </p:nvSpPr>
            <p:spPr>
              <a:xfrm>
                <a:off x="3997223" y="2733644"/>
                <a:ext cx="643125" cy="527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Affine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064EBE-8E10-4B05-8541-3541E3421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23" y="2733644"/>
                <a:ext cx="643125" cy="527004"/>
              </a:xfrm>
              <a:prstGeom prst="rect">
                <a:avLst/>
              </a:prstGeom>
              <a:blipFill>
                <a:blip r:embed="rId8"/>
                <a:stretch>
                  <a:fillRect l="-2857" t="-1149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C5F228-741F-40C6-ADF8-2C40EDE3159B}"/>
                  </a:ext>
                </a:extLst>
              </p:cNvPr>
              <p:cNvSpPr txBox="1"/>
              <p:nvPr/>
            </p:nvSpPr>
            <p:spPr>
              <a:xfrm>
                <a:off x="3310479" y="2479919"/>
                <a:ext cx="33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C5F228-741F-40C6-ADF8-2C40EDE31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479" y="2479919"/>
                <a:ext cx="33682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662D939-0C7F-49BD-B556-4825D494D95C}"/>
              </a:ext>
            </a:extLst>
          </p:cNvPr>
          <p:cNvCxnSpPr>
            <a:cxnSpLocks/>
          </p:cNvCxnSpPr>
          <p:nvPr/>
        </p:nvCxnSpPr>
        <p:spPr>
          <a:xfrm>
            <a:off x="6490473" y="2969794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3111EB3-1616-40EB-8E0D-15B7FAB854BB}"/>
              </a:ext>
            </a:extLst>
          </p:cNvPr>
          <p:cNvCxnSpPr>
            <a:cxnSpLocks/>
          </p:cNvCxnSpPr>
          <p:nvPr/>
        </p:nvCxnSpPr>
        <p:spPr>
          <a:xfrm>
            <a:off x="5980377" y="2202481"/>
            <a:ext cx="0" cy="47714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C4A3A9E-2304-4B11-81C6-8730BA2B0DC8}"/>
                  </a:ext>
                </a:extLst>
              </p:cNvPr>
              <p:cNvSpPr txBox="1"/>
              <p:nvPr/>
            </p:nvSpPr>
            <p:spPr>
              <a:xfrm>
                <a:off x="5811164" y="1883762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C4A3A9E-2304-4B11-81C6-8730BA2B0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164" y="1883762"/>
                <a:ext cx="33598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B14F0335-4674-454B-AA35-07BBA5649890}"/>
              </a:ext>
            </a:extLst>
          </p:cNvPr>
          <p:cNvSpPr txBox="1"/>
          <p:nvPr/>
        </p:nvSpPr>
        <p:spPr>
          <a:xfrm>
            <a:off x="6912022" y="281865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7FACCC3-D205-4B39-BC93-29A8688FCB68}"/>
              </a:ext>
            </a:extLst>
          </p:cNvPr>
          <p:cNvSpPr txBox="1"/>
          <p:nvPr/>
        </p:nvSpPr>
        <p:spPr>
          <a:xfrm>
            <a:off x="2969677" y="3124799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Bottleneck</a:t>
            </a:r>
            <a:br>
              <a:rPr lang="en-US" dirty="0"/>
            </a:br>
            <a:r>
              <a:rPr lang="en-US" dirty="0"/>
              <a:t>layer dim ~ 100s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C42F38-0D4D-4D7A-A076-89CD185FB78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112539" y="1711600"/>
            <a:ext cx="1128669" cy="0"/>
          </a:xfrm>
          <a:prstGeom prst="straightConnector1">
            <a:avLst/>
          </a:prstGeom>
          <a:ln w="190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3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718583" y="154692"/>
            <a:ext cx="6699824" cy="71683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" sz="2800" dirty="0">
                <a:solidFill>
                  <a:schemeClr val="tx1"/>
                </a:solidFill>
              </a:rPr>
              <a:t>-SNE of Word Embeddings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818147" y="4313360"/>
            <a:ext cx="7655521" cy="69147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500" dirty="0"/>
              <a:t>From: “Word representations: A simple and general method for semi-supervised learning” Joseph </a:t>
            </a:r>
            <a:r>
              <a:rPr lang="en-US" sz="1500" dirty="0" err="1"/>
              <a:t>Turian</a:t>
            </a:r>
            <a:r>
              <a:rPr lang="en-US" sz="1500" dirty="0"/>
              <a:t>, Lev </a:t>
            </a:r>
            <a:r>
              <a:rPr lang="en-US" sz="1500" dirty="0" err="1"/>
              <a:t>Ratinov</a:t>
            </a:r>
            <a:r>
              <a:rPr lang="en-US" sz="1500" dirty="0"/>
              <a:t>, </a:t>
            </a:r>
            <a:r>
              <a:rPr lang="en-US" sz="1500" dirty="0" err="1"/>
              <a:t>Yoshua</a:t>
            </a:r>
            <a:r>
              <a:rPr lang="en-US" sz="1500" dirty="0"/>
              <a:t> </a:t>
            </a:r>
            <a:r>
              <a:rPr lang="en-US" sz="1500" dirty="0" err="1"/>
              <a:t>Bengio</a:t>
            </a:r>
            <a:r>
              <a:rPr lang="en-US" sz="1500" dirty="0"/>
              <a:t>, ACL 2010.</a:t>
            </a:r>
            <a:endParaRPr lang="en" sz="1500" dirty="0"/>
          </a:p>
        </p:txBody>
      </p:sp>
      <p:pic>
        <p:nvPicPr>
          <p:cNvPr id="1026" name="Picture 2" descr="http://metaoptimize.s3.amazonaws.com/cw-embeddings-ACL2010/embeddings-mostcommon.EMBEDDING_SIZE=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63" y="693642"/>
            <a:ext cx="6032862" cy="36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8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67019" y="120084"/>
            <a:ext cx="669982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" sz="2800" dirty="0">
                <a:solidFill>
                  <a:schemeClr val="tx1"/>
                </a:solidFill>
              </a:rPr>
              <a:t>-SNE of Word Embeddings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1259851" y="763706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2050" name="Picture 2" descr="http://colah.github.io/posts/2014-07-NLP-RNNs-Representations/img/Turian-WordTS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24" y="976314"/>
            <a:ext cx="6060281" cy="21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380"/>
          <p:cNvSpPr txBox="1"/>
          <p:nvPr/>
        </p:nvSpPr>
        <p:spPr>
          <a:xfrm>
            <a:off x="914400" y="3414713"/>
            <a:ext cx="6988707" cy="69147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500" dirty="0"/>
              <a:t>Left: Number Region; Right: Jobs Region</a:t>
            </a:r>
          </a:p>
          <a:p>
            <a:endParaRPr lang="en-US" sz="1500" dirty="0"/>
          </a:p>
          <a:p>
            <a:r>
              <a:rPr lang="en-US" sz="1500" dirty="0"/>
              <a:t>from “Deep Learning, NLP, and Representations” by Chris </a:t>
            </a:r>
            <a:r>
              <a:rPr lang="en-US" sz="1500" dirty="0" err="1"/>
              <a:t>Olah</a:t>
            </a:r>
            <a:r>
              <a:rPr lang="en-US" sz="1500" dirty="0"/>
              <a:t>. See also</a:t>
            </a:r>
          </a:p>
          <a:p>
            <a:endParaRPr lang="en-US" sz="1500" dirty="0"/>
          </a:p>
          <a:p>
            <a:r>
              <a:rPr lang="en-US" sz="1500" dirty="0">
                <a:hlinkClick r:id="rId4"/>
              </a:rPr>
              <a:t>http://colah.github.io/posts/2015-01-Visualizing-Representations/</a:t>
            </a:r>
            <a:r>
              <a:rPr lang="en-US" sz="1500" dirty="0"/>
              <a:t>  </a:t>
            </a:r>
          </a:p>
          <a:p>
            <a:endParaRPr lang="en" sz="1500" dirty="0"/>
          </a:p>
        </p:txBody>
      </p:sp>
    </p:spTree>
    <p:extLst>
      <p:ext uri="{BB962C8B-B14F-4D97-AF65-F5344CB8AC3E}">
        <p14:creationId xmlns:p14="http://schemas.microsoft.com/office/powerpoint/2010/main" val="209387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130625"/>
            <a:ext cx="6699824" cy="7134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817250" y="498726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2400" b="1" dirty="0">
                <a:solidFill>
                  <a:srgbClr val="0033CC"/>
                </a:solidFill>
              </a:rPr>
              <a:t>Text </a:t>
            </a:r>
            <a:r>
              <a:rPr lang="en" sz="2400" b="1" dirty="0">
                <a:solidFill>
                  <a:srgbClr val="0033CC"/>
                </a:solidFill>
              </a:rPr>
              <a:t>Semantics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Propositional models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Matrix factorization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Word2vec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Skip-Thought vectors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Siamese models</a:t>
            </a:r>
          </a:p>
        </p:txBody>
      </p:sp>
    </p:spTree>
    <p:extLst>
      <p:ext uri="{BB962C8B-B14F-4D97-AF65-F5344CB8AC3E}">
        <p14:creationId xmlns:p14="http://schemas.microsoft.com/office/powerpoint/2010/main" val="1274979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708269" y="130396"/>
            <a:ext cx="669982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Word2vec: Local contexts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605017" y="763706"/>
            <a:ext cx="7923654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Instead of entire documents, Word2vec uses words a few positions away from each center word. The pairs of center word/context word are called </a:t>
            </a:r>
            <a:r>
              <a:rPr lang="en-US" sz="1800" b="1" dirty="0">
                <a:solidFill>
                  <a:srgbClr val="0033CC"/>
                </a:solidFill>
              </a:rPr>
              <a:t>“skip-grams.”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b="1" dirty="0">
              <a:solidFill>
                <a:srgbClr val="0033CC"/>
              </a:solidFill>
            </a:endParaRP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“It was </a:t>
            </a:r>
            <a:r>
              <a:rPr lang="en-US" sz="1800" b="1" dirty="0">
                <a:solidFill>
                  <a:srgbClr val="0033CC"/>
                </a:solidFill>
              </a:rPr>
              <a:t>a bright cold </a:t>
            </a:r>
            <a:r>
              <a:rPr lang="en-US" sz="1800" b="1" dirty="0">
                <a:solidFill>
                  <a:srgbClr val="C00000"/>
                </a:solidFill>
              </a:rPr>
              <a:t>day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33CC"/>
                </a:solidFill>
              </a:rPr>
              <a:t>in April, and </a:t>
            </a:r>
            <a:r>
              <a:rPr lang="en-US" sz="1800" dirty="0"/>
              <a:t>the clocks were striking”</a:t>
            </a:r>
            <a:endParaRPr lang="en-US" sz="1800" b="1" dirty="0">
              <a:solidFill>
                <a:srgbClr val="0033CC"/>
              </a:solidFill>
            </a:endParaRP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b="1" dirty="0">
                <a:solidFill>
                  <a:srgbClr val="C00000"/>
                </a:solidFill>
              </a:rPr>
              <a:t>Center word: red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b="1" dirty="0">
                <a:solidFill>
                  <a:srgbClr val="0033CC"/>
                </a:solidFill>
              </a:rPr>
              <a:t>Context words: blue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Word2vec considers all words as center words, and all their context words. 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1973359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577641" y="147585"/>
            <a:ext cx="669982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Word2vec: Local contexts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577640" y="789388"/>
            <a:ext cx="7923529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Models can predict center word from context, CBOW model. “Contextual Bag-Of-Words”. The context words are unordered. </a:t>
            </a:r>
            <a:endParaRPr lang="en-US" sz="1800" b="1" dirty="0">
              <a:solidFill>
                <a:srgbClr val="0033CC"/>
              </a:solidFill>
            </a:endParaRP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345427" y="4436269"/>
            <a:ext cx="64155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Distributed Representations of Words and Phrases and their Compositionality</a:t>
            </a:r>
          </a:p>
          <a:p>
            <a:r>
              <a:rPr lang="en-US" sz="1050" dirty="0"/>
              <a:t>Tomas </a:t>
            </a:r>
            <a:r>
              <a:rPr lang="en-US" sz="1050" dirty="0" err="1"/>
              <a:t>Mikolov</a:t>
            </a:r>
            <a:r>
              <a:rPr lang="en-US" sz="1050" dirty="0"/>
              <a:t>, Ilya </a:t>
            </a:r>
            <a:r>
              <a:rPr lang="en-US" sz="1050" dirty="0" err="1"/>
              <a:t>Sutskever</a:t>
            </a:r>
            <a:r>
              <a:rPr lang="en-US" sz="1050" dirty="0"/>
              <a:t>, Kai Chen, Greg </a:t>
            </a:r>
            <a:r>
              <a:rPr lang="en-US" sz="1050" dirty="0" err="1"/>
              <a:t>Corrado</a:t>
            </a:r>
            <a:r>
              <a:rPr lang="en-US" sz="1050" dirty="0"/>
              <a:t>, Jeffrey Dean, NIPS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2170" y="3020423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Center word</a:t>
            </a:r>
          </a:p>
        </p:txBody>
      </p:sp>
      <p:pic>
        <p:nvPicPr>
          <p:cNvPr id="1026" name="Picture 2" descr="CBOW and Skip-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963"/>
          <a:stretch/>
        </p:blipFill>
        <p:spPr bwMode="auto">
          <a:xfrm>
            <a:off x="2947235" y="1537558"/>
            <a:ext cx="2811431" cy="281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08282" y="2950842"/>
            <a:ext cx="1047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Context words</a:t>
            </a:r>
          </a:p>
        </p:txBody>
      </p:sp>
    </p:spTree>
    <p:extLst>
      <p:ext uri="{BB962C8B-B14F-4D97-AF65-F5344CB8AC3E}">
        <p14:creationId xmlns:p14="http://schemas.microsoft.com/office/powerpoint/2010/main" val="984490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00958" y="157898"/>
            <a:ext cx="669982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Word2vec: Local contexts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800958" y="763706"/>
            <a:ext cx="7566145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The pairs of center word/context word are called </a:t>
            </a:r>
            <a:r>
              <a:rPr lang="en-US" sz="1800" b="1" dirty="0">
                <a:solidFill>
                  <a:srgbClr val="0033CC"/>
                </a:solidFill>
              </a:rPr>
              <a:t>“skip-grams.” </a:t>
            </a:r>
            <a:r>
              <a:rPr lang="en-US" sz="1800" dirty="0"/>
              <a:t>Typical distances are 3-5 word positions. Skip-gram model:</a:t>
            </a:r>
            <a:endParaRPr lang="en-US" sz="1800" b="1" dirty="0">
              <a:solidFill>
                <a:srgbClr val="0033CC"/>
              </a:solidFill>
            </a:endParaRP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27" y="1793081"/>
            <a:ext cx="230571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5427" y="4436269"/>
            <a:ext cx="64155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Distributed Representations of Words and Phrases and their Compositionality</a:t>
            </a:r>
          </a:p>
          <a:p>
            <a:r>
              <a:rPr lang="en-US" sz="1050" dirty="0"/>
              <a:t>Tomas </a:t>
            </a:r>
            <a:r>
              <a:rPr lang="en-US" sz="1050" dirty="0" err="1"/>
              <a:t>Mikolov</a:t>
            </a:r>
            <a:r>
              <a:rPr lang="en-US" sz="1050" dirty="0"/>
              <a:t>, Ilya </a:t>
            </a:r>
            <a:r>
              <a:rPr lang="en-US" sz="1050" dirty="0" err="1"/>
              <a:t>Sutskever</a:t>
            </a:r>
            <a:r>
              <a:rPr lang="en-US" sz="1050" dirty="0"/>
              <a:t>, Kai Chen, Greg </a:t>
            </a:r>
            <a:r>
              <a:rPr lang="en-US" sz="1050" dirty="0" err="1"/>
              <a:t>Corrado</a:t>
            </a:r>
            <a:r>
              <a:rPr lang="en-US" sz="1050" dirty="0"/>
              <a:t>, Jeffrey Dean, NIPS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6762" y="2976176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Center word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93544" y="2569608"/>
            <a:ext cx="1047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Context words</a:t>
            </a:r>
          </a:p>
        </p:txBody>
      </p:sp>
    </p:spTree>
    <p:extLst>
      <p:ext uri="{BB962C8B-B14F-4D97-AF65-F5344CB8AC3E}">
        <p14:creationId xmlns:p14="http://schemas.microsoft.com/office/powerpoint/2010/main" val="1752207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85800" y="130397"/>
            <a:ext cx="682198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Word2vec: Local contexts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380"/>
              <p:cNvSpPr txBox="1"/>
              <p:nvPr/>
            </p:nvSpPr>
            <p:spPr>
              <a:xfrm>
                <a:off x="532828" y="763706"/>
                <a:ext cx="8171160" cy="36139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r>
                  <a:rPr lang="en-US" sz="1800" dirty="0"/>
                  <a:t>Word2vec minimizes a </a:t>
                </a:r>
                <a:r>
                  <a:rPr lang="en-US" sz="1800" dirty="0" err="1"/>
                  <a:t>softmax</a:t>
                </a:r>
                <a:r>
                  <a:rPr lang="en-US" sz="1800" dirty="0"/>
                  <a:t> loss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for each output word given an input word:</a:t>
                </a:r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  <m:r>
                            <a:rPr lang="en-US" sz="1800" i="1">
                              <a:latin typeface="Cambria Math"/>
                            </a:rPr>
                            <m:t>|</m:t>
                          </m:r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sz="1800" dirty="0"/>
                  <a:t> is the output word,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is the input word.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1800" dirty="0"/>
                  <a:t> ranges over a context of  </a:t>
                </a:r>
                <a:br>
                  <a:rPr lang="en-US" sz="1800" dirty="0"/>
                </a:br>
                <a:r>
                  <a:rPr lang="en-US" sz="1800" dirty="0">
                    <a:sym typeface="Symbol"/>
                  </a:rPr>
                  <a:t></a:t>
                </a:r>
                <a:r>
                  <a:rPr lang="en-US" sz="1800" dirty="0"/>
                  <a:t> 3-5 positions around the input word.</a:t>
                </a:r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1800" dirty="0"/>
                  <a:t> is an </a:t>
                </a:r>
                <a:r>
                  <a:rPr lang="en-US" sz="1800" dirty="0">
                    <a:solidFill>
                      <a:srgbClr val="005696"/>
                    </a:solidFill>
                  </a:rPr>
                  <a:t>output embedding vector</a:t>
                </a:r>
                <a:r>
                  <a:rPr lang="en-US" sz="1800" dirty="0"/>
                  <a:t>.</a:t>
                </a:r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is an </a:t>
                </a:r>
                <a:r>
                  <a:rPr lang="en-US" sz="1800" dirty="0">
                    <a:solidFill>
                      <a:srgbClr val="005696"/>
                    </a:solidFill>
                  </a:rPr>
                  <a:t>input embedding vector</a:t>
                </a:r>
                <a:r>
                  <a:rPr lang="en-US" sz="1800" dirty="0"/>
                  <a:t>.</a:t>
                </a:r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r>
                  <a:rPr lang="en-US" sz="1800" dirty="0"/>
                  <a:t>Word2vec can be implemented with standard DNN toolkits, by backpropagating to optimize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85725">
                  <a:spcBef>
                    <a:spcPts val="900"/>
                  </a:spcBef>
                  <a:spcAft>
                    <a:spcPts val="900"/>
                  </a:spcAft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" sz="1800" dirty="0"/>
              </a:p>
            </p:txBody>
          </p:sp>
        </mc:Choice>
        <mc:Fallback xmlns="">
          <p:sp>
            <p:nvSpPr>
              <p:cNvPr id="6" name="Shape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28" y="763706"/>
                <a:ext cx="8171160" cy="3613948"/>
              </a:xfrm>
              <a:prstGeom prst="rect">
                <a:avLst/>
              </a:prstGeom>
              <a:blipFill>
                <a:blip r:embed="rId3"/>
                <a:stretch>
                  <a:fillRect t="-169" r="-746" b="-133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95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85800" y="130397"/>
            <a:ext cx="682198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Word2vec: </a:t>
            </a:r>
            <a:r>
              <a:rPr lang="en-US" sz="2700" dirty="0">
                <a:solidFill>
                  <a:schemeClr val="tx1"/>
                </a:solidFill>
              </a:rPr>
              <a:t>As a Deep Network</a:t>
            </a:r>
            <a:endParaRPr lang="en" sz="2700" dirty="0">
              <a:solidFill>
                <a:schemeClr val="tx1"/>
              </a:solidFill>
            </a:endParaRPr>
          </a:p>
        </p:txBody>
      </p:sp>
      <p:sp>
        <p:nvSpPr>
          <p:cNvPr id="6" name="Shape 380"/>
          <p:cNvSpPr txBox="1"/>
          <p:nvPr/>
        </p:nvSpPr>
        <p:spPr>
          <a:xfrm>
            <a:off x="532828" y="763706"/>
            <a:ext cx="8171160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spcAft>
                <a:spcPts val="900"/>
              </a:spcAft>
              <a:buSzPct val="100000"/>
            </a:pPr>
            <a:r>
              <a:rPr lang="en-US" sz="1800" dirty="0"/>
              <a:t>Input x is a </a:t>
            </a:r>
            <a:r>
              <a:rPr lang="en-US" sz="1800" dirty="0">
                <a:solidFill>
                  <a:srgbClr val="C00000"/>
                </a:solidFill>
              </a:rPr>
              <a:t>one-hot encoded input word</a:t>
            </a:r>
            <a:r>
              <a:rPr lang="en-US" sz="1800" dirty="0"/>
              <a:t>, y is the </a:t>
            </a:r>
            <a:r>
              <a:rPr lang="en-US" sz="1800" dirty="0">
                <a:solidFill>
                  <a:srgbClr val="C00000"/>
                </a:solidFill>
              </a:rPr>
              <a:t>index</a:t>
            </a:r>
            <a:r>
              <a:rPr lang="en-US" sz="1800" dirty="0"/>
              <a:t> of the output (context) word:</a:t>
            </a:r>
          </a:p>
          <a:p>
            <a:pPr marL="85725">
              <a:spcBef>
                <a:spcPts val="900"/>
              </a:spcBef>
              <a:spcAft>
                <a:spcPts val="900"/>
              </a:spcAft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spcAft>
                <a:spcPts val="900"/>
              </a:spcAft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spcAft>
                <a:spcPts val="900"/>
              </a:spcAft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spcAft>
                <a:spcPts val="900"/>
              </a:spcAft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spcAft>
                <a:spcPts val="900"/>
              </a:spcAft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spcAft>
                <a:spcPts val="900"/>
              </a:spcAft>
              <a:buSzPct val="100000"/>
            </a:pPr>
            <a:r>
              <a:rPr lang="en-US" sz="1800" dirty="0"/>
              <a:t>Compute loss over all (</a:t>
            </a:r>
            <a:r>
              <a:rPr lang="en-US" sz="1800" dirty="0" err="1"/>
              <a:t>x,y</a:t>
            </a:r>
            <a:r>
              <a:rPr lang="en-US" sz="1800" dirty="0"/>
              <a:t>), (input, context) word pairs. </a:t>
            </a:r>
          </a:p>
          <a:p>
            <a:pPr marL="85725">
              <a:spcBef>
                <a:spcPts val="900"/>
              </a:spcBef>
              <a:spcAft>
                <a:spcPts val="900"/>
              </a:spcAft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22C9D-AF37-4EA3-BE70-BC6E13292EFE}"/>
              </a:ext>
            </a:extLst>
          </p:cNvPr>
          <p:cNvSpPr/>
          <p:nvPr/>
        </p:nvSpPr>
        <p:spPr>
          <a:xfrm>
            <a:off x="1357266" y="2471714"/>
            <a:ext cx="109142" cy="1086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6E6A0B-8AC5-4664-BB0D-B66622F65F72}"/>
                  </a:ext>
                </a:extLst>
              </p:cNvPr>
              <p:cNvSpPr/>
              <p:nvPr/>
            </p:nvSpPr>
            <p:spPr>
              <a:xfrm>
                <a:off x="1880450" y="1399693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6E6A0B-8AC5-4664-BB0D-B66622F65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50" y="1399693"/>
                <a:ext cx="845227" cy="708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EE6FC56-3974-4CF5-901E-6B308987BD86}"/>
              </a:ext>
            </a:extLst>
          </p:cNvPr>
          <p:cNvSpPr/>
          <p:nvPr/>
        </p:nvSpPr>
        <p:spPr>
          <a:xfrm>
            <a:off x="3048346" y="2860853"/>
            <a:ext cx="91374" cy="307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4ACFDDE5-031E-4E3E-8191-8B9C1058AAD2}"/>
              </a:ext>
            </a:extLst>
          </p:cNvPr>
          <p:cNvSpPr/>
          <p:nvPr/>
        </p:nvSpPr>
        <p:spPr>
          <a:xfrm rot="5400000">
            <a:off x="1759843" y="2574395"/>
            <a:ext cx="1086442" cy="881081"/>
          </a:xfrm>
          <a:prstGeom prst="trapezoid">
            <a:avLst>
              <a:gd name="adj" fmla="val 44493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E25EC71E-F5EE-43D7-ADE9-EF65E3B93960}"/>
              </a:ext>
            </a:extLst>
          </p:cNvPr>
          <p:cNvSpPr/>
          <p:nvPr/>
        </p:nvSpPr>
        <p:spPr>
          <a:xfrm rot="5400000" flipV="1">
            <a:off x="3311125" y="2578010"/>
            <a:ext cx="1086442" cy="873851"/>
          </a:xfrm>
          <a:prstGeom prst="trapezoid">
            <a:avLst>
              <a:gd name="adj" fmla="val 44411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E541D6-C05C-4F02-939A-1750DE3D7A69}"/>
                  </a:ext>
                </a:extLst>
              </p:cNvPr>
              <p:cNvSpPr/>
              <p:nvPr/>
            </p:nvSpPr>
            <p:spPr>
              <a:xfrm>
                <a:off x="3431732" y="1399693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E541D6-C05C-4F02-939A-1750DE3D7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32" y="1399693"/>
                <a:ext cx="845227" cy="708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EDA655-2F4B-43F5-A588-1A8C50C9CABE}"/>
              </a:ext>
            </a:extLst>
          </p:cNvPr>
          <p:cNvCxnSpPr>
            <a:stCxn id="4" idx="3"/>
            <a:endCxn id="8" idx="2"/>
          </p:cNvCxnSpPr>
          <p:nvPr/>
        </p:nvCxnSpPr>
        <p:spPr>
          <a:xfrm>
            <a:off x="1466408" y="3014936"/>
            <a:ext cx="3961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A12EF1-0AE5-4B1D-A07D-77867D597067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>
            <a:off x="2303064" y="2107913"/>
            <a:ext cx="0" cy="55981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09F563-8AC6-49DE-BF18-081CFD5B7A3B}"/>
              </a:ext>
            </a:extLst>
          </p:cNvPr>
          <p:cNvCxnSpPr>
            <a:cxnSpLocks/>
            <a:stCxn id="8" idx="0"/>
            <a:endCxn id="7" idx="1"/>
          </p:cNvCxnSpPr>
          <p:nvPr/>
        </p:nvCxnSpPr>
        <p:spPr>
          <a:xfrm flipV="1">
            <a:off x="2743605" y="3014776"/>
            <a:ext cx="304741" cy="16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3D7F4B-0F12-429A-A8CD-30BE162309B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139720" y="3014776"/>
            <a:ext cx="271488" cy="16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3A55092-83B4-49C8-8963-D62105284324}"/>
              </a:ext>
            </a:extLst>
          </p:cNvPr>
          <p:cNvSpPr/>
          <p:nvPr/>
        </p:nvSpPr>
        <p:spPr>
          <a:xfrm>
            <a:off x="4567340" y="2471715"/>
            <a:ext cx="94530" cy="1086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D9E7F2-8848-4CDB-9CC6-0F19622AEA9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291873" y="3014936"/>
            <a:ext cx="275467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1E9A19-3531-43E3-BC3D-CA25274E1E3E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661870" y="3014936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5624A4-2515-453F-9C7B-A08DF20D22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>
          <a:xfrm>
            <a:off x="3854346" y="2107913"/>
            <a:ext cx="1" cy="55784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apezoid 23">
            <a:extLst>
              <a:ext uri="{FF2B5EF4-FFF2-40B4-BE49-F238E27FC236}">
                <a16:creationId xmlns:a16="http://schemas.microsoft.com/office/drawing/2014/main" id="{0492972B-A5C1-4F20-B0A7-68EF7A4B9203}"/>
              </a:ext>
            </a:extLst>
          </p:cNvPr>
          <p:cNvSpPr/>
          <p:nvPr/>
        </p:nvSpPr>
        <p:spPr>
          <a:xfrm rot="5400000">
            <a:off x="4980774" y="2574362"/>
            <a:ext cx="1086428" cy="881136"/>
          </a:xfrm>
          <a:prstGeom prst="trapezoid">
            <a:avLst>
              <a:gd name="adj" fmla="val 56874"/>
            </a:avLst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37AE45-7E7E-44A3-885C-B53BF61BDA63}"/>
                  </a:ext>
                </a:extLst>
              </p:cNvPr>
              <p:cNvSpPr txBox="1"/>
              <p:nvPr/>
            </p:nvSpPr>
            <p:spPr>
              <a:xfrm>
                <a:off x="1240536" y="2175478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37AE45-7E7E-44A3-885C-B53BF61BD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36" y="2175478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BDC9DD-FBE5-439F-A01B-227DBFFDC8C0}"/>
                  </a:ext>
                </a:extLst>
              </p:cNvPr>
              <p:cNvSpPr txBox="1"/>
              <p:nvPr/>
            </p:nvSpPr>
            <p:spPr>
              <a:xfrm>
                <a:off x="4456779" y="2164542"/>
                <a:ext cx="321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BDC9DD-FBE5-439F-A01B-227DBFFD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779" y="2164542"/>
                <a:ext cx="3213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A6294C9-4B82-488E-9E28-E02480B1E276}"/>
              </a:ext>
            </a:extLst>
          </p:cNvPr>
          <p:cNvSpPr txBox="1"/>
          <p:nvPr/>
        </p:nvSpPr>
        <p:spPr>
          <a:xfrm>
            <a:off x="5084078" y="286044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1B12BC-3716-45F2-905E-780D0B47C6E4}"/>
                  </a:ext>
                </a:extLst>
              </p:cNvPr>
              <p:cNvSpPr txBox="1"/>
              <p:nvPr/>
            </p:nvSpPr>
            <p:spPr>
              <a:xfrm>
                <a:off x="1901107" y="2779244"/>
                <a:ext cx="6431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Affine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1B12BC-3716-45F2-905E-780D0B47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107" y="2779244"/>
                <a:ext cx="643125" cy="523220"/>
              </a:xfrm>
              <a:prstGeom prst="rect">
                <a:avLst/>
              </a:prstGeom>
              <a:blipFill>
                <a:blip r:embed="rId7"/>
                <a:stretch>
                  <a:fillRect l="-2857" t="-2326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064EBE-8E10-4B05-8541-3541E34217CF}"/>
                  </a:ext>
                </a:extLst>
              </p:cNvPr>
              <p:cNvSpPr txBox="1"/>
              <p:nvPr/>
            </p:nvSpPr>
            <p:spPr>
              <a:xfrm>
                <a:off x="3610361" y="2775847"/>
                <a:ext cx="6431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Affine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064EBE-8E10-4B05-8541-3541E3421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361" y="2775847"/>
                <a:ext cx="643125" cy="523220"/>
              </a:xfrm>
              <a:prstGeom prst="rect">
                <a:avLst/>
              </a:prstGeom>
              <a:blipFill>
                <a:blip r:embed="rId8"/>
                <a:stretch>
                  <a:fillRect l="-2830" t="-1163" r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C5F228-741F-40C6-ADF8-2C40EDE3159B}"/>
                  </a:ext>
                </a:extLst>
              </p:cNvPr>
              <p:cNvSpPr txBox="1"/>
              <p:nvPr/>
            </p:nvSpPr>
            <p:spPr>
              <a:xfrm>
                <a:off x="2923617" y="2522122"/>
                <a:ext cx="33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C5F228-741F-40C6-ADF8-2C40EDE31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617" y="2522122"/>
                <a:ext cx="33682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662D939-0C7F-49BD-B556-4825D494D95C}"/>
              </a:ext>
            </a:extLst>
          </p:cNvPr>
          <p:cNvCxnSpPr>
            <a:cxnSpLocks/>
          </p:cNvCxnSpPr>
          <p:nvPr/>
        </p:nvCxnSpPr>
        <p:spPr>
          <a:xfrm>
            <a:off x="5964558" y="3014333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3111EB3-1616-40EB-8E0D-15B7FAB854BB}"/>
              </a:ext>
            </a:extLst>
          </p:cNvPr>
          <p:cNvCxnSpPr>
            <a:cxnSpLocks/>
          </p:cNvCxnSpPr>
          <p:nvPr/>
        </p:nvCxnSpPr>
        <p:spPr>
          <a:xfrm>
            <a:off x="5531566" y="2243199"/>
            <a:ext cx="0" cy="47714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C4A3A9E-2304-4B11-81C6-8730BA2B0DC8}"/>
                  </a:ext>
                </a:extLst>
              </p:cNvPr>
              <p:cNvSpPr txBox="1"/>
              <p:nvPr/>
            </p:nvSpPr>
            <p:spPr>
              <a:xfrm>
                <a:off x="5370881" y="1922911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C4A3A9E-2304-4B11-81C6-8730BA2B0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881" y="1922911"/>
                <a:ext cx="338426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9ACDF6-01A0-4CCA-A707-73347992F079}"/>
                  </a:ext>
                </a:extLst>
              </p:cNvPr>
              <p:cNvSpPr txBox="1"/>
              <p:nvPr/>
            </p:nvSpPr>
            <p:spPr>
              <a:xfrm>
                <a:off x="5731260" y="2633312"/>
                <a:ext cx="674544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9ACDF6-01A0-4CCA-A707-73347992F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60" y="2633312"/>
                <a:ext cx="674544" cy="3247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85B6390-5B31-45E2-B3E4-DCC081F08645}"/>
                  </a:ext>
                </a:extLst>
              </p:cNvPr>
              <p:cNvSpPr/>
              <p:nvPr/>
            </p:nvSpPr>
            <p:spPr>
              <a:xfrm>
                <a:off x="6386164" y="2860444"/>
                <a:ext cx="845227" cy="307775"/>
              </a:xfrm>
              <a:prstGeom prst="rect">
                <a:avLst/>
              </a:prstGeom>
              <a:solidFill>
                <a:srgbClr val="A3E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85B6390-5B31-45E2-B3E4-DCC081F08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164" y="2860444"/>
                <a:ext cx="845227" cy="307775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71B0DC4-436E-4847-BEEA-794B87F0EA8B}"/>
              </a:ext>
            </a:extLst>
          </p:cNvPr>
          <p:cNvCxnSpPr>
            <a:cxnSpLocks/>
          </p:cNvCxnSpPr>
          <p:nvPr/>
        </p:nvCxnSpPr>
        <p:spPr>
          <a:xfrm>
            <a:off x="7231391" y="3011146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14F0335-4674-454B-AA35-07BBA5649890}"/>
              </a:ext>
            </a:extLst>
          </p:cNvPr>
          <p:cNvSpPr txBox="1"/>
          <p:nvPr/>
        </p:nvSpPr>
        <p:spPr>
          <a:xfrm>
            <a:off x="7684840" y="28604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7FACCC3-D205-4B39-BC93-29A8688FCB68}"/>
              </a:ext>
            </a:extLst>
          </p:cNvPr>
          <p:cNvSpPr txBox="1"/>
          <p:nvPr/>
        </p:nvSpPr>
        <p:spPr>
          <a:xfrm>
            <a:off x="2582815" y="3167002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Bottleneck</a:t>
            </a:r>
            <a:br>
              <a:rPr lang="en-US" dirty="0"/>
            </a:br>
            <a:r>
              <a:rPr lang="en-US" dirty="0"/>
              <a:t>layer dim ~ 300</a:t>
            </a:r>
          </a:p>
        </p:txBody>
      </p:sp>
    </p:spTree>
    <p:extLst>
      <p:ext uri="{BB962C8B-B14F-4D97-AF65-F5344CB8AC3E}">
        <p14:creationId xmlns:p14="http://schemas.microsoft.com/office/powerpoint/2010/main" val="1286255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924838" y="126959"/>
            <a:ext cx="669982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Word2vec: Local contexts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842210" y="763706"/>
            <a:ext cx="7538643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spcAft>
                <a:spcPts val="900"/>
              </a:spcAft>
              <a:buSzPct val="100000"/>
            </a:pPr>
            <a:r>
              <a:rPr lang="en-US" sz="1800" dirty="0"/>
              <a:t>Local contexts capture more information about relations and properties than LSA:</a:t>
            </a:r>
          </a:p>
          <a:p>
            <a:pPr marL="85725">
              <a:spcBef>
                <a:spcPts val="900"/>
              </a:spcBef>
              <a:spcAft>
                <a:spcPts val="900"/>
              </a:spcAft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82" y="1644804"/>
            <a:ext cx="4077224" cy="290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496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32023" y="144443"/>
            <a:ext cx="6699824" cy="73402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Composition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" sz="1800" dirty="0"/>
              <a:t>Algebraic relations: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 err="1"/>
              <a:t>vec</a:t>
            </a:r>
            <a:r>
              <a:rPr lang="en-US" sz="1800" dirty="0"/>
              <a:t>(‘‘woman")−</a:t>
            </a:r>
            <a:r>
              <a:rPr lang="en-US" sz="1800" dirty="0" err="1"/>
              <a:t>vec</a:t>
            </a:r>
            <a:r>
              <a:rPr lang="en-US" sz="1800" dirty="0"/>
              <a:t>(‘‘man") ≃ </a:t>
            </a:r>
            <a:r>
              <a:rPr lang="en-US" sz="1800" dirty="0" err="1"/>
              <a:t>vec</a:t>
            </a:r>
            <a:r>
              <a:rPr lang="en-US" sz="1800" dirty="0"/>
              <a:t>(‘‘aunt")−</a:t>
            </a:r>
            <a:r>
              <a:rPr lang="en-US" sz="1800" dirty="0" err="1"/>
              <a:t>vec</a:t>
            </a:r>
            <a:r>
              <a:rPr lang="en-US" sz="1800" dirty="0"/>
              <a:t>(‘‘uncle")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 err="1"/>
              <a:t>vec</a:t>
            </a:r>
            <a:r>
              <a:rPr lang="en-US" sz="1800" dirty="0"/>
              <a:t>(‘‘woman")−</a:t>
            </a:r>
            <a:r>
              <a:rPr lang="en-US" sz="1800" dirty="0" err="1"/>
              <a:t>vec</a:t>
            </a:r>
            <a:r>
              <a:rPr lang="en-US" sz="1800" dirty="0"/>
              <a:t>(‘‘man") ≃ </a:t>
            </a:r>
            <a:r>
              <a:rPr lang="en-US" sz="1800" dirty="0" err="1"/>
              <a:t>vec</a:t>
            </a:r>
            <a:r>
              <a:rPr lang="en-US" sz="1800" dirty="0"/>
              <a:t>(‘‘queen")−</a:t>
            </a:r>
            <a:r>
              <a:rPr lang="en-US" sz="1800" dirty="0" err="1"/>
              <a:t>vec</a:t>
            </a:r>
            <a:r>
              <a:rPr lang="en-US" sz="1800" dirty="0"/>
              <a:t>(‘‘king")</a:t>
            </a: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2050" name="Picture 2" descr="Image result for queen man king word embed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7"/>
          <a:stretch/>
        </p:blipFill>
        <p:spPr bwMode="auto">
          <a:xfrm>
            <a:off x="1801402" y="2314575"/>
            <a:ext cx="5234684" cy="17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1225" y="4363294"/>
            <a:ext cx="46057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 “Linguistic Regularities in Continuous Space Word Representations”</a:t>
            </a:r>
          </a:p>
          <a:p>
            <a:r>
              <a:rPr lang="en-US" sz="1050" dirty="0"/>
              <a:t>Tomas </a:t>
            </a:r>
            <a:r>
              <a:rPr lang="en-US" sz="1050" dirty="0" err="1"/>
              <a:t>Mikolov</a:t>
            </a:r>
            <a:r>
              <a:rPr lang="en-US" sz="1050" dirty="0"/>
              <a:t> , Wen-tau </a:t>
            </a:r>
            <a:r>
              <a:rPr lang="en-US" sz="1050" dirty="0" err="1"/>
              <a:t>Yih</a:t>
            </a:r>
            <a:r>
              <a:rPr lang="en-US" sz="1050" dirty="0"/>
              <a:t>, Geoffrey Zweig, NAACL-HLT 2013</a:t>
            </a:r>
          </a:p>
        </p:txBody>
      </p:sp>
    </p:spTree>
    <p:extLst>
      <p:ext uri="{BB962C8B-B14F-4D97-AF65-F5344CB8AC3E}">
        <p14:creationId xmlns:p14="http://schemas.microsoft.com/office/powerpoint/2010/main" val="707072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715145" y="74610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Relations Learned by Word2vec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869711" y="4363295"/>
            <a:ext cx="72813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“Efficient Estimation of Word Representations in Vector Space” Tomas </a:t>
            </a:r>
            <a:r>
              <a:rPr lang="en-US" sz="1050" dirty="0" err="1"/>
              <a:t>Mikolov</a:t>
            </a:r>
            <a:r>
              <a:rPr lang="en-US" sz="1050" dirty="0"/>
              <a:t>, Kai Chen, Greg </a:t>
            </a:r>
            <a:r>
              <a:rPr lang="en-US" sz="1050" dirty="0" err="1"/>
              <a:t>Corrado</a:t>
            </a:r>
            <a:r>
              <a:rPr lang="en-US" sz="1050" dirty="0"/>
              <a:t>, Jeffrey Dean, </a:t>
            </a:r>
            <a:r>
              <a:rPr lang="en-US" sz="1050" dirty="0" err="1"/>
              <a:t>Arxiv</a:t>
            </a:r>
            <a:r>
              <a:rPr lang="en-US" sz="1050" dirty="0"/>
              <a:t> 2013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07" y="1259491"/>
            <a:ext cx="4817597" cy="30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145" y="783449"/>
            <a:ext cx="6615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Word2vec model computed from 6 billion word corpus of news articles</a:t>
            </a:r>
          </a:p>
        </p:txBody>
      </p:sp>
    </p:spTree>
    <p:extLst>
      <p:ext uri="{BB962C8B-B14F-4D97-AF65-F5344CB8AC3E}">
        <p14:creationId xmlns:p14="http://schemas.microsoft.com/office/powerpoint/2010/main" val="2038514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25147" y="115776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Relations Learned by Word2vec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51225" y="4363295"/>
            <a:ext cx="6699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“Efficient Estimation of Word Representations in Vector Space” Tomas </a:t>
            </a:r>
            <a:r>
              <a:rPr lang="en-US" sz="1050" dirty="0" err="1"/>
              <a:t>Mikolov</a:t>
            </a:r>
            <a:r>
              <a:rPr lang="en-US" sz="1050" dirty="0"/>
              <a:t>, Kai Chen, Greg </a:t>
            </a:r>
            <a:r>
              <a:rPr lang="en-US" sz="1050" dirty="0" err="1"/>
              <a:t>Corrado</a:t>
            </a:r>
            <a:r>
              <a:rPr lang="en-US" sz="1050" dirty="0"/>
              <a:t>, Jeffrey Dean, </a:t>
            </a:r>
            <a:r>
              <a:rPr lang="en-US" sz="1050" dirty="0" err="1"/>
              <a:t>Arxiv</a:t>
            </a:r>
            <a:r>
              <a:rPr lang="en-US" sz="1050" dirty="0"/>
              <a:t>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5603" y="757052"/>
            <a:ext cx="7441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 relation is defined by the vector displacement in the first column. For each start word in the other column, the closest displaced word is shown. </a:t>
            </a:r>
          </a:p>
        </p:txBody>
      </p:sp>
    </p:spTree>
    <p:extLst>
      <p:ext uri="{BB962C8B-B14F-4D97-AF65-F5344CB8AC3E}">
        <p14:creationId xmlns:p14="http://schemas.microsoft.com/office/powerpoint/2010/main" val="1045127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51225" y="4363295"/>
            <a:ext cx="6699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“Efficient Estimation of Word Representations in Vector Space” Tomas </a:t>
            </a:r>
            <a:r>
              <a:rPr lang="en-US" sz="1050" dirty="0" err="1"/>
              <a:t>Mikolov</a:t>
            </a:r>
            <a:r>
              <a:rPr lang="en-US" sz="1050" dirty="0"/>
              <a:t>, Kai Chen, Greg </a:t>
            </a:r>
            <a:r>
              <a:rPr lang="en-US" sz="1050" dirty="0" err="1"/>
              <a:t>Corrado</a:t>
            </a:r>
            <a:r>
              <a:rPr lang="en-US" sz="1050" dirty="0"/>
              <a:t>, Jeffrey Dean, </a:t>
            </a:r>
            <a:r>
              <a:rPr lang="en-US" sz="1050" dirty="0" err="1"/>
              <a:t>Arxiv</a:t>
            </a:r>
            <a:r>
              <a:rPr lang="en-US" sz="1050" dirty="0"/>
              <a:t>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671637" y="2943224"/>
            <a:ext cx="112871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Shape 379">
            <a:extLst>
              <a:ext uri="{FF2B5EF4-FFF2-40B4-BE49-F238E27FC236}">
                <a16:creationId xmlns:a16="http://schemas.microsoft.com/office/drawing/2014/main" id="{E180C7C9-FD40-470F-8456-67B8FD6B2CB5}"/>
              </a:ext>
            </a:extLst>
          </p:cNvPr>
          <p:cNvSpPr txBox="1"/>
          <p:nvPr/>
        </p:nvSpPr>
        <p:spPr>
          <a:xfrm>
            <a:off x="825147" y="115776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Relations Learned by Word2vec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8CAD3-01C1-41EA-8500-B44345C25D1D}"/>
              </a:ext>
            </a:extLst>
          </p:cNvPr>
          <p:cNvSpPr txBox="1"/>
          <p:nvPr/>
        </p:nvSpPr>
        <p:spPr>
          <a:xfrm>
            <a:off x="915603" y="757052"/>
            <a:ext cx="7441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 relation is defined by the vector displacement in the first column. For each start word in the other column, the closest displaced word is shown. </a:t>
            </a:r>
          </a:p>
        </p:txBody>
      </p:sp>
    </p:spTree>
    <p:extLst>
      <p:ext uri="{BB962C8B-B14F-4D97-AF65-F5344CB8AC3E}">
        <p14:creationId xmlns:p14="http://schemas.microsoft.com/office/powerpoint/2010/main" val="153647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130625"/>
            <a:ext cx="6699824" cy="7134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817250" y="498726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2400" b="1" dirty="0">
                <a:solidFill>
                  <a:srgbClr val="0033CC"/>
                </a:solidFill>
              </a:rPr>
              <a:t>Updates</a:t>
            </a:r>
            <a:endParaRPr lang="en" sz="2400" b="1" dirty="0">
              <a:solidFill>
                <a:srgbClr val="0033CC"/>
              </a:solidFill>
            </a:endParaRP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Assignment 2 deadline extended to 11pm Wednesday.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Midterm grades about 2 days away.  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2691332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51225" y="4363295"/>
            <a:ext cx="6699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“Efficient Estimation of Word Representations in Vector Space” Tomas </a:t>
            </a:r>
            <a:r>
              <a:rPr lang="en-US" sz="1050" dirty="0" err="1"/>
              <a:t>Mikolov</a:t>
            </a:r>
            <a:r>
              <a:rPr lang="en-US" sz="1050" dirty="0"/>
              <a:t>, Kai Chen, Greg </a:t>
            </a:r>
            <a:r>
              <a:rPr lang="en-US" sz="1050" dirty="0" err="1"/>
              <a:t>Corrado</a:t>
            </a:r>
            <a:r>
              <a:rPr lang="en-US" sz="1050" dirty="0"/>
              <a:t>, Jeffrey Dean, </a:t>
            </a:r>
            <a:r>
              <a:rPr lang="en-US" sz="1050" dirty="0" err="1"/>
              <a:t>Arxiv</a:t>
            </a:r>
            <a:r>
              <a:rPr lang="en-US" sz="1050" dirty="0"/>
              <a:t>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671637" y="2943224"/>
            <a:ext cx="112871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3576395" y="2943224"/>
            <a:ext cx="408242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Shape 379">
            <a:extLst>
              <a:ext uri="{FF2B5EF4-FFF2-40B4-BE49-F238E27FC236}">
                <a16:creationId xmlns:a16="http://schemas.microsoft.com/office/drawing/2014/main" id="{A2ABE4FD-582F-42B1-B1A5-04F09569B8D6}"/>
              </a:ext>
            </a:extLst>
          </p:cNvPr>
          <p:cNvSpPr txBox="1"/>
          <p:nvPr/>
        </p:nvSpPr>
        <p:spPr>
          <a:xfrm>
            <a:off x="825147" y="115776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Relations Learned by Word2vec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04C46-B2E7-4C65-BB11-B6B8A905EAC1}"/>
              </a:ext>
            </a:extLst>
          </p:cNvPr>
          <p:cNvSpPr txBox="1"/>
          <p:nvPr/>
        </p:nvSpPr>
        <p:spPr>
          <a:xfrm>
            <a:off x="915603" y="757052"/>
            <a:ext cx="7441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 relation is defined by the vector displacement in the first column. For each start word in the other column, the closest displaced word is shown. </a:t>
            </a:r>
          </a:p>
        </p:txBody>
      </p:sp>
    </p:spTree>
    <p:extLst>
      <p:ext uri="{BB962C8B-B14F-4D97-AF65-F5344CB8AC3E}">
        <p14:creationId xmlns:p14="http://schemas.microsoft.com/office/powerpoint/2010/main" val="1870753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51225" y="4363295"/>
            <a:ext cx="6699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“Efficient Estimation of Word Representations in Vector Space” Tomas </a:t>
            </a:r>
            <a:r>
              <a:rPr lang="en-US" sz="1050" dirty="0" err="1"/>
              <a:t>Mikolov</a:t>
            </a:r>
            <a:r>
              <a:rPr lang="en-US" sz="1050" dirty="0"/>
              <a:t>, Kai Chen, Greg </a:t>
            </a:r>
            <a:r>
              <a:rPr lang="en-US" sz="1050" dirty="0" err="1"/>
              <a:t>Corrado</a:t>
            </a:r>
            <a:r>
              <a:rPr lang="en-US" sz="1050" dirty="0"/>
              <a:t>, Jeffrey Dean, </a:t>
            </a:r>
            <a:r>
              <a:rPr lang="en-US" sz="1050" dirty="0" err="1"/>
              <a:t>Arxiv</a:t>
            </a:r>
            <a:r>
              <a:rPr lang="en-US" sz="1050" dirty="0"/>
              <a:t>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671637" y="2943224"/>
            <a:ext cx="112871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3576395" y="2943224"/>
            <a:ext cx="408242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3933346" y="2943223"/>
            <a:ext cx="352904" cy="300157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hape 379">
            <a:extLst>
              <a:ext uri="{FF2B5EF4-FFF2-40B4-BE49-F238E27FC236}">
                <a16:creationId xmlns:a16="http://schemas.microsoft.com/office/drawing/2014/main" id="{FED40B2D-9754-4CD3-BE9F-E78BDC91A9CB}"/>
              </a:ext>
            </a:extLst>
          </p:cNvPr>
          <p:cNvSpPr txBox="1"/>
          <p:nvPr/>
        </p:nvSpPr>
        <p:spPr>
          <a:xfrm>
            <a:off x="825147" y="115776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Relations Learned by Word2vec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4BBBC-457E-44A2-8104-D7FBDEA315FF}"/>
              </a:ext>
            </a:extLst>
          </p:cNvPr>
          <p:cNvSpPr txBox="1"/>
          <p:nvPr/>
        </p:nvSpPr>
        <p:spPr>
          <a:xfrm>
            <a:off x="915603" y="757052"/>
            <a:ext cx="7441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 relation is defined by the vector displacement in the first column. For each start word in the other column, the closest displaced word is shown. </a:t>
            </a:r>
          </a:p>
        </p:txBody>
      </p:sp>
    </p:spTree>
    <p:extLst>
      <p:ext uri="{BB962C8B-B14F-4D97-AF65-F5344CB8AC3E}">
        <p14:creationId xmlns:p14="http://schemas.microsoft.com/office/powerpoint/2010/main" val="1034184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51225" y="4363295"/>
            <a:ext cx="6699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“Efficient Estimation of Word Representations in Vector Space” Tomas </a:t>
            </a:r>
            <a:r>
              <a:rPr lang="en-US" sz="1050" dirty="0" err="1"/>
              <a:t>Mikolov</a:t>
            </a:r>
            <a:r>
              <a:rPr lang="en-US" sz="1050" dirty="0"/>
              <a:t>, Kai Chen, Greg </a:t>
            </a:r>
            <a:r>
              <a:rPr lang="en-US" sz="1050" dirty="0" err="1"/>
              <a:t>Corrado</a:t>
            </a:r>
            <a:r>
              <a:rPr lang="en-US" sz="1050" dirty="0"/>
              <a:t>, Jeffrey Dean, </a:t>
            </a:r>
            <a:r>
              <a:rPr lang="en-US" sz="1050" dirty="0" err="1"/>
              <a:t>Arxiv</a:t>
            </a:r>
            <a:r>
              <a:rPr lang="en-US" sz="1050" dirty="0"/>
              <a:t>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671637" y="2943224"/>
            <a:ext cx="112871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5105158" y="2943222"/>
            <a:ext cx="408242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5462109" y="2943222"/>
            <a:ext cx="352904" cy="300157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hape 379">
            <a:extLst>
              <a:ext uri="{FF2B5EF4-FFF2-40B4-BE49-F238E27FC236}">
                <a16:creationId xmlns:a16="http://schemas.microsoft.com/office/drawing/2014/main" id="{E8155D05-FFAC-4F3F-AFDA-2A79AAC5F416}"/>
              </a:ext>
            </a:extLst>
          </p:cNvPr>
          <p:cNvSpPr txBox="1"/>
          <p:nvPr/>
        </p:nvSpPr>
        <p:spPr>
          <a:xfrm>
            <a:off x="825147" y="115776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Relations Learned by Word2vec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75FE1-1200-47C8-B31E-84FFA0C033AD}"/>
              </a:ext>
            </a:extLst>
          </p:cNvPr>
          <p:cNvSpPr txBox="1"/>
          <p:nvPr/>
        </p:nvSpPr>
        <p:spPr>
          <a:xfrm>
            <a:off x="915603" y="757052"/>
            <a:ext cx="7441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 relation is defined by the vector displacement in the first column. For each start word in the other column, the closest displaced word is shown. </a:t>
            </a:r>
          </a:p>
        </p:txBody>
      </p:sp>
    </p:spTree>
    <p:extLst>
      <p:ext uri="{BB962C8B-B14F-4D97-AF65-F5344CB8AC3E}">
        <p14:creationId xmlns:p14="http://schemas.microsoft.com/office/powerpoint/2010/main" val="1326733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51225" y="4363295"/>
            <a:ext cx="6699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“Efficient Estimation of Word Representations in Vector Space” Tomas </a:t>
            </a:r>
            <a:r>
              <a:rPr lang="en-US" sz="1050" dirty="0" err="1"/>
              <a:t>Mikolov</a:t>
            </a:r>
            <a:r>
              <a:rPr lang="en-US" sz="1050" dirty="0"/>
              <a:t>, Kai Chen, Greg </a:t>
            </a:r>
            <a:r>
              <a:rPr lang="en-US" sz="1050" dirty="0" err="1"/>
              <a:t>Corrado</a:t>
            </a:r>
            <a:r>
              <a:rPr lang="en-US" sz="1050" dirty="0"/>
              <a:t>, Jeffrey Dean, </a:t>
            </a:r>
            <a:r>
              <a:rPr lang="en-US" sz="1050" dirty="0" err="1"/>
              <a:t>Arxiv</a:t>
            </a:r>
            <a:r>
              <a:rPr lang="en-US" sz="1050" dirty="0"/>
              <a:t>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671637" y="2943224"/>
            <a:ext cx="112871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6162432" y="2943224"/>
            <a:ext cx="749601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6853840" y="2943222"/>
            <a:ext cx="831536" cy="300157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hape 379">
            <a:extLst>
              <a:ext uri="{FF2B5EF4-FFF2-40B4-BE49-F238E27FC236}">
                <a16:creationId xmlns:a16="http://schemas.microsoft.com/office/drawing/2014/main" id="{62549803-E87D-408B-A7E5-9DA60F137431}"/>
              </a:ext>
            </a:extLst>
          </p:cNvPr>
          <p:cNvSpPr txBox="1"/>
          <p:nvPr/>
        </p:nvSpPr>
        <p:spPr>
          <a:xfrm>
            <a:off x="825147" y="115776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Relations Learned by Word2vec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D2DDD7-1234-4498-B804-4C5B83F8023E}"/>
              </a:ext>
            </a:extLst>
          </p:cNvPr>
          <p:cNvSpPr txBox="1"/>
          <p:nvPr/>
        </p:nvSpPr>
        <p:spPr>
          <a:xfrm>
            <a:off x="915603" y="757052"/>
            <a:ext cx="7441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 relation is defined by the vector displacement in the first column. For each start word in the other column, the closest displaced word is shown. </a:t>
            </a:r>
          </a:p>
        </p:txBody>
      </p:sp>
    </p:spTree>
    <p:extLst>
      <p:ext uri="{BB962C8B-B14F-4D97-AF65-F5344CB8AC3E}">
        <p14:creationId xmlns:p14="http://schemas.microsoft.com/office/powerpoint/2010/main" val="2048041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51225" y="4363295"/>
            <a:ext cx="6699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“Efficient Estimation of Word Representations in Vector Space” Tomas </a:t>
            </a:r>
            <a:r>
              <a:rPr lang="en-US" sz="1050" dirty="0" err="1"/>
              <a:t>Mikolov</a:t>
            </a:r>
            <a:r>
              <a:rPr lang="en-US" sz="1050" dirty="0"/>
              <a:t>, Kai Chen, Greg </a:t>
            </a:r>
            <a:r>
              <a:rPr lang="en-US" sz="1050" dirty="0" err="1"/>
              <a:t>Corrado</a:t>
            </a:r>
            <a:r>
              <a:rPr lang="en-US" sz="1050" dirty="0"/>
              <a:t>, Jeffrey Dean, </a:t>
            </a:r>
            <a:r>
              <a:rPr lang="en-US" sz="1050" dirty="0" err="1"/>
              <a:t>Arxiv</a:t>
            </a:r>
            <a:r>
              <a:rPr lang="en-US" sz="1050" dirty="0"/>
              <a:t>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671637" y="3907630"/>
            <a:ext cx="1128713" cy="27509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6436519" y="3907632"/>
            <a:ext cx="475514" cy="275092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6912032" y="3907631"/>
            <a:ext cx="510324" cy="275091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Oval 10"/>
          <p:cNvSpPr/>
          <p:nvPr/>
        </p:nvSpPr>
        <p:spPr>
          <a:xfrm>
            <a:off x="3154913" y="3885310"/>
            <a:ext cx="749601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/>
          <p:cNvSpPr/>
          <p:nvPr/>
        </p:nvSpPr>
        <p:spPr>
          <a:xfrm>
            <a:off x="3904514" y="3882567"/>
            <a:ext cx="773343" cy="300157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/>
          <p:cNvSpPr/>
          <p:nvPr/>
        </p:nvSpPr>
        <p:spPr>
          <a:xfrm>
            <a:off x="4893469" y="3893343"/>
            <a:ext cx="607220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Oval 13"/>
          <p:cNvSpPr/>
          <p:nvPr/>
        </p:nvSpPr>
        <p:spPr>
          <a:xfrm>
            <a:off x="5500689" y="3893343"/>
            <a:ext cx="485774" cy="300157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Shape 379">
            <a:extLst>
              <a:ext uri="{FF2B5EF4-FFF2-40B4-BE49-F238E27FC236}">
                <a16:creationId xmlns:a16="http://schemas.microsoft.com/office/drawing/2014/main" id="{D2356770-51D0-487C-9CEB-6C8D92CBEC94}"/>
              </a:ext>
            </a:extLst>
          </p:cNvPr>
          <p:cNvSpPr txBox="1"/>
          <p:nvPr/>
        </p:nvSpPr>
        <p:spPr>
          <a:xfrm>
            <a:off x="825147" y="115776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Relations Learned by Word2vec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45B75-47B4-47E1-94EF-B451431A87D5}"/>
              </a:ext>
            </a:extLst>
          </p:cNvPr>
          <p:cNvSpPr txBox="1"/>
          <p:nvPr/>
        </p:nvSpPr>
        <p:spPr>
          <a:xfrm>
            <a:off x="915603" y="757052"/>
            <a:ext cx="7441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 relation is defined by the vector displacement in the first column. For each start word in the other column, the closest displaced word is shown. </a:t>
            </a:r>
          </a:p>
        </p:txBody>
      </p:sp>
    </p:spTree>
    <p:extLst>
      <p:ext uri="{BB962C8B-B14F-4D97-AF65-F5344CB8AC3E}">
        <p14:creationId xmlns:p14="http://schemas.microsoft.com/office/powerpoint/2010/main" val="950155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85800" y="130397"/>
            <a:ext cx="682198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700" dirty="0">
                <a:solidFill>
                  <a:schemeClr val="tx1"/>
                </a:solidFill>
              </a:rPr>
              <a:t>Word2vec: </a:t>
            </a:r>
            <a:r>
              <a:rPr lang="en-US" sz="2700" dirty="0">
                <a:solidFill>
                  <a:schemeClr val="tx1"/>
                </a:solidFill>
              </a:rPr>
              <a:t>Criticisms</a:t>
            </a:r>
            <a:endParaRPr lang="en" sz="2700" dirty="0">
              <a:solidFill>
                <a:schemeClr val="tx1"/>
              </a:solidFill>
            </a:endParaRPr>
          </a:p>
        </p:txBody>
      </p:sp>
      <p:sp>
        <p:nvSpPr>
          <p:cNvPr id="6" name="Shape 380"/>
          <p:cNvSpPr txBox="1"/>
          <p:nvPr/>
        </p:nvSpPr>
        <p:spPr>
          <a:xfrm>
            <a:off x="621319" y="973394"/>
            <a:ext cx="8171160" cy="340533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71475" indent="-28575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Use of cross-entropy loss puts much emphasis on small (unlikely) combinations of word/contexts. </a:t>
            </a:r>
          </a:p>
          <a:p>
            <a:pPr marL="371475" indent="-28575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71475" indent="-28575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Very expensive to normalize the </a:t>
            </a:r>
            <a:r>
              <a:rPr lang="en-US" sz="1800" dirty="0" err="1"/>
              <a:t>softmax</a:t>
            </a:r>
            <a:r>
              <a:rPr lang="en-US" sz="1800" dirty="0"/>
              <a:t> over all words (can be 10s or 100s of thousands of them). Approximations are often used. </a:t>
            </a:r>
          </a:p>
          <a:p>
            <a:pPr marL="371475" indent="-28575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71475" indent="-28575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Uses heuristic down-weighting of frequent words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835696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45686" y="80907"/>
            <a:ext cx="743895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Co-occurrence Matrices</a:t>
            </a:r>
            <a:endParaRPr lang="en" sz="27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380"/>
              <p:cNvSpPr txBox="1"/>
              <p:nvPr/>
            </p:nvSpPr>
            <p:spPr>
              <a:xfrm>
                <a:off x="708991" y="808891"/>
                <a:ext cx="7548956" cy="3344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/>
                  <a:t> counts the number of documents containing both words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Full-document co-occurrence matrix gives results similar to LSA. 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We can also use a </a:t>
                </a:r>
                <a:r>
                  <a:rPr lang="en-US" sz="1800" dirty="0">
                    <a:solidFill>
                      <a:srgbClr val="C00000"/>
                    </a:solidFill>
                  </a:rPr>
                  <a:t>window-based co-occurrence matrix</a:t>
                </a:r>
                <a:r>
                  <a:rPr lang="en-US" sz="1800" dirty="0"/>
                  <a:t>, by considering words that co-occur within a given distance from each other. This gives results similar to word2vec. 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“It might take some time for the results of this paper…”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-US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endParaRPr lang="en" sz="1800" dirty="0"/>
              </a:p>
            </p:txBody>
          </p:sp>
        </mc:Choice>
        <mc:Fallback xmlns="">
          <p:sp>
            <p:nvSpPr>
              <p:cNvPr id="6" name="Shape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1" y="808891"/>
                <a:ext cx="7548956" cy="3344749"/>
              </a:xfrm>
              <a:prstGeom prst="rect">
                <a:avLst/>
              </a:prstGeom>
              <a:blipFill>
                <a:blip r:embed="rId3"/>
                <a:stretch>
                  <a:fillRect l="-969" t="-3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AC5D3B49-5222-4D67-B2AF-8EE25C80CCA8}"/>
              </a:ext>
            </a:extLst>
          </p:cNvPr>
          <p:cNvSpPr/>
          <p:nvPr/>
        </p:nvSpPr>
        <p:spPr>
          <a:xfrm rot="16200000">
            <a:off x="1692381" y="2570885"/>
            <a:ext cx="221226" cy="193941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B1844BE-F641-4229-A9D9-DCB65513F1CD}"/>
              </a:ext>
            </a:extLst>
          </p:cNvPr>
          <p:cNvSpPr/>
          <p:nvPr/>
        </p:nvSpPr>
        <p:spPr>
          <a:xfrm rot="16200000">
            <a:off x="2070924" y="2661836"/>
            <a:ext cx="221226" cy="219997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465AFE0-D87B-4ECE-92BC-228D21331AB5}"/>
              </a:ext>
            </a:extLst>
          </p:cNvPr>
          <p:cNvSpPr/>
          <p:nvPr/>
        </p:nvSpPr>
        <p:spPr>
          <a:xfrm rot="16200000">
            <a:off x="2545332" y="3026614"/>
            <a:ext cx="221226" cy="18705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FD97B21-4DD9-482E-AF49-308FDFB1F468}"/>
              </a:ext>
            </a:extLst>
          </p:cNvPr>
          <p:cNvSpPr/>
          <p:nvPr/>
        </p:nvSpPr>
        <p:spPr>
          <a:xfrm rot="16200000">
            <a:off x="2970575" y="3218346"/>
            <a:ext cx="221226" cy="18705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93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324465" y="80907"/>
            <a:ext cx="7760175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Window-Based Co-occurrence Matrix Example</a:t>
            </a:r>
            <a:endParaRPr lang="en" sz="2700" dirty="0">
              <a:solidFill>
                <a:schemeClr val="tx1"/>
              </a:solidFill>
            </a:endParaRPr>
          </a:p>
        </p:txBody>
      </p:sp>
      <p:sp>
        <p:nvSpPr>
          <p:cNvPr id="6" name="Shape 380"/>
          <p:cNvSpPr txBox="1"/>
          <p:nvPr/>
        </p:nvSpPr>
        <p:spPr>
          <a:xfrm>
            <a:off x="371237" y="698278"/>
            <a:ext cx="3397132" cy="33447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800" dirty="0"/>
              <a:t>Example corpus: (R. </a:t>
            </a:r>
            <a:r>
              <a:rPr lang="en-US" sz="1800" dirty="0" err="1"/>
              <a:t>Socher</a:t>
            </a:r>
            <a:r>
              <a:rPr lang="en-US" sz="1800" dirty="0"/>
              <a:t>)</a:t>
            </a:r>
          </a:p>
          <a:p>
            <a:r>
              <a:rPr lang="en-US" sz="1800" dirty="0"/>
              <a:t>• I like deep learning.</a:t>
            </a:r>
          </a:p>
          <a:p>
            <a:r>
              <a:rPr lang="en-US" sz="1800" dirty="0"/>
              <a:t>• I like NLP.</a:t>
            </a:r>
          </a:p>
          <a:p>
            <a:r>
              <a:rPr lang="en-US" sz="1800" dirty="0"/>
              <a:t>• I enjoy flying.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A6FDCF-0E79-4E34-889F-2CF21068A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074" y="2140830"/>
            <a:ext cx="5934427" cy="2780443"/>
          </a:xfrm>
          <a:prstGeom prst="rect">
            <a:avLst/>
          </a:prstGeom>
        </p:spPr>
      </p:pic>
      <p:sp>
        <p:nvSpPr>
          <p:cNvPr id="5" name="Shape 380">
            <a:extLst>
              <a:ext uri="{FF2B5EF4-FFF2-40B4-BE49-F238E27FC236}">
                <a16:creationId xmlns:a16="http://schemas.microsoft.com/office/drawing/2014/main" id="{713FDE1A-3E74-48DC-98F1-6DDE106DD4C6}"/>
              </a:ext>
            </a:extLst>
          </p:cNvPr>
          <p:cNvSpPr txBox="1"/>
          <p:nvPr/>
        </p:nvSpPr>
        <p:spPr>
          <a:xfrm>
            <a:off x="3991810" y="1290992"/>
            <a:ext cx="3397132" cy="33447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800" dirty="0"/>
              <a:t>What’s the window size here?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243602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439993" y="110732"/>
            <a:ext cx="682198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A different model: </a:t>
            </a:r>
            <a:r>
              <a:rPr lang="en-US" sz="2700" dirty="0" err="1">
                <a:solidFill>
                  <a:schemeClr val="tx1"/>
                </a:solidFill>
              </a:rPr>
              <a:t>GloVe</a:t>
            </a:r>
            <a:endParaRPr lang="en" sz="2700" dirty="0">
              <a:solidFill>
                <a:schemeClr val="tx1"/>
              </a:solidFill>
            </a:endParaRPr>
          </a:p>
        </p:txBody>
      </p:sp>
      <p:sp>
        <p:nvSpPr>
          <p:cNvPr id="6" name="Shape 380"/>
          <p:cNvSpPr txBox="1"/>
          <p:nvPr/>
        </p:nvSpPr>
        <p:spPr>
          <a:xfrm>
            <a:off x="353961" y="757085"/>
            <a:ext cx="8406581" cy="425601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We can optimize a model explicitly for analogies:</a:t>
            </a:r>
            <a:endParaRPr lang="en" sz="1800" dirty="0"/>
          </a:p>
        </p:txBody>
      </p:sp>
      <p:pic>
        <p:nvPicPr>
          <p:cNvPr id="1026" name="Picture 2" descr="ttps://nlp.stanford.edu/projects/glove/images/man_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1539466"/>
            <a:ext cx="2673081" cy="20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tps://nlp.stanford.edu/projects/glove/images/company_ce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13" y="1472894"/>
            <a:ext cx="2745075" cy="21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tps://nlp.stanford.edu/projects/glove/images/city_z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59" y="1472894"/>
            <a:ext cx="2741617" cy="21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17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85800" y="130397"/>
            <a:ext cx="682198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A different model: </a:t>
            </a:r>
            <a:r>
              <a:rPr lang="en-US" sz="2700" dirty="0" err="1">
                <a:solidFill>
                  <a:schemeClr val="tx1"/>
                </a:solidFill>
              </a:rPr>
              <a:t>GloVe</a:t>
            </a:r>
            <a:endParaRPr lang="en" sz="27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380"/>
              <p:cNvSpPr txBox="1"/>
              <p:nvPr/>
            </p:nvSpPr>
            <p:spPr>
              <a:xfrm>
                <a:off x="621318" y="973393"/>
                <a:ext cx="8139224" cy="40397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" sz="1800" dirty="0"/>
                  <a:t> denote the number of times t</a:t>
                </a:r>
                <a:r>
                  <a:rPr lang="en-US" sz="1800" dirty="0"/>
                  <a:t>ha</a:t>
                </a:r>
                <a:r>
                  <a:rPr lang="en" sz="1800" dirty="0"/>
                  <a:t>t word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1800" dirty="0"/>
                  <a:t> occurs in the context of word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" sz="1800" dirty="0"/>
                  <a:t>.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" sz="1800" dirty="0"/>
                  <a:t>GloVe Minimizes: 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func>
                                    <m:func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-US" sz="1800" dirty="0"/>
                  <a:t>W</a:t>
                </a:r>
                <a:r>
                  <a:rPr lang="en" sz="18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" sz="1800" dirty="0"/>
                  <a:t> is the word embedding,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1800" dirty="0"/>
                  <a:t> is the context word embedding,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1800" dirty="0"/>
                  <a:t> are bias vectors,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" sz="1800" dirty="0"/>
                  <a:t> is a function that satisfies: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</a:t>
                </a:r>
                <a:endParaRPr lang="en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sz="1800" dirty="0"/>
                  <a:t> non-decreasing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sz="1800" dirty="0"/>
                  <a:t> “saturates” – not too large for large x. </a:t>
                </a:r>
              </a:p>
            </p:txBody>
          </p:sp>
        </mc:Choice>
        <mc:Fallback xmlns="">
          <p:sp>
            <p:nvSpPr>
              <p:cNvPr id="6" name="Shape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18" y="973393"/>
                <a:ext cx="8139224" cy="4039709"/>
              </a:xfrm>
              <a:prstGeom prst="rect">
                <a:avLst/>
              </a:prstGeom>
              <a:blipFill rotWithShape="0">
                <a:blip r:embed="rId3"/>
                <a:stretch>
                  <a:fillRect t="-302" r="-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76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047997" y="258840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Text Semantics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047997" y="1007425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In Natural Language Processing (NLP), </a:t>
            </a:r>
            <a:r>
              <a:rPr lang="en" sz="1800" b="1" i="1" dirty="0">
                <a:solidFill>
                  <a:srgbClr val="0033CC"/>
                </a:solidFill>
              </a:rPr>
              <a:t>semantics</a:t>
            </a:r>
            <a:r>
              <a:rPr lang="en" sz="1800" dirty="0"/>
              <a:t> is concerned with the meanings of texts.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There are two main approaches: </a:t>
            </a:r>
          </a:p>
          <a:p>
            <a:pPr marL="685800" lvl="1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b="1" i="1" dirty="0">
                <a:solidFill>
                  <a:srgbClr val="0033CC"/>
                </a:solidFill>
              </a:rPr>
              <a:t>Propositional or formal semantics: </a:t>
            </a:r>
            <a:r>
              <a:rPr lang="en" sz="1800" dirty="0"/>
              <a:t>A block of text is to converted into a formula in a logical language, e.g. predicate calculus.</a:t>
            </a:r>
          </a:p>
          <a:p>
            <a:pPr marL="685800" lvl="1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b="1" i="1" dirty="0">
                <a:solidFill>
                  <a:srgbClr val="0033CC"/>
                </a:solidFill>
              </a:rPr>
              <a:t>Vector representation. </a:t>
            </a:r>
            <a:r>
              <a:rPr lang="en" sz="1800" dirty="0"/>
              <a:t>Texts are </a:t>
            </a:r>
            <a:r>
              <a:rPr lang="en" sz="1800" b="1" i="1" dirty="0">
                <a:solidFill>
                  <a:srgbClr val="0033CC"/>
                </a:solidFill>
              </a:rPr>
              <a:t>embedded</a:t>
            </a:r>
            <a:r>
              <a:rPr lang="en" sz="1800" dirty="0"/>
              <a:t> into a high-dimensional space.  </a:t>
            </a:r>
            <a:r>
              <a:rPr lang="en-US" sz="1800" dirty="0"/>
              <a:t>Used for neural models…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502860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85800" y="130397"/>
            <a:ext cx="682198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A different model: </a:t>
            </a:r>
            <a:r>
              <a:rPr lang="en-US" sz="2700" dirty="0" err="1">
                <a:solidFill>
                  <a:schemeClr val="tx1"/>
                </a:solidFill>
              </a:rPr>
              <a:t>GloVe</a:t>
            </a:r>
            <a:endParaRPr lang="en" sz="27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380"/>
              <p:cNvSpPr txBox="1"/>
              <p:nvPr/>
            </p:nvSpPr>
            <p:spPr>
              <a:xfrm>
                <a:off x="599195" y="973394"/>
                <a:ext cx="8139224" cy="3405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" sz="1800" dirty="0"/>
                  <a:t> denote the number of times t</a:t>
                </a:r>
                <a:r>
                  <a:rPr lang="en-US" sz="1800" dirty="0"/>
                  <a:t>ha</a:t>
                </a:r>
                <a:r>
                  <a:rPr lang="en" sz="1800" dirty="0"/>
                  <a:t>t word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1800" dirty="0"/>
                  <a:t> occurs in the context of word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" sz="1800" dirty="0"/>
                  <a:t>.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" sz="1800" dirty="0"/>
                  <a:t>Can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" sz="1800" dirty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" sz="1800" dirty="0"/>
                  <a:t> undefined, but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" sz="1800" dirty="0"/>
                  <a:t> is zero in such cases, and that term in the sum is treated as 0: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func>
                                    <m:func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" sz="1800" dirty="0"/>
              </a:p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-US" sz="1800" dirty="0"/>
                  <a:t>A sensible choice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" sz="1800" dirty="0"/>
                  <a:t> is :</a:t>
                </a:r>
              </a:p>
            </p:txBody>
          </p:sp>
        </mc:Choice>
        <mc:Fallback xmlns="">
          <p:sp>
            <p:nvSpPr>
              <p:cNvPr id="6" name="Shape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95" y="973394"/>
                <a:ext cx="8139224" cy="3405330"/>
              </a:xfrm>
              <a:prstGeom prst="rect">
                <a:avLst/>
              </a:prstGeom>
              <a:blipFill rotWithShape="0">
                <a:blip r:embed="rId3"/>
                <a:stretch>
                  <a:fillRect t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77D4603-6EF5-4DEA-83E9-7EDA9FC3C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640" y="3563573"/>
            <a:ext cx="3635477" cy="815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44812B-EA8B-4451-BCF3-C59C6969F9C7}"/>
              </a:ext>
            </a:extLst>
          </p:cNvPr>
          <p:cNvSpPr/>
          <p:nvPr/>
        </p:nvSpPr>
        <p:spPr>
          <a:xfrm>
            <a:off x="3502504" y="2229172"/>
            <a:ext cx="716625" cy="446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DA01D1-7DFB-426C-9DC7-F1BAA19758FB}"/>
              </a:ext>
            </a:extLst>
          </p:cNvPr>
          <p:cNvSpPr/>
          <p:nvPr/>
        </p:nvSpPr>
        <p:spPr>
          <a:xfrm>
            <a:off x="5938685" y="2229171"/>
            <a:ext cx="716625" cy="446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96997" y="3701022"/>
                <a:ext cx="24440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Typical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sz="1600" dirty="0"/>
                  <a:t> = 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600" dirty="0"/>
                  <a:t>=100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97" y="3701022"/>
                <a:ext cx="2444067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49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858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62"/>
          <a:stretch/>
        </p:blipFill>
        <p:spPr>
          <a:xfrm>
            <a:off x="774101" y="241873"/>
            <a:ext cx="7376841" cy="49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19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735769" y="162759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Lexical and Compositional Semantics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649705" y="979713"/>
            <a:ext cx="7253401" cy="339128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b="1" dirty="0">
                <a:solidFill>
                  <a:srgbClr val="0033CC"/>
                </a:solidFill>
              </a:rPr>
              <a:t>Lexical Semantics: </a:t>
            </a:r>
            <a:r>
              <a:rPr lang="en-US" sz="1800" dirty="0"/>
              <a:t>focuses on the meaning of individual words.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b="1" dirty="0">
                <a:solidFill>
                  <a:srgbClr val="0033CC"/>
                </a:solidFill>
              </a:rPr>
              <a:t>Compositional Semantics: </a:t>
            </a:r>
            <a:r>
              <a:rPr lang="en-US" sz="1800" dirty="0"/>
              <a:t>meaning depends on the words, and on how they are combined. 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5122" name="Picture 2" descr="Image result for lego bri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63" y="2678326"/>
            <a:ext cx="3042097" cy="20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93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62960" y="162759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Beyond Bag-Of-Words: Skip-Thought Vectors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766583" y="757053"/>
            <a:ext cx="7559270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r>
              <a:rPr lang="en" sz="1800" dirty="0"/>
              <a:t>The models we discussed so far </a:t>
            </a:r>
            <a:r>
              <a:rPr lang="en-US" sz="1800" dirty="0"/>
              <a:t>embed texts as </a:t>
            </a:r>
            <a:r>
              <a:rPr lang="en-US" sz="1800" b="1" dirty="0">
                <a:solidFill>
                  <a:srgbClr val="0033CC"/>
                </a:solidFill>
              </a:rPr>
              <a:t>the sum of their words</a:t>
            </a:r>
            <a:r>
              <a:rPr lang="en-US" sz="1800" dirty="0"/>
              <a:t> (lexical semantics). </a:t>
            </a:r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Clearly there is a lot missing from these representations:</a:t>
            </a:r>
          </a:p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“man bites dog” = “dog bites man”</a:t>
            </a:r>
          </a:p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“the quick, brown fox jumps over the lazy dog” =</a:t>
            </a:r>
          </a:p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“the lazy fox over the brown dog jumps quick”</a:t>
            </a:r>
          </a:p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…</a:t>
            </a:r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How can we model text structure as well as word meanings? 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2070476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708269" y="121508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Beyond Bag-Of-Words: Skip-Thought Vectors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756272" y="757053"/>
            <a:ext cx="773114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Skip-thought embeddings use sequence-to-sequence RNNs to predict the next and previous </a:t>
            </a:r>
            <a:r>
              <a:rPr lang="en-US" sz="1800" b="1" i="1" dirty="0">
                <a:solidFill>
                  <a:srgbClr val="0033CC"/>
                </a:solidFill>
              </a:rPr>
              <a:t>sentences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The output state vector of the boundary layer (dotted box) forms the embedding. RNN units are GRU units. </a:t>
            </a:r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Once the network is trained, we can discard the red and green sections of the network.</a:t>
            </a:r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r>
              <a:rPr lang="en-US" sz="1500" dirty="0"/>
              <a:t>From “Skip-Thought Vectors,” Ryan </a:t>
            </a:r>
            <a:r>
              <a:rPr lang="en-US" sz="1500" dirty="0" err="1"/>
              <a:t>Kiros</a:t>
            </a:r>
            <a:r>
              <a:rPr lang="en-US" sz="1500" dirty="0"/>
              <a:t> et al., </a:t>
            </a:r>
            <a:r>
              <a:rPr lang="en-US" sz="1500" dirty="0" err="1"/>
              <a:t>Arxiv</a:t>
            </a:r>
            <a:r>
              <a:rPr lang="en-US" sz="1500" dirty="0"/>
              <a:t> 2015.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72301"/>
            <a:ext cx="6004112" cy="99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950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77206" y="136013"/>
            <a:ext cx="7490595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Beyond Bag-Of-Words: Skip-Thought Vectors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611892" y="757053"/>
            <a:ext cx="7958029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Skip-thought embeddings use sequence-to-sequence RNNs to predict the next and previous </a:t>
            </a:r>
            <a:r>
              <a:rPr lang="en-US" sz="1800" b="1" i="1" dirty="0">
                <a:solidFill>
                  <a:srgbClr val="0033CC"/>
                </a:solidFill>
              </a:rPr>
              <a:t>sentences</a:t>
            </a:r>
            <a:r>
              <a:rPr lang="en-US" sz="1800" dirty="0"/>
              <a:t>.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Encoding doesn’t require backpropagation, so we can represent the encoder as a (truly) recurrent network.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Thus we can encode longer units of text: sentences or paragraphs.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58"/>
          <a:stretch/>
        </p:blipFill>
        <p:spPr bwMode="auto">
          <a:xfrm>
            <a:off x="1485900" y="1572301"/>
            <a:ext cx="3943350" cy="99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7020" y="1939982"/>
            <a:ext cx="466700" cy="4473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10940" y="2123201"/>
            <a:ext cx="6017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93720" y="2115950"/>
            <a:ext cx="530872" cy="725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214641" y="2237465"/>
            <a:ext cx="862883" cy="454097"/>
          </a:xfrm>
          <a:custGeom>
            <a:avLst/>
            <a:gdLst>
              <a:gd name="connsiteX0" fmla="*/ 1369873 w 1756698"/>
              <a:gd name="connsiteY0" fmla="*/ 0 h 696949"/>
              <a:gd name="connsiteX1" fmla="*/ 1690507 w 1756698"/>
              <a:gd name="connsiteY1" fmla="*/ 261257 h 696949"/>
              <a:gd name="connsiteX2" fmla="*/ 1738008 w 1756698"/>
              <a:gd name="connsiteY2" fmla="*/ 534390 h 696949"/>
              <a:gd name="connsiteX3" fmla="*/ 1678631 w 1756698"/>
              <a:gd name="connsiteY3" fmla="*/ 641268 h 696949"/>
              <a:gd name="connsiteX4" fmla="*/ 954236 w 1756698"/>
              <a:gd name="connsiteY4" fmla="*/ 688769 h 696949"/>
              <a:gd name="connsiteX5" fmla="*/ 111088 w 1756698"/>
              <a:gd name="connsiteY5" fmla="*/ 475013 h 696949"/>
              <a:gd name="connsiteX6" fmla="*/ 51712 w 1756698"/>
              <a:gd name="connsiteY6" fmla="*/ 154380 h 696949"/>
              <a:gd name="connsiteX7" fmla="*/ 502974 w 1756698"/>
              <a:gd name="connsiteY7" fmla="*/ 0 h 696949"/>
              <a:gd name="connsiteX0" fmla="*/ 1356298 w 1760924"/>
              <a:gd name="connsiteY0" fmla="*/ 0 h 676237"/>
              <a:gd name="connsiteX1" fmla="*/ 1676932 w 1760924"/>
              <a:gd name="connsiteY1" fmla="*/ 261257 h 676237"/>
              <a:gd name="connsiteX2" fmla="*/ 1724433 w 1760924"/>
              <a:gd name="connsiteY2" fmla="*/ 534390 h 676237"/>
              <a:gd name="connsiteX3" fmla="*/ 1665056 w 1760924"/>
              <a:gd name="connsiteY3" fmla="*/ 641268 h 676237"/>
              <a:gd name="connsiteX4" fmla="*/ 679404 w 1760924"/>
              <a:gd name="connsiteY4" fmla="*/ 665019 h 676237"/>
              <a:gd name="connsiteX5" fmla="*/ 97513 w 1760924"/>
              <a:gd name="connsiteY5" fmla="*/ 475013 h 676237"/>
              <a:gd name="connsiteX6" fmla="*/ 38137 w 1760924"/>
              <a:gd name="connsiteY6" fmla="*/ 154380 h 676237"/>
              <a:gd name="connsiteX7" fmla="*/ 489399 w 1760924"/>
              <a:gd name="connsiteY7" fmla="*/ 0 h 676237"/>
              <a:gd name="connsiteX0" fmla="*/ 1356298 w 1750387"/>
              <a:gd name="connsiteY0" fmla="*/ 0 h 700248"/>
              <a:gd name="connsiteX1" fmla="*/ 1676932 w 1750387"/>
              <a:gd name="connsiteY1" fmla="*/ 261257 h 700248"/>
              <a:gd name="connsiteX2" fmla="*/ 1724433 w 1750387"/>
              <a:gd name="connsiteY2" fmla="*/ 534390 h 700248"/>
              <a:gd name="connsiteX3" fmla="*/ 1344422 w 1750387"/>
              <a:gd name="connsiteY3" fmla="*/ 688769 h 700248"/>
              <a:gd name="connsiteX4" fmla="*/ 679404 w 1750387"/>
              <a:gd name="connsiteY4" fmla="*/ 665019 h 700248"/>
              <a:gd name="connsiteX5" fmla="*/ 97513 w 1750387"/>
              <a:gd name="connsiteY5" fmla="*/ 475013 h 700248"/>
              <a:gd name="connsiteX6" fmla="*/ 38137 w 1750387"/>
              <a:gd name="connsiteY6" fmla="*/ 154380 h 700248"/>
              <a:gd name="connsiteX7" fmla="*/ 489399 w 1750387"/>
              <a:gd name="connsiteY7" fmla="*/ 0 h 700248"/>
              <a:gd name="connsiteX0" fmla="*/ 1356298 w 1741009"/>
              <a:gd name="connsiteY0" fmla="*/ 0 h 700248"/>
              <a:gd name="connsiteX1" fmla="*/ 1641306 w 1741009"/>
              <a:gd name="connsiteY1" fmla="*/ 201881 h 700248"/>
              <a:gd name="connsiteX2" fmla="*/ 1724433 w 1741009"/>
              <a:gd name="connsiteY2" fmla="*/ 534390 h 700248"/>
              <a:gd name="connsiteX3" fmla="*/ 1344422 w 1741009"/>
              <a:gd name="connsiteY3" fmla="*/ 688769 h 700248"/>
              <a:gd name="connsiteX4" fmla="*/ 679404 w 1741009"/>
              <a:gd name="connsiteY4" fmla="*/ 665019 h 700248"/>
              <a:gd name="connsiteX5" fmla="*/ 97513 w 1741009"/>
              <a:gd name="connsiteY5" fmla="*/ 475013 h 700248"/>
              <a:gd name="connsiteX6" fmla="*/ 38137 w 1741009"/>
              <a:gd name="connsiteY6" fmla="*/ 154380 h 700248"/>
              <a:gd name="connsiteX7" fmla="*/ 489399 w 1741009"/>
              <a:gd name="connsiteY7" fmla="*/ 0 h 700248"/>
              <a:gd name="connsiteX0" fmla="*/ 1356298 w 1741009"/>
              <a:gd name="connsiteY0" fmla="*/ 0 h 700248"/>
              <a:gd name="connsiteX1" fmla="*/ 1641306 w 1741009"/>
              <a:gd name="connsiteY1" fmla="*/ 201881 h 700248"/>
              <a:gd name="connsiteX2" fmla="*/ 1724433 w 1741009"/>
              <a:gd name="connsiteY2" fmla="*/ 534390 h 700248"/>
              <a:gd name="connsiteX3" fmla="*/ 1344422 w 1741009"/>
              <a:gd name="connsiteY3" fmla="*/ 688769 h 700248"/>
              <a:gd name="connsiteX4" fmla="*/ 679404 w 1741009"/>
              <a:gd name="connsiteY4" fmla="*/ 665019 h 700248"/>
              <a:gd name="connsiteX5" fmla="*/ 97513 w 1741009"/>
              <a:gd name="connsiteY5" fmla="*/ 475013 h 700248"/>
              <a:gd name="connsiteX6" fmla="*/ 38137 w 1741009"/>
              <a:gd name="connsiteY6" fmla="*/ 154380 h 700248"/>
              <a:gd name="connsiteX7" fmla="*/ 489399 w 1741009"/>
              <a:gd name="connsiteY7" fmla="*/ 0 h 700248"/>
              <a:gd name="connsiteX0" fmla="*/ 1356298 w 1692903"/>
              <a:gd name="connsiteY0" fmla="*/ 0 h 698496"/>
              <a:gd name="connsiteX1" fmla="*/ 1641306 w 1692903"/>
              <a:gd name="connsiteY1" fmla="*/ 201881 h 698496"/>
              <a:gd name="connsiteX2" fmla="*/ 1665057 w 1692903"/>
              <a:gd name="connsiteY2" fmla="*/ 558141 h 698496"/>
              <a:gd name="connsiteX3" fmla="*/ 1344422 w 1692903"/>
              <a:gd name="connsiteY3" fmla="*/ 688769 h 698496"/>
              <a:gd name="connsiteX4" fmla="*/ 679404 w 1692903"/>
              <a:gd name="connsiteY4" fmla="*/ 665019 h 698496"/>
              <a:gd name="connsiteX5" fmla="*/ 97513 w 1692903"/>
              <a:gd name="connsiteY5" fmla="*/ 475013 h 698496"/>
              <a:gd name="connsiteX6" fmla="*/ 38137 w 1692903"/>
              <a:gd name="connsiteY6" fmla="*/ 154380 h 698496"/>
              <a:gd name="connsiteX7" fmla="*/ 489399 w 1692903"/>
              <a:gd name="connsiteY7" fmla="*/ 0 h 698496"/>
              <a:gd name="connsiteX0" fmla="*/ 1356298 w 1671379"/>
              <a:gd name="connsiteY0" fmla="*/ 0 h 699372"/>
              <a:gd name="connsiteX1" fmla="*/ 1641306 w 1671379"/>
              <a:gd name="connsiteY1" fmla="*/ 201881 h 699372"/>
              <a:gd name="connsiteX2" fmla="*/ 1629431 w 1671379"/>
              <a:gd name="connsiteY2" fmla="*/ 546266 h 699372"/>
              <a:gd name="connsiteX3" fmla="*/ 1344422 w 1671379"/>
              <a:gd name="connsiteY3" fmla="*/ 688769 h 699372"/>
              <a:gd name="connsiteX4" fmla="*/ 679404 w 1671379"/>
              <a:gd name="connsiteY4" fmla="*/ 665019 h 699372"/>
              <a:gd name="connsiteX5" fmla="*/ 97513 w 1671379"/>
              <a:gd name="connsiteY5" fmla="*/ 475013 h 699372"/>
              <a:gd name="connsiteX6" fmla="*/ 38137 w 1671379"/>
              <a:gd name="connsiteY6" fmla="*/ 154380 h 699372"/>
              <a:gd name="connsiteX7" fmla="*/ 489399 w 1671379"/>
              <a:gd name="connsiteY7" fmla="*/ 0 h 699372"/>
              <a:gd name="connsiteX0" fmla="*/ 1356298 w 1678416"/>
              <a:gd name="connsiteY0" fmla="*/ 0 h 691169"/>
              <a:gd name="connsiteX1" fmla="*/ 1641306 w 1678416"/>
              <a:gd name="connsiteY1" fmla="*/ 201881 h 691169"/>
              <a:gd name="connsiteX2" fmla="*/ 1629431 w 1678416"/>
              <a:gd name="connsiteY2" fmla="*/ 546266 h 691169"/>
              <a:gd name="connsiteX3" fmla="*/ 1225669 w 1678416"/>
              <a:gd name="connsiteY3" fmla="*/ 676893 h 691169"/>
              <a:gd name="connsiteX4" fmla="*/ 679404 w 1678416"/>
              <a:gd name="connsiteY4" fmla="*/ 665019 h 691169"/>
              <a:gd name="connsiteX5" fmla="*/ 97513 w 1678416"/>
              <a:gd name="connsiteY5" fmla="*/ 475013 h 691169"/>
              <a:gd name="connsiteX6" fmla="*/ 38137 w 1678416"/>
              <a:gd name="connsiteY6" fmla="*/ 154380 h 691169"/>
              <a:gd name="connsiteX7" fmla="*/ 489399 w 1678416"/>
              <a:gd name="connsiteY7" fmla="*/ 0 h 691169"/>
              <a:gd name="connsiteX0" fmla="*/ 1309444 w 1631562"/>
              <a:gd name="connsiteY0" fmla="*/ 0 h 691169"/>
              <a:gd name="connsiteX1" fmla="*/ 1594452 w 1631562"/>
              <a:gd name="connsiteY1" fmla="*/ 201881 h 691169"/>
              <a:gd name="connsiteX2" fmla="*/ 1582577 w 1631562"/>
              <a:gd name="connsiteY2" fmla="*/ 546266 h 691169"/>
              <a:gd name="connsiteX3" fmla="*/ 1178815 w 1631562"/>
              <a:gd name="connsiteY3" fmla="*/ 676893 h 691169"/>
              <a:gd name="connsiteX4" fmla="*/ 632550 w 1631562"/>
              <a:gd name="connsiteY4" fmla="*/ 665019 h 691169"/>
              <a:gd name="connsiteX5" fmla="*/ 50659 w 1631562"/>
              <a:gd name="connsiteY5" fmla="*/ 475013 h 691169"/>
              <a:gd name="connsiteX6" fmla="*/ 74411 w 1631562"/>
              <a:gd name="connsiteY6" fmla="*/ 166255 h 691169"/>
              <a:gd name="connsiteX7" fmla="*/ 442545 w 1631562"/>
              <a:gd name="connsiteY7" fmla="*/ 0 h 691169"/>
              <a:gd name="connsiteX0" fmla="*/ 1279654 w 1601772"/>
              <a:gd name="connsiteY0" fmla="*/ 0 h 689263"/>
              <a:gd name="connsiteX1" fmla="*/ 1564662 w 1601772"/>
              <a:gd name="connsiteY1" fmla="*/ 201881 h 689263"/>
              <a:gd name="connsiteX2" fmla="*/ 1552787 w 1601772"/>
              <a:gd name="connsiteY2" fmla="*/ 546266 h 689263"/>
              <a:gd name="connsiteX3" fmla="*/ 1149025 w 1601772"/>
              <a:gd name="connsiteY3" fmla="*/ 676893 h 689263"/>
              <a:gd name="connsiteX4" fmla="*/ 602760 w 1601772"/>
              <a:gd name="connsiteY4" fmla="*/ 665019 h 689263"/>
              <a:gd name="connsiteX5" fmla="*/ 68371 w 1601772"/>
              <a:gd name="connsiteY5" fmla="*/ 510639 h 689263"/>
              <a:gd name="connsiteX6" fmla="*/ 44621 w 1601772"/>
              <a:gd name="connsiteY6" fmla="*/ 166255 h 689263"/>
              <a:gd name="connsiteX7" fmla="*/ 412755 w 1601772"/>
              <a:gd name="connsiteY7" fmla="*/ 0 h 689263"/>
              <a:gd name="connsiteX0" fmla="*/ 1263407 w 1585525"/>
              <a:gd name="connsiteY0" fmla="*/ 0 h 687574"/>
              <a:gd name="connsiteX1" fmla="*/ 1548415 w 1585525"/>
              <a:gd name="connsiteY1" fmla="*/ 201881 h 687574"/>
              <a:gd name="connsiteX2" fmla="*/ 1536540 w 1585525"/>
              <a:gd name="connsiteY2" fmla="*/ 546266 h 687574"/>
              <a:gd name="connsiteX3" fmla="*/ 1132778 w 1585525"/>
              <a:gd name="connsiteY3" fmla="*/ 676893 h 687574"/>
              <a:gd name="connsiteX4" fmla="*/ 586513 w 1585525"/>
              <a:gd name="connsiteY4" fmla="*/ 665019 h 687574"/>
              <a:gd name="connsiteX5" fmla="*/ 87750 w 1585525"/>
              <a:gd name="connsiteY5" fmla="*/ 546265 h 687574"/>
              <a:gd name="connsiteX6" fmla="*/ 28374 w 1585525"/>
              <a:gd name="connsiteY6" fmla="*/ 166255 h 687574"/>
              <a:gd name="connsiteX7" fmla="*/ 396508 w 1585525"/>
              <a:gd name="connsiteY7" fmla="*/ 0 h 687574"/>
              <a:gd name="connsiteX0" fmla="*/ 1263407 w 1585525"/>
              <a:gd name="connsiteY0" fmla="*/ 0 h 730665"/>
              <a:gd name="connsiteX1" fmla="*/ 1548415 w 1585525"/>
              <a:gd name="connsiteY1" fmla="*/ 201881 h 730665"/>
              <a:gd name="connsiteX2" fmla="*/ 1536540 w 1585525"/>
              <a:gd name="connsiteY2" fmla="*/ 546266 h 730665"/>
              <a:gd name="connsiteX3" fmla="*/ 1132778 w 1585525"/>
              <a:gd name="connsiteY3" fmla="*/ 676893 h 730665"/>
              <a:gd name="connsiteX4" fmla="*/ 586513 w 1585525"/>
              <a:gd name="connsiteY4" fmla="*/ 724395 h 730665"/>
              <a:gd name="connsiteX5" fmla="*/ 87750 w 1585525"/>
              <a:gd name="connsiteY5" fmla="*/ 546265 h 730665"/>
              <a:gd name="connsiteX6" fmla="*/ 28374 w 1585525"/>
              <a:gd name="connsiteY6" fmla="*/ 166255 h 730665"/>
              <a:gd name="connsiteX7" fmla="*/ 396508 w 1585525"/>
              <a:gd name="connsiteY7" fmla="*/ 0 h 730665"/>
              <a:gd name="connsiteX0" fmla="*/ 1263407 w 1587022"/>
              <a:gd name="connsiteY0" fmla="*/ 0 h 754052"/>
              <a:gd name="connsiteX1" fmla="*/ 1548415 w 1587022"/>
              <a:gd name="connsiteY1" fmla="*/ 201881 h 754052"/>
              <a:gd name="connsiteX2" fmla="*/ 1536540 w 1587022"/>
              <a:gd name="connsiteY2" fmla="*/ 546266 h 754052"/>
              <a:gd name="connsiteX3" fmla="*/ 1109027 w 1587022"/>
              <a:gd name="connsiteY3" fmla="*/ 736269 h 754052"/>
              <a:gd name="connsiteX4" fmla="*/ 586513 w 1587022"/>
              <a:gd name="connsiteY4" fmla="*/ 724395 h 754052"/>
              <a:gd name="connsiteX5" fmla="*/ 87750 w 1587022"/>
              <a:gd name="connsiteY5" fmla="*/ 546265 h 754052"/>
              <a:gd name="connsiteX6" fmla="*/ 28374 w 1587022"/>
              <a:gd name="connsiteY6" fmla="*/ 166255 h 754052"/>
              <a:gd name="connsiteX7" fmla="*/ 396508 w 1587022"/>
              <a:gd name="connsiteY7" fmla="*/ 0 h 75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022" h="754052">
                <a:moveTo>
                  <a:pt x="1263407" y="0"/>
                </a:moveTo>
                <a:cubicBezTo>
                  <a:pt x="1452422" y="74221"/>
                  <a:pt x="1502893" y="110837"/>
                  <a:pt x="1548415" y="201881"/>
                </a:cubicBezTo>
                <a:cubicBezTo>
                  <a:pt x="1593937" y="292925"/>
                  <a:pt x="1609771" y="457201"/>
                  <a:pt x="1536540" y="546266"/>
                </a:cubicBezTo>
                <a:cubicBezTo>
                  <a:pt x="1463309" y="635331"/>
                  <a:pt x="1267365" y="706581"/>
                  <a:pt x="1109027" y="736269"/>
                </a:cubicBezTo>
                <a:cubicBezTo>
                  <a:pt x="950689" y="765957"/>
                  <a:pt x="756726" y="756062"/>
                  <a:pt x="586513" y="724395"/>
                </a:cubicBezTo>
                <a:cubicBezTo>
                  <a:pt x="416300" y="692728"/>
                  <a:pt x="180773" y="639288"/>
                  <a:pt x="87750" y="546265"/>
                </a:cubicBezTo>
                <a:cubicBezTo>
                  <a:pt x="-5273" y="453242"/>
                  <a:pt x="-23086" y="257299"/>
                  <a:pt x="28374" y="166255"/>
                </a:cubicBezTo>
                <a:cubicBezTo>
                  <a:pt x="79834" y="75211"/>
                  <a:pt x="396508" y="0"/>
                  <a:pt x="396508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06118" y="1750802"/>
                <a:ext cx="457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24" y="2334403"/>
                <a:ext cx="54829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16946" y="1750803"/>
                <a:ext cx="459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594" y="2334404"/>
                <a:ext cx="55002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25626" y="2453984"/>
                <a:ext cx="4431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502" y="3271978"/>
                <a:ext cx="52937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06118" y="2454064"/>
                <a:ext cx="662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24" y="3272085"/>
                <a:ext cx="82272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412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2" y="171880"/>
            <a:ext cx="6699824" cy="73521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Embedding of TREC queries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371600" y="757053"/>
            <a:ext cx="6306671" cy="413767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" sz="1800" dirty="0"/>
              <a:t>Points are colored by query type (t-SNE embedding):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500" dirty="0"/>
              <a:t>From “Skip-Thought Vectors,” Ryan </a:t>
            </a:r>
            <a:r>
              <a:rPr lang="en-US" sz="1500" dirty="0" err="1"/>
              <a:t>Kiros</a:t>
            </a:r>
            <a:r>
              <a:rPr lang="en-US" sz="1500" dirty="0"/>
              <a:t> et al., </a:t>
            </a:r>
            <a:r>
              <a:rPr lang="en-US" sz="1500" dirty="0" err="1"/>
              <a:t>Arxiv</a:t>
            </a:r>
            <a:r>
              <a:rPr lang="en-US" sz="1500" dirty="0"/>
              <a:t> 2015.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89" y="1254485"/>
            <a:ext cx="4765512" cy="276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584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704831" y="145571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Sentence Similarity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1378743" y="757052"/>
            <a:ext cx="6343651" cy="405699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>
              <a:spcBef>
                <a:spcPts val="900"/>
              </a:spcBef>
              <a:buSzPct val="100000"/>
            </a:pPr>
            <a:endParaRPr lang="en" sz="1500" dirty="0"/>
          </a:p>
          <a:p>
            <a:pPr>
              <a:spcBef>
                <a:spcPts val="900"/>
              </a:spcBef>
              <a:buSzPct val="100000"/>
            </a:pPr>
            <a:r>
              <a:rPr lang="en" sz="1500" dirty="0"/>
              <a:t>Approximately two weeks of training on a billion-word Books corpus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76" y="907094"/>
            <a:ext cx="6354349" cy="292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63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70331" y="134066"/>
            <a:ext cx="7232775" cy="7730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Semantic Relatedness Evaluation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1378743" y="757053"/>
            <a:ext cx="6343651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SICK semantic relatedness task: score sentences for semantic similarity from 1 to 5 (average of 10 human ratings)</a:t>
            </a:r>
            <a:br>
              <a:rPr lang="en-US" sz="1800" dirty="0"/>
            </a:br>
            <a:endParaRPr lang="en-US" sz="1800" dirty="0"/>
          </a:p>
          <a:p>
            <a:r>
              <a:rPr lang="en-US" sz="1050" dirty="0"/>
              <a:t>Sentence A: A man is jumping into an empty pool</a:t>
            </a:r>
            <a:br>
              <a:rPr lang="en-US" sz="1050" dirty="0"/>
            </a:br>
            <a:r>
              <a:rPr lang="en-US" sz="1050" dirty="0"/>
              <a:t>Sentence B: There is no biker jumping in the air</a:t>
            </a:r>
            <a:br>
              <a:rPr lang="en-US" sz="1050" dirty="0"/>
            </a:br>
            <a:r>
              <a:rPr lang="en-US" sz="1050" dirty="0"/>
              <a:t>Relatedness score: 1.6</a:t>
            </a:r>
          </a:p>
          <a:p>
            <a:r>
              <a:rPr lang="en-US" sz="1050" dirty="0"/>
              <a:t> </a:t>
            </a:r>
          </a:p>
          <a:p>
            <a:r>
              <a:rPr lang="en-US" sz="1050" dirty="0"/>
              <a:t>Sentence A: Two children are lying in the snow and are making snow angels</a:t>
            </a:r>
            <a:br>
              <a:rPr lang="en-US" sz="1050" dirty="0"/>
            </a:br>
            <a:r>
              <a:rPr lang="en-US" sz="1050" dirty="0"/>
              <a:t>Sentence B: Two angels are making snow on the lying children</a:t>
            </a:r>
            <a:br>
              <a:rPr lang="en-US" sz="1050" dirty="0"/>
            </a:br>
            <a:r>
              <a:rPr lang="en-US" sz="1050" dirty="0"/>
              <a:t>Relatedness score: 2.9</a:t>
            </a:r>
          </a:p>
          <a:p>
            <a:r>
              <a:rPr lang="en-US" sz="1050" dirty="0"/>
              <a:t> </a:t>
            </a:r>
          </a:p>
          <a:p>
            <a:r>
              <a:rPr lang="en-US" sz="1050" dirty="0"/>
              <a:t>Sentence A: The young boys are playing outdoors and the man is smiling nearby</a:t>
            </a:r>
            <a:br>
              <a:rPr lang="en-US" sz="1050" dirty="0"/>
            </a:br>
            <a:r>
              <a:rPr lang="en-US" sz="1050" dirty="0"/>
              <a:t>Sentence B: There is no boy playing outdoors and there is no man smiling</a:t>
            </a:r>
            <a:br>
              <a:rPr lang="en-US" sz="1050" dirty="0"/>
            </a:br>
            <a:r>
              <a:rPr lang="en-US" sz="1050" dirty="0"/>
              <a:t>Relatedness score: 3.6</a:t>
            </a:r>
          </a:p>
          <a:p>
            <a:r>
              <a:rPr lang="en-US" sz="1050" dirty="0"/>
              <a:t> </a:t>
            </a:r>
          </a:p>
          <a:p>
            <a:r>
              <a:rPr lang="en-US" sz="1050" dirty="0"/>
              <a:t>Sentence A: A person in a black jacket is doing tricks on a motorbike</a:t>
            </a:r>
            <a:br>
              <a:rPr lang="en-US" sz="1050" dirty="0"/>
            </a:br>
            <a:r>
              <a:rPr lang="en-US" sz="1050" dirty="0"/>
              <a:t>Sentence B: A man in a black jacket is doing tricks on a motorbike</a:t>
            </a:r>
            <a:br>
              <a:rPr lang="en-US" sz="1050" dirty="0"/>
            </a:br>
            <a:r>
              <a:rPr lang="en-US" sz="1050" dirty="0"/>
              <a:t>Relatedness score: 4.9</a:t>
            </a:r>
          </a:p>
          <a:p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19965225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04521" y="87132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Semantic Relatedness Evaluation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1378743" y="757053"/>
            <a:ext cx="6343651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Note: a separate model is trained to predict the scores from pairs of embedded sentences.</a:t>
            </a:r>
            <a:br>
              <a:rPr lang="en-US" sz="1800" dirty="0"/>
            </a:br>
            <a:endParaRPr lang="en-US" sz="1800" dirty="0"/>
          </a:p>
          <a:p>
            <a:r>
              <a:rPr lang="en-US" sz="1050" dirty="0"/>
              <a:t>Sentence A: A man is jumping into an empty pool</a:t>
            </a:r>
            <a:br>
              <a:rPr lang="en-US" sz="1050" dirty="0"/>
            </a:br>
            <a:r>
              <a:rPr lang="en-US" sz="1050" dirty="0"/>
              <a:t>Sentence B: There is no biker jumping in the air</a:t>
            </a:r>
            <a:br>
              <a:rPr lang="en-US" sz="1050" dirty="0"/>
            </a:br>
            <a:r>
              <a:rPr lang="en-US" sz="1050" dirty="0"/>
              <a:t>Relatedness score: 1.6</a:t>
            </a:r>
          </a:p>
          <a:p>
            <a:r>
              <a:rPr lang="en-US" sz="1050" dirty="0"/>
              <a:t> </a:t>
            </a:r>
          </a:p>
          <a:p>
            <a:r>
              <a:rPr lang="en-US" sz="1050" dirty="0"/>
              <a:t>Sentence A: Two children are lying in the snow and are making snow angels</a:t>
            </a:r>
            <a:br>
              <a:rPr lang="en-US" sz="1050" dirty="0"/>
            </a:br>
            <a:r>
              <a:rPr lang="en-US" sz="1050" dirty="0"/>
              <a:t>Sentence B: Two angels are making snow on the lying children</a:t>
            </a:r>
            <a:br>
              <a:rPr lang="en-US" sz="1050" dirty="0"/>
            </a:br>
            <a:r>
              <a:rPr lang="en-US" sz="1050" dirty="0"/>
              <a:t>Relatedness score: 2.9</a:t>
            </a:r>
          </a:p>
          <a:p>
            <a:r>
              <a:rPr lang="en-US" sz="1050" dirty="0"/>
              <a:t> </a:t>
            </a:r>
          </a:p>
          <a:p>
            <a:r>
              <a:rPr lang="en-US" sz="1050" dirty="0"/>
              <a:t>Sentence A: The young boys are playing outdoors and the man is smiling nearby</a:t>
            </a:r>
            <a:br>
              <a:rPr lang="en-US" sz="1050" dirty="0"/>
            </a:br>
            <a:r>
              <a:rPr lang="en-US" sz="1050" dirty="0"/>
              <a:t>Sentence B: There is no boy playing outdoors and there is no man smiling</a:t>
            </a:r>
            <a:br>
              <a:rPr lang="en-US" sz="1050" dirty="0"/>
            </a:br>
            <a:r>
              <a:rPr lang="en-US" sz="1050" dirty="0"/>
              <a:t>Relatedness score: 3.6</a:t>
            </a:r>
          </a:p>
          <a:p>
            <a:r>
              <a:rPr lang="en-US" sz="1050" dirty="0"/>
              <a:t> </a:t>
            </a:r>
          </a:p>
          <a:p>
            <a:r>
              <a:rPr lang="en-US" sz="1050" dirty="0"/>
              <a:t>Sentence A: A person in a black jacket is doing tricks on a motorbike</a:t>
            </a:r>
            <a:br>
              <a:rPr lang="en-US" sz="1050" dirty="0"/>
            </a:br>
            <a:r>
              <a:rPr lang="en-US" sz="1050" dirty="0"/>
              <a:t>Sentence B: A man in a black jacket is doing tricks on a motorbike</a:t>
            </a:r>
            <a:br>
              <a:rPr lang="en-US" sz="1050" dirty="0"/>
            </a:br>
            <a:r>
              <a:rPr lang="en-US" sz="1050" dirty="0"/>
              <a:t>Relatedness score: 4.9</a:t>
            </a:r>
          </a:p>
          <a:p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111404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72189"/>
            <a:ext cx="6699824" cy="77183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Semantic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hape 380"/>
              <p:cNvSpPr txBox="1"/>
              <p:nvPr/>
            </p:nvSpPr>
            <p:spPr>
              <a:xfrm>
                <a:off x="1276597" y="757053"/>
                <a:ext cx="7032068" cy="36139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" sz="1800" b="1" i="1" dirty="0">
                    <a:solidFill>
                      <a:srgbClr val="0033CC"/>
                    </a:solidFill>
                  </a:rPr>
                  <a:t>Propositional:</a:t>
                </a:r>
              </a:p>
              <a:p>
                <a:pPr marL="342900" indent="-257175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" sz="1800" dirty="0"/>
                  <a:t>“dog bites man” </a:t>
                </a:r>
                <a:r>
                  <a:rPr lang="en" sz="1800" dirty="0">
                    <a:sym typeface="Wingdings" panose="05000000000000000000" pitchFamily="2" charset="2"/>
                  </a:rPr>
                  <a:t> bites(dog, man)</a:t>
                </a:r>
              </a:p>
              <a:p>
                <a:pPr marL="342900" indent="-257175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ym typeface="Wingdings" panose="05000000000000000000" pitchFamily="2" charset="2"/>
                  </a:rPr>
                  <a:t>b</a:t>
                </a:r>
                <a:r>
                  <a:rPr lang="en" sz="1800" dirty="0">
                    <a:sym typeface="Wingdings" panose="05000000000000000000" pitchFamily="2" charset="2"/>
                  </a:rPr>
                  <a:t>ites(*,*) is a binary relation. </a:t>
                </a:r>
                <a:r>
                  <a:rPr lang="en-US" sz="1800" dirty="0">
                    <a:sym typeface="Wingdings" panose="05000000000000000000" pitchFamily="2" charset="2"/>
                  </a:rPr>
                  <a:t>m</a:t>
                </a:r>
                <a:r>
                  <a:rPr lang="en" sz="1800" dirty="0">
                    <a:sym typeface="Wingdings" panose="05000000000000000000" pitchFamily="2" charset="2"/>
                  </a:rPr>
                  <a:t>an, dog are objects. </a:t>
                </a:r>
              </a:p>
              <a:p>
                <a:pPr marL="342900" indent="-257175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" sz="1800" dirty="0">
                    <a:sym typeface="Wingdings" panose="05000000000000000000" pitchFamily="2" charset="2"/>
                  </a:rPr>
                  <a:t>Probabilities can be attached. </a:t>
                </a:r>
              </a:p>
              <a:p>
                <a:pPr marL="85725">
                  <a:spcBef>
                    <a:spcPts val="900"/>
                  </a:spcBef>
                  <a:buSzPct val="100000"/>
                </a:pPr>
                <a:r>
                  <a:rPr lang="en" sz="1800" b="1" i="1" dirty="0">
                    <a:solidFill>
                      <a:srgbClr val="0033CC"/>
                    </a:solidFill>
                  </a:rPr>
                  <a:t>Vector representation:</a:t>
                </a:r>
              </a:p>
              <a:p>
                <a:pPr marL="342900" indent="-257175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v</a:t>
                </a:r>
                <a:r>
                  <a:rPr lang="en" sz="1800" dirty="0"/>
                  <a:t>ec(“dog bites man”) = (0.2, -0.3, 1.5,…) </a:t>
                </a:r>
                <a:r>
                  <a:rPr lang="en" sz="1800" b="1" dirty="0">
                    <a:sym typeface="Symbol"/>
                  </a:rPr>
                  <a:t>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endParaRPr lang="en" sz="1800" dirty="0">
                  <a:sym typeface="Symbol"/>
                </a:endParaRPr>
              </a:p>
              <a:p>
                <a:pPr marL="342900" indent="-257175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Sentences similar in meaning</a:t>
                </a:r>
                <a:r>
                  <a:rPr lang="en" sz="1800" dirty="0"/>
                  <a:t> should be close to this </a:t>
                </a:r>
                <a:r>
                  <a:rPr lang="en-US" sz="1800" dirty="0"/>
                  <a:t>vector</a:t>
                </a:r>
                <a:r>
                  <a:rPr lang="en" sz="1800" dirty="0"/>
                  <a:t>.</a:t>
                </a:r>
              </a:p>
            </p:txBody>
          </p:sp>
        </mc:Choice>
        <mc:Fallback xmlns="">
          <p:sp>
            <p:nvSpPr>
              <p:cNvPr id="22" name="Shape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97" y="757053"/>
                <a:ext cx="7032068" cy="3613948"/>
              </a:xfrm>
              <a:prstGeom prst="rect">
                <a:avLst/>
              </a:prstGeom>
              <a:blipFill>
                <a:blip r:embed="rId3"/>
                <a:stretch>
                  <a:fillRect t="-3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228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935149" y="97445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Semantic Relatedness Evaluation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1378743" y="757053"/>
            <a:ext cx="6343651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SICK semantic relatedness scores for skip-thought methods:</a:t>
            </a:r>
            <a:br>
              <a:rPr lang="en-US" sz="1800" dirty="0"/>
            </a:b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46" y="1271974"/>
            <a:ext cx="4479131" cy="325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4582" y="3612482"/>
            <a:ext cx="4360831" cy="809499"/>
          </a:xfrm>
          <a:prstGeom prst="rect">
            <a:avLst/>
          </a:prstGeom>
          <a:solidFill>
            <a:srgbClr val="0033C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0634047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49938" y="104562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A Siamese Network for Semantic Relatedness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29" y="1310613"/>
            <a:ext cx="3527843" cy="20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380"/>
          <p:cNvSpPr txBox="1"/>
          <p:nvPr/>
        </p:nvSpPr>
        <p:spPr>
          <a:xfrm>
            <a:off x="749394" y="810841"/>
            <a:ext cx="7683023" cy="396286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This network is trained on pairs of sentences a, b with a similarity label y.</a:t>
            </a:r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Parameters are shared between the two networks. </a:t>
            </a:r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r>
              <a:rPr lang="en-US" sz="1500" dirty="0"/>
              <a:t>From “Siamese Recurrent Architectures for Learning Sentence Similarity” Jonas Mueller, Aditya </a:t>
            </a:r>
            <a:r>
              <a:rPr lang="en-US" sz="1500" dirty="0" err="1"/>
              <a:t>Thyagarajan</a:t>
            </a:r>
            <a:r>
              <a:rPr lang="en-US" sz="1500" dirty="0"/>
              <a:t>, AAAI-2016 </a:t>
            </a:r>
            <a:br>
              <a:rPr lang="en-US" sz="1800" dirty="0"/>
            </a:b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920283" y="2985616"/>
            <a:ext cx="15376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300-dimensional</a:t>
            </a:r>
            <a:br>
              <a:rPr lang="en-US" sz="1050" dirty="0">
                <a:solidFill>
                  <a:srgbClr val="0033CC"/>
                </a:solidFill>
              </a:rPr>
            </a:br>
            <a:r>
              <a:rPr lang="en-US" sz="1050" dirty="0">
                <a:solidFill>
                  <a:srgbClr val="0033CC"/>
                </a:solidFill>
              </a:rPr>
              <a:t>word2vec </a:t>
            </a:r>
            <a:r>
              <a:rPr lang="en-US" sz="1050" dirty="0" err="1">
                <a:solidFill>
                  <a:srgbClr val="0033CC"/>
                </a:solidFill>
              </a:rPr>
              <a:t>embeddings</a:t>
            </a:r>
            <a:endParaRPr lang="en-US" sz="105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3102" y="1873865"/>
            <a:ext cx="6575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50 dims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9332" y="1403217"/>
            <a:ext cx="1362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Manhattan distance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4780431" y="1530175"/>
            <a:ext cx="468901" cy="278455"/>
          </a:xfrm>
          <a:prstGeom prst="straightConnector1">
            <a:avLst/>
          </a:prstGeom>
          <a:ln w="190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405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577640" y="172813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A Siamese Network for Semantic Relatedness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546576" y="810841"/>
            <a:ext cx="7899591" cy="41444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The network is trained on </a:t>
            </a:r>
            <a:r>
              <a:rPr lang="en-US" sz="1800" dirty="0" err="1"/>
              <a:t>Semeval</a:t>
            </a:r>
            <a:r>
              <a:rPr lang="en-US" sz="1800" dirty="0"/>
              <a:t> similar sentence pairs, expanded by substituting for random words using WordNet (a dataset of synonyms). Results:</a:t>
            </a:r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From “Siamese Recurrent Architectures for Learning Sentence Similarity” Jonas Mueller, Aditya </a:t>
            </a:r>
            <a:r>
              <a:rPr lang="en-US" sz="1500" dirty="0" err="1"/>
              <a:t>Thyagarajan</a:t>
            </a:r>
            <a:r>
              <a:rPr lang="en-US" sz="1500" dirty="0"/>
              <a:t>, AAAI-2016 </a:t>
            </a:r>
            <a:br>
              <a:rPr lang="en-US" sz="1800" dirty="0"/>
            </a:b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43" y="1817321"/>
            <a:ext cx="2996597" cy="249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770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673892" y="161574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A Siamese Network for Semantic Relatedness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673892" y="810841"/>
            <a:ext cx="7861654" cy="41444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The network is trained on </a:t>
            </a:r>
            <a:r>
              <a:rPr lang="en-US" sz="1800" dirty="0" err="1"/>
              <a:t>Semeval</a:t>
            </a:r>
            <a:r>
              <a:rPr lang="en-US" sz="1800" dirty="0"/>
              <a:t> similar sentence pairs, expanded by substituting for random words using WordNet (a dataset of synonyms). Results:</a:t>
            </a:r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050" dirty="0"/>
              <a:t>r = Pearson correlation, </a:t>
            </a:r>
            <a:r>
              <a:rPr lang="en-US" sz="1050" dirty="0">
                <a:sym typeface="Symbol"/>
              </a:rPr>
              <a:t></a:t>
            </a:r>
            <a:r>
              <a:rPr lang="en-US" sz="1050" dirty="0"/>
              <a:t> = Spearman’s rank correlation.</a:t>
            </a:r>
            <a:br>
              <a:rPr lang="en-US" sz="1800" dirty="0"/>
            </a:b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43" y="1817321"/>
            <a:ext cx="2996597" cy="249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343401" y="3440765"/>
            <a:ext cx="1590534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Oval 6"/>
          <p:cNvSpPr/>
          <p:nvPr/>
        </p:nvSpPr>
        <p:spPr>
          <a:xfrm>
            <a:off x="4363571" y="4066474"/>
            <a:ext cx="157036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0098832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2" y="63069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bg1"/>
                </a:solidFill>
              </a:rPr>
              <a:t>A Siamese Network for Semantic Relatedness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1385047" y="907094"/>
            <a:ext cx="6235202" cy="404814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endParaRPr lang="en-US" sz="2100" dirty="0"/>
          </a:p>
          <a:p>
            <a:pPr>
              <a:spcBef>
                <a:spcPts val="900"/>
              </a:spcBef>
              <a:buSzPct val="100000"/>
            </a:pPr>
            <a:endParaRPr lang="en-US" sz="2100" dirty="0"/>
          </a:p>
          <a:p>
            <a:pPr>
              <a:spcBef>
                <a:spcPts val="900"/>
              </a:spcBef>
              <a:buSzPct val="100000"/>
            </a:pPr>
            <a:endParaRPr lang="en-US" sz="2100" dirty="0"/>
          </a:p>
          <a:p>
            <a:pPr>
              <a:spcBef>
                <a:spcPts val="900"/>
              </a:spcBef>
              <a:buSzPct val="100000"/>
            </a:pPr>
            <a:r>
              <a:rPr lang="en-US" sz="2100" dirty="0"/>
              <a:t>Moral: Train for your evaluation metric</a:t>
            </a:r>
            <a:r>
              <a:rPr lang="en-US" sz="1800" dirty="0"/>
              <a:t>!</a:t>
            </a:r>
          </a:p>
          <a:p>
            <a:pPr>
              <a:spcBef>
                <a:spcPts val="900"/>
              </a:spcBef>
              <a:buSzPct val="100000"/>
            </a:pPr>
            <a:endParaRPr lang="en-US" sz="18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br>
              <a:rPr lang="en-US" sz="1800" dirty="0"/>
            </a:b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12988996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2" y="63069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Hidden Unit Factors 1,2, and 6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1385047" y="810841"/>
            <a:ext cx="6235202" cy="41444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br>
              <a:rPr lang="en-US" sz="1800" dirty="0"/>
            </a:b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41" y="757052"/>
            <a:ext cx="3329828" cy="41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218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495138" y="87132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Semantic Entailment Evaluation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1378743" y="757053"/>
            <a:ext cx="6343651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  <a:buSzPct val="100000"/>
            </a:pPr>
            <a:r>
              <a:rPr lang="en-US" sz="1800" dirty="0"/>
              <a:t>SICK semantic entailment task: score sentences for relations: ENTAILMENT, CONTRADICTION, NEUTRAL:</a:t>
            </a:r>
            <a:br>
              <a:rPr lang="en-US" sz="1800" dirty="0"/>
            </a:br>
            <a:endParaRPr lang="en-US" sz="1800" dirty="0"/>
          </a:p>
          <a:p>
            <a:r>
              <a:rPr lang="en-US" sz="1050" dirty="0"/>
              <a:t>Sentence A: Two teams are competing in a football match</a:t>
            </a:r>
            <a:br>
              <a:rPr lang="en-US" sz="1050" dirty="0"/>
            </a:br>
            <a:r>
              <a:rPr lang="en-US" sz="1050" dirty="0"/>
              <a:t>Sentence B: Two groups of people are playing football</a:t>
            </a:r>
            <a:br>
              <a:rPr lang="en-US" sz="1050" dirty="0"/>
            </a:br>
            <a:r>
              <a:rPr lang="en-US" sz="1050" dirty="0"/>
              <a:t>Entailment judgment: ENTAILMENT</a:t>
            </a:r>
          </a:p>
          <a:p>
            <a:r>
              <a:rPr lang="en-US" sz="1050" dirty="0"/>
              <a:t> </a:t>
            </a:r>
          </a:p>
          <a:p>
            <a:r>
              <a:rPr lang="en-US" sz="1050" dirty="0"/>
              <a:t>Sentence A: The brown horse is near a red barrel at the rodeo</a:t>
            </a:r>
            <a:br>
              <a:rPr lang="en-US" sz="1050" dirty="0"/>
            </a:br>
            <a:r>
              <a:rPr lang="en-US" sz="1050" dirty="0"/>
              <a:t>Sentence B: The brown horse is far from a red barrel at the rodeo</a:t>
            </a:r>
            <a:br>
              <a:rPr lang="en-US" sz="1050" dirty="0"/>
            </a:br>
            <a:r>
              <a:rPr lang="en-US" sz="1050" dirty="0"/>
              <a:t>Entailment judgment: CONTRADICTION</a:t>
            </a:r>
          </a:p>
          <a:p>
            <a:r>
              <a:rPr lang="en-US" sz="1050" dirty="0"/>
              <a:t> </a:t>
            </a:r>
          </a:p>
          <a:p>
            <a:r>
              <a:rPr lang="en-US" sz="1050" dirty="0"/>
              <a:t>Sentence A: A man in a black jacket is doing tricks on a motorbike</a:t>
            </a:r>
            <a:br>
              <a:rPr lang="en-US" sz="1050" dirty="0"/>
            </a:br>
            <a:r>
              <a:rPr lang="en-US" sz="1050" dirty="0"/>
              <a:t>Sentence B: A person is riding the bicycle on one wheel</a:t>
            </a:r>
            <a:br>
              <a:rPr lang="en-US" sz="1050" dirty="0"/>
            </a:br>
            <a:r>
              <a:rPr lang="en-US" sz="1050" dirty="0"/>
              <a:t>Entailment judgment: NEUTRAL</a:t>
            </a:r>
          </a:p>
          <a:p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40636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35460" y="90570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Semantic Entailment for MaLSTM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8" name="Shape 380"/>
          <p:cNvSpPr txBox="1"/>
          <p:nvPr/>
        </p:nvSpPr>
        <p:spPr>
          <a:xfrm>
            <a:off x="1378743" y="757053"/>
            <a:ext cx="6343651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 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65" y="815094"/>
            <a:ext cx="3332229" cy="355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422570" y="4045882"/>
            <a:ext cx="556655" cy="28267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Oval 6"/>
          <p:cNvSpPr/>
          <p:nvPr/>
        </p:nvSpPr>
        <p:spPr>
          <a:xfrm>
            <a:off x="5422570" y="1172053"/>
            <a:ext cx="556655" cy="28267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5766134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130625"/>
            <a:ext cx="6699824" cy="7134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532114" y="252919"/>
            <a:ext cx="7608995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2400" b="1" dirty="0">
                <a:solidFill>
                  <a:srgbClr val="0033CC"/>
                </a:solidFill>
              </a:rPr>
              <a:t>Summary</a:t>
            </a:r>
            <a:endParaRPr lang="en" sz="2400" b="1" dirty="0">
              <a:solidFill>
                <a:srgbClr val="0033CC"/>
              </a:solidFill>
            </a:endParaRP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Embed text using word vectors</a:t>
            </a:r>
            <a:endParaRPr lang="en" sz="1800" dirty="0"/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Auto-encoder perspective: LSA</a:t>
            </a:r>
            <a:endParaRPr lang="en" sz="1800" dirty="0"/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Local contexts: </a:t>
            </a:r>
            <a:r>
              <a:rPr lang="en" sz="1800" dirty="0"/>
              <a:t>Word2vec</a:t>
            </a:r>
            <a:endParaRPr lang="en-US" sz="1800" dirty="0"/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Bespoke (custom) performance measures for analogies: </a:t>
            </a:r>
            <a:r>
              <a:rPr lang="en-US" sz="1800" dirty="0" err="1"/>
              <a:t>GloVe</a:t>
            </a:r>
            <a:r>
              <a:rPr lang="en-US" sz="1800" dirty="0"/>
              <a:t>. </a:t>
            </a:r>
            <a:endParaRPr lang="en" sz="1800" dirty="0"/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Skip-Thought vectors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Siamese models</a:t>
            </a:r>
          </a:p>
        </p:txBody>
      </p:sp>
    </p:spTree>
    <p:extLst>
      <p:ext uri="{BB962C8B-B14F-4D97-AF65-F5344CB8AC3E}">
        <p14:creationId xmlns:p14="http://schemas.microsoft.com/office/powerpoint/2010/main" val="78395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123753"/>
            <a:ext cx="6699824" cy="720272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Propositional Semantics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Allow logical inferences “Socrates is a man,” + “all men are mortal” </a:t>
            </a:r>
            <a:r>
              <a:rPr lang="en-US" sz="1800" dirty="0">
                <a:sym typeface="Wingdings" panose="05000000000000000000" pitchFamily="2" charset="2"/>
              </a:rPr>
              <a:t> “Socrates is mortal”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Important for inference in well-defined domains, e.g. inferring </a:t>
            </a:r>
            <a:r>
              <a:rPr lang="en-US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gene regulation </a:t>
            </a:r>
            <a:r>
              <a:rPr lang="en-US" sz="1800" dirty="0">
                <a:sym typeface="Wingdings" panose="05000000000000000000" pitchFamily="2" charset="2"/>
              </a:rPr>
              <a:t>from medical journals.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>
                <a:sym typeface="Wingdings" panose="05000000000000000000" pitchFamily="2" charset="2"/>
              </a:rPr>
              <a:t>See DARPA’s “Big Mechanism” project</a:t>
            </a:r>
            <a:endParaRPr lang="en" sz="1800" dirty="0">
              <a:sym typeface="Wingdings" panose="05000000000000000000" pitchFamily="2" charset="2"/>
            </a:endParaRPr>
          </a:p>
          <a:p>
            <a:pPr marL="685800" lvl="1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endParaRPr lang="en" sz="1800" dirty="0"/>
          </a:p>
        </p:txBody>
      </p:sp>
      <p:pic>
        <p:nvPicPr>
          <p:cNvPr id="1026" name="Picture 2" descr="Image result for darpa big mecha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56" y="2564026"/>
            <a:ext cx="4064774" cy="17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7492" y="4436600"/>
            <a:ext cx="62916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From “</a:t>
            </a:r>
            <a:r>
              <a:rPr lang="en-US" sz="1050" dirty="0" err="1"/>
              <a:t>DARPAʼs</a:t>
            </a:r>
            <a:r>
              <a:rPr lang="en-US" sz="1050" dirty="0"/>
              <a:t> Big Mechanism program” Paul R Cohen, Phys. Biol. 12 (2015)</a:t>
            </a:r>
          </a:p>
        </p:txBody>
      </p:sp>
    </p:spTree>
    <p:extLst>
      <p:ext uri="{BB962C8B-B14F-4D97-AF65-F5344CB8AC3E}">
        <p14:creationId xmlns:p14="http://schemas.microsoft.com/office/powerpoint/2010/main" val="17993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962526" y="123753"/>
            <a:ext cx="6827499" cy="72027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Vector Embedding of Words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962526" y="757053"/>
            <a:ext cx="7586770" cy="394557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" sz="1800" dirty="0"/>
              <a:t>Much recent work on text semantics has used word embeddings and </a:t>
            </a:r>
            <a:r>
              <a:rPr lang="en" sz="1800" b="1" dirty="0">
                <a:solidFill>
                  <a:srgbClr val="C00000"/>
                </a:solidFill>
              </a:rPr>
              <a:t>bag-of-words</a:t>
            </a:r>
            <a:r>
              <a:rPr lang="en" sz="1800" dirty="0"/>
              <a:t> representation: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v</a:t>
            </a:r>
            <a:r>
              <a:rPr lang="en" sz="1800" dirty="0"/>
              <a:t>ec(“dog”) = </a:t>
            </a:r>
            <a:r>
              <a:rPr lang="en" sz="1800" dirty="0">
                <a:solidFill>
                  <a:srgbClr val="0033CC"/>
                </a:solidFill>
              </a:rPr>
              <a:t>(0.2, -0.3, 1.5,…)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v</a:t>
            </a:r>
            <a:r>
              <a:rPr lang="en" sz="1800" dirty="0"/>
              <a:t>ec(“bites”) = </a:t>
            </a:r>
            <a:r>
              <a:rPr lang="en" sz="1800" dirty="0">
                <a:solidFill>
                  <a:srgbClr val="0033CC"/>
                </a:solidFill>
              </a:rPr>
              <a:t>(0.5, 1.0, -0.4,…)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v</a:t>
            </a:r>
            <a:r>
              <a:rPr lang="en" sz="1800" dirty="0"/>
              <a:t>ec(“man”) = </a:t>
            </a:r>
            <a:r>
              <a:rPr lang="en" sz="1800" dirty="0">
                <a:solidFill>
                  <a:srgbClr val="0033CC"/>
                </a:solidFill>
              </a:rPr>
              <a:t>(-0.1, 2.3, -1.5,…)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v</a:t>
            </a:r>
            <a:r>
              <a:rPr lang="en" sz="1800" dirty="0"/>
              <a:t>ec(“dog bites man”) = </a:t>
            </a:r>
            <a:r>
              <a:rPr lang="en" sz="1800" dirty="0">
                <a:solidFill>
                  <a:srgbClr val="0033CC"/>
                </a:solidFill>
              </a:rPr>
              <a:t>(0.6, 3.0, -0.4,…) 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>
              <a:solidFill>
                <a:srgbClr val="0033CC"/>
              </a:solidFill>
            </a:endParaRPr>
          </a:p>
          <a:p>
            <a:pPr marL="85725">
              <a:spcBef>
                <a:spcPts val="900"/>
              </a:spcBef>
              <a:buSzPct val="100000"/>
            </a:pPr>
            <a:r>
              <a:rPr lang="en" sz="1800" dirty="0">
                <a:solidFill>
                  <a:schemeClr val="tx1"/>
                </a:solidFill>
              </a:rPr>
              <a:t>But notice that </a:t>
            </a:r>
            <a:r>
              <a:rPr lang="en-US" sz="1800" dirty="0"/>
              <a:t>v</a:t>
            </a:r>
            <a:r>
              <a:rPr lang="en" sz="1800" dirty="0"/>
              <a:t>ec(“dog bites man”) = </a:t>
            </a:r>
            <a:r>
              <a:rPr lang="en-US" sz="1800" dirty="0"/>
              <a:t>v</a:t>
            </a:r>
            <a:r>
              <a:rPr lang="en" sz="1800" dirty="0"/>
              <a:t>ec(“man bites dog”) </a:t>
            </a:r>
            <a:endParaRPr lang="en" sz="1800" dirty="0">
              <a:solidFill>
                <a:srgbClr val="0033CC"/>
              </a:solidFill>
            </a:endParaRPr>
          </a:p>
          <a:p>
            <a:pPr marL="85725">
              <a:buSzPct val="100000"/>
            </a:pPr>
            <a:r>
              <a:rPr lang="en" sz="1800" dirty="0"/>
              <a:t>                         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" sz="1800" dirty="0"/>
              <a:t> </a:t>
            </a:r>
          </a:p>
        </p:txBody>
      </p:sp>
      <p:pic>
        <p:nvPicPr>
          <p:cNvPr id="3" name="Graphic 2" descr="Sad Face with No Fill">
            <a:extLst>
              <a:ext uri="{FF2B5EF4-FFF2-40B4-BE49-F238E27FC236}">
                <a16:creationId xmlns:a16="http://schemas.microsoft.com/office/drawing/2014/main" id="{040F69DA-15FA-467C-B03C-D480BDD1C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6459" y="4183552"/>
            <a:ext cx="385439" cy="38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0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048466" y="120316"/>
            <a:ext cx="6854641" cy="72371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Vector Embedding: Word Similarity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941901" y="884244"/>
            <a:ext cx="7129570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" sz="1800" dirty="0"/>
              <a:t>Word embeddings depend on a notion of </a:t>
            </a:r>
            <a:r>
              <a:rPr lang="en" sz="1800" b="1" i="1" dirty="0">
                <a:solidFill>
                  <a:srgbClr val="0033CC"/>
                </a:solidFill>
              </a:rPr>
              <a:t>word similarity</a:t>
            </a:r>
            <a:r>
              <a:rPr lang="en" sz="1800" dirty="0"/>
              <a:t>. 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" sz="1800" dirty="0"/>
              <a:t>A very useful definition is paradigmatic similarity (</a:t>
            </a:r>
            <a:r>
              <a:rPr lang="en-US" sz="1800" dirty="0"/>
              <a:t>Saussure 1916)</a:t>
            </a:r>
            <a:r>
              <a:rPr lang="en" sz="1800" dirty="0"/>
              <a:t>: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" sz="1800" b="1" i="1" dirty="0">
                <a:solidFill>
                  <a:srgbClr val="0033CC"/>
                </a:solidFill>
              </a:rPr>
              <a:t>Similar words </a:t>
            </a:r>
            <a:r>
              <a:rPr lang="en" sz="1800" dirty="0"/>
              <a:t>occur in </a:t>
            </a:r>
            <a:r>
              <a:rPr lang="en" sz="1800" b="1" i="1" dirty="0">
                <a:solidFill>
                  <a:srgbClr val="0033CC"/>
                </a:solidFill>
              </a:rPr>
              <a:t>similar contexts</a:t>
            </a:r>
            <a:r>
              <a:rPr lang="en" sz="1800" dirty="0"/>
              <a:t>. They are </a:t>
            </a:r>
            <a:r>
              <a:rPr lang="en" sz="1800" b="1" i="1" dirty="0">
                <a:solidFill>
                  <a:srgbClr val="0033CC"/>
                </a:solidFill>
              </a:rPr>
              <a:t>exchangable</a:t>
            </a:r>
            <a:r>
              <a:rPr lang="en" sz="1800" dirty="0"/>
              <a:t>.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" sz="1800" dirty="0"/>
              <a:t>This definition supports unsupervised learning: cluster or embed words according to their contexts.  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r>
              <a:rPr lang="en-US" dirty="0"/>
              <a:t>government debt problems turning into banking crises as has happened in</a:t>
            </a:r>
          </a:p>
          <a:p>
            <a:r>
              <a:rPr lang="en-US" dirty="0"/>
              <a:t>         saying that Europe needs unified banking regulation to replace the hodgepodge</a:t>
            </a: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" sz="18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AB9251-40EB-4DBB-BEE5-267E7AC92D81}"/>
              </a:ext>
            </a:extLst>
          </p:cNvPr>
          <p:cNvSpPr/>
          <p:nvPr/>
        </p:nvSpPr>
        <p:spPr>
          <a:xfrm>
            <a:off x="4062754" y="3830497"/>
            <a:ext cx="653143" cy="446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A93B2-4283-410E-8D2B-38508405E5C0}"/>
              </a:ext>
            </a:extLst>
          </p:cNvPr>
          <p:cNvSpPr txBox="1"/>
          <p:nvPr/>
        </p:nvSpPr>
        <p:spPr>
          <a:xfrm>
            <a:off x="2922758" y="4384521"/>
            <a:ext cx="329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Surrounding words represent “banking”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659B04-7F92-453C-A8F0-6DDD5F273FA4}"/>
              </a:ext>
            </a:extLst>
          </p:cNvPr>
          <p:cNvCxnSpPr>
            <a:cxnSpLocks/>
          </p:cNvCxnSpPr>
          <p:nvPr/>
        </p:nvCxnSpPr>
        <p:spPr>
          <a:xfrm flipV="1">
            <a:off x="6147541" y="4304012"/>
            <a:ext cx="292397" cy="161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B8B3D5-22B7-4B3B-A761-925AC873AF97}"/>
              </a:ext>
            </a:extLst>
          </p:cNvPr>
          <p:cNvCxnSpPr>
            <a:cxnSpLocks/>
          </p:cNvCxnSpPr>
          <p:nvPr/>
        </p:nvCxnSpPr>
        <p:spPr>
          <a:xfrm flipH="1" flipV="1">
            <a:off x="2740658" y="4291943"/>
            <a:ext cx="232021" cy="185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4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048466" y="120316"/>
            <a:ext cx="6854641" cy="72371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Vector Embedding: </a:t>
            </a:r>
            <a:r>
              <a:rPr lang="en-US" sz="2800" dirty="0">
                <a:solidFill>
                  <a:schemeClr val="tx1"/>
                </a:solidFill>
              </a:rPr>
              <a:t>Dimension Reduction</a:t>
            </a:r>
            <a:endParaRPr lang="en" sz="2800" dirty="0">
              <a:solidFill>
                <a:schemeClr val="tx1"/>
              </a:solidFill>
            </a:endParaRPr>
          </a:p>
        </p:txBody>
      </p:sp>
      <p:sp>
        <p:nvSpPr>
          <p:cNvPr id="6" name="Shape 380"/>
          <p:cNvSpPr txBox="1"/>
          <p:nvPr/>
        </p:nvSpPr>
        <p:spPr>
          <a:xfrm>
            <a:off x="941900" y="884244"/>
            <a:ext cx="7579454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An embedding method should give different embeddings to different words, but a naïve (</a:t>
            </a:r>
            <a:r>
              <a:rPr lang="en-US" sz="1800" dirty="0">
                <a:solidFill>
                  <a:srgbClr val="C00000"/>
                </a:solidFill>
              </a:rPr>
              <a:t>one-hot</a:t>
            </a:r>
            <a:r>
              <a:rPr lang="en-US" sz="1800" dirty="0"/>
              <a:t> encoding) is very expensive: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Dog [0, 0, 0, 0,…, 0, 0, 1, 0, 0, 0, 0,…,0]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Man [0, 0, 0, 0,…, 0, 0, 0, 0, 1, 0, 0,…,0]</a:t>
            </a:r>
          </a:p>
          <a:p>
            <a:pPr marL="85725">
              <a:spcBef>
                <a:spcPts val="900"/>
              </a:spcBef>
              <a:buSzPct val="100000"/>
            </a:pPr>
            <a:endParaRPr lang="en-US" sz="1800" dirty="0"/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Words are too different (inner products always zero) in this representation.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dirty="0"/>
              <a:t>Its more effective to use a dimension reduction method like PCA. </a:t>
            </a: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  <a:p>
            <a:pPr marL="85725">
              <a:spcBef>
                <a:spcPts val="900"/>
              </a:spcBef>
              <a:buSzPct val="100000"/>
            </a:pPr>
            <a:endParaRPr lang="en" sz="18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2FEDA83-9B36-425C-9F4D-4B80405BF2C0}"/>
              </a:ext>
            </a:extLst>
          </p:cNvPr>
          <p:cNvSpPr/>
          <p:nvPr/>
        </p:nvSpPr>
        <p:spPr>
          <a:xfrm>
            <a:off x="5212435" y="2018761"/>
            <a:ext cx="234827" cy="672457"/>
          </a:xfrm>
          <a:prstGeom prst="rightBrace">
            <a:avLst>
              <a:gd name="adj1" fmla="val 8333"/>
              <a:gd name="adj2" fmla="val 511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3B174-864F-4786-A1D1-C6DF647023FA}"/>
              </a:ext>
            </a:extLst>
          </p:cNvPr>
          <p:cNvSpPr txBox="1"/>
          <p:nvPr/>
        </p:nvSpPr>
        <p:spPr>
          <a:xfrm>
            <a:off x="5600255" y="2201100"/>
            <a:ext cx="2509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size = vocabulary size</a:t>
            </a:r>
          </a:p>
        </p:txBody>
      </p:sp>
    </p:spTree>
    <p:extLst>
      <p:ext uri="{BB962C8B-B14F-4D97-AF65-F5344CB8AC3E}">
        <p14:creationId xmlns:p14="http://schemas.microsoft.com/office/powerpoint/2010/main" val="33969822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2838</Words>
  <Application>Microsoft Office PowerPoint</Application>
  <PresentationFormat>On-screen Show (16:9)</PresentationFormat>
  <Paragraphs>603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Cambria Math</vt:lpstr>
      <vt:lpstr>Symbol</vt:lpstr>
      <vt:lpstr>Wingdings</vt:lpstr>
      <vt:lpstr>Wingdings 2</vt:lpstr>
      <vt:lpstr>simple-light-2</vt:lpstr>
      <vt:lpstr>CS194/294-129: Designing, Visualizing and Understanding Deep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CS194/294-129: Designing, Visualizing and Understanding Deep Neural Networks</dc:title>
  <cp:lastModifiedBy>John CANNY</cp:lastModifiedBy>
  <cp:revision>94</cp:revision>
  <dcterms:modified xsi:type="dcterms:W3CDTF">2018-04-09T17:37:10Z</dcterms:modified>
</cp:coreProperties>
</file>