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3"/>
  </p:notesMasterIdLst>
  <p:sldIdLst>
    <p:sldId id="266" r:id="rId2"/>
    <p:sldId id="530" r:id="rId3"/>
    <p:sldId id="531" r:id="rId4"/>
    <p:sldId id="609" r:id="rId5"/>
    <p:sldId id="607" r:id="rId6"/>
    <p:sldId id="533" r:id="rId7"/>
    <p:sldId id="534" r:id="rId8"/>
    <p:sldId id="535" r:id="rId9"/>
    <p:sldId id="536" r:id="rId10"/>
    <p:sldId id="537" r:id="rId11"/>
    <p:sldId id="678" r:id="rId12"/>
    <p:sldId id="683" r:id="rId13"/>
    <p:sldId id="680" r:id="rId14"/>
    <p:sldId id="538" r:id="rId15"/>
    <p:sldId id="589" r:id="rId16"/>
    <p:sldId id="588" r:id="rId17"/>
    <p:sldId id="655" r:id="rId18"/>
    <p:sldId id="542" r:id="rId19"/>
    <p:sldId id="543" r:id="rId20"/>
    <p:sldId id="620" r:id="rId21"/>
    <p:sldId id="594" r:id="rId22"/>
    <p:sldId id="613" r:id="rId23"/>
    <p:sldId id="614" r:id="rId24"/>
    <p:sldId id="582" r:id="rId25"/>
    <p:sldId id="616" r:id="rId26"/>
    <p:sldId id="685" r:id="rId27"/>
    <p:sldId id="672" r:id="rId28"/>
    <p:sldId id="684" r:id="rId29"/>
    <p:sldId id="550" r:id="rId30"/>
    <p:sldId id="555" r:id="rId31"/>
    <p:sldId id="556" r:id="rId32"/>
    <p:sldId id="674" r:id="rId33"/>
    <p:sldId id="558" r:id="rId34"/>
    <p:sldId id="676" r:id="rId35"/>
    <p:sldId id="677" r:id="rId36"/>
    <p:sldId id="559" r:id="rId37"/>
    <p:sldId id="675" r:id="rId38"/>
    <p:sldId id="673" r:id="rId39"/>
    <p:sldId id="669" r:id="rId40"/>
    <p:sldId id="670" r:id="rId41"/>
    <p:sldId id="671" r:id="rId42"/>
    <p:sldId id="551" r:id="rId43"/>
    <p:sldId id="633" r:id="rId44"/>
    <p:sldId id="665" r:id="rId45"/>
    <p:sldId id="564" r:id="rId46"/>
    <p:sldId id="565" r:id="rId47"/>
    <p:sldId id="566" r:id="rId48"/>
    <p:sldId id="583" r:id="rId49"/>
    <p:sldId id="585" r:id="rId50"/>
    <p:sldId id="637" r:id="rId51"/>
    <p:sldId id="648" r:id="rId52"/>
    <p:sldId id="664" r:id="rId53"/>
    <p:sldId id="656" r:id="rId54"/>
    <p:sldId id="666" r:id="rId55"/>
    <p:sldId id="667" r:id="rId56"/>
    <p:sldId id="657" r:id="rId57"/>
    <p:sldId id="658" r:id="rId58"/>
    <p:sldId id="659" r:id="rId59"/>
    <p:sldId id="660" r:id="rId60"/>
    <p:sldId id="661" r:id="rId61"/>
    <p:sldId id="662" r:id="rId6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74565" autoAdjust="0"/>
  </p:normalViewPr>
  <p:slideViewPr>
    <p:cSldViewPr>
      <p:cViewPr varScale="1">
        <p:scale>
          <a:sx n="54" d="100"/>
          <a:sy n="54" d="100"/>
        </p:scale>
        <p:origin x="893" y="29"/>
      </p:cViewPr>
      <p:guideLst>
        <p:guide orient="horz" pos="2160"/>
        <p:guide pos="2880"/>
      </p:guideLst>
    </p:cSldViewPr>
  </p:slideViewPr>
  <p:outlineViewPr>
    <p:cViewPr>
      <p:scale>
        <a:sx n="33" d="100"/>
        <a:sy n="33" d="100"/>
      </p:scale>
      <p:origin x="0" y="-1704"/>
    </p:cViewPr>
  </p:outlineViewPr>
  <p:notesTextViewPr>
    <p:cViewPr>
      <p:scale>
        <a:sx n="3" d="2"/>
        <a:sy n="3" d="2"/>
      </p:scale>
      <p:origin x="0" y="0"/>
    </p:cViewPr>
  </p:notesTextViewPr>
  <p:sorterViewPr>
    <p:cViewPr varScale="1">
      <p:scale>
        <a:sx n="100" d="100"/>
        <a:sy n="100" d="100"/>
      </p:scale>
      <p:origin x="0" y="-6422"/>
    </p:cViewPr>
  </p:sorterViewPr>
  <p:notesViewPr>
    <p:cSldViewPr>
      <p:cViewPr varScale="1">
        <p:scale>
          <a:sx n="71" d="100"/>
          <a:sy n="71" d="100"/>
        </p:scale>
        <p:origin x="2376" y="77"/>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1/22/2019</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Phenomenon"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en.wikipedia.org/wiki/Culture" TargetMode="External"/><Relationship Id="rId4" Type="http://schemas.openxmlformats.org/officeDocument/2006/relationships/hyperlink" Target="https://en.wikipedia.org/wiki/Sky"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2800" dirty="0" smtClean="0"/>
              <a:t>We can emphasize how all of these domains and types of collections differ… or we can emphasize what they have in common.  We</a:t>
            </a:r>
            <a:r>
              <a:rPr lang="en-US" sz="2800" baseline="0" dirty="0" smtClean="0"/>
              <a:t> will spend a few weeks discussing these core concepts like resource, collection, intentional arrangement, and interaction.</a:t>
            </a:r>
            <a:endParaRPr lang="en-US" sz="2800" dirty="0" smtClean="0"/>
          </a:p>
          <a:p>
            <a:endParaRPr lang="en-US" dirty="0" smtClean="0"/>
          </a:p>
        </p:txBody>
      </p:sp>
      <p:sp>
        <p:nvSpPr>
          <p:cNvPr id="4" name="Slide Number Placeholder 3"/>
          <p:cNvSpPr>
            <a:spLocks noGrp="1"/>
          </p:cNvSpPr>
          <p:nvPr>
            <p:ph type="sldNum" sz="quarter" idx="5"/>
          </p:nvPr>
        </p:nvSpPr>
        <p:spPr/>
        <p:txBody>
          <a:bodyPr/>
          <a:lstStyle/>
          <a:p>
            <a:pPr>
              <a:defRPr/>
            </a:pPr>
            <a:fld id="{6DBA372D-5F3B-470A-9BC8-09F79B519B7D}" type="slidenum">
              <a:rPr lang="en-US" smtClean="0"/>
              <a:pPr>
                <a:defRPr/>
              </a:pPr>
              <a:t>10</a:t>
            </a:fld>
            <a:endParaRPr lang="en-US" dirty="0"/>
          </a:p>
        </p:txBody>
      </p:sp>
    </p:spTree>
    <p:extLst>
      <p:ext uri="{BB962C8B-B14F-4D97-AF65-F5344CB8AC3E}">
        <p14:creationId xmlns:p14="http://schemas.microsoft.com/office/powerpoint/2010/main" val="1653158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73100" lvl="1" indent="-220663">
              <a:lnSpc>
                <a:spcPct val="92000"/>
              </a:lnSpc>
              <a:spcBef>
                <a:spcPts val="1788"/>
              </a:spcBef>
              <a:buClr>
                <a:srgbClr val="002955"/>
              </a:buClr>
              <a:buSzPct val="44000"/>
              <a:buFont typeface="Wingdings" panose="05000000000000000000" pitchFamily="2" charset="2"/>
              <a:buChar char="l"/>
              <a:tabLst>
                <a:tab pos="925513" algn="l"/>
                <a:tab pos="1844675" algn="l"/>
                <a:tab pos="2774950" algn="l"/>
                <a:tab pos="3690938" algn="l"/>
                <a:tab pos="4621213" algn="l"/>
                <a:tab pos="5553075" algn="l"/>
                <a:tab pos="6472238" algn="l"/>
                <a:tab pos="7377113" algn="l"/>
                <a:tab pos="8318500" algn="l"/>
                <a:tab pos="9236075" algn="l"/>
                <a:tab pos="10180638" algn="l"/>
                <a:tab pos="11085513" algn="l"/>
              </a:tabLst>
            </a:pPr>
            <a:r>
              <a:rPr lang="en-US" altLang="en-US" dirty="0" smtClean="0"/>
              <a:t>Chapter</a:t>
            </a:r>
            <a:r>
              <a:rPr lang="en-US" altLang="en-US" baseline="0" dirty="0" smtClean="0"/>
              <a:t> 2 – for next time – unpacks these questions – but I wanted to hint at them here</a:t>
            </a:r>
          </a:p>
          <a:p>
            <a:pPr marL="673100" lvl="1" indent="-220663">
              <a:lnSpc>
                <a:spcPct val="92000"/>
              </a:lnSpc>
              <a:spcBef>
                <a:spcPts val="1788"/>
              </a:spcBef>
              <a:buClr>
                <a:srgbClr val="002955"/>
              </a:buClr>
              <a:buSzPct val="44000"/>
              <a:buFont typeface="Wingdings" panose="05000000000000000000" pitchFamily="2" charset="2"/>
              <a:buChar char="l"/>
              <a:tabLst>
                <a:tab pos="925513" algn="l"/>
                <a:tab pos="1844675" algn="l"/>
                <a:tab pos="2774950" algn="l"/>
                <a:tab pos="3690938" algn="l"/>
                <a:tab pos="4621213" algn="l"/>
                <a:tab pos="5553075" algn="l"/>
                <a:tab pos="6472238" algn="l"/>
                <a:tab pos="7377113" algn="l"/>
                <a:tab pos="8318500" algn="l"/>
                <a:tab pos="9236075" algn="l"/>
                <a:tab pos="10180638" algn="l"/>
                <a:tab pos="11085513" algn="l"/>
              </a:tabLst>
            </a:pPr>
            <a:r>
              <a:rPr lang="en-US" altLang="en-US" baseline="0" dirty="0" smtClean="0"/>
              <a:t>Contrasts very strongly with two common beliefs about organizing:  that its goal is to find the right kind of example – category – “this is a library problem” – or the right kind of container/physical system.  I will spend a lot of time this semester trying to convince you that thinking of organizing as design is a better approach</a:t>
            </a:r>
            <a:endParaRPr lang="en-US" altLang="en-US" dirty="0"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F707537D-01E3-4513-BBA2-B7D905D013E8}" type="slidenum">
              <a:rPr lang="en-US" altLang="en-US" sz="1300" smtClean="0"/>
              <a:pPr/>
              <a:t>11</a:t>
            </a:fld>
            <a:endParaRPr lang="en-US" altLang="en-US" sz="1300" smtClean="0"/>
          </a:p>
        </p:txBody>
      </p:sp>
    </p:spTree>
    <p:extLst>
      <p:ext uri="{BB962C8B-B14F-4D97-AF65-F5344CB8AC3E}">
        <p14:creationId xmlns:p14="http://schemas.microsoft.com/office/powerpoint/2010/main" val="2356483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t>We have a powerful impulse</a:t>
            </a:r>
            <a:r>
              <a:rPr lang="en-US" baseline="0" dirty="0" smtClean="0"/>
              <a:t> to interpret our sensations and perceptions.  When we see something, we see it as a kind of thing… fundamentally an act of categorization and organization. </a:t>
            </a:r>
          </a:p>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200" dirty="0" smtClean="0"/>
              <a:t>Example</a:t>
            </a:r>
            <a:r>
              <a:rPr lang="en-US" sz="1200" baseline="0" dirty="0" smtClean="0"/>
              <a:t> :</a:t>
            </a:r>
            <a:r>
              <a:rPr lang="en-US" sz="1200" dirty="0" smtClean="0"/>
              <a:t>Aligned objects are perceived as belonging together, and are perceived as a continuous whole when that perception is a simpler interpretation</a:t>
            </a:r>
          </a:p>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smtClean="0"/>
          </a:p>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t>Another</a:t>
            </a:r>
            <a:r>
              <a:rPr lang="en-US" baseline="0" dirty="0" smtClean="0"/>
              <a:t> example =- not shown here - </a:t>
            </a:r>
            <a:r>
              <a:rPr lang="en-US" dirty="0" smtClean="0"/>
              <a:t> A</a:t>
            </a:r>
            <a:r>
              <a:rPr lang="en-US" baseline="0" dirty="0" smtClean="0"/>
              <a:t> visual sequence – one object moves, then another – is often interpreted as causal where the first object moving caused the other to move.</a:t>
            </a:r>
            <a:endParaRPr lang="en-US" sz="1200"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12</a:t>
            </a:fld>
            <a:endParaRPr lang="en-US" altLang="en-US" sz="1300" smtClean="0"/>
          </a:p>
        </p:txBody>
      </p:sp>
    </p:spTree>
    <p:extLst>
      <p:ext uri="{BB962C8B-B14F-4D97-AF65-F5344CB8AC3E}">
        <p14:creationId xmlns:p14="http://schemas.microsoft.com/office/powerpoint/2010/main" val="209062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t>We</a:t>
            </a:r>
            <a:r>
              <a:rPr lang="en-US" baseline="0" dirty="0" smtClean="0"/>
              <a:t> can look at 2</a:t>
            </a:r>
            <a:r>
              <a:rPr lang="en-US" baseline="30000" dirty="0" smtClean="0"/>
              <a:t>nd</a:t>
            </a:r>
            <a:r>
              <a:rPr lang="en-US" baseline="0" dirty="0" smtClean="0"/>
              <a:t> topic in a more sinister way by phrasing it as “How can you get other people to understand things in some particular way… that suits YOU.   Fake news, </a:t>
            </a:r>
            <a:r>
              <a:rPr lang="en-US" baseline="0" dirty="0" err="1" smtClean="0"/>
              <a:t>etc</a:t>
            </a:r>
            <a:r>
              <a:rPr lang="en-US" baseline="0" dirty="0" smtClean="0"/>
              <a:t>”</a:t>
            </a:r>
            <a:endParaRPr lang="en-US" dirty="0" smtClean="0"/>
          </a:p>
          <a:p>
            <a:endParaRPr lang="en-US" dirty="0" smtClean="0"/>
          </a:p>
          <a:p>
            <a:r>
              <a:rPr lang="en-US" dirty="0" smtClean="0"/>
              <a:t>The point I’m making</a:t>
            </a:r>
            <a:r>
              <a:rPr lang="en-US" baseline="0" dirty="0" smtClean="0"/>
              <a:t> here is that sensemaking and organizing are interrelated or intertwined and you can’t define sensemaking with invoking concepts of organizing and organization, which as you see here arise in many different disciplines. </a:t>
            </a:r>
            <a:endParaRPr lang="en-US" dirty="0" smtClean="0"/>
          </a:p>
        </p:txBody>
      </p:sp>
      <p:sp>
        <p:nvSpPr>
          <p:cNvPr id="4" name="Slide Number Placeholder 3"/>
          <p:cNvSpPr>
            <a:spLocks noGrp="1"/>
          </p:cNvSpPr>
          <p:nvPr>
            <p:ph type="sldNum" sz="quarter" idx="5"/>
          </p:nvPr>
        </p:nvSpPr>
        <p:spPr/>
        <p:txBody>
          <a:bodyPr/>
          <a:lstStyle/>
          <a:p>
            <a:pPr>
              <a:defRPr/>
            </a:pPr>
            <a:fld id="{F124EDFE-55AD-4799-B2B9-4BBFD4F9CB6D}" type="slidenum">
              <a:rPr lang="en-US" smtClean="0"/>
              <a:pPr>
                <a:defRPr/>
              </a:pPr>
              <a:t>13</a:t>
            </a:fld>
            <a:endParaRPr lang="en-US"/>
          </a:p>
        </p:txBody>
      </p:sp>
    </p:spTree>
    <p:extLst>
      <p:ext uri="{BB962C8B-B14F-4D97-AF65-F5344CB8AC3E}">
        <p14:creationId xmlns:p14="http://schemas.microsoft.com/office/powerpoint/2010/main" val="1784370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B9720D99-ED3E-4775-8D66-29ED80ACA7E5}" type="slidenum">
              <a:rPr lang="en-US" altLang="en-US" sz="1300" smtClean="0"/>
              <a:pPr/>
              <a:t>14</a:t>
            </a:fld>
            <a:endParaRPr lang="en-US" altLang="en-US" sz="1300" smtClean="0"/>
          </a:p>
        </p:txBody>
      </p:sp>
    </p:spTree>
    <p:extLst>
      <p:ext uri="{BB962C8B-B14F-4D97-AF65-F5344CB8AC3E}">
        <p14:creationId xmlns:p14="http://schemas.microsoft.com/office/powerpoint/2010/main" val="660658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quote comes from an article called “organizing and the process of sensemaking” and it nicely captures the relationship between the two concepts” </a:t>
            </a:r>
          </a:p>
          <a:p>
            <a:r>
              <a:rPr lang="en-US" dirty="0" smtClean="0"/>
              <a:t>Cave</a:t>
            </a:r>
            <a:r>
              <a:rPr lang="en-US" baseline="0" dirty="0" smtClean="0"/>
              <a:t> paintings discovered in 1940s…. Animals AND STAR CHARTS. 16000 years old</a:t>
            </a:r>
          </a:p>
          <a:p>
            <a:endParaRPr lang="en-US" baseline="0" dirty="0" smtClean="0"/>
          </a:p>
          <a:p>
            <a:r>
              <a:rPr lang="en-US" baseline="0" dirty="0" smtClean="0"/>
              <a:t>BUT WHY DID PEOPLE NEED TO UNDERSTAND THE PATTERNS OF THE STARS? Egyptian floods and irrigation made civilization in the desert possible)</a:t>
            </a: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3937480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Sphinx</a:t>
            </a:r>
            <a:r>
              <a:rPr lang="en-US" baseline="0" dirty="0" smtClean="0"/>
              <a:t> sits between two artificial mountains, symbolizing the passage to the afterlife.</a:t>
            </a:r>
          </a:p>
        </p:txBody>
      </p:sp>
      <p:sp>
        <p:nvSpPr>
          <p:cNvPr id="4" name="Slide Number Placeholder 3"/>
          <p:cNvSpPr>
            <a:spLocks noGrp="1"/>
          </p:cNvSpPr>
          <p:nvPr>
            <p:ph type="sldNum" sz="quarter" idx="10"/>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1994958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many more examples of this kind of alignment between archeology and astronomy, and even a name for field that studies is:  </a:t>
            </a:r>
            <a:r>
              <a:rPr lang="en-US" baseline="0" dirty="0" err="1" smtClean="0"/>
              <a:t>Archeoastronomy</a:t>
            </a:r>
            <a:r>
              <a:rPr lang="en-US" baseline="0" dirty="0" smtClean="0"/>
              <a:t>. : </a:t>
            </a:r>
            <a:r>
              <a:rPr lang="en-US" dirty="0" smtClean="0"/>
              <a:t>how people in the past "have understood the </a:t>
            </a:r>
            <a:r>
              <a:rPr lang="en-US" dirty="0" smtClean="0">
                <a:hlinkClick r:id="rId3" tooltip="Phenomenon"/>
              </a:rPr>
              <a:t>phenomena</a:t>
            </a:r>
            <a:r>
              <a:rPr lang="en-US" dirty="0" smtClean="0"/>
              <a:t> in the </a:t>
            </a:r>
            <a:r>
              <a:rPr lang="en-US" dirty="0" smtClean="0">
                <a:hlinkClick r:id="rId4" tooltip="Sky"/>
              </a:rPr>
              <a:t>sky</a:t>
            </a:r>
            <a:r>
              <a:rPr lang="en-US" dirty="0" smtClean="0"/>
              <a:t>, how they used these phenomena and what role the sky played in their </a:t>
            </a:r>
            <a:r>
              <a:rPr lang="en-US" dirty="0" smtClean="0">
                <a:hlinkClick r:id="rId5" tooltip="Culture"/>
              </a:rPr>
              <a:t>cultures</a:t>
            </a:r>
            <a:r>
              <a:rPr lang="en-US" dirty="0" smtClean="0"/>
              <a:t>.  </a:t>
            </a:r>
            <a:r>
              <a:rPr lang="en-US" baseline="0" dirty="0" smtClean="0"/>
              <a:t> Stonehenge, Mayan and Incan temples …</a:t>
            </a: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2423346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There’s a name for</a:t>
            </a:r>
            <a:r>
              <a:rPr lang="en-US" altLang="en-US" baseline="0" dirty="0" smtClean="0"/>
              <a:t> this preference for simpler explanations…. Anyone remember it?  Occam’s Razor.  It doesn’t mean that the simpler explanation (as measured maybe by the number of variables or rules) is more likely to be right, just that it will be easier to understand</a:t>
            </a:r>
            <a:endParaRPr lang="en-US"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F49901AF-991A-4D03-9148-9B1B43E8A9E2}" type="slidenum">
              <a:rPr lang="en-US" altLang="en-US" sz="1300" smtClean="0"/>
              <a:pPr/>
              <a:t>18</a:t>
            </a:fld>
            <a:endParaRPr lang="en-US" altLang="en-US" sz="1300" smtClean="0"/>
          </a:p>
        </p:txBody>
      </p:sp>
    </p:spTree>
    <p:extLst>
      <p:ext uri="{BB962C8B-B14F-4D97-AF65-F5344CB8AC3E}">
        <p14:creationId xmlns:p14="http://schemas.microsoft.com/office/powerpoint/2010/main" val="3874050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485900" y="630238"/>
            <a:ext cx="4113213"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xfrm>
            <a:off x="799306" y="3962400"/>
            <a:ext cx="548640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But sometimes</a:t>
            </a:r>
            <a:r>
              <a:rPr lang="en-US" altLang="en-US" baseline="0" dirty="0" smtClean="0"/>
              <a:t> if you explanation has to be very complex, it might be that you’ve got some fundamental assumptions wrong. Plato -  famous Greek philosopher – wrote about many things that we’ll touch on in this course, but one thing he got famously wrong was what we call “cosmology” – theories about the origin, evolution, structure of the universe.   Plato had an intellectual infatuation with the idea that all orbits of celestial objects had to be perfect circles, and astronomers struggled for about 2000 years to fit their observations given that assumption.  It was possible, but only with total kludges that didn’t fit any laws of physics – like epicycles.  Finally </a:t>
            </a:r>
            <a:r>
              <a:rPr lang="en-US" altLang="en-US" baseline="0" dirty="0" err="1" smtClean="0"/>
              <a:t>copernicus</a:t>
            </a:r>
            <a:r>
              <a:rPr lang="en-US" altLang="en-US" baseline="0" dirty="0" smtClean="0"/>
              <a:t> and </a:t>
            </a:r>
            <a:r>
              <a:rPr lang="en-US" altLang="en-US" baseline="0" dirty="0" err="1" smtClean="0"/>
              <a:t>kepler</a:t>
            </a:r>
            <a:r>
              <a:rPr lang="en-US" altLang="en-US" baseline="0" dirty="0" smtClean="0"/>
              <a:t> said the hell with </a:t>
            </a:r>
            <a:r>
              <a:rPr lang="en-US" altLang="en-US" baseline="0" dirty="0" err="1" smtClean="0"/>
              <a:t>plato</a:t>
            </a:r>
            <a:r>
              <a:rPr lang="en-US" altLang="en-US" baseline="0" dirty="0" smtClean="0"/>
              <a:t> – there is a better explanation.</a:t>
            </a:r>
            <a:endParaRPr lang="en-US" altLang="en-US"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E4F55BB4-9FCE-4460-A3B4-5D371655D8E2}" type="slidenum">
              <a:rPr lang="en-US" altLang="en-US" sz="1200" smtClean="0"/>
              <a:pPr/>
              <a:t>19</a:t>
            </a:fld>
            <a:endParaRPr lang="en-US" altLang="en-US" sz="1200" smtClean="0"/>
          </a:p>
        </p:txBody>
      </p:sp>
    </p:spTree>
    <p:extLst>
      <p:ext uri="{BB962C8B-B14F-4D97-AF65-F5344CB8AC3E}">
        <p14:creationId xmlns:p14="http://schemas.microsoft.com/office/powerpoint/2010/main" val="242447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r>
              <a:rPr lang="en-US" dirty="0" smtClean="0"/>
              <a:t>I use lots of slides with</a:t>
            </a:r>
            <a:r>
              <a:rPr lang="en-US" baseline="0" dirty="0" smtClean="0"/>
              <a:t> extensive notes and picture examples… SO DON’T FRANTICALLY TYPE EVERYTHING I SAY.  I don’t mind if you take notes, but trust yourself to listen more and then afterwards review my slides.. </a:t>
            </a:r>
          </a:p>
          <a:p>
            <a:endParaRPr lang="en-US" baseline="0" dirty="0" smtClean="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a:t>
            </a:fld>
            <a:endParaRPr lang="en-US" dirty="0"/>
          </a:p>
        </p:txBody>
      </p:sp>
    </p:spTree>
    <p:extLst>
      <p:ext uri="{BB962C8B-B14F-4D97-AF65-F5344CB8AC3E}">
        <p14:creationId xmlns:p14="http://schemas.microsoft.com/office/powerpoint/2010/main" val="3191902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a:t>
            </a:r>
            <a:r>
              <a:rPr lang="en-US" baseline="0" dirty="0" smtClean="0"/>
              <a:t> place to stop for a bit. I hope that you’re making some sense of my organization for this course.</a:t>
            </a: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3641868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smtClean="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21</a:t>
            </a:fld>
            <a:endParaRPr lang="en-US" dirty="0"/>
          </a:p>
        </p:txBody>
      </p:sp>
    </p:spTree>
    <p:extLst>
      <p:ext uri="{BB962C8B-B14F-4D97-AF65-F5344CB8AC3E}">
        <p14:creationId xmlns:p14="http://schemas.microsoft.com/office/powerpoint/2010/main" val="1593338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Like organizing,</a:t>
            </a:r>
            <a:r>
              <a:rPr lang="en-US" altLang="en-US" baseline="0" dirty="0" smtClean="0"/>
              <a:t> “resource” is a multi- or trans- disciplinary concept.</a:t>
            </a:r>
            <a:endParaRPr lang="en-US" altLang="en-US" dirty="0"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A0464F7F-13F8-402F-86F4-705CC95CB114}" type="slidenum">
              <a:rPr lang="en-US" altLang="en-US" sz="1300"/>
              <a:pPr/>
              <a:t>22</a:t>
            </a:fld>
            <a:endParaRPr lang="en-US" altLang="en-US" sz="1300"/>
          </a:p>
        </p:txBody>
      </p:sp>
    </p:spTree>
    <p:extLst>
      <p:ext uri="{BB962C8B-B14F-4D97-AF65-F5344CB8AC3E}">
        <p14:creationId xmlns:p14="http://schemas.microsoft.com/office/powerpoint/2010/main" val="3979469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a:t>
            </a:r>
            <a:r>
              <a:rPr lang="en-US" baseline="0" dirty="0" smtClean="0"/>
              <a:t> wide range of domains to which we apply the TDO perspective.  I wrote the first 4 for the first edition of the book, but 13 of the others were written by </a:t>
            </a:r>
            <a:r>
              <a:rPr lang="en-US" baseline="0" dirty="0" err="1" smtClean="0"/>
              <a:t>Ischool</a:t>
            </a:r>
            <a:r>
              <a:rPr lang="en-US" baseline="0" dirty="0" smtClean="0"/>
              <a:t> students in the last 4 years as their final course assignment. You’ll do the same, but you’ll benefit from reading most of these before you have to decide on your topic. </a:t>
            </a:r>
          </a:p>
          <a:p>
            <a:endParaRPr lang="en-US" baseline="0" dirty="0" smtClean="0"/>
          </a:p>
          <a:p>
            <a:r>
              <a:rPr lang="en-US" baseline="0" dirty="0" smtClean="0"/>
              <a:t>I hope you’ve read the first two case studies – I chose two were maximally different;  organizing kitchens and organizing the earth into time zones. to make the point that the new framework and design patterns we’ll learn about organizing can apply very broadly.   We will take some time to talk about them in just a minute</a:t>
            </a:r>
          </a:p>
        </p:txBody>
      </p:sp>
      <p:sp>
        <p:nvSpPr>
          <p:cNvPr id="4" name="Slide Number Placeholder 3"/>
          <p:cNvSpPr>
            <a:spLocks noGrp="1"/>
          </p:cNvSpPr>
          <p:nvPr>
            <p:ph type="sldNum" sz="quarter" idx="10"/>
          </p:nvPr>
        </p:nvSpPr>
        <p:spPr/>
        <p:txBody>
          <a:bodyPr/>
          <a:lstStyle/>
          <a:p>
            <a:fld id="{5FD76050-6F71-4E0A-8C35-EDFAB84E5542}" type="slidenum">
              <a:rPr lang="en-US" smtClean="0"/>
              <a:pPr/>
              <a:t>23</a:t>
            </a:fld>
            <a:endParaRPr lang="en-US"/>
          </a:p>
        </p:txBody>
      </p:sp>
    </p:spTree>
    <p:extLst>
      <p:ext uri="{BB962C8B-B14F-4D97-AF65-F5344CB8AC3E}">
        <p14:creationId xmlns:p14="http://schemas.microsoft.com/office/powerpoint/2010/main" val="1160558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Underlined ones were written last semester by cogsci undergrads like you (that’s one reason why I asked about your writing and interests in the survey).  As you read the cases this semester, I hope they inspire you to want to write a case study that finds its way into a future course syllabus</a:t>
            </a:r>
          </a:p>
        </p:txBody>
      </p:sp>
      <p:sp>
        <p:nvSpPr>
          <p:cNvPr id="4" name="Slide Number Placeholder 3"/>
          <p:cNvSpPr>
            <a:spLocks noGrp="1"/>
          </p:cNvSpPr>
          <p:nvPr>
            <p:ph type="sldNum" sz="quarter" idx="10"/>
          </p:nvPr>
        </p:nvSpPr>
        <p:spPr/>
        <p:txBody>
          <a:bodyPr/>
          <a:lstStyle/>
          <a:p>
            <a:fld id="{5FD76050-6F71-4E0A-8C35-EDFAB84E5542}" type="slidenum">
              <a:rPr lang="en-US" smtClean="0"/>
              <a:pPr/>
              <a:t>24</a:t>
            </a:fld>
            <a:endParaRPr lang="en-US"/>
          </a:p>
        </p:txBody>
      </p:sp>
    </p:spTree>
    <p:extLst>
      <p:ext uri="{BB962C8B-B14F-4D97-AF65-F5344CB8AC3E}">
        <p14:creationId xmlns:p14="http://schemas.microsoft.com/office/powerpoint/2010/main" val="3119177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Each case study</a:t>
            </a:r>
            <a:r>
              <a:rPr lang="en-US" altLang="en-US" baseline="0" dirty="0" smtClean="0"/>
              <a:t> uses the design questions --- </a:t>
            </a:r>
            <a:r>
              <a:rPr lang="en-US" altLang="en-US" dirty="0" smtClean="0"/>
              <a:t>the what, why, how much,</a:t>
            </a:r>
            <a:r>
              <a:rPr lang="en-US" altLang="en-US" baseline="0" dirty="0" smtClean="0"/>
              <a:t> by what means, when – as its outline, which makes them easier to analyze and compare. We’ll talk a lot of things like kitchens and closets in this course, not because I am training you to be home designers, but because you are very familiar with them.  But we’ll learn to look at them in entirely new ways.  </a:t>
            </a:r>
          </a:p>
          <a:p>
            <a:endParaRPr lang="en-US" altLang="en-US" baseline="0" dirty="0" smtClean="0"/>
          </a:p>
          <a:p>
            <a:r>
              <a:rPr lang="en-US" altLang="en-US" baseline="0" dirty="0" smtClean="0"/>
              <a:t>What did you think of the kitchen case study. </a:t>
            </a:r>
          </a:p>
          <a:p>
            <a:endParaRPr lang="en-US" altLang="en-US" baseline="0" dirty="0" smtClean="0"/>
          </a:p>
          <a:p>
            <a:r>
              <a:rPr lang="en-US" altLang="en-US" baseline="0" dirty="0" smtClean="0"/>
              <a:t>Talk about intrinsic./ extrinsic/static/dynamic ? </a:t>
            </a:r>
            <a:endParaRPr lang="en-US" altLang="en-US" dirty="0"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B39F13A4-AD6C-4BDE-8D3B-7A3BA8261462}" type="slidenum">
              <a:rPr lang="en-US" altLang="en-US" sz="1300" smtClean="0"/>
              <a:pPr/>
              <a:t>25</a:t>
            </a:fld>
            <a:endParaRPr lang="en-US" altLang="en-US" sz="1300" smtClean="0"/>
          </a:p>
        </p:txBody>
      </p:sp>
    </p:spTree>
    <p:extLst>
      <p:ext uri="{BB962C8B-B14F-4D97-AF65-F5344CB8AC3E}">
        <p14:creationId xmlns:p14="http://schemas.microsoft.com/office/powerpoint/2010/main" val="2027405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of organizing principles mentioned in the kitchen case study…. I’ve phrased them more abstractly to help you see that none of them are kitchen-specific and could be used in other </a:t>
            </a:r>
            <a:r>
              <a:rPr lang="en-US" baseline="0" smtClean="0"/>
              <a:t>organizing systems</a:t>
            </a:r>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2780534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200" dirty="0" smtClean="0"/>
              <a:t>The first time zone proposals divided the globe into 24 15-degrees of longitude zones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995430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geopolitics of time zones are most visible in the western Pacific and in China, where the 15-degree principle is greatly distorted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case study</a:t>
            </a:r>
            <a:r>
              <a:rPr lang="en-US" baseline="0" dirty="0" smtClean="0"/>
              <a:t> illustrates a very important point about organizing systems.- that they exist to enable interactions, and so the choice or priority of those interactions (and the people who will be interacting) inevitable introduces biases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552790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120E8028-F284-4566-91A3-7B2BE5D4DCD0}" type="slidenum">
              <a:rPr lang="en-US" altLang="en-US" sz="1300"/>
              <a:pPr/>
              <a:t>29</a:t>
            </a:fld>
            <a:endParaRPr lang="en-US" altLang="en-US" sz="1300"/>
          </a:p>
        </p:txBody>
      </p:sp>
    </p:spTree>
    <p:extLst>
      <p:ext uri="{BB962C8B-B14F-4D97-AF65-F5344CB8AC3E}">
        <p14:creationId xmlns:p14="http://schemas.microsoft.com/office/powerpoint/2010/main" val="3243593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t>Any</a:t>
            </a:r>
            <a:r>
              <a:rPr lang="en-US" baseline="0" dirty="0" smtClean="0"/>
              <a:t> of you doing or planning to do an honors thesis in cogsci?  Glushko prize given each year at graduation, one of several prizes in cogsci that I fund..</a:t>
            </a:r>
            <a:endParaRPr lang="en-US" dirty="0" smtClean="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3</a:t>
            </a:fld>
            <a:endParaRPr lang="en-US"/>
          </a:p>
        </p:txBody>
      </p:sp>
    </p:spTree>
    <p:extLst>
      <p:ext uri="{BB962C8B-B14F-4D97-AF65-F5344CB8AC3E}">
        <p14:creationId xmlns:p14="http://schemas.microsoft.com/office/powerpoint/2010/main" val="34043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t>Organizing, resource</a:t>
            </a:r>
            <a:r>
              <a:rPr lang="en-US" baseline="0" dirty="0" smtClean="0"/>
              <a:t> description, and interaction design are inherently interconnected.  </a:t>
            </a:r>
            <a:endParaRPr lang="en-US" dirty="0" smtClean="0"/>
          </a:p>
        </p:txBody>
      </p:sp>
      <p:sp>
        <p:nvSpPr>
          <p:cNvPr id="4" name="Slide Number Placeholder 3"/>
          <p:cNvSpPr>
            <a:spLocks noGrp="1"/>
          </p:cNvSpPr>
          <p:nvPr>
            <p:ph type="sldNum" sz="quarter" idx="5"/>
          </p:nvPr>
        </p:nvSpPr>
        <p:spPr/>
        <p:txBody>
          <a:bodyPr/>
          <a:lstStyle/>
          <a:p>
            <a:pPr>
              <a:defRPr/>
            </a:pPr>
            <a:fld id="{37C4FED9-0A33-4203-841B-CDB89D1269E8}" type="slidenum">
              <a:rPr lang="en-US" smtClean="0"/>
              <a:pPr>
                <a:defRPr/>
              </a:pPr>
              <a:t>30</a:t>
            </a:fld>
            <a:endParaRPr lang="en-US" dirty="0"/>
          </a:p>
        </p:txBody>
      </p:sp>
    </p:spTree>
    <p:extLst>
      <p:ext uri="{BB962C8B-B14F-4D97-AF65-F5344CB8AC3E}">
        <p14:creationId xmlns:p14="http://schemas.microsoft.com/office/powerpoint/2010/main" val="1345973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Data</a:t>
            </a:r>
            <a:r>
              <a:rPr lang="en-US" baseline="0" dirty="0" smtClean="0"/>
              <a:t> science more often calls resource properties “features”</a:t>
            </a:r>
            <a:endParaRPr lang="en-US" dirty="0" smtClean="0"/>
          </a:p>
        </p:txBody>
      </p:sp>
      <p:sp>
        <p:nvSpPr>
          <p:cNvPr id="4" name="Slide Number Placeholder 3"/>
          <p:cNvSpPr>
            <a:spLocks noGrp="1"/>
          </p:cNvSpPr>
          <p:nvPr>
            <p:ph type="sldNum" sz="quarter" idx="5"/>
          </p:nvPr>
        </p:nvSpPr>
        <p:spPr/>
        <p:txBody>
          <a:bodyPr/>
          <a:lstStyle/>
          <a:p>
            <a:pPr>
              <a:defRPr/>
            </a:pPr>
            <a:fld id="{37C4FED9-0A33-4203-841B-CDB89D1269E8}" type="slidenum">
              <a:rPr lang="en-US" smtClean="0"/>
              <a:pPr>
                <a:defRPr/>
              </a:pPr>
              <a:t>31</a:t>
            </a:fld>
            <a:endParaRPr lang="en-US" dirty="0"/>
          </a:p>
        </p:txBody>
      </p:sp>
    </p:spTree>
    <p:extLst>
      <p:ext uri="{BB962C8B-B14F-4D97-AF65-F5344CB8AC3E}">
        <p14:creationId xmlns:p14="http://schemas.microsoft.com/office/powerpoint/2010/main" val="4242160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smtClean="0"/>
              <a:t>More aesthetic… but doesn’t scale</a:t>
            </a:r>
          </a:p>
          <a:p>
            <a:endParaRPr lang="en-US" altLang="en-US" dirty="0"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BD1BE428-2F7E-4241-A14D-BE69F5E08FE0}" type="slidenum">
              <a:rPr lang="en-US" altLang="en-US" sz="1200" smtClean="0"/>
              <a:pPr/>
              <a:t>32</a:t>
            </a:fld>
            <a:endParaRPr lang="en-US" altLang="en-US" sz="1200" smtClean="0"/>
          </a:p>
        </p:txBody>
      </p:sp>
    </p:spTree>
    <p:extLst>
      <p:ext uri="{BB962C8B-B14F-4D97-AF65-F5344CB8AC3E}">
        <p14:creationId xmlns:p14="http://schemas.microsoft.com/office/powerpoint/2010/main" val="668301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p>
        </p:txBody>
      </p:sp>
      <p:sp>
        <p:nvSpPr>
          <p:cNvPr id="4" name="Slide Number Placeholder 3"/>
          <p:cNvSpPr>
            <a:spLocks noGrp="1"/>
          </p:cNvSpPr>
          <p:nvPr>
            <p:ph type="sldNum" sz="quarter" idx="5"/>
          </p:nvPr>
        </p:nvSpPr>
        <p:spPr/>
        <p:txBody>
          <a:bodyPr/>
          <a:lstStyle/>
          <a:p>
            <a:pPr>
              <a:defRPr/>
            </a:pPr>
            <a:fld id="{6DE485EE-907B-4C15-A379-3E3508425EB0}" type="slidenum">
              <a:rPr lang="en-US" smtClean="0"/>
              <a:pPr>
                <a:defRPr/>
              </a:pPr>
              <a:t>33</a:t>
            </a:fld>
            <a:endParaRPr lang="en-US"/>
          </a:p>
        </p:txBody>
      </p:sp>
    </p:spTree>
    <p:extLst>
      <p:ext uri="{BB962C8B-B14F-4D97-AF65-F5344CB8AC3E}">
        <p14:creationId xmlns:p14="http://schemas.microsoft.com/office/powerpoint/2010/main" val="3492334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xfrm>
            <a:off x="457200" y="4560888"/>
            <a:ext cx="5486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9686E74F-B9C1-4564-A6F1-F27931A5568E}" type="slidenum">
              <a:rPr lang="en-US" altLang="en-US" sz="1200" smtClean="0"/>
              <a:pPr/>
              <a:t>34</a:t>
            </a:fld>
            <a:endParaRPr lang="en-US" altLang="en-US" sz="1200" smtClean="0"/>
          </a:p>
        </p:txBody>
      </p:sp>
    </p:spTree>
    <p:extLst>
      <p:ext uri="{BB962C8B-B14F-4D97-AF65-F5344CB8AC3E}">
        <p14:creationId xmlns:p14="http://schemas.microsoft.com/office/powerpoint/2010/main" val="3827606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98B0FF1D-B00E-41B6-917D-12731F801754}" type="slidenum">
              <a:rPr lang="en-US" altLang="en-US" sz="1200" smtClean="0"/>
              <a:pPr/>
              <a:t>35</a:t>
            </a:fld>
            <a:endParaRPr lang="en-US" altLang="en-US" sz="1200" smtClean="0"/>
          </a:p>
        </p:txBody>
      </p:sp>
    </p:spTree>
    <p:extLst>
      <p:ext uri="{BB962C8B-B14F-4D97-AF65-F5344CB8AC3E}">
        <p14:creationId xmlns:p14="http://schemas.microsoft.com/office/powerpoint/2010/main" val="1445022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2000" dirty="0" smtClean="0"/>
          </a:p>
        </p:txBody>
      </p:sp>
      <p:sp>
        <p:nvSpPr>
          <p:cNvPr id="4" name="Slide Number Placeholder 3"/>
          <p:cNvSpPr>
            <a:spLocks noGrp="1"/>
          </p:cNvSpPr>
          <p:nvPr>
            <p:ph type="sldNum" sz="quarter" idx="5"/>
          </p:nvPr>
        </p:nvSpPr>
        <p:spPr/>
        <p:txBody>
          <a:bodyPr/>
          <a:lstStyle/>
          <a:p>
            <a:pPr>
              <a:defRPr/>
            </a:pPr>
            <a:fld id="{92FDF4AB-C725-4DA9-8AAE-CD7351969E51}" type="slidenum">
              <a:rPr lang="en-US" smtClean="0"/>
              <a:pPr>
                <a:defRPr/>
              </a:pPr>
              <a:t>36</a:t>
            </a:fld>
            <a:endParaRPr lang="en-US"/>
          </a:p>
        </p:txBody>
      </p:sp>
    </p:spTree>
    <p:extLst>
      <p:ext uri="{BB962C8B-B14F-4D97-AF65-F5344CB8AC3E}">
        <p14:creationId xmlns:p14="http://schemas.microsoft.com/office/powerpoint/2010/main" val="285979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What</a:t>
            </a:r>
            <a:r>
              <a:rPr lang="en-US" altLang="en-US" baseline="0" dirty="0" smtClean="0"/>
              <a:t> is the organizing principle that brings these resources together?</a:t>
            </a:r>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6487CE5D-20D1-47E1-8A12-1F724D3E446D}" type="slidenum">
              <a:rPr lang="en-US" altLang="en-US" sz="1200" smtClean="0"/>
              <a:pPr/>
              <a:t>37</a:t>
            </a:fld>
            <a:endParaRPr lang="en-US" altLang="en-US" sz="1200" smtClean="0"/>
          </a:p>
        </p:txBody>
      </p:sp>
    </p:spTree>
    <p:extLst>
      <p:ext uri="{BB962C8B-B14F-4D97-AF65-F5344CB8AC3E}">
        <p14:creationId xmlns:p14="http://schemas.microsoft.com/office/powerpoint/2010/main" val="1615825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this property</a:t>
            </a:r>
            <a:r>
              <a:rPr lang="en-US" baseline="0" dirty="0" smtClean="0"/>
              <a:t> value common or typical, or is it an outlier?   What property values are correlated with each other?  Machine learning techniques seek correlations between the values of the features or properties of things or resources to identify the categories that best organize them</a:t>
            </a: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3852703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t>I was using</a:t>
            </a:r>
            <a:r>
              <a:rPr lang="en-US" baseline="0" dirty="0" smtClean="0"/>
              <a:t> modern vocabulary there – correlations of feature values--- but this is a very old idea.  </a:t>
            </a:r>
          </a:p>
          <a:p>
            <a:endParaRPr lang="en-US" baseline="0" dirty="0" smtClean="0"/>
          </a:p>
          <a:p>
            <a:r>
              <a:rPr lang="en-US" baseline="0" dirty="0" smtClean="0"/>
              <a:t>Some of you have studied philosophy already – and I know that you have to take at least one course to graduate with a cogsci major.  A lot of the issues we’ll discuss this semester have been discussed for very long time by philosophers.</a:t>
            </a: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39</a:t>
            </a:fld>
            <a:endParaRPr lang="en-US" dirty="0"/>
          </a:p>
        </p:txBody>
      </p:sp>
    </p:spTree>
    <p:extLst>
      <p:ext uri="{BB962C8B-B14F-4D97-AF65-F5344CB8AC3E}">
        <p14:creationId xmlns:p14="http://schemas.microsoft.com/office/powerpoint/2010/main" val="2656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(two</a:t>
            </a:r>
            <a:r>
              <a:rPr lang="en-US" baseline="0" dirty="0" smtClean="0"/>
              <a:t> of you have the same first name- Jo)…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I think one of mistyped your name :   Konrad?  Or </a:t>
            </a:r>
            <a:r>
              <a:rPr lang="en-US" baseline="0" dirty="0" err="1" smtClean="0"/>
              <a:t>Konraf</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Very informative</a:t>
            </a:r>
            <a:r>
              <a:rPr lang="en-US" baseline="0" dirty="0" smtClean="0"/>
              <a:t> for me, </a:t>
            </a:r>
            <a:r>
              <a:rPr lang="en-US" sz="1200" dirty="0" smtClean="0"/>
              <a:t>Will use this info to tailor syllabus and lectures, especially examples and case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Cogsci is</a:t>
            </a:r>
            <a:r>
              <a:rPr lang="en-US" sz="1200" baseline="0" dirty="0" smtClean="0"/>
              <a:t> inherently multi disciplinary, and your survey confirms that</a:t>
            </a:r>
            <a:endParaRPr lang="en-US" sz="1200" dirty="0" smtClean="0"/>
          </a:p>
          <a:p>
            <a:endParaRPr lang="en-US" dirty="0" smtClean="0"/>
          </a:p>
          <a:p>
            <a:r>
              <a:rPr lang="en-US" dirty="0" smtClean="0"/>
              <a:t>I have</a:t>
            </a:r>
            <a:r>
              <a:rPr lang="en-US" baseline="0" dirty="0" smtClean="0"/>
              <a:t> a sense of who to call on for different topics… and I won’t expect you to know or learn everything equally well</a:t>
            </a:r>
            <a:endParaRPr lang="en-US" dirty="0" smtClean="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4</a:t>
            </a:fld>
            <a:endParaRPr lang="en-US" dirty="0"/>
          </a:p>
        </p:txBody>
      </p:sp>
    </p:spTree>
    <p:extLst>
      <p:ext uri="{BB962C8B-B14F-4D97-AF65-F5344CB8AC3E}">
        <p14:creationId xmlns:p14="http://schemas.microsoft.com/office/powerpoint/2010/main" val="1405292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it seems like at least some kinds of categories</a:t>
            </a:r>
            <a:r>
              <a:rPr lang="en-US" baseline="0" dirty="0" smtClean="0"/>
              <a:t> exist to be discovered….</a:t>
            </a: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1440140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t>I</a:t>
            </a:r>
            <a:r>
              <a:rPr lang="en-US" baseline="0" dirty="0" smtClean="0"/>
              <a:t> won’t say anything more about this now… but this point is extremely important if you apply it to problems of trying to classify things.  Who has taken cogsci 131 computational modeling and can say something more here?  (or maybe you are taking it this semester)</a:t>
            </a:r>
          </a:p>
          <a:p>
            <a:endParaRPr lang="en-US" baseline="0" dirty="0" smtClean="0"/>
          </a:p>
          <a:p>
            <a:r>
              <a:rPr lang="en-US" baseline="0" dirty="0" smtClean="0"/>
              <a:t>What examples do you use to train your classifier?  </a:t>
            </a: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41</a:t>
            </a:fld>
            <a:endParaRPr lang="en-US"/>
          </a:p>
        </p:txBody>
      </p:sp>
    </p:spTree>
    <p:extLst>
      <p:ext uri="{BB962C8B-B14F-4D97-AF65-F5344CB8AC3E}">
        <p14:creationId xmlns:p14="http://schemas.microsoft.com/office/powerpoint/2010/main" val="2070829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Why do I emphasize</a:t>
            </a:r>
            <a:r>
              <a:rPr lang="en-US" baseline="0" dirty="0" smtClean="0"/>
              <a:t> “intentional”///</a:t>
            </a:r>
          </a:p>
          <a:p>
            <a:r>
              <a:rPr lang="en-US" dirty="0" smtClean="0"/>
              <a:t>There is structure in the piles of debris left after a hurricane or tsunami,</a:t>
            </a:r>
            <a:r>
              <a:rPr lang="en-US" baseline="0" dirty="0" smtClean="0"/>
              <a:t> but even if you could describe it, you can’t reproduce is.  People can also impose structure on random inputs – think </a:t>
            </a:r>
            <a:r>
              <a:rPr lang="en-US" baseline="0" dirty="0" err="1" smtClean="0"/>
              <a:t>Rorshach</a:t>
            </a:r>
            <a:r>
              <a:rPr lang="en-US" baseline="0" dirty="0" smtClean="0"/>
              <a:t> tests – but very low reliability or predictability</a:t>
            </a:r>
          </a:p>
          <a:p>
            <a:endParaRPr lang="en-US" baseline="0" dirty="0" smtClean="0"/>
          </a:p>
          <a:p>
            <a:r>
              <a:rPr lang="en-US" baseline="0" dirty="0" smtClean="0"/>
              <a:t>You might recognize the place on the left on the </a:t>
            </a:r>
            <a:r>
              <a:rPr lang="en-US" baseline="0" dirty="0" err="1" smtClean="0"/>
              <a:t>berkeley</a:t>
            </a:r>
            <a:r>
              <a:rPr lang="en-US" baseline="0" dirty="0" smtClean="0"/>
              <a:t> campus where people have created a new pathway… and the ant on the right is emitting a chemical to mark the path to a food source</a:t>
            </a:r>
            <a:endParaRPr lang="en-US" dirty="0" smtClean="0"/>
          </a:p>
        </p:txBody>
      </p:sp>
      <p:sp>
        <p:nvSpPr>
          <p:cNvPr id="4" name="Slide Number Placeholder 3"/>
          <p:cNvSpPr>
            <a:spLocks noGrp="1"/>
          </p:cNvSpPr>
          <p:nvPr>
            <p:ph type="sldNum" sz="quarter" idx="5"/>
          </p:nvPr>
        </p:nvSpPr>
        <p:spPr/>
        <p:txBody>
          <a:bodyPr/>
          <a:lstStyle/>
          <a:p>
            <a:pPr>
              <a:defRPr/>
            </a:pPr>
            <a:fld id="{ECAC117F-4709-4E30-A377-C5BB369884E7}" type="slidenum">
              <a:rPr lang="en-US" smtClean="0"/>
              <a:pPr>
                <a:defRPr/>
              </a:pPr>
              <a:t>42</a:t>
            </a:fld>
            <a:endParaRPr lang="en-US"/>
          </a:p>
        </p:txBody>
      </p:sp>
    </p:spTree>
    <p:extLst>
      <p:ext uri="{BB962C8B-B14F-4D97-AF65-F5344CB8AC3E}">
        <p14:creationId xmlns:p14="http://schemas.microsoft.com/office/powerpoint/2010/main" val="2372627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And finally, to draw another connection between cognitive science and data science…..as we saw with people cutting corners to make a new path and the ant leaving a chemical trail</a:t>
            </a:r>
          </a:p>
          <a:p>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And of course using interaction</a:t>
            </a:r>
            <a:r>
              <a:rPr lang="en-US" sz="1200" baseline="0" dirty="0" smtClean="0"/>
              <a:t> traces is the basis for </a:t>
            </a:r>
            <a:r>
              <a:rPr lang="en-US" sz="1200" baseline="0" dirty="0" err="1" smtClean="0"/>
              <a:t>google</a:t>
            </a:r>
            <a:r>
              <a:rPr lang="en-US" sz="1200" baseline="0" dirty="0" smtClean="0"/>
              <a:t>. Facebook, yelp and countless other internet business models</a:t>
            </a:r>
            <a:endParaRPr lang="en-US" sz="1200" dirty="0" smtClean="0"/>
          </a:p>
          <a:p>
            <a:endParaRPr lang="en-US" altLang="en-US" baseline="0" dirty="0" smtClean="0"/>
          </a:p>
          <a:p>
            <a:endParaRPr lang="en-US" altLang="en-US" baseline="0" dirty="0" smtClean="0"/>
          </a:p>
          <a:p>
            <a:r>
              <a:rPr lang="en-US" altLang="en-US" baseline="0" dirty="0" smtClean="0"/>
              <a:t>This is record of my “fast tag” tracker in my car.  Amazing what you can infer</a:t>
            </a:r>
            <a:endParaRPr lang="en-US" altLang="en-US" dirty="0"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A011FBE0-1DEC-412C-9B16-B41E5E84F2E3}" type="slidenum">
              <a:rPr lang="en-US" altLang="en-US" sz="1300"/>
              <a:pPr/>
              <a:t>43</a:t>
            </a:fld>
            <a:endParaRPr lang="en-US" altLang="en-US" sz="1300"/>
          </a:p>
        </p:txBody>
      </p:sp>
    </p:spTree>
    <p:extLst>
      <p:ext uri="{BB962C8B-B14F-4D97-AF65-F5344CB8AC3E}">
        <p14:creationId xmlns:p14="http://schemas.microsoft.com/office/powerpoint/2010/main" val="4055256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Last week of spring semester 2016.</a:t>
            </a:r>
            <a:r>
              <a:rPr lang="en-US" altLang="en-US" baseline="0" dirty="0" smtClean="0"/>
              <a:t>  Final project presentations at the Information school late on Thursday may 12, and I drove home to SF, going through Bay Bridge toll plaza at 8:36 pm (arrow 1)… Because tolls are only charged in one direction, you have to make some inferences that I went someplace on Friday, but Saturday morning I drove back into SF at 9:33 in the morning, (arrow 2) and then after graduation Saturday afternoon I went North across the Benicia bridge toward the Napa Valley and then didn’t come back to SF for a week.  I have a second home in the Napa Valley… and if you know that one fact then you make perfect sense of this</a:t>
            </a: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3935983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Think</a:t>
            </a:r>
            <a:r>
              <a:rPr lang="en-US" baseline="0" dirty="0" smtClean="0"/>
              <a:t> architecturally</a:t>
            </a:r>
          </a:p>
          <a:p>
            <a:endParaRPr lang="en-US" baseline="0" dirty="0" smtClean="0"/>
          </a:p>
          <a:p>
            <a:r>
              <a:rPr lang="en-US" baseline="0" dirty="0" smtClean="0"/>
              <a:t>What does this mean:  see next slide!</a:t>
            </a:r>
            <a:endParaRPr lang="en-US" dirty="0" smtClean="0"/>
          </a:p>
        </p:txBody>
      </p:sp>
      <p:sp>
        <p:nvSpPr>
          <p:cNvPr id="4" name="Slide Number Placeholder 3"/>
          <p:cNvSpPr>
            <a:spLocks noGrp="1"/>
          </p:cNvSpPr>
          <p:nvPr>
            <p:ph type="sldNum" sz="quarter" idx="5"/>
          </p:nvPr>
        </p:nvSpPr>
        <p:spPr/>
        <p:txBody>
          <a:bodyPr/>
          <a:lstStyle/>
          <a:p>
            <a:pPr>
              <a:defRPr/>
            </a:pPr>
            <a:fld id="{28933199-9705-489D-8A9D-677DB749F77B}" type="slidenum">
              <a:rPr lang="en-US" smtClean="0"/>
              <a:pPr>
                <a:defRPr/>
              </a:pPr>
              <a:t>45</a:t>
            </a:fld>
            <a:endParaRPr lang="en-US"/>
          </a:p>
        </p:txBody>
      </p:sp>
    </p:spTree>
    <p:extLst>
      <p:ext uri="{BB962C8B-B14F-4D97-AF65-F5344CB8AC3E}">
        <p14:creationId xmlns:p14="http://schemas.microsoft.com/office/powerpoint/2010/main" val="3542731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So if</a:t>
            </a:r>
            <a:r>
              <a:rPr lang="en-US" altLang="en-US" baseline="0" dirty="0" smtClean="0"/>
              <a:t> we think of this in terms of the 4 disciplines of psych, cs. Ling. Neuro – you shouldn’t be surprised that of those 4 I have least to say about neuroscience, because it is primarily an implementation level concern.  This course is much more about architecture and interaction</a:t>
            </a:r>
          </a:p>
        </p:txBody>
      </p:sp>
      <p:sp>
        <p:nvSpPr>
          <p:cNvPr id="4" name="Slide Number Placeholder 3"/>
          <p:cNvSpPr>
            <a:spLocks noGrp="1"/>
          </p:cNvSpPr>
          <p:nvPr>
            <p:ph type="sldNum" sz="quarter" idx="5"/>
          </p:nvPr>
        </p:nvSpPr>
        <p:spPr/>
        <p:txBody>
          <a:bodyPr/>
          <a:lstStyle>
            <a:lvl1pPr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eaLnBrk="1" hangingPunct="1"/>
            <a:fld id="{588111A5-18B9-48E5-BCBE-44D1D8D2266E}" type="slidenum">
              <a:rPr lang="en-US" altLang="en-US" sz="1300"/>
              <a:pPr eaLnBrk="1" hangingPunct="1"/>
              <a:t>46</a:t>
            </a:fld>
            <a:endParaRPr lang="en-US" altLang="en-US" sz="1300"/>
          </a:p>
        </p:txBody>
      </p:sp>
    </p:spTree>
    <p:extLst>
      <p:ext uri="{BB962C8B-B14F-4D97-AF65-F5344CB8AC3E}">
        <p14:creationId xmlns:p14="http://schemas.microsoft.com/office/powerpoint/2010/main" val="890307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04056E7E-4139-4511-830A-9FBE621D1093}" type="slidenum">
              <a:rPr lang="en-US" altLang="en-US" sz="1200" smtClean="0"/>
              <a:pPr/>
              <a:t>47</a:t>
            </a:fld>
            <a:endParaRPr lang="en-US" altLang="en-US" sz="1200" smtClean="0"/>
          </a:p>
        </p:txBody>
      </p:sp>
    </p:spTree>
    <p:extLst>
      <p:ext uri="{BB962C8B-B14F-4D97-AF65-F5344CB8AC3E}">
        <p14:creationId xmlns:p14="http://schemas.microsoft.com/office/powerpoint/2010/main" val="4067870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B9B8BFC-ABA9-4A13-8AEF-6FB2E7B25551}" type="slidenum">
              <a:rPr lang="en-US" smtClean="0"/>
              <a:pPr>
                <a:defRPr/>
              </a:pPr>
              <a:t>48</a:t>
            </a:fld>
            <a:endParaRPr lang="en-US" dirty="0"/>
          </a:p>
        </p:txBody>
      </p:sp>
    </p:spTree>
    <p:extLst>
      <p:ext uri="{BB962C8B-B14F-4D97-AF65-F5344CB8AC3E}">
        <p14:creationId xmlns:p14="http://schemas.microsoft.com/office/powerpoint/2010/main" val="668508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6D12A4F-4F91-46A1-8F9B-04A02C5BBB22}" type="slidenum">
              <a:rPr lang="en-US" smtClean="0"/>
              <a:pPr>
                <a:defRPr/>
              </a:pPr>
              <a:t>49</a:t>
            </a:fld>
            <a:endParaRPr lang="en-US" dirty="0"/>
          </a:p>
        </p:txBody>
      </p:sp>
    </p:spTree>
    <p:extLst>
      <p:ext uri="{BB962C8B-B14F-4D97-AF65-F5344CB8AC3E}">
        <p14:creationId xmlns:p14="http://schemas.microsoft.com/office/powerpoint/2010/main" val="4112284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r>
              <a:rPr lang="en-US" dirty="0" smtClean="0"/>
              <a:t>Second time teaching this course. </a:t>
            </a:r>
            <a:r>
              <a:rPr lang="en-US" baseline="0" dirty="0" smtClean="0"/>
              <a:t>I developed this course for cogsci when I realized that the cogsci program didn’t have as strong a core as I hoped. Seems like cogsci 1 students were being expected to make sense of cogsci by taking courses in other departments rather than getting courses specifically designed to organize and integrate their thinking about cognition.  So my goal is to look at many different disciplines and domains from a cogsci perspective so we can bring them together for you – and the unifying idea that all the disciplines try to organize and make sense in different but complementary ways</a:t>
            </a:r>
          </a:p>
          <a:p>
            <a:endParaRPr lang="en-US" baseline="0" dirty="0" smtClean="0"/>
          </a:p>
          <a:p>
            <a:r>
              <a:rPr lang="en-US" baseline="0" dirty="0" smtClean="0"/>
              <a:t>After this semester the course will be in the catalog as cogsci 150</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likely to be a different kind of course than most of you have taken.  We will discuss a very broad range of content, but my goal is not primarily to get to learn all the details. Instead, this course is going to raise a lot of questions and propose some ways of answering them… but most people don’t even realize that these are important questions.  If this doesn’t radically change how you look at the world, then I’ve failed you as the teacher and you’ll failed as the student.  So let’s talk and listen and try to absorb a lot of new ideas and don’t worry about writing everything down and getting it on the first pass. </a:t>
            </a:r>
            <a:endParaRPr lang="en-US" dirty="0" smtClean="0"/>
          </a:p>
          <a:p>
            <a:endParaRPr lang="en-US" baseline="0" dirty="0" smtClean="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5</a:t>
            </a:fld>
            <a:endParaRPr lang="en-US" dirty="0"/>
          </a:p>
        </p:txBody>
      </p:sp>
    </p:spTree>
    <p:extLst>
      <p:ext uri="{BB962C8B-B14F-4D97-AF65-F5344CB8AC3E}">
        <p14:creationId xmlns:p14="http://schemas.microsoft.com/office/powerpoint/2010/main" val="15367850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granularity of the classification determines the specificity of the interactions.  People do more of the work of recycling in</a:t>
            </a:r>
            <a:r>
              <a:rPr lang="en-US" sz="1200" baseline="0" dirty="0" smtClean="0"/>
              <a:t> HK than here, but doing the sorting at throwaway time is much more effective than doing it later.  Analyze any org system:  who does the work and who gets the benefits?  What are </a:t>
            </a:r>
            <a:r>
              <a:rPr lang="en-US" sz="1200" baseline="0" smtClean="0"/>
              <a:t>the biases?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16729141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6D12A4F-4F91-46A1-8F9B-04A02C5BBB22}" type="slidenum">
              <a:rPr lang="en-US" smtClean="0"/>
              <a:pPr>
                <a:defRPr/>
              </a:pPr>
              <a:t>51</a:t>
            </a:fld>
            <a:endParaRPr lang="en-US" dirty="0"/>
          </a:p>
        </p:txBody>
      </p:sp>
    </p:spTree>
    <p:extLst>
      <p:ext uri="{BB962C8B-B14F-4D97-AF65-F5344CB8AC3E}">
        <p14:creationId xmlns:p14="http://schemas.microsoft.com/office/powerpoint/2010/main" val="1639274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53</a:t>
            </a:fld>
            <a:endParaRPr lang="en-US"/>
          </a:p>
        </p:txBody>
      </p:sp>
    </p:spTree>
    <p:extLst>
      <p:ext uri="{BB962C8B-B14F-4D97-AF65-F5344CB8AC3E}">
        <p14:creationId xmlns:p14="http://schemas.microsoft.com/office/powerpoint/2010/main" val="7368022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r>
              <a:rPr lang="en-US" dirty="0" smtClean="0"/>
              <a:t>5</a:t>
            </a:r>
            <a:r>
              <a:rPr lang="en-US" baseline="0" dirty="0" smtClean="0"/>
              <a:t> parts of this course.  After a couple of weeks of discussing the foundational concepts of the discipline of organizing, we’ll apply them in four interrelated contexts in this order because individual, institutional, and statistical organizing build on the language and cultural foundations</a:t>
            </a:r>
            <a:endParaRPr lang="en-US" dirty="0" smtClean="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54</a:t>
            </a:fld>
            <a:endParaRPr lang="en-US" dirty="0"/>
          </a:p>
        </p:txBody>
      </p:sp>
    </p:spTree>
    <p:extLst>
      <p:ext uri="{BB962C8B-B14F-4D97-AF65-F5344CB8AC3E}">
        <p14:creationId xmlns:p14="http://schemas.microsoft.com/office/powerpoint/2010/main" val="24770446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4 contexts approach to understanding S &amp; O enables us to talk (briefly) about a very wide range of topics that I think of as cognitive science.   I know from the survey that some of you are familiar with some of these, but none of you is familiar with all of them, so we’ll have a great time learning from each other as we go through the semester</a:t>
            </a: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40538219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UC Berkeley OS Sign"/>
                <a:cs typeface="Arial" pitchFamily="34" charset="0"/>
              </a:rPr>
              <a:t>Some of you come from academic settings where classroom discussion and questioning of the instructor or other students is highly deprecated… but not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UC Berkeley OS Sign"/>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UC Berkeley OS Sign"/>
                <a:cs typeface="Arial" pitchFamily="34" charset="0"/>
              </a:rPr>
              <a:t>We</a:t>
            </a:r>
            <a:r>
              <a:rPr lang="en-US" sz="1200" baseline="0" dirty="0" smtClean="0">
                <a:latin typeface="UC Berkeley OS Sign"/>
                <a:cs typeface="Arial" pitchFamily="34" charset="0"/>
              </a:rPr>
              <a:t> have </a:t>
            </a:r>
            <a:r>
              <a:rPr lang="en-US" sz="1200" baseline="0" dirty="0" err="1" smtClean="0">
                <a:latin typeface="UC Berkeley OS Sign"/>
                <a:cs typeface="Arial" pitchFamily="34" charset="0"/>
              </a:rPr>
              <a:t>bcourses</a:t>
            </a:r>
            <a:r>
              <a:rPr lang="en-US" sz="1200" baseline="0" dirty="0" smtClean="0">
                <a:latin typeface="UC Berkeley OS Sign"/>
                <a:cs typeface="Arial" pitchFamily="34" charset="0"/>
              </a:rPr>
              <a:t> discussion lists…. Have you used these before?  Have you used twitter with a course hashtag?  (#cogsci190)</a:t>
            </a:r>
            <a:endParaRPr lang="en-US" sz="1200" dirty="0" smtClean="0">
              <a:latin typeface="UC Berkeley OS Sign"/>
              <a:cs typeface="Arial" pitchFamily="34" charset="0"/>
            </a:endParaRPr>
          </a:p>
          <a:p>
            <a:endParaRPr lang="en-US" dirty="0" smtClean="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56</a:t>
            </a:fld>
            <a:endParaRPr lang="en-US"/>
          </a:p>
        </p:txBody>
      </p:sp>
    </p:spTree>
    <p:extLst>
      <p:ext uri="{BB962C8B-B14F-4D97-AF65-F5344CB8AC3E}">
        <p14:creationId xmlns:p14="http://schemas.microsoft.com/office/powerpoint/2010/main" val="33080721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First assignment is next Monday, </a:t>
            </a:r>
            <a:r>
              <a:rPr lang="en-US" baseline="0" dirty="0" err="1" smtClean="0"/>
              <a:t>jan</a:t>
            </a:r>
            <a:r>
              <a:rPr lang="en-US" baseline="0" dirty="0" smtClean="0"/>
              <a:t> 29 – due a week later… and we’ll have one a week for the next 4 or 5 weeks after that.  They are short assignments…</a:t>
            </a:r>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57</a:t>
            </a:fld>
            <a:endParaRPr lang="en-US"/>
          </a:p>
        </p:txBody>
      </p:sp>
    </p:spTree>
    <p:extLst>
      <p:ext uri="{BB962C8B-B14F-4D97-AF65-F5344CB8AC3E}">
        <p14:creationId xmlns:p14="http://schemas.microsoft.com/office/powerpoint/2010/main" val="29703510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1104900" y="852488"/>
            <a:ext cx="4648200" cy="3486150"/>
          </a:xfrm>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smtClean="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58</a:t>
            </a:fld>
            <a:endParaRPr lang="en-US" dirty="0"/>
          </a:p>
        </p:txBody>
      </p:sp>
    </p:spTree>
    <p:extLst>
      <p:ext uri="{BB962C8B-B14F-4D97-AF65-F5344CB8AC3E}">
        <p14:creationId xmlns:p14="http://schemas.microsoft.com/office/powerpoint/2010/main" val="34991801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dirty="0" smtClean="0">
                <a:cs typeface="Arial" pitchFamily="34" charset="0"/>
              </a:rPr>
              <a:t>…and materials submitted as homework should be the result of your own work.</a:t>
            </a:r>
            <a:endParaRPr lang="en-US" dirty="0" smtClean="0"/>
          </a:p>
          <a:p>
            <a:endParaRPr lang="en-US" dirty="0" smtClean="0"/>
          </a:p>
          <a:p>
            <a:r>
              <a:rPr lang="en-US" dirty="0" err="1" smtClean="0"/>
              <a:t>est</a:t>
            </a:r>
            <a:r>
              <a:rPr lang="en-US" dirty="0" smtClean="0"/>
              <a:t> for me to make a book not-copy</a:t>
            </a:r>
            <a:r>
              <a:rPr lang="en-US" baseline="0" dirty="0" smtClean="0"/>
              <a:t> protected, much more convenient – different devices, easier to take notes, etc</a:t>
            </a:r>
          </a:p>
          <a:p>
            <a:endParaRPr lang="en-US" baseline="0" dirty="0" smtClean="0"/>
          </a:p>
          <a:p>
            <a:r>
              <a:rPr lang="en-US" dirty="0" smtClean="0"/>
              <a:t>Show cover</a:t>
            </a:r>
          </a:p>
          <a:p>
            <a:endParaRPr lang="en-US" dirty="0" smtClean="0"/>
          </a:p>
          <a:p>
            <a:r>
              <a:rPr lang="en-US" dirty="0" smtClean="0"/>
              <a:t>18</a:t>
            </a:r>
            <a:r>
              <a:rPr lang="en-US" baseline="0" dirty="0" smtClean="0"/>
              <a:t> named </a:t>
            </a:r>
            <a:r>
              <a:rPr lang="en-US" baseline="0" dirty="0" err="1" smtClean="0"/>
              <a:t>ischool</a:t>
            </a:r>
            <a:r>
              <a:rPr lang="en-US" baseline="0" dirty="0" smtClean="0"/>
              <a:t> master’s or </a:t>
            </a:r>
            <a:r>
              <a:rPr lang="en-US" baseline="0" dirty="0" err="1" smtClean="0"/>
              <a:t>phd</a:t>
            </a:r>
            <a:r>
              <a:rPr lang="en-US" baseline="0" dirty="0" smtClean="0"/>
              <a:t> students</a:t>
            </a:r>
          </a:p>
          <a:p>
            <a:endParaRPr lang="en-US" baseline="0" dirty="0" smtClean="0"/>
          </a:p>
          <a:p>
            <a:r>
              <a:rPr lang="en-US" baseline="0" dirty="0" smtClean="0"/>
              <a:t>Including two of this year’s TAs. Who worked this past summer on the 3</a:t>
            </a:r>
            <a:r>
              <a:rPr lang="en-US" baseline="30000" dirty="0" smtClean="0"/>
              <a:t>rd</a:t>
            </a:r>
            <a:r>
              <a:rPr lang="en-US" baseline="0" dirty="0" smtClean="0"/>
              <a:t> edition.,</a:t>
            </a:r>
            <a:endParaRPr lang="en-US" dirty="0" smtClean="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59</a:t>
            </a:fld>
            <a:endParaRPr lang="en-US"/>
          </a:p>
        </p:txBody>
      </p:sp>
    </p:spTree>
    <p:extLst>
      <p:ext uri="{BB962C8B-B14F-4D97-AF65-F5344CB8AC3E}">
        <p14:creationId xmlns:p14="http://schemas.microsoft.com/office/powerpoint/2010/main" val="35662584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sz="1200" dirty="0" smtClean="0"/>
              <a:t>But if you decide you want to use Facebook or other applications rather than paying attention in class, you should leave... and you might even be asked to leave if we see you doing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Likewise, if your phone rings during class you will be asked to leave the classroom to answer it and will not be invited 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Be in your seat.  Being late shows no respect for your classmates and the instructor, and proves you haven’t calculated what you are paying for each class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Last day</a:t>
            </a:r>
            <a:r>
              <a:rPr lang="en-US" sz="1200" baseline="0" dirty="0" smtClean="0"/>
              <a:t> to add is </a:t>
            </a:r>
            <a:r>
              <a:rPr lang="en-US" sz="1200" baseline="0" dirty="0" err="1" smtClean="0"/>
              <a:t>feb</a:t>
            </a:r>
            <a:r>
              <a:rPr lang="en-US" sz="1200" baseline="0" dirty="0" smtClean="0"/>
              <a:t> 13, but you’ll need to decide before that because we’ll have a few assignments by then and you need to do them to keep up</a:t>
            </a:r>
            <a:endParaRPr lang="en-US" sz="1200" dirty="0" smtClean="0"/>
          </a:p>
          <a:p>
            <a:endParaRPr lang="en-US" dirty="0" smtClean="0"/>
          </a:p>
          <a:p>
            <a:r>
              <a:rPr lang="en-US" dirty="0" smtClean="0"/>
              <a:t>If</a:t>
            </a:r>
            <a:r>
              <a:rPr lang="en-US" baseline="0" dirty="0" smtClean="0"/>
              <a:t> you’re not a </a:t>
            </a:r>
            <a:r>
              <a:rPr lang="en-US" baseline="0" dirty="0" err="1" smtClean="0"/>
              <a:t>calfornia</a:t>
            </a:r>
            <a:r>
              <a:rPr lang="en-US" baseline="0" dirty="0" smtClean="0"/>
              <a:t> resident, you’re paying (or someone is paying  for you) 18370 per semester.</a:t>
            </a:r>
          </a:p>
          <a:p>
            <a:endParaRPr lang="en-US" baseline="0" dirty="0" smtClean="0"/>
          </a:p>
          <a:p>
            <a:r>
              <a:rPr lang="en-US" baseline="0" dirty="0" smtClean="0"/>
              <a:t>4 courses,  27 class meetings – roughly 170 dollars a lecture</a:t>
            </a:r>
          </a:p>
          <a:p>
            <a:endParaRPr lang="en-US" baseline="0" dirty="0" smtClean="0"/>
          </a:p>
          <a:p>
            <a:r>
              <a:rPr lang="en-US" baseline="0" dirty="0" smtClean="0"/>
              <a:t>I’m worth it, but can you afford to waste money by not showing up?</a:t>
            </a:r>
          </a:p>
          <a:p>
            <a:endParaRPr lang="en-US" baseline="0" dirty="0" smtClean="0"/>
          </a:p>
          <a:p>
            <a:endParaRPr lang="en-US" baseline="0" dirty="0" smtClean="0"/>
          </a:p>
          <a:p>
            <a:r>
              <a:rPr lang="en-US" baseline="0" dirty="0" smtClean="0"/>
              <a:t>The </a:t>
            </a:r>
            <a:r>
              <a:rPr lang="en-US" baseline="0" dirty="0" err="1" smtClean="0"/>
              <a:t>Tas</a:t>
            </a:r>
            <a:r>
              <a:rPr lang="en-US" baseline="0" dirty="0" smtClean="0"/>
              <a:t> sit in the back row</a:t>
            </a:r>
          </a:p>
          <a:p>
            <a:r>
              <a:rPr lang="en-US" baseline="0" dirty="0" smtClean="0"/>
              <a:t>They can see your laptop screens</a:t>
            </a:r>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60</a:t>
            </a:fld>
            <a:endParaRPr lang="en-US"/>
          </a:p>
        </p:txBody>
      </p:sp>
    </p:spTree>
    <p:extLst>
      <p:ext uri="{BB962C8B-B14F-4D97-AF65-F5344CB8AC3E}">
        <p14:creationId xmlns:p14="http://schemas.microsoft.com/office/powerpoint/2010/main" val="1156536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 sent out the</a:t>
            </a:r>
            <a:r>
              <a:rPr lang="en-US" altLang="en-US" baseline="0" dirty="0" smtClean="0"/>
              <a:t> first two chapters of this book, which is the primary text for the course. </a:t>
            </a:r>
            <a:r>
              <a:rPr lang="en-US" altLang="en-US" dirty="0" smtClean="0"/>
              <a:t>This idea that organizing is an inherently</a:t>
            </a:r>
            <a:r>
              <a:rPr lang="en-US" altLang="en-US" baseline="0" dirty="0" smtClean="0"/>
              <a:t> multi or transdisciplinary concept is why I wrote the textbook - to transcend the disciplinary boundaries by proposing a new discipline at their intersection</a:t>
            </a:r>
          </a:p>
          <a:p>
            <a:endParaRPr lang="en-US" altLang="en-US" baseline="0" dirty="0" smtClean="0"/>
          </a:p>
          <a:p>
            <a:r>
              <a:rPr lang="en-US" altLang="en-US" baseline="0" dirty="0" smtClean="0"/>
              <a:t>I didn’t put the textbook in the bookstore for two reasons – the only edition in print is the first one, and the current 4</a:t>
            </a:r>
            <a:r>
              <a:rPr lang="en-US" altLang="en-US" baseline="30000" dirty="0" smtClean="0"/>
              <a:t>th</a:t>
            </a:r>
            <a:r>
              <a:rPr lang="en-US" altLang="en-US" baseline="0" dirty="0" smtClean="0"/>
              <a:t> edition is only in ebook form.  And second - I negotiated with the publisher to give the book away for free with a creative commons license, so if you stay in the course your book will be free.</a:t>
            </a:r>
          </a:p>
          <a:p>
            <a:endParaRPr lang="en-US" altLang="en-US" baseline="0" dirty="0" smtClean="0"/>
          </a:p>
          <a:p>
            <a:r>
              <a:rPr lang="en-US" altLang="en-US" baseline="0" dirty="0" smtClean="0"/>
              <a:t>So let me motivate this idea of a discipline of organizing.</a:t>
            </a:r>
            <a:endParaRPr lang="en-US" altLang="en-US"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6</a:t>
            </a:fld>
            <a:endParaRPr lang="en-US" altLang="en-US" sz="1300" smtClean="0"/>
          </a:p>
        </p:txBody>
      </p:sp>
    </p:spTree>
    <p:extLst>
      <p:ext uri="{BB962C8B-B14F-4D97-AF65-F5344CB8AC3E}">
        <p14:creationId xmlns:p14="http://schemas.microsoft.com/office/powerpoint/2010/main" val="24547549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t>My experience teaching a course on Organizing</a:t>
            </a:r>
            <a:r>
              <a:rPr lang="en-US" baseline="0" dirty="0" smtClean="0"/>
              <a:t> at the </a:t>
            </a:r>
            <a:r>
              <a:rPr lang="en-US" baseline="0" dirty="0" err="1" smtClean="0"/>
              <a:t>Ischool</a:t>
            </a:r>
            <a:r>
              <a:rPr lang="en-US" baseline="0" dirty="0" smtClean="0"/>
              <a:t> was that the best way to get a firm grasp of the foundational concepts was to see them applied in a wide variety of case studies</a:t>
            </a:r>
          </a:p>
          <a:p>
            <a:endParaRPr lang="en-US" baseline="0" dirty="0" smtClean="0"/>
          </a:p>
          <a:p>
            <a:r>
              <a:rPr lang="en-US" baseline="0" dirty="0" smtClean="0"/>
              <a:t>The ones with 12 something are in the TDO book in chapter 12. the other ones were written by </a:t>
            </a:r>
            <a:r>
              <a:rPr lang="en-US" baseline="0" dirty="0" err="1" smtClean="0"/>
              <a:t>ischool</a:t>
            </a:r>
            <a:r>
              <a:rPr lang="en-US" baseline="0" dirty="0" smtClean="0"/>
              <a:t> grad students as a course assignment.  You’ll be writing one too.</a:t>
            </a:r>
            <a:endParaRPr lang="en-US" dirty="0" smtClean="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61</a:t>
            </a:fld>
            <a:endParaRPr lang="en-US"/>
          </a:p>
        </p:txBody>
      </p:sp>
    </p:spTree>
    <p:extLst>
      <p:ext uri="{BB962C8B-B14F-4D97-AF65-F5344CB8AC3E}">
        <p14:creationId xmlns:p14="http://schemas.microsoft.com/office/powerpoint/2010/main" val="2438920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p>
        </p:txBody>
      </p:sp>
      <p:sp>
        <p:nvSpPr>
          <p:cNvPr id="4" name="Slide Number Placeholder 3"/>
          <p:cNvSpPr>
            <a:spLocks noGrp="1"/>
          </p:cNvSpPr>
          <p:nvPr>
            <p:ph type="sldNum" sz="quarter" idx="5"/>
          </p:nvPr>
        </p:nvSpPr>
        <p:spPr/>
        <p:txBody>
          <a:bodyPr/>
          <a:lstStyle/>
          <a:p>
            <a:pPr>
              <a:defRPr/>
            </a:pPr>
            <a:fld id="{F124EDFE-55AD-4799-B2B9-4BBFD4F9CB6D}" type="slidenum">
              <a:rPr lang="en-US" smtClean="0"/>
              <a:pPr>
                <a:defRPr/>
              </a:pPr>
              <a:t>7</a:t>
            </a:fld>
            <a:endParaRPr lang="en-US"/>
          </a:p>
        </p:txBody>
      </p:sp>
    </p:spTree>
    <p:extLst>
      <p:ext uri="{BB962C8B-B14F-4D97-AF65-F5344CB8AC3E}">
        <p14:creationId xmlns:p14="http://schemas.microsoft.com/office/powerpoint/2010/main" val="1873010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p:txBody>
          <a:bodyPr wrap="square" numCol="1" anchor="t" anchorCtr="0" compatLnSpc="1">
            <a:prstTxWarp prst="textNoShape">
              <a:avLst/>
            </a:prstTxWarp>
          </a:bodyPr>
          <a:lstStyle/>
          <a:p>
            <a:pPr marL="228600" indent="-228600" eaLnBrk="1" hangingPunct="1">
              <a:buClr>
                <a:srgbClr val="002955"/>
              </a:buClr>
              <a:buSzPct val="44000"/>
              <a:buFont typeface="Wingdings" pitchFamily="2" charset="2"/>
              <a:buChar char="l"/>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a:pPr>
            <a:endParaRPr lang="en-US" dirty="0" smtClean="0">
              <a:cs typeface="Arial" pitchFamily="34" charset="0"/>
            </a:endParaRPr>
          </a:p>
        </p:txBody>
      </p:sp>
      <p:sp>
        <p:nvSpPr>
          <p:cNvPr id="4" name="Slide Number Placeholder 3"/>
          <p:cNvSpPr>
            <a:spLocks noGrp="1"/>
          </p:cNvSpPr>
          <p:nvPr>
            <p:ph type="sldNum" sz="quarter" idx="5"/>
          </p:nvPr>
        </p:nvSpPr>
        <p:spPr/>
        <p:txBody>
          <a:bodyPr/>
          <a:lstStyle/>
          <a:p>
            <a:pPr>
              <a:defRPr/>
            </a:pPr>
            <a:fld id="{20EB579C-E16F-4CA0-92F9-E6EE59F4226E}" type="slidenum">
              <a:rPr lang="en-US" smtClean="0"/>
              <a:pPr>
                <a:defRPr/>
              </a:pPr>
              <a:t>8</a:t>
            </a:fld>
            <a:endParaRPr lang="en-US" dirty="0"/>
          </a:p>
        </p:txBody>
      </p:sp>
    </p:spTree>
    <p:extLst>
      <p:ext uri="{BB962C8B-B14F-4D97-AF65-F5344CB8AC3E}">
        <p14:creationId xmlns:p14="http://schemas.microsoft.com/office/powerpoint/2010/main" val="42162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It is easy to find differences among these domains and how the resources in them are organized, but if we</a:t>
            </a:r>
            <a:r>
              <a:rPr lang="en-US" altLang="en-US" baseline="0" dirty="0" smtClean="0"/>
              <a:t> take a more abstract view it is possible to see many commonalities and apply principles and methods from one domain to another. That is essentially what this course is going to do to you. If you don’t fundamentally change how you think about organizing we will both have failed this course.</a:t>
            </a:r>
            <a:endParaRPr lang="en-US" altLang="en-US" dirty="0"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AE03BA81-373A-4E4D-9C42-14627D5FE35B}" type="slidenum">
              <a:rPr lang="en-US" altLang="en-US" sz="1300" smtClean="0"/>
              <a:pPr/>
              <a:t>9</a:t>
            </a:fld>
            <a:endParaRPr lang="en-US" altLang="en-US" sz="1300" smtClean="0"/>
          </a:p>
        </p:txBody>
      </p:sp>
    </p:spTree>
    <p:extLst>
      <p:ext uri="{BB962C8B-B14F-4D97-AF65-F5344CB8AC3E}">
        <p14:creationId xmlns:p14="http://schemas.microsoft.com/office/powerpoint/2010/main" val="116850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19187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676218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08539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009594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29440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9B7C68-48CA-4F7E-A595-FD5BDC7FD61F}" type="datetimeFigureOut">
              <a:rPr lang="en-US" smtClean="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9B7C68-48CA-4F7E-A595-FD5BDC7FD61F}" type="datetimeFigureOut">
              <a:rPr lang="en-US" smtClean="0"/>
              <a:pPr/>
              <a:t>1/22/2019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9B7C68-48CA-4F7E-A595-FD5BDC7FD61F}" type="datetimeFigureOut">
              <a:rPr lang="en-US" smtClean="0"/>
              <a:pPr/>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1/22/2019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1/22/2019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 id="2147483666" r:id="rId15"/>
    <p:sldLayoutId id="2147483667"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news.bbc.co.uk/2/hi/science/nature/871930.stm" TargetMode="Externa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www.flickr.com/photos/quintanaroo/2741672230/"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bcourses.berkeley.edu/courses/1477702/assignments/syllabu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smtClean="0">
                <a:sym typeface="UC Berkeley OS Sign"/>
              </a:rPr>
              <a:t>CogSci 190</a:t>
            </a:r>
            <a:br>
              <a:rPr lang="en-US" sz="3800" b="1" dirty="0" smtClean="0">
                <a:sym typeface="UC Berkeley OS Sign"/>
              </a:rPr>
            </a:br>
            <a:r>
              <a:rPr lang="en-US" sz="3800" b="1" dirty="0" smtClean="0">
                <a:sym typeface="UC Berkeley OS Sign"/>
              </a:rPr>
              <a:t>“Sensemaking and Organizing”</a:t>
            </a:r>
            <a:br>
              <a:rPr lang="en-US" sz="3800" b="1" dirty="0" smtClean="0">
                <a:sym typeface="UC Berkeley OS Sign"/>
              </a:rPr>
            </a:br>
            <a:r>
              <a:rPr lang="en-US" sz="3800" b="1" dirty="0" smtClean="0">
                <a:sym typeface="UC Berkeley OS Sign"/>
              </a:rPr>
              <a:t>Spring 2019</a:t>
            </a:r>
            <a:endParaRPr lang="en-US" sz="3400" dirty="0" smtClean="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850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Robert J. Glushko</a:t>
            </a:r>
            <a:br>
              <a:rPr lang="en-US" sz="3000" dirty="0" smtClean="0">
                <a:sym typeface="UC Berkeley OS Sign"/>
              </a:rPr>
            </a:br>
            <a:r>
              <a:rPr lang="en-US" sz="3000" dirty="0" smtClean="0">
                <a:sym typeface="UC Berkeley OS Sign"/>
                <a:hlinkClick r:id="rId3"/>
              </a:rPr>
              <a:t>glushko@berkeley.edu</a:t>
            </a: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@rjglushko</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22 January 2019</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
            </a:r>
            <a:br>
              <a:rPr lang="en-US" sz="3000" dirty="0" smtClean="0">
                <a:sym typeface="UC Berkeley OS Sign"/>
              </a:rPr>
            </a:br>
            <a:r>
              <a:rPr lang="en-US" sz="3000" dirty="0" smtClean="0">
                <a:sym typeface="UC Berkeley OS Sign"/>
              </a:rPr>
              <a:t> 1) Course Introduction; </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the Concept of the “Organizing System”</a:t>
            </a: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olidFill>
                <a:srgbClr val="002955"/>
              </a:solidFill>
              <a:sym typeface="UC Berkeley OS Sign"/>
            </a:endParaRPr>
          </a:p>
        </p:txBody>
      </p:sp>
    </p:spTree>
  </p:cSld>
  <p:clrMapOvr>
    <a:masterClrMapping/>
  </p:clrMapOvr>
  <p:transition advTm="15515"/>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457201" y="5334001"/>
            <a:ext cx="8077200" cy="1219200"/>
          </a:xfrm>
        </p:spPr>
        <p:txBody>
          <a:bodyPr/>
          <a:lstStyle/>
          <a:p>
            <a:pPr marL="750067" lvl="2" indent="-160729">
              <a:lnSpc>
                <a:spcPct val="92000"/>
              </a:lnSpc>
              <a:buClr>
                <a:srgbClr val="002955"/>
              </a:buClr>
              <a:buSzPct val="44000"/>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100" dirty="0" smtClean="0"/>
              <a:t> </a:t>
            </a:r>
            <a:r>
              <a:rPr lang="en-US" sz="3100" b="1" i="1" dirty="0" smtClean="0">
                <a:solidFill>
                  <a:srgbClr val="FF0000"/>
                </a:solidFill>
              </a:rPr>
              <a:t>A collection of resources intentionally arranged to enable some set of interactions</a:t>
            </a:r>
            <a:endParaRPr lang="en-US" sz="2800" dirty="0" smtClean="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2800" dirty="0" smtClean="0"/>
          </a:p>
        </p:txBody>
      </p:sp>
      <p:sp>
        <p:nvSpPr>
          <p:cNvPr id="36867" name="Rectangle 1"/>
          <p:cNvSpPr>
            <a:spLocks noGrp="1" noChangeArrowheads="1"/>
          </p:cNvSpPr>
          <p:nvPr>
            <p:ph type="title"/>
          </p:nvPr>
        </p:nvSpPr>
        <p:spPr>
          <a:xfrm>
            <a:off x="228600" y="228600"/>
            <a:ext cx="86868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t>They are all “Organizing Systems”</a:t>
            </a:r>
            <a:endParaRPr lang="en-US" sz="3600" b="1" dirty="0">
              <a:sym typeface="UC Berkeley OS Sign"/>
            </a:endParaRPr>
          </a:p>
        </p:txBody>
      </p:sp>
      <p:sp>
        <p:nvSpPr>
          <p:cNvPr id="3686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0493B6-C336-4D2C-8EB0-8B524C525CC3}" type="slidenum">
              <a:rPr lang="en-US" sz="1500">
                <a:solidFill>
                  <a:srgbClr val="002955"/>
                </a:solidFill>
                <a:latin typeface="UC Berkeley OS Sign"/>
                <a:ea typeface="MS PGothic" pitchFamily="34" charset="-128"/>
                <a:sym typeface="UC Berkeley OS Sign"/>
              </a:rPr>
              <a:pPr algn="ctr"/>
              <a:t>10</a:t>
            </a:fld>
            <a:endParaRPr lang="en-US" sz="1500" dirty="0">
              <a:solidFill>
                <a:srgbClr val="002955"/>
              </a:solidFill>
              <a:latin typeface="UC Berkeley OS Sign"/>
              <a:ea typeface="MS PGothic" pitchFamily="34" charset="-128"/>
              <a:sym typeface="UC Berkeley OS Sign"/>
            </a:endParaRPr>
          </a:p>
        </p:txBody>
      </p:sp>
      <p:pic>
        <p:nvPicPr>
          <p:cNvPr id="5" name="Content Placeholder 8" descr="arranged-resources-sideways.png"/>
          <p:cNvPicPr>
            <a:picLocks noChangeAspect="1"/>
          </p:cNvPicPr>
          <p:nvPr/>
        </p:nvPicPr>
        <p:blipFill>
          <a:blip r:embed="rId3" cstate="print"/>
          <a:srcRect/>
          <a:stretch>
            <a:fillRect/>
          </a:stretch>
        </p:blipFill>
        <p:spPr>
          <a:xfrm>
            <a:off x="457200" y="1600200"/>
            <a:ext cx="7391400" cy="3311470"/>
          </a:xfrm>
          <a:prstGeom prst="rect">
            <a:avLst/>
          </a:prstGeom>
        </p:spPr>
      </p:pic>
    </p:spTree>
    <p:extLst>
      <p:ext uri="{BB962C8B-B14F-4D97-AF65-F5344CB8AC3E}">
        <p14:creationId xmlns:p14="http://schemas.microsoft.com/office/powerpoint/2010/main" val="3402926350"/>
      </p:ext>
    </p:extLst>
  </p:cSld>
  <p:clrMapOvr>
    <a:masterClrMapping/>
  </p:clrMapOvr>
  <p:transition advTm="20674"/>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533400"/>
            <a:ext cx="8228707" cy="1190997"/>
          </a:xfrm>
        </p:spPr>
        <p:txBody>
          <a:bodyPr rtlCol="0">
            <a:noAutofit/>
          </a:bodyPr>
          <a:lstStyle/>
          <a:p>
            <a:pPr defTabSz="914306">
              <a:lnSpc>
                <a:spcPct val="92000"/>
              </a:lnSpc>
              <a:tabLst>
                <a:tab pos="660671" algn="l"/>
                <a:tab pos="1312416" algn="l"/>
                <a:tab pos="1973088" algn="l"/>
                <a:tab pos="2624830" algn="l"/>
                <a:tab pos="3285504" algn="l"/>
                <a:tab pos="3946176" algn="l"/>
                <a:tab pos="4597920" algn="l"/>
                <a:tab pos="5240736" algn="l"/>
                <a:tab pos="5910335" algn="l"/>
                <a:tab pos="6562079" algn="l"/>
                <a:tab pos="7231680" algn="l"/>
                <a:tab pos="7874495" algn="l"/>
              </a:tabLst>
              <a:defRPr/>
            </a:pPr>
            <a:r>
              <a:rPr lang="en-US" sz="4000" b="1" dirty="0">
                <a:solidFill>
                  <a:srgbClr val="000000"/>
                </a:solidFill>
                <a:sym typeface="UC Berkeley OS Sign"/>
              </a:rPr>
              <a:t>The 6 Dimensions of </a:t>
            </a:r>
            <a:br>
              <a:rPr lang="en-US" sz="4000" b="1" dirty="0">
                <a:solidFill>
                  <a:srgbClr val="000000"/>
                </a:solidFill>
                <a:sym typeface="UC Berkeley OS Sign"/>
              </a:rPr>
            </a:br>
            <a:r>
              <a:rPr lang="en-US" sz="4000" b="1" dirty="0">
                <a:solidFill>
                  <a:srgbClr val="000000"/>
                </a:solidFill>
                <a:sym typeface="UC Berkeley OS Sign"/>
              </a:rPr>
              <a:t>an Organizing </a:t>
            </a:r>
            <a:r>
              <a:rPr lang="en-US" sz="4000" b="1" dirty="0" smtClean="0">
                <a:solidFill>
                  <a:srgbClr val="000000"/>
                </a:solidFill>
                <a:sym typeface="UC Berkeley OS Sign"/>
              </a:rPr>
              <a:t>System – </a:t>
            </a:r>
            <a:br>
              <a:rPr lang="en-US" sz="4000" b="1" dirty="0" smtClean="0">
                <a:solidFill>
                  <a:srgbClr val="000000"/>
                </a:solidFill>
                <a:sym typeface="UC Berkeley OS Sign"/>
              </a:rPr>
            </a:br>
            <a:r>
              <a:rPr lang="en-US" sz="4000" b="1" i="1" dirty="0" smtClean="0">
                <a:solidFill>
                  <a:srgbClr val="000000"/>
                </a:solidFill>
                <a:sym typeface="UC Berkeley OS Sign"/>
              </a:rPr>
              <a:t>Organizing as a Design Problem</a:t>
            </a:r>
            <a:endParaRPr lang="en-US" sz="4000" b="1" i="1" dirty="0">
              <a:sym typeface="UC Berkeley OS Sign"/>
            </a:endParaRPr>
          </a:p>
        </p:txBody>
      </p:sp>
      <p:sp>
        <p:nvSpPr>
          <p:cNvPr id="125955"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84" tIns="32142" rIns="64284" bIns="32142"/>
          <a:lstStyle>
            <a:lvl1pPr defTabSz="1300163">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defTabSz="1300163">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defTabSz="1300163">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defTabSz="1300163">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defTabSz="1300163">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defTabSz="1300163"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defTabSz="1300163"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defTabSz="1300163"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defTabSz="1300163"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4A454714-E17C-4DDC-95B7-3A10CA83BABF}" type="slidenum">
              <a:rPr lang="en-US" altLang="en-US" sz="1477">
                <a:solidFill>
                  <a:srgbClr val="002955"/>
                </a:solidFill>
                <a:latin typeface="UC Berkeley OS Sign"/>
                <a:ea typeface="MS PGothic" panose="020B0600070205080204" pitchFamily="34" charset="-128"/>
                <a:sym typeface="UC Berkeley OS Sign"/>
              </a:rPr>
              <a:pPr algn="ctr" eaLnBrk="1" hangingPunct="1"/>
              <a:t>11</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29703" name="Rectangle 7"/>
          <p:cNvSpPr>
            <a:spLocks noChangeArrowheads="1"/>
          </p:cNvSpPr>
          <p:nvPr/>
        </p:nvSpPr>
        <p:spPr bwMode="auto">
          <a:xfrm>
            <a:off x="685353" y="2361903"/>
            <a:ext cx="8036719" cy="4671622"/>
          </a:xfrm>
          <a:prstGeom prst="rect">
            <a:avLst/>
          </a:prstGeom>
          <a:noFill/>
          <a:ln w="9525">
            <a:noFill/>
            <a:miter lim="800000"/>
            <a:headEnd/>
            <a:tailEnd/>
          </a:ln>
        </p:spPr>
        <p:txBody>
          <a:bodyPr lIns="64284" tIns="32142" rIns="64284" bIns="32142">
            <a:spAutoFit/>
          </a:bodyPr>
          <a:lstStyle/>
          <a:p>
            <a:pPr marL="522341" indent="-522341">
              <a:lnSpc>
                <a:spcPct val="93000"/>
              </a:lnSpc>
              <a:spcBef>
                <a:spcPts val="1266"/>
              </a:spcBef>
              <a:buFont typeface="+mj-lt"/>
              <a:buAutoNum type="arabicPeriod"/>
              <a:defRPr/>
            </a:pPr>
            <a:r>
              <a:rPr lang="en-US" sz="3600" kern="0" dirty="0">
                <a:latin typeface="UC Berkeley OS Sign"/>
              </a:rPr>
              <a:t>What Is Being Organized?</a:t>
            </a:r>
          </a:p>
          <a:p>
            <a:pPr marL="522341" indent="-522341">
              <a:lnSpc>
                <a:spcPct val="93000"/>
              </a:lnSpc>
              <a:spcBef>
                <a:spcPts val="1266"/>
              </a:spcBef>
              <a:buFont typeface="+mj-lt"/>
              <a:buAutoNum type="arabicPeriod"/>
              <a:defRPr/>
            </a:pPr>
            <a:r>
              <a:rPr lang="en-US" sz="3600" kern="0" dirty="0">
                <a:latin typeface="UC Berkeley OS Sign"/>
              </a:rPr>
              <a:t>Why Is It Being Organized?</a:t>
            </a:r>
          </a:p>
          <a:p>
            <a:pPr marL="522341" indent="-522341">
              <a:lnSpc>
                <a:spcPct val="93000"/>
              </a:lnSpc>
              <a:spcBef>
                <a:spcPts val="1266"/>
              </a:spcBef>
              <a:buFont typeface="+mj-lt"/>
              <a:buAutoNum type="arabicPeriod"/>
              <a:defRPr/>
            </a:pPr>
            <a:r>
              <a:rPr lang="en-US" sz="3600" kern="0" dirty="0">
                <a:latin typeface="UC Berkeley OS Sign"/>
              </a:rPr>
              <a:t>How Much Is It Being Organized?</a:t>
            </a:r>
          </a:p>
          <a:p>
            <a:pPr marL="522341" indent="-522341">
              <a:lnSpc>
                <a:spcPct val="93000"/>
              </a:lnSpc>
              <a:spcBef>
                <a:spcPts val="1266"/>
              </a:spcBef>
              <a:buFont typeface="+mj-lt"/>
              <a:buAutoNum type="arabicPeriod"/>
              <a:defRPr/>
            </a:pPr>
            <a:r>
              <a:rPr lang="en-US" sz="3600" kern="0" dirty="0">
                <a:latin typeface="UC Berkeley OS Sign"/>
              </a:rPr>
              <a:t>When Is It Being Organized?</a:t>
            </a:r>
          </a:p>
          <a:p>
            <a:pPr marL="522341" indent="-522341">
              <a:lnSpc>
                <a:spcPct val="93000"/>
              </a:lnSpc>
              <a:spcBef>
                <a:spcPts val="1266"/>
              </a:spcBef>
              <a:buFont typeface="+mj-lt"/>
              <a:buAutoNum type="arabicPeriod"/>
              <a:defRPr/>
            </a:pPr>
            <a:r>
              <a:rPr lang="en-US" sz="3600" kern="0" dirty="0">
                <a:latin typeface="UC Berkeley OS Sign"/>
              </a:rPr>
              <a:t>Who (or What) is Organizing It?</a:t>
            </a:r>
          </a:p>
          <a:p>
            <a:pPr marL="522341" indent="-522341">
              <a:lnSpc>
                <a:spcPct val="93000"/>
              </a:lnSpc>
              <a:spcBef>
                <a:spcPts val="1266"/>
              </a:spcBef>
              <a:buFont typeface="+mj-lt"/>
              <a:buAutoNum type="arabicPeriod"/>
              <a:defRPr/>
            </a:pPr>
            <a:r>
              <a:rPr lang="en-US" sz="3600" kern="0" dirty="0">
                <a:latin typeface="UC Berkeley OS Sign"/>
              </a:rPr>
              <a:t>Where is it Organized?</a:t>
            </a:r>
          </a:p>
          <a:p>
            <a:pPr marL="522341" indent="-522341">
              <a:lnSpc>
                <a:spcPct val="93000"/>
              </a:lnSpc>
              <a:spcBef>
                <a:spcPts val="1266"/>
              </a:spcBef>
              <a:defRPr/>
            </a:pPr>
            <a:endParaRPr lang="en-US" sz="3600" kern="0" dirty="0">
              <a:latin typeface="UC Berkeley OS Sign"/>
            </a:endParaRPr>
          </a:p>
        </p:txBody>
      </p:sp>
    </p:spTree>
    <p:extLst>
      <p:ext uri="{BB962C8B-B14F-4D97-AF65-F5344CB8AC3E}">
        <p14:creationId xmlns:p14="http://schemas.microsoft.com/office/powerpoint/2010/main" val="254757862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2209800" y="154086"/>
            <a:ext cx="4343400"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6000" dirty="0" smtClean="0">
                <a:ea typeface="+mn-ea"/>
                <a:cs typeface="+mn-cs"/>
                <a:sym typeface="UC Berkeley OS Sign"/>
              </a:rPr>
              <a:t>Sensemaking</a:t>
            </a:r>
            <a:endParaRPr lang="en-US" altLang="en-US" sz="6000" dirty="0">
              <a:ea typeface="+mn-ea"/>
              <a:cs typeface="+mn-cs"/>
              <a:sym typeface="UC Berkeley OS Sign"/>
            </a:endParaRPr>
          </a:p>
        </p:txBody>
      </p:sp>
      <p:sp>
        <p:nvSpPr>
          <p:cNvPr id="4098" name="Rectangle 2"/>
          <p:cNvSpPr>
            <a:spLocks noGrp="1" noChangeArrowheads="1"/>
          </p:cNvSpPr>
          <p:nvPr>
            <p:ph idx="1"/>
          </p:nvPr>
        </p:nvSpPr>
        <p:spPr>
          <a:xfrm>
            <a:off x="381000" y="1190344"/>
            <a:ext cx="6248400" cy="3867711"/>
          </a:xfrm>
        </p:spPr>
        <p:txBody>
          <a:bodyPr>
            <a:normAutofit fontScale="40000" lnSpcReduction="20000"/>
          </a:bodyPr>
          <a:lstStyle/>
          <a:p>
            <a:pPr marL="0" indent="0">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9000" dirty="0" smtClean="0">
                <a:cs typeface="Arial" pitchFamily="34" charset="0"/>
              </a:rPr>
              <a:t>Making </a:t>
            </a:r>
            <a:r>
              <a:rPr lang="en-US" sz="9000" dirty="0">
                <a:cs typeface="Arial" pitchFamily="34" charset="0"/>
              </a:rPr>
              <a:t>sense </a:t>
            </a:r>
            <a:r>
              <a:rPr lang="en-US" sz="9000" dirty="0" smtClean="0">
                <a:cs typeface="Arial" pitchFamily="34" charset="0"/>
              </a:rPr>
              <a:t>of, </a:t>
            </a:r>
            <a:r>
              <a:rPr lang="en-US" sz="9000" dirty="0">
                <a:cs typeface="Arial" pitchFamily="34" charset="0"/>
              </a:rPr>
              <a:t>or giving meaning to something, especially observations or </a:t>
            </a:r>
            <a:r>
              <a:rPr lang="en-US" sz="9000" dirty="0" smtClean="0">
                <a:cs typeface="Arial" pitchFamily="34" charset="0"/>
              </a:rPr>
              <a:t>experiences</a:t>
            </a:r>
            <a:endParaRPr lang="en-US" sz="9000" dirty="0"/>
          </a:p>
          <a:p>
            <a:pPr marL="0" indent="0">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9000" dirty="0">
                <a:cs typeface="Arial" pitchFamily="34" charset="0"/>
              </a:rPr>
              <a:t>Some sensemaking is automatic, done by hard-wired brain mechanisms that simplify and </a:t>
            </a:r>
            <a:r>
              <a:rPr lang="en-US" sz="9000" dirty="0">
                <a:solidFill>
                  <a:srgbClr val="FF0000"/>
                </a:solidFill>
                <a:cs typeface="Arial" pitchFamily="34" charset="0"/>
              </a:rPr>
              <a:t>organize</a:t>
            </a:r>
            <a:r>
              <a:rPr lang="en-US" sz="9000" dirty="0">
                <a:cs typeface="Arial" pitchFamily="34" charset="0"/>
              </a:rPr>
              <a:t> sensory and perceptual </a:t>
            </a:r>
            <a:r>
              <a:rPr lang="en-US" sz="9000" dirty="0" smtClean="0">
                <a:cs typeface="Arial" pitchFamily="34" charset="0"/>
              </a:rPr>
              <a:t>input</a:t>
            </a:r>
          </a:p>
          <a:p>
            <a:pPr marL="0" indent="0">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4800" dirty="0">
              <a:cs typeface="Arial" pitchFamily="34" charset="0"/>
            </a:endParaRPr>
          </a:p>
          <a:p>
            <a:pPr marL="0" indent="0" algn="ctr">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4800" dirty="0"/>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3124200"/>
            <a:ext cx="2059186" cy="182424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2157" y="1303003"/>
            <a:ext cx="1981200" cy="1548623"/>
          </a:xfrm>
          <a:prstGeom prst="rect">
            <a:avLst/>
          </a:prstGeom>
        </p:spPr>
      </p:pic>
      <p:sp>
        <p:nvSpPr>
          <p:cNvPr id="3" name="TextBox 2"/>
          <p:cNvSpPr txBox="1"/>
          <p:nvPr/>
        </p:nvSpPr>
        <p:spPr>
          <a:xfrm>
            <a:off x="381000" y="5084075"/>
            <a:ext cx="8316685" cy="1620124"/>
          </a:xfrm>
          <a:prstGeom prst="rect">
            <a:avLst/>
          </a:prstGeom>
          <a:noFill/>
        </p:spPr>
        <p:txBody>
          <a:bodyPr wrap="square" rtlCol="0">
            <a:spAutoFit/>
          </a:bodyPr>
          <a:lstStyle/>
          <a:p>
            <a:pPr>
              <a:lnSpc>
                <a:spcPct val="72000"/>
              </a:lnSpc>
              <a:spcBef>
                <a:spcPct val="20000"/>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3400" dirty="0">
                <a:cs typeface="Arial" pitchFamily="34" charset="0"/>
              </a:rPr>
              <a:t>Sensemaking is a superset of, or a more generic perspective, on </a:t>
            </a:r>
            <a:r>
              <a:rPr lang="en-US" sz="3400" dirty="0" smtClean="0">
                <a:cs typeface="Arial" pitchFamily="34" charset="0"/>
              </a:rPr>
              <a:t>organizing…</a:t>
            </a:r>
            <a:r>
              <a:rPr lang="en-US" sz="3400" dirty="0" smtClean="0">
                <a:solidFill>
                  <a:srgbClr val="FF0000"/>
                </a:solidFill>
                <a:cs typeface="Arial" pitchFamily="34" charset="0"/>
              </a:rPr>
              <a:t> in this course we are more concerned with </a:t>
            </a:r>
            <a:r>
              <a:rPr lang="en-US" sz="3400" i="1" u="sng" dirty="0" smtClean="0">
                <a:solidFill>
                  <a:srgbClr val="FF0000"/>
                </a:solidFill>
                <a:cs typeface="Arial" pitchFamily="34" charset="0"/>
              </a:rPr>
              <a:t>intentional</a:t>
            </a:r>
            <a:r>
              <a:rPr lang="en-US" sz="3400" dirty="0" smtClean="0">
                <a:solidFill>
                  <a:srgbClr val="FF0000"/>
                </a:solidFill>
                <a:cs typeface="Arial" pitchFamily="34" charset="0"/>
              </a:rPr>
              <a:t> sensemaking and organizing</a:t>
            </a:r>
            <a:endParaRPr lang="en-US" sz="3400" dirty="0">
              <a:solidFill>
                <a:srgbClr val="FF0000"/>
              </a:solidFill>
              <a:cs typeface="Arial" pitchFamily="34" charset="0"/>
            </a:endParaRPr>
          </a:p>
        </p:txBody>
      </p:sp>
    </p:spTree>
    <p:extLst>
      <p:ext uri="{BB962C8B-B14F-4D97-AF65-F5344CB8AC3E}">
        <p14:creationId xmlns:p14="http://schemas.microsoft.com/office/powerpoint/2010/main" val="3312568134"/>
      </p:ext>
    </p:extLst>
  </p:cSld>
  <p:clrMapOvr>
    <a:masterClrMapping/>
  </p:clrMapOvr>
  <p:transition spd="slow" advTm="56052"/>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0" y="1419597"/>
            <a:ext cx="8684121" cy="3657600"/>
          </a:xfrm>
        </p:spPr>
        <p:txBody>
          <a:bodyPr>
            <a:noAutofit/>
          </a:bodyPr>
          <a:lstStyle/>
          <a:p>
            <a:pPr lvl="1" indent="-160729">
              <a:lnSpc>
                <a:spcPct val="10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t>What </a:t>
            </a:r>
            <a:r>
              <a:rPr lang="en-US" dirty="0"/>
              <a:t>representations best facilitate </a:t>
            </a:r>
            <a:r>
              <a:rPr lang="en-US" dirty="0" smtClean="0"/>
              <a:t>awareness</a:t>
            </a:r>
            <a:r>
              <a:rPr lang="en-US" dirty="0"/>
              <a:t>, insight, and action? (psychology, HCI, information </a:t>
            </a:r>
            <a:r>
              <a:rPr lang="en-US" dirty="0" smtClean="0">
                <a:solidFill>
                  <a:srgbClr val="FF0000"/>
                </a:solidFill>
              </a:rPr>
              <a:t>organization</a:t>
            </a:r>
            <a:r>
              <a:rPr lang="en-US" dirty="0" smtClean="0"/>
              <a:t>, knowledge management) </a:t>
            </a:r>
            <a:endParaRPr lang="en-US" dirty="0"/>
          </a:p>
          <a:p>
            <a:pPr lvl="1" indent="-160729">
              <a:lnSpc>
                <a:spcPct val="10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a:t>How do groups coordinate their interpretations of situations or events to create or restore </a:t>
            </a:r>
            <a:r>
              <a:rPr lang="en-US" dirty="0">
                <a:cs typeface="Arial" pitchFamily="34" charset="0"/>
              </a:rPr>
              <a:t>order? (Sociology, </a:t>
            </a:r>
            <a:r>
              <a:rPr lang="en-US" dirty="0">
                <a:solidFill>
                  <a:srgbClr val="FF0000"/>
                </a:solidFill>
                <a:cs typeface="Arial" pitchFamily="34" charset="0"/>
              </a:rPr>
              <a:t>organizational</a:t>
            </a:r>
            <a:r>
              <a:rPr lang="en-US" dirty="0">
                <a:cs typeface="Arial" pitchFamily="34" charset="0"/>
              </a:rPr>
              <a:t> behavior</a:t>
            </a:r>
            <a:r>
              <a:rPr lang="en-US" dirty="0" smtClean="0">
                <a:cs typeface="Arial" pitchFamily="34" charset="0"/>
              </a:rPr>
              <a:t>)</a:t>
            </a:r>
          </a:p>
          <a:p>
            <a:pPr lvl="1" indent="-160729">
              <a:lnSpc>
                <a:spcPct val="10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cs typeface="Arial" pitchFamily="34" charset="0"/>
              </a:rPr>
              <a:t>What methods do “systematic sensemakers” use to </a:t>
            </a:r>
            <a:r>
              <a:rPr lang="en-US" dirty="0" smtClean="0">
                <a:solidFill>
                  <a:srgbClr val="FF0000"/>
                </a:solidFill>
                <a:cs typeface="Arial" pitchFamily="34" charset="0"/>
              </a:rPr>
              <a:t>organize</a:t>
            </a:r>
            <a:r>
              <a:rPr lang="en-US" dirty="0" smtClean="0">
                <a:cs typeface="Arial" pitchFamily="34" charset="0"/>
              </a:rPr>
              <a:t> and extract meaning from collections of samples, observations, or measurements?</a:t>
            </a:r>
          </a:p>
        </p:txBody>
      </p:sp>
      <p:sp>
        <p:nvSpPr>
          <p:cNvPr id="7171" name="Rectangle 1"/>
          <p:cNvSpPr>
            <a:spLocks noGrp="1" noChangeArrowheads="1"/>
          </p:cNvSpPr>
          <p:nvPr>
            <p:ph type="title"/>
          </p:nvPr>
        </p:nvSpPr>
        <p:spPr>
          <a:xfrm>
            <a:off x="455414"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Intentional Sensemaking</a:t>
            </a:r>
            <a:endParaRPr lang="en-US" sz="3600" b="1" dirty="0">
              <a:sym typeface="UC Berkeley OS Sign"/>
            </a:endParaRP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529F709A-FFF1-460C-925B-3DF5BA843B20}" type="slidenum">
              <a:rPr lang="en-US" sz="1500">
                <a:solidFill>
                  <a:srgbClr val="002955"/>
                </a:solidFill>
                <a:latin typeface="UC Berkeley OS Sign"/>
                <a:ea typeface="MS PGothic" pitchFamily="34" charset="-128"/>
                <a:sym typeface="UC Berkeley OS Sign"/>
              </a:rPr>
              <a:pPr algn="ctr"/>
              <a:t>13</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2259842812"/>
      </p:ext>
    </p:extLst>
  </p:cSld>
  <p:clrMapOvr>
    <a:masterClrMapping/>
  </p:clrMapOvr>
  <p:transition advTm="1547"/>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9AF5CE86-5DAE-4CE9-9520-685AAA19DE8B}" type="slidenum">
              <a:rPr lang="en-US" altLang="en-US" sz="1477">
                <a:solidFill>
                  <a:srgbClr val="002955"/>
                </a:solidFill>
                <a:latin typeface="UC Berkeley OS Sign"/>
                <a:ea typeface="MS PGothic" panose="020B0600070205080204" pitchFamily="34" charset="-128"/>
                <a:sym typeface="UC Berkeley OS Sign"/>
              </a:rPr>
              <a:pPr algn="ctr" eaLnBrk="1" hangingPunct="1"/>
              <a:t>14</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62467" name="Rectangle 7"/>
          <p:cNvSpPr>
            <a:spLocks noChangeArrowheads="1"/>
          </p:cNvSpPr>
          <p:nvPr/>
        </p:nvSpPr>
        <p:spPr bwMode="auto">
          <a:xfrm>
            <a:off x="70879" y="1301035"/>
            <a:ext cx="846646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lvl="1">
              <a:lnSpc>
                <a:spcPct val="92000"/>
              </a:lnSpc>
              <a:spcBef>
                <a:spcPts val="1266"/>
              </a:spcBef>
              <a:buClr>
                <a:srgbClr val="002955"/>
              </a:buClr>
              <a:buSzPct val="44000"/>
            </a:pPr>
            <a:r>
              <a:rPr lang="en-US" altLang="en-US" sz="2000" b="1" i="1" dirty="0">
                <a:solidFill>
                  <a:schemeClr val="tx1"/>
                </a:solidFill>
              </a:rPr>
              <a:t>For thousands of years, even before the invention of written language, people have systematically collected things, information about those things, and observations of all kinds to understand how their world works</a:t>
            </a:r>
            <a:endParaRPr lang="en-US" altLang="en-US" sz="2000" dirty="0">
              <a:solidFill>
                <a:schemeClr val="tx1"/>
              </a:solidFill>
            </a:endParaRPr>
          </a:p>
        </p:txBody>
      </p:sp>
      <p:pic>
        <p:nvPicPr>
          <p:cNvPr id="62468" name="Picture 4" descr="Click for a larger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172" y="2571750"/>
            <a:ext cx="3529459"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descr="nilometer-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1341" y="2748112"/>
            <a:ext cx="4830961" cy="321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Box 1"/>
          <p:cNvSpPr txBox="1">
            <a:spLocks noChangeArrowheads="1"/>
          </p:cNvSpPr>
          <p:nvPr/>
        </p:nvSpPr>
        <p:spPr bwMode="auto">
          <a:xfrm>
            <a:off x="928688" y="6059909"/>
            <a:ext cx="176807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r>
              <a:rPr lang="en-US" altLang="en-US" sz="2250"/>
              <a:t>Babylonian</a:t>
            </a:r>
            <a:br>
              <a:rPr lang="en-US" altLang="en-US" sz="2250"/>
            </a:br>
            <a:r>
              <a:rPr lang="en-US" altLang="en-US" sz="2250"/>
              <a:t>Astronomy</a:t>
            </a:r>
          </a:p>
        </p:txBody>
      </p:sp>
      <p:sp>
        <p:nvSpPr>
          <p:cNvPr id="62471" name="TextBox 6"/>
          <p:cNvSpPr txBox="1">
            <a:spLocks noChangeArrowheads="1"/>
          </p:cNvSpPr>
          <p:nvPr/>
        </p:nvSpPr>
        <p:spPr bwMode="auto">
          <a:xfrm>
            <a:off x="4304109" y="6013028"/>
            <a:ext cx="40719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r>
              <a:rPr lang="en-US" altLang="en-US" sz="2250"/>
              <a:t>Ancient Egyptian Hydrology – Nile Flood Records</a:t>
            </a:r>
          </a:p>
        </p:txBody>
      </p:sp>
      <p:sp>
        <p:nvSpPr>
          <p:cNvPr id="2" name="Rectangle 1"/>
          <p:cNvSpPr/>
          <p:nvPr/>
        </p:nvSpPr>
        <p:spPr>
          <a:xfrm>
            <a:off x="609600" y="211272"/>
            <a:ext cx="6890387" cy="1111715"/>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sym typeface="UC Berkeley OS Sign"/>
              </a:rPr>
              <a:t>We Have Always </a:t>
            </a:r>
            <a:r>
              <a:rPr lang="en-US" sz="3600" b="1" dirty="0" smtClean="0">
                <a:latin typeface="+mj-lt"/>
                <a:ea typeface="+mj-ea"/>
                <a:cs typeface="+mj-cs"/>
                <a:sym typeface="UC Berkeley OS Sign"/>
              </a:rPr>
              <a:t>Organized/</a:t>
            </a:r>
          </a:p>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latin typeface="+mj-lt"/>
                <a:ea typeface="+mj-ea"/>
                <a:cs typeface="+mj-cs"/>
                <a:sym typeface="UC Berkeley OS Sign"/>
              </a:rPr>
              <a:t> Tried to Make Sense</a:t>
            </a:r>
            <a:endParaRPr lang="en-US" sz="3600" b="1" dirty="0">
              <a:latin typeface="+mj-lt"/>
              <a:ea typeface="+mj-ea"/>
              <a:cs typeface="+mj-cs"/>
            </a:endParaRPr>
          </a:p>
        </p:txBody>
      </p:sp>
    </p:spTree>
    <p:extLst>
      <p:ext uri="{BB962C8B-B14F-4D97-AF65-F5344CB8AC3E}">
        <p14:creationId xmlns:p14="http://schemas.microsoft.com/office/powerpoint/2010/main" val="3405038888"/>
      </p:ext>
    </p:extLst>
  </p:cSld>
  <p:clrMapOvr>
    <a:masterClrMapping/>
  </p:clrMapOvr>
  <mc:AlternateContent xmlns:mc="http://schemas.openxmlformats.org/markup-compatibility/2006" xmlns:p14="http://schemas.microsoft.com/office/powerpoint/2010/main">
    <mc:Choice Requires="p14">
      <p:transition spd="slow" p14:dur="2000" advTm="46012"/>
    </mc:Choice>
    <mc:Fallback xmlns="">
      <p:transition spd="slow" advTm="4601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276600"/>
            <a:ext cx="3718560" cy="26029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112242"/>
            <a:ext cx="4259763" cy="3072150"/>
          </a:xfrm>
          <a:prstGeom prst="rect">
            <a:avLst/>
          </a:prstGeom>
        </p:spPr>
      </p:pic>
      <p:sp>
        <p:nvSpPr>
          <p:cNvPr id="4" name="Rectangle 3"/>
          <p:cNvSpPr/>
          <p:nvPr/>
        </p:nvSpPr>
        <p:spPr>
          <a:xfrm>
            <a:off x="152400" y="300486"/>
            <a:ext cx="8534400" cy="2647776"/>
          </a:xfrm>
          <a:prstGeom prst="rect">
            <a:avLst/>
          </a:prstGeom>
        </p:spPr>
        <p:txBody>
          <a:bodyPr wrap="square">
            <a:spAutoFit/>
          </a:bodyPr>
          <a:lstStyle/>
          <a:p>
            <a:pPr lvl="1">
              <a:lnSpc>
                <a:spcPct val="92000"/>
              </a:lnSpc>
              <a:spcBef>
                <a:spcPts val="1266"/>
              </a:spcBef>
              <a:buClr>
                <a:srgbClr val="002955"/>
              </a:buClr>
              <a:buSzPct val="44000"/>
            </a:pPr>
            <a:r>
              <a:rPr lang="en-US" altLang="en-US" sz="2812" b="1" i="1" dirty="0"/>
              <a:t>“People organize to make sense of equivocal inputs and </a:t>
            </a:r>
            <a:r>
              <a:rPr lang="en-US" altLang="en-US" sz="2812" b="1" i="1" dirty="0">
                <a:solidFill>
                  <a:srgbClr val="FF0000"/>
                </a:solidFill>
              </a:rPr>
              <a:t>enact this sense back into the world</a:t>
            </a:r>
            <a:r>
              <a:rPr lang="en-US" altLang="en-US" sz="2812" b="1" i="1" dirty="0"/>
              <a:t> to make it more orderly” - (Weick 2005</a:t>
            </a:r>
            <a:r>
              <a:rPr lang="en-US" altLang="en-US" sz="2812" b="1" i="1" dirty="0" smtClean="0"/>
              <a:t>)</a:t>
            </a:r>
          </a:p>
          <a:p>
            <a:pPr lvl="1">
              <a:lnSpc>
                <a:spcPct val="92000"/>
              </a:lnSpc>
              <a:spcBef>
                <a:spcPts val="1266"/>
              </a:spcBef>
              <a:buClr>
                <a:srgbClr val="002955"/>
              </a:buClr>
              <a:buSzPct val="44000"/>
            </a:pPr>
            <a:r>
              <a:rPr lang="en-US" altLang="en-US" sz="2812" b="1" i="1" dirty="0" smtClean="0"/>
              <a:t>FOR EXAMPLE: ancient astronomers imposed “constellations” on star observations so they could represent and communicate about them</a:t>
            </a:r>
            <a:endParaRPr lang="en-US" altLang="en-US" sz="2812" b="1" i="1" dirty="0"/>
          </a:p>
        </p:txBody>
      </p:sp>
      <p:sp>
        <p:nvSpPr>
          <p:cNvPr id="5" name="TextBox 4"/>
          <p:cNvSpPr txBox="1"/>
          <p:nvPr/>
        </p:nvSpPr>
        <p:spPr>
          <a:xfrm>
            <a:off x="457200" y="6400800"/>
            <a:ext cx="3962400" cy="369332"/>
          </a:xfrm>
          <a:prstGeom prst="rect">
            <a:avLst/>
          </a:prstGeom>
          <a:noFill/>
        </p:spPr>
        <p:txBody>
          <a:bodyPr wrap="square" rtlCol="0">
            <a:spAutoFit/>
          </a:bodyPr>
          <a:lstStyle/>
          <a:p>
            <a:r>
              <a:rPr lang="en-US" dirty="0" smtClean="0"/>
              <a:t>WINTER SKY, NORTHERN HEMISPHERE</a:t>
            </a:r>
            <a:endParaRPr lang="en-US" dirty="0"/>
          </a:p>
        </p:txBody>
      </p:sp>
      <p:sp>
        <p:nvSpPr>
          <p:cNvPr id="6" name="TextBox 5"/>
          <p:cNvSpPr txBox="1"/>
          <p:nvPr/>
        </p:nvSpPr>
        <p:spPr>
          <a:xfrm>
            <a:off x="4953000" y="6184392"/>
            <a:ext cx="3352800" cy="369332"/>
          </a:xfrm>
          <a:prstGeom prst="rect">
            <a:avLst/>
          </a:prstGeom>
          <a:noFill/>
        </p:spPr>
        <p:txBody>
          <a:bodyPr wrap="square" rtlCol="0">
            <a:spAutoFit/>
          </a:bodyPr>
          <a:lstStyle/>
          <a:p>
            <a:r>
              <a:rPr lang="en-US" dirty="0" smtClean="0">
                <a:hlinkClick r:id="rId5"/>
              </a:rPr>
              <a:t>LASCAUX CAVE PAINTINGS</a:t>
            </a:r>
            <a:endParaRPr lang="en-US" dirty="0"/>
          </a:p>
        </p:txBody>
      </p:sp>
    </p:spTree>
    <p:extLst>
      <p:ext uri="{BB962C8B-B14F-4D97-AF65-F5344CB8AC3E}">
        <p14:creationId xmlns:p14="http://schemas.microsoft.com/office/powerpoint/2010/main" val="32629429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69" y="1062053"/>
            <a:ext cx="3155415" cy="225082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369" y="3561637"/>
            <a:ext cx="3155415" cy="1954356"/>
          </a:xfrm>
          <a:prstGeom prst="rect">
            <a:avLst/>
          </a:prstGeom>
        </p:spPr>
      </p:pic>
      <p:sp>
        <p:nvSpPr>
          <p:cNvPr id="4" name="Rectangle 3"/>
          <p:cNvSpPr/>
          <p:nvPr/>
        </p:nvSpPr>
        <p:spPr>
          <a:xfrm>
            <a:off x="609600" y="211272"/>
            <a:ext cx="7620000" cy="602024"/>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latin typeface="+mj-lt"/>
                <a:ea typeface="+mj-ea"/>
                <a:cs typeface="+mj-cs"/>
                <a:sym typeface="UC Berkeley OS Sign"/>
              </a:rPr>
              <a:t>Sensemaking in Ancient Egypt</a:t>
            </a:r>
            <a:endParaRPr lang="en-US" sz="3600" b="1" dirty="0">
              <a:latin typeface="+mj-lt"/>
              <a:ea typeface="+mj-ea"/>
              <a:cs typeface="+mj-cs"/>
            </a:endParaRPr>
          </a:p>
        </p:txBody>
      </p:sp>
      <p:sp>
        <p:nvSpPr>
          <p:cNvPr id="5" name="Rectangle 2"/>
          <p:cNvSpPr txBox="1">
            <a:spLocks noChangeArrowheads="1"/>
          </p:cNvSpPr>
          <p:nvPr/>
        </p:nvSpPr>
        <p:spPr>
          <a:xfrm>
            <a:off x="3436784" y="1062053"/>
            <a:ext cx="5326216" cy="445394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smtClean="0"/>
              <a:t>The pyramids of Giza in Egypt, the Great Sphinx that stands between them, and an observation terrace are aligned according to two events of critical religious and economic importance:</a:t>
            </a:r>
          </a:p>
          <a:p>
            <a:pPr lvl="1"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200" dirty="0" smtClean="0"/>
              <a:t>Sunset on the summer solstice</a:t>
            </a:r>
          </a:p>
          <a:p>
            <a:pPr lvl="1"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800" dirty="0" smtClean="0"/>
              <a:t>The onset of the Nile floods</a:t>
            </a:r>
          </a:p>
        </p:txBody>
      </p:sp>
      <p:sp>
        <p:nvSpPr>
          <p:cNvPr id="6" name="TextBox 5"/>
          <p:cNvSpPr txBox="1"/>
          <p:nvPr/>
        </p:nvSpPr>
        <p:spPr>
          <a:xfrm>
            <a:off x="76200" y="5592980"/>
            <a:ext cx="5181600" cy="1323439"/>
          </a:xfrm>
          <a:prstGeom prst="rect">
            <a:avLst/>
          </a:prstGeom>
          <a:noFill/>
        </p:spPr>
        <p:txBody>
          <a:bodyPr wrap="square" rtlCol="0">
            <a:spAutoFit/>
          </a:bodyPr>
          <a:lstStyle/>
          <a:p>
            <a:r>
              <a:rPr lang="en-US" sz="2000" b="1" dirty="0" smtClean="0"/>
              <a:t>The hieroglyph symbol AKHET has two meanings: </a:t>
            </a:r>
            <a:br>
              <a:rPr lang="en-US" sz="2000" b="1" dirty="0" smtClean="0"/>
            </a:br>
            <a:r>
              <a:rPr lang="en-US" sz="2000" b="1" dirty="0" smtClean="0"/>
              <a:t> 		horizon</a:t>
            </a:r>
          </a:p>
          <a:p>
            <a:r>
              <a:rPr lang="en-US" sz="2000" b="1" dirty="0" smtClean="0"/>
              <a:t>		flood season</a:t>
            </a:r>
            <a:endParaRPr lang="en-US" sz="2000" b="1" dirty="0"/>
          </a:p>
        </p:txBody>
      </p:sp>
      <p:pic>
        <p:nvPicPr>
          <p:cNvPr id="7" name="Picture 6"/>
          <p:cNvPicPr>
            <a:picLocks noChangeAspect="1"/>
          </p:cNvPicPr>
          <p:nvPr/>
        </p:nvPicPr>
        <p:blipFill>
          <a:blip r:embed="rId5" cstate="print"/>
          <a:stretch>
            <a:fillRect/>
          </a:stretch>
        </p:blipFill>
        <p:spPr>
          <a:xfrm>
            <a:off x="4876800" y="4941323"/>
            <a:ext cx="3724275" cy="1916677"/>
          </a:xfrm>
          <a:prstGeom prst="rect">
            <a:avLst/>
          </a:prstGeom>
        </p:spPr>
      </p:pic>
    </p:spTree>
    <p:extLst>
      <p:ext uri="{BB962C8B-B14F-4D97-AF65-F5344CB8AC3E}">
        <p14:creationId xmlns:p14="http://schemas.microsoft.com/office/powerpoint/2010/main" val="3752061378"/>
      </p:ext>
    </p:extLst>
  </p:cSld>
  <p:clrMapOvr>
    <a:masterClrMapping/>
  </p:clrMapOvr>
  <mc:AlternateContent xmlns:mc="http://schemas.openxmlformats.org/markup-compatibility/2006" xmlns:p14="http://schemas.microsoft.com/office/powerpoint/2010/main">
    <mc:Choice Requires="p14">
      <p:transition spd="slow" p14:dur="2000" advTm="45251"/>
    </mc:Choice>
    <mc:Fallback xmlns="">
      <p:transition spd="slow" advTm="4525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581400"/>
            <a:ext cx="4686300" cy="3124200"/>
          </a:xfrm>
          <a:prstGeom prst="rect">
            <a:avLst/>
          </a:prstGeom>
        </p:spPr>
      </p:pic>
      <p:sp>
        <p:nvSpPr>
          <p:cNvPr id="4" name="TextBox 3"/>
          <p:cNvSpPr txBox="1"/>
          <p:nvPr/>
        </p:nvSpPr>
        <p:spPr>
          <a:xfrm>
            <a:off x="457200" y="4147810"/>
            <a:ext cx="4038600" cy="523220"/>
          </a:xfrm>
          <a:prstGeom prst="rect">
            <a:avLst/>
          </a:prstGeom>
          <a:noFill/>
        </p:spPr>
        <p:txBody>
          <a:bodyPr wrap="square" rtlCol="0">
            <a:spAutoFit/>
          </a:bodyPr>
          <a:lstStyle/>
          <a:p>
            <a:r>
              <a:rPr lang="en-US" sz="2800" dirty="0" smtClean="0">
                <a:latin typeface="Adobe Gothic Std B" panose="020B0800000000000000" pitchFamily="34" charset="-128"/>
                <a:ea typeface="Adobe Gothic Std B" panose="020B0800000000000000" pitchFamily="34" charset="-128"/>
              </a:rPr>
              <a:t>Stonehenge (England)</a:t>
            </a:r>
            <a:endParaRPr lang="en-US" sz="2800" dirty="0">
              <a:latin typeface="Adobe Gothic Std B" panose="020B0800000000000000" pitchFamily="34" charset="-128"/>
              <a:ea typeface="Adobe Gothic Std B" panose="020B0800000000000000" pitchFamily="34" charset="-128"/>
            </a:endParaRPr>
          </a:p>
        </p:txBody>
      </p:sp>
      <p:sp>
        <p:nvSpPr>
          <p:cNvPr id="5" name="TextBox 4"/>
          <p:cNvSpPr txBox="1"/>
          <p:nvPr/>
        </p:nvSpPr>
        <p:spPr>
          <a:xfrm>
            <a:off x="5410200" y="3962400"/>
            <a:ext cx="4038600" cy="523220"/>
          </a:xfrm>
          <a:prstGeom prst="rect">
            <a:avLst/>
          </a:prstGeom>
          <a:noFill/>
        </p:spPr>
        <p:txBody>
          <a:bodyPr wrap="square" rtlCol="0">
            <a:spAutoFit/>
          </a:bodyPr>
          <a:lstStyle/>
          <a:p>
            <a:r>
              <a:rPr lang="en-US" sz="2800" dirty="0" smtClean="0">
                <a:latin typeface="Adobe Gothic Std B" panose="020B0800000000000000" pitchFamily="34" charset="-128"/>
                <a:ea typeface="Adobe Gothic Std B" panose="020B0800000000000000" pitchFamily="34" charset="-128"/>
              </a:rPr>
              <a:t>Machu Picchu (Peru)</a:t>
            </a:r>
            <a:endParaRPr lang="en-US" sz="2800" dirty="0">
              <a:latin typeface="Adobe Gothic Std B" panose="020B0800000000000000" pitchFamily="34" charset="-128"/>
              <a:ea typeface="Adobe Gothic Std B" panose="020B0800000000000000" pitchFamily="34" charset="-128"/>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30338"/>
            <a:ext cx="5257800" cy="3492121"/>
          </a:xfrm>
          <a:prstGeom prst="rect">
            <a:avLst/>
          </a:prstGeom>
        </p:spPr>
      </p:pic>
      <p:sp>
        <p:nvSpPr>
          <p:cNvPr id="6" name="TextBox 5"/>
          <p:cNvSpPr txBox="1"/>
          <p:nvPr/>
        </p:nvSpPr>
        <p:spPr>
          <a:xfrm>
            <a:off x="97824" y="313862"/>
            <a:ext cx="3559776" cy="2131096"/>
          </a:xfrm>
          <a:prstGeom prst="rect">
            <a:avLst/>
          </a:prstGeom>
          <a:noFill/>
        </p:spPr>
        <p:txBody>
          <a:bodyPr wrap="square" rtlCol="0">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latin typeface="+mj-lt"/>
                <a:ea typeface="+mj-ea"/>
                <a:cs typeface="+mj-cs"/>
              </a:rPr>
              <a:t>OTHER</a:t>
            </a:r>
            <a:br>
              <a:rPr lang="en-US" sz="3600" b="1" dirty="0" smtClean="0">
                <a:latin typeface="+mj-lt"/>
                <a:ea typeface="+mj-ea"/>
                <a:cs typeface="+mj-cs"/>
              </a:rPr>
            </a:br>
            <a:r>
              <a:rPr lang="en-US" sz="3600" b="1" dirty="0" smtClean="0">
                <a:latin typeface="+mj-lt"/>
                <a:ea typeface="+mj-ea"/>
                <a:cs typeface="+mj-cs"/>
              </a:rPr>
              <a:t> </a:t>
            </a:r>
            <a:r>
              <a:rPr lang="en-US" sz="3600" b="1" dirty="0">
                <a:latin typeface="+mj-lt"/>
                <a:ea typeface="+mj-ea"/>
                <a:cs typeface="+mj-cs"/>
              </a:rPr>
              <a:t>“</a:t>
            </a:r>
            <a:r>
              <a:rPr lang="en-US" sz="3600" b="1" dirty="0" smtClean="0">
                <a:latin typeface="+mj-lt"/>
                <a:ea typeface="+mj-ea"/>
                <a:cs typeface="+mj-cs"/>
              </a:rPr>
              <a:t>ARCHEO-ASTRONOMY”</a:t>
            </a:r>
            <a:br>
              <a:rPr lang="en-US" sz="3600" b="1" dirty="0" smtClean="0">
                <a:latin typeface="+mj-lt"/>
                <a:ea typeface="+mj-ea"/>
                <a:cs typeface="+mj-cs"/>
              </a:rPr>
            </a:br>
            <a:r>
              <a:rPr lang="en-US" sz="3600" b="1" dirty="0" smtClean="0">
                <a:latin typeface="+mj-lt"/>
                <a:ea typeface="+mj-ea"/>
                <a:cs typeface="+mj-cs"/>
              </a:rPr>
              <a:t> </a:t>
            </a:r>
            <a:r>
              <a:rPr lang="en-US" sz="3600" b="1" dirty="0">
                <a:latin typeface="+mj-lt"/>
                <a:ea typeface="+mj-ea"/>
                <a:cs typeface="+mj-cs"/>
              </a:rPr>
              <a:t>SITES</a:t>
            </a:r>
          </a:p>
        </p:txBody>
      </p:sp>
    </p:spTree>
    <p:extLst>
      <p:ext uri="{BB962C8B-B14F-4D97-AF65-F5344CB8AC3E}">
        <p14:creationId xmlns:p14="http://schemas.microsoft.com/office/powerpoint/2010/main" val="1249155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7385A43F-BC6C-4977-A9EC-58B8A35A0873}" type="slidenum">
              <a:rPr lang="en-US" altLang="en-US" sz="1477">
                <a:solidFill>
                  <a:srgbClr val="002955"/>
                </a:solidFill>
                <a:latin typeface="UC Berkeley OS Sign"/>
                <a:ea typeface="MS PGothic" panose="020B0600070205080204" pitchFamily="34" charset="-128"/>
                <a:sym typeface="UC Berkeley OS Sign"/>
              </a:rPr>
              <a:pPr algn="ctr" eaLnBrk="1" hangingPunct="1"/>
              <a:t>18</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64515" name="Rectangle 7"/>
          <p:cNvSpPr>
            <a:spLocks noChangeArrowheads="1"/>
          </p:cNvSpPr>
          <p:nvPr/>
        </p:nvSpPr>
        <p:spPr bwMode="auto">
          <a:xfrm>
            <a:off x="289719" y="685800"/>
            <a:ext cx="8320881" cy="529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6858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lvl="1">
              <a:lnSpc>
                <a:spcPct val="92000"/>
              </a:lnSpc>
              <a:spcBef>
                <a:spcPts val="1266"/>
              </a:spcBef>
              <a:buClr>
                <a:srgbClr val="002955"/>
              </a:buClr>
              <a:buSzPct val="44000"/>
              <a:buFont typeface="Wingdings" panose="05000000000000000000" pitchFamily="2" charset="2"/>
              <a:buChar char="l"/>
            </a:pPr>
            <a:endParaRPr lang="en-US" altLang="en-US" sz="2812" dirty="0"/>
          </a:p>
          <a:p>
            <a:pPr marL="342900" lvl="1" indent="-160729">
              <a:lnSpc>
                <a:spcPct val="92000"/>
              </a:lnSpc>
              <a:spcBef>
                <a:spcPct val="200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solidFill>
                  <a:schemeClr val="tx1"/>
                </a:solidFill>
                <a:latin typeface="+mn-lt"/>
                <a:ea typeface="+mn-ea"/>
                <a:cs typeface="+mn-cs"/>
              </a:rPr>
              <a:t>A fundamental challenge in sensemaking is balancing the competing goals of understanding a particular collection or dataset and applying that understanding to new instances</a:t>
            </a:r>
          </a:p>
          <a:p>
            <a:pPr marL="342900" lvl="1" indent="-160729">
              <a:lnSpc>
                <a:spcPct val="92000"/>
              </a:lnSpc>
              <a:spcBef>
                <a:spcPct val="200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3600" dirty="0">
                <a:solidFill>
                  <a:schemeClr val="tx1"/>
                </a:solidFill>
                <a:latin typeface="+mn-lt"/>
                <a:ea typeface="+mn-ea"/>
                <a:cs typeface="+mn-cs"/>
              </a:rPr>
              <a:t>The highest level of sensemaking is the creation of scientific theories, with a preference for “more organized” or simpler explanations for the observations</a:t>
            </a:r>
          </a:p>
        </p:txBody>
      </p:sp>
      <p:sp>
        <p:nvSpPr>
          <p:cNvPr id="4" name="Rectangle 3"/>
          <p:cNvSpPr/>
          <p:nvPr/>
        </p:nvSpPr>
        <p:spPr>
          <a:xfrm>
            <a:off x="609600" y="211272"/>
            <a:ext cx="7620000" cy="602024"/>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latin typeface="+mj-lt"/>
                <a:ea typeface="+mj-ea"/>
                <a:cs typeface="+mj-cs"/>
                <a:sym typeface="UC Berkeley OS Sign"/>
              </a:rPr>
              <a:t>Sensemaking and Science</a:t>
            </a:r>
            <a:endParaRPr lang="en-US" sz="3600" b="1" dirty="0">
              <a:latin typeface="+mj-lt"/>
              <a:ea typeface="+mj-ea"/>
              <a:cs typeface="+mj-cs"/>
            </a:endParaRPr>
          </a:p>
        </p:txBody>
      </p:sp>
    </p:spTree>
    <p:extLst>
      <p:ext uri="{BB962C8B-B14F-4D97-AF65-F5344CB8AC3E}">
        <p14:creationId xmlns:p14="http://schemas.microsoft.com/office/powerpoint/2010/main" val="2965951745"/>
      </p:ext>
    </p:extLst>
  </p:cSld>
  <p:clrMapOvr>
    <a:masterClrMapping/>
  </p:clrMapOvr>
  <mc:AlternateContent xmlns:mc="http://schemas.openxmlformats.org/markup-compatibility/2006" xmlns:p14="http://schemas.microsoft.com/office/powerpoint/2010/main">
    <mc:Choice Requires="p14">
      <p:transition spd="slow" p14:dur="2000" advTm="40373"/>
    </mc:Choice>
    <mc:Fallback xmlns="">
      <p:transition spd="slow" advTm="4037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tycho brahe"/>
          <p:cNvSpPr>
            <a:spLocks noChangeAspect="1" noChangeArrowheads="1"/>
          </p:cNvSpPr>
          <p:nvPr/>
        </p:nvSpPr>
        <p:spPr bwMode="auto">
          <a:xfrm>
            <a:off x="117203" y="748978"/>
            <a:ext cx="227707" cy="228823"/>
          </a:xfrm>
          <a:prstGeom prst="rect">
            <a:avLst/>
          </a:prstGeom>
          <a:noFill/>
          <a:extLst>
            <a:ext uri="{909E8E84-426E-40DD-AFC4-6F175D3DCCD1}">
              <a14:hiddenFill xmlns:a14="http://schemas.microsoft.com/office/drawing/2010/main">
                <a:solidFill>
                  <a:srgbClr val="FFFFFF"/>
                </a:solidFill>
              </a14:hiddenFill>
            </a:ext>
          </a:extLst>
        </p:spPr>
        <p:txBody>
          <a:bodyPr lIns="68580" tIns="34290" rIns="68580" bIns="34290"/>
          <a:lstStyle/>
          <a:p>
            <a:pPr>
              <a:defRPr/>
            </a:pPr>
            <a:endParaRPr lang="en-US" sz="1200" dirty="0"/>
          </a:p>
        </p:txBody>
      </p:sp>
      <p:sp>
        <p:nvSpPr>
          <p:cNvPr id="5" name="Title 1"/>
          <p:cNvSpPr txBox="1">
            <a:spLocks/>
          </p:cNvSpPr>
          <p:nvPr/>
        </p:nvSpPr>
        <p:spPr>
          <a:xfrm>
            <a:off x="529084" y="337096"/>
            <a:ext cx="8227591" cy="663029"/>
          </a:xfrm>
          <a:prstGeom prst="rect">
            <a:avLst/>
          </a:prstGeom>
        </p:spPr>
        <p:txBody>
          <a:bodyPr/>
          <a:lstStyle>
            <a:lvl1pPr algn="ctr" rtl="0" eaLnBrk="0" fontAlgn="base" hangingPunct="0">
              <a:lnSpc>
                <a:spcPct val="93000"/>
              </a:lnSpc>
              <a:spcBef>
                <a:spcPct val="0"/>
              </a:spcBef>
              <a:spcAft>
                <a:spcPct val="0"/>
              </a:spcAft>
              <a:defRPr sz="5200">
                <a:solidFill>
                  <a:schemeClr val="tx1"/>
                </a:solidFill>
                <a:latin typeface="UC Berkeley OS Sign"/>
                <a:ea typeface="+mj-ea"/>
                <a:cs typeface="+mj-cs"/>
                <a:sym typeface="Arial" panose="020B0604020202020204" pitchFamily="34" charset="0"/>
              </a:defRPr>
            </a:lvl1pPr>
            <a:lvl2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2pPr>
            <a:lvl3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3pPr>
            <a:lvl4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4pPr>
            <a:lvl5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5pPr>
            <a:lvl6pPr marL="4572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6pPr>
            <a:lvl7pPr marL="9144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7pPr>
            <a:lvl8pPr marL="13716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8pPr>
            <a:lvl9pPr marL="18288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9pPr>
          </a:lstStyle>
          <a:p>
            <a:pPr eaLnBrk="1" hangingPunct="1">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rPr>
              <a:t>Tycho Brahe vs. Johannes Kepler</a:t>
            </a:r>
            <a:br>
              <a:rPr lang="en-US" sz="3600" b="1" dirty="0">
                <a:latin typeface="+mj-lt"/>
              </a:rPr>
            </a:br>
            <a:r>
              <a:rPr lang="en-US" sz="3600" b="1" i="1" dirty="0">
                <a:latin typeface="+mj-lt"/>
              </a:rPr>
              <a:t>same data, different theories</a:t>
            </a:r>
          </a:p>
          <a:p>
            <a:pPr>
              <a:defRPr/>
            </a:pPr>
            <a:endParaRPr lang="en-US" sz="3656" kern="0" dirty="0"/>
          </a:p>
        </p:txBody>
      </p:sp>
      <p:pic>
        <p:nvPicPr>
          <p:cNvPr id="66564" name="Picture 4" descr="https://upload.wikimedia.org/wikipedia/commons/thumb/9/98/Kepler_laws_diagram.svg/300px-Kepler_laws_diagram.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469" y="1797100"/>
            <a:ext cx="3619872" cy="310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2" descr="Image result for tycho brahe the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109" y="1441029"/>
            <a:ext cx="3205758" cy="400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2"/>
          <p:cNvSpPr txBox="1">
            <a:spLocks noChangeArrowheads="1"/>
          </p:cNvSpPr>
          <p:nvPr/>
        </p:nvSpPr>
        <p:spPr bwMode="auto">
          <a:xfrm>
            <a:off x="362769" y="5443761"/>
            <a:ext cx="4753942"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r>
              <a:rPr lang="en-US" altLang="en-US" sz="2250" dirty="0"/>
              <a:t>Reconciling data with a geocentric organizing principle makes the Tychonic system complex</a:t>
            </a:r>
          </a:p>
        </p:txBody>
      </p:sp>
      <p:sp>
        <p:nvSpPr>
          <p:cNvPr id="66567" name="TextBox 9"/>
          <p:cNvSpPr txBox="1">
            <a:spLocks noChangeArrowheads="1"/>
          </p:cNvSpPr>
          <p:nvPr/>
        </p:nvSpPr>
        <p:spPr bwMode="auto">
          <a:xfrm>
            <a:off x="5482829" y="4966023"/>
            <a:ext cx="30305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r>
              <a:rPr lang="en-US" altLang="en-US" sz="2250"/>
              <a:t>Heliocentric elliptical orbits follow “Kepler’s Laws” – simple and elegant theory</a:t>
            </a:r>
          </a:p>
        </p:txBody>
      </p:sp>
    </p:spTree>
    <p:extLst>
      <p:ext uri="{BB962C8B-B14F-4D97-AF65-F5344CB8AC3E}">
        <p14:creationId xmlns:p14="http://schemas.microsoft.com/office/powerpoint/2010/main" val="4123951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5334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Outline</a:t>
            </a:r>
          </a:p>
        </p:txBody>
      </p:sp>
      <p:sp>
        <p:nvSpPr>
          <p:cNvPr id="6" name="Rectangle 5"/>
          <p:cNvSpPr/>
          <p:nvPr/>
        </p:nvSpPr>
        <p:spPr>
          <a:xfrm>
            <a:off x="1066800" y="1219200"/>
            <a:ext cx="7848600" cy="3011880"/>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Introductions</a:t>
            </a:r>
            <a:endParaRPr lang="en-US" sz="36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Motivating the Discipline of Organizing</a:t>
            </a:r>
            <a:endParaRPr lang="en-US" sz="36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Definitions for Organizing Systems</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Course Plan and Administrivia</a:t>
            </a:r>
            <a:endParaRPr lang="en-US" sz="3600" dirty="0"/>
          </a:p>
        </p:txBody>
      </p:sp>
    </p:spTree>
    <p:extLst>
      <p:ext uri="{BB962C8B-B14F-4D97-AF65-F5344CB8AC3E}">
        <p14:creationId xmlns:p14="http://schemas.microsoft.com/office/powerpoint/2010/main" val="156425878"/>
      </p:ext>
    </p:extLst>
  </p:cSld>
  <p:clrMapOvr>
    <a:masterClrMapping/>
  </p:clrMapOvr>
  <p:transition advTm="18963"/>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136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5334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smtClean="0">
                <a:latin typeface="+mj-lt"/>
                <a:ea typeface="+mj-ea"/>
                <a:cs typeface="+mj-cs"/>
                <a:sym typeface="UC Berkeley OS Sign"/>
              </a:rPr>
              <a:t>Foundational Concepts</a:t>
            </a:r>
            <a:endParaRPr lang="en-US" sz="3600" b="1" dirty="0">
              <a:latin typeface="+mj-lt"/>
              <a:ea typeface="+mj-ea"/>
              <a:cs typeface="+mj-cs"/>
              <a:sym typeface="UC Berkeley OS Sign"/>
            </a:endParaRPr>
          </a:p>
        </p:txBody>
      </p:sp>
      <p:sp>
        <p:nvSpPr>
          <p:cNvPr id="6" name="Rectangle 5"/>
          <p:cNvSpPr/>
          <p:nvPr/>
        </p:nvSpPr>
        <p:spPr>
          <a:xfrm>
            <a:off x="1066800" y="1219200"/>
            <a:ext cx="7848600" cy="3082541"/>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Resources</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Intentional Arrangement</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Organizing Principles and Properties</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Interactions</a:t>
            </a:r>
            <a:endParaRPr lang="en-US" sz="2800" dirty="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Tree>
    <p:extLst>
      <p:ext uri="{BB962C8B-B14F-4D97-AF65-F5344CB8AC3E}">
        <p14:creationId xmlns:p14="http://schemas.microsoft.com/office/powerpoint/2010/main" val="417635786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1238994" y="897433"/>
            <a:ext cx="6171531"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6000" dirty="0">
                <a:ea typeface="+mn-ea"/>
                <a:cs typeface="+mn-cs"/>
                <a:sym typeface="UC Berkeley OS Sign"/>
              </a:rPr>
              <a:t>Resources:</a:t>
            </a:r>
          </a:p>
        </p:txBody>
      </p:sp>
      <p:sp>
        <p:nvSpPr>
          <p:cNvPr id="4098" name="Rectangle 2"/>
          <p:cNvSpPr>
            <a:spLocks noGrp="1" noChangeArrowheads="1"/>
          </p:cNvSpPr>
          <p:nvPr>
            <p:ph idx="1"/>
          </p:nvPr>
        </p:nvSpPr>
        <p:spPr>
          <a:xfrm>
            <a:off x="1484560" y="2354089"/>
            <a:ext cx="6148090" cy="3368725"/>
          </a:xfrm>
        </p:spPr>
        <p:txBody>
          <a:bodyPr/>
          <a:lstStyle/>
          <a:p>
            <a:pPr marL="0" indent="0" algn="ctr">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4800" b="1" i="1" dirty="0">
                <a:solidFill>
                  <a:srgbClr val="FF0000"/>
                </a:solidFill>
                <a:sym typeface="UC Berkeley OS Sign"/>
              </a:rPr>
              <a:t>Anything of value that can support goal-oriented activity</a:t>
            </a:r>
            <a:endParaRPr lang="en-US" sz="4800" b="1" i="1" dirty="0">
              <a:solidFill>
                <a:srgbClr val="FF0000"/>
              </a:solidFill>
            </a:endParaRPr>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spTree>
    <p:extLst>
      <p:ext uri="{BB962C8B-B14F-4D97-AF65-F5344CB8AC3E}">
        <p14:creationId xmlns:p14="http://schemas.microsoft.com/office/powerpoint/2010/main" val="3213265330"/>
      </p:ext>
    </p:extLst>
  </p:cSld>
  <p:clrMapOvr>
    <a:masterClrMapping/>
  </p:clrMapOvr>
  <p:transition spd="slow" advTm="24367"/>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04" y="30480"/>
            <a:ext cx="8229600" cy="1143000"/>
          </a:xfrm>
        </p:spPr>
        <p:txBody>
          <a:bodyPr>
            <a:normAutofit fontScale="90000"/>
          </a:bodyPr>
          <a:lstStyle/>
          <a:p>
            <a:r>
              <a:rPr lang="en-US" dirty="0" smtClean="0"/>
              <a:t>ANYTHING!  Chapter 12 Case Studies</a:t>
            </a:r>
            <a:endParaRPr lang="en-US" dirty="0"/>
          </a:p>
        </p:txBody>
      </p:sp>
      <p:sp>
        <p:nvSpPr>
          <p:cNvPr id="3" name="Content Placeholder 2"/>
          <p:cNvSpPr>
            <a:spLocks noGrp="1"/>
          </p:cNvSpPr>
          <p:nvPr>
            <p:ph sz="half" idx="1"/>
          </p:nvPr>
        </p:nvSpPr>
        <p:spPr>
          <a:xfrm>
            <a:off x="304800" y="1219200"/>
            <a:ext cx="4273296" cy="4525963"/>
          </a:xfrm>
        </p:spPr>
        <p:txBody>
          <a:bodyPr>
            <a:noAutofit/>
          </a:bodyPr>
          <a:lstStyle/>
          <a:p>
            <a:r>
              <a:rPr lang="en-US" dirty="0">
                <a:solidFill>
                  <a:srgbClr val="00B0F0"/>
                </a:solidFill>
              </a:rPr>
              <a:t>§12.1, “A Multi-generational Photo Collection”</a:t>
            </a:r>
          </a:p>
          <a:p>
            <a:r>
              <a:rPr lang="en-US" dirty="0" smtClean="0">
                <a:solidFill>
                  <a:srgbClr val="00B0F0"/>
                </a:solidFill>
              </a:rPr>
              <a:t>§</a:t>
            </a:r>
            <a:r>
              <a:rPr lang="en-US" dirty="0">
                <a:solidFill>
                  <a:srgbClr val="00B0F0"/>
                </a:solidFill>
              </a:rPr>
              <a:t>12.3, “Smarter Farming in Japan”</a:t>
            </a:r>
          </a:p>
          <a:p>
            <a:r>
              <a:rPr lang="en-US" dirty="0"/>
              <a:t>§12.4, “Single-Source Textbook Publishing”</a:t>
            </a:r>
          </a:p>
          <a:p>
            <a:r>
              <a:rPr lang="en-US" b="1" dirty="0">
                <a:solidFill>
                  <a:srgbClr val="00B050"/>
                </a:solidFill>
              </a:rPr>
              <a:t>§12.5, “Organizing a Kitchen</a:t>
            </a:r>
            <a:r>
              <a:rPr lang="en-US" b="1" dirty="0" smtClean="0">
                <a:solidFill>
                  <a:srgbClr val="00B050"/>
                </a:solidFill>
              </a:rPr>
              <a:t>”</a:t>
            </a:r>
            <a:endParaRPr lang="en-US" b="1" dirty="0">
              <a:solidFill>
                <a:srgbClr val="00B050"/>
              </a:solidFill>
            </a:endParaRPr>
          </a:p>
        </p:txBody>
      </p:sp>
      <p:sp>
        <p:nvSpPr>
          <p:cNvPr id="4" name="Content Placeholder 3"/>
          <p:cNvSpPr>
            <a:spLocks noGrp="1"/>
          </p:cNvSpPr>
          <p:nvPr>
            <p:ph sz="half" idx="2"/>
          </p:nvPr>
        </p:nvSpPr>
        <p:spPr>
          <a:xfrm>
            <a:off x="4489704" y="1371600"/>
            <a:ext cx="4425696" cy="5334000"/>
          </a:xfrm>
        </p:spPr>
        <p:txBody>
          <a:bodyPr>
            <a:normAutofit/>
          </a:bodyPr>
          <a:lstStyle/>
          <a:p>
            <a:r>
              <a:rPr lang="en-US" dirty="0" smtClean="0"/>
              <a:t>§12.6, “Earth Orbiting Satellites”</a:t>
            </a:r>
          </a:p>
          <a:p>
            <a:r>
              <a:rPr lang="en-US" dirty="0" smtClean="0"/>
              <a:t>§</a:t>
            </a:r>
            <a:r>
              <a:rPr lang="en-US" dirty="0"/>
              <a:t>12.16, “The Dabbawalas of Mumbai”</a:t>
            </a:r>
          </a:p>
          <a:p>
            <a:r>
              <a:rPr lang="en-US" dirty="0" smtClean="0"/>
              <a:t>§</a:t>
            </a:r>
            <a:r>
              <a:rPr lang="en-US" dirty="0"/>
              <a:t>12.18, “Neuroscience Lab”</a:t>
            </a:r>
          </a:p>
          <a:p>
            <a:endParaRPr lang="en-US" dirty="0"/>
          </a:p>
        </p:txBody>
      </p:sp>
      <p:sp>
        <p:nvSpPr>
          <p:cNvPr id="5" name="TextBox 4"/>
          <p:cNvSpPr txBox="1"/>
          <p:nvPr/>
        </p:nvSpPr>
        <p:spPr>
          <a:xfrm>
            <a:off x="1600200" y="5943600"/>
            <a:ext cx="6172200" cy="646331"/>
          </a:xfrm>
          <a:prstGeom prst="rect">
            <a:avLst/>
          </a:prstGeom>
          <a:noFill/>
        </p:spPr>
        <p:txBody>
          <a:bodyPr wrap="square" rtlCol="0">
            <a:spAutoFit/>
          </a:bodyPr>
          <a:lstStyle/>
          <a:p>
            <a:r>
              <a:rPr lang="en-US" i="1" dirty="0" smtClean="0">
                <a:solidFill>
                  <a:srgbClr val="00B050"/>
                </a:solidFill>
              </a:rPr>
              <a:t>Cases in green are assigned for today</a:t>
            </a:r>
            <a:r>
              <a:rPr lang="en-US" i="1" dirty="0" smtClean="0">
                <a:solidFill>
                  <a:srgbClr val="92D050"/>
                </a:solidFill>
              </a:rPr>
              <a:t>;</a:t>
            </a:r>
            <a:r>
              <a:rPr lang="en-US" i="1" dirty="0" smtClean="0">
                <a:solidFill>
                  <a:srgbClr val="FF0000"/>
                </a:solidFill>
              </a:rPr>
              <a:t> </a:t>
            </a:r>
            <a:r>
              <a:rPr lang="en-US" i="1" dirty="0" smtClean="0">
                <a:solidFill>
                  <a:srgbClr val="00B0F0"/>
                </a:solidFill>
              </a:rPr>
              <a:t>blue next time; </a:t>
            </a:r>
            <a:r>
              <a:rPr lang="en-US" i="1" dirty="0" smtClean="0"/>
              <a:t>black ones later in semester; </a:t>
            </a:r>
            <a:r>
              <a:rPr lang="en-US" i="1" u="sng" dirty="0" smtClean="0"/>
              <a:t>underlined</a:t>
            </a:r>
            <a:r>
              <a:rPr lang="en-US" i="1" dirty="0" smtClean="0"/>
              <a:t> are CogSci 190 2018</a:t>
            </a:r>
            <a:endParaRPr lang="en-US" i="1" dirty="0"/>
          </a:p>
        </p:txBody>
      </p:sp>
      <p:sp>
        <p:nvSpPr>
          <p:cNvPr id="6" name="Oval 5"/>
          <p:cNvSpPr/>
          <p:nvPr/>
        </p:nvSpPr>
        <p:spPr>
          <a:xfrm>
            <a:off x="152400" y="4343400"/>
            <a:ext cx="3980985" cy="110024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766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04" y="30480"/>
            <a:ext cx="8229600" cy="1143000"/>
          </a:xfrm>
        </p:spPr>
        <p:txBody>
          <a:bodyPr>
            <a:normAutofit/>
          </a:bodyPr>
          <a:lstStyle/>
          <a:p>
            <a:r>
              <a:rPr lang="en-US" dirty="0" smtClean="0"/>
              <a:t>ANYTHING!  Other Case Studies</a:t>
            </a:r>
            <a:endParaRPr lang="en-US" dirty="0"/>
          </a:p>
        </p:txBody>
      </p:sp>
      <p:sp>
        <p:nvSpPr>
          <p:cNvPr id="3" name="Content Placeholder 2"/>
          <p:cNvSpPr>
            <a:spLocks noGrp="1"/>
          </p:cNvSpPr>
          <p:nvPr>
            <p:ph sz="half" idx="1"/>
          </p:nvPr>
        </p:nvSpPr>
        <p:spPr>
          <a:xfrm>
            <a:off x="368808" y="1479069"/>
            <a:ext cx="4273296" cy="4525963"/>
          </a:xfrm>
        </p:spPr>
        <p:txBody>
          <a:bodyPr>
            <a:noAutofit/>
          </a:bodyPr>
          <a:lstStyle/>
          <a:p>
            <a:r>
              <a:rPr lang="en-US" sz="3200" dirty="0">
                <a:solidFill>
                  <a:srgbClr val="00B050"/>
                </a:solidFill>
              </a:rPr>
              <a:t>Time Zones</a:t>
            </a:r>
          </a:p>
          <a:p>
            <a:r>
              <a:rPr lang="en-US" sz="3200" dirty="0" smtClean="0"/>
              <a:t>Organized </a:t>
            </a:r>
            <a:r>
              <a:rPr lang="en-US" sz="3200" dirty="0"/>
              <a:t>Crime</a:t>
            </a:r>
          </a:p>
          <a:p>
            <a:r>
              <a:rPr lang="en-US" sz="3200" dirty="0"/>
              <a:t>NBA Player Tracking</a:t>
            </a:r>
          </a:p>
          <a:p>
            <a:r>
              <a:rPr lang="en-US" sz="3200" dirty="0" smtClean="0"/>
              <a:t>Universal </a:t>
            </a:r>
            <a:r>
              <a:rPr lang="en-US" sz="3200" dirty="0"/>
              <a:t>Vending </a:t>
            </a:r>
            <a:r>
              <a:rPr lang="en-US" sz="3200" dirty="0" smtClean="0"/>
              <a:t>Machine</a:t>
            </a:r>
          </a:p>
          <a:p>
            <a:r>
              <a:rPr lang="en-US" sz="3200" u="sng" dirty="0" smtClean="0">
                <a:solidFill>
                  <a:srgbClr val="00B0F0"/>
                </a:solidFill>
              </a:rPr>
              <a:t>Medical Emergencies</a:t>
            </a:r>
            <a:endParaRPr lang="en-US" sz="3200" u="sng" dirty="0">
              <a:solidFill>
                <a:srgbClr val="00B0F0"/>
              </a:solidFill>
            </a:endParaRPr>
          </a:p>
        </p:txBody>
      </p:sp>
      <p:sp>
        <p:nvSpPr>
          <p:cNvPr id="4" name="Content Placeholder 3"/>
          <p:cNvSpPr>
            <a:spLocks noGrp="1"/>
          </p:cNvSpPr>
          <p:nvPr>
            <p:ph sz="half" idx="2"/>
          </p:nvPr>
        </p:nvSpPr>
        <p:spPr>
          <a:xfrm>
            <a:off x="4516840" y="988587"/>
            <a:ext cx="4425696" cy="5334000"/>
          </a:xfrm>
        </p:spPr>
        <p:txBody>
          <a:bodyPr>
            <a:normAutofit/>
          </a:bodyPr>
          <a:lstStyle/>
          <a:p>
            <a:endParaRPr lang="en-US" sz="3200" dirty="0"/>
          </a:p>
          <a:p>
            <a:r>
              <a:rPr lang="en-US" sz="3200" u="sng" dirty="0" smtClean="0"/>
              <a:t>Cognitive Neuroscience</a:t>
            </a:r>
            <a:endParaRPr lang="en-US" sz="3200" u="sng" dirty="0"/>
          </a:p>
          <a:p>
            <a:r>
              <a:rPr lang="en-US" sz="3200" dirty="0"/>
              <a:t>What3Words</a:t>
            </a:r>
          </a:p>
          <a:p>
            <a:r>
              <a:rPr lang="en-US" sz="3200" dirty="0"/>
              <a:t>Diagnostic and Statistical Manual of Mental Disorders</a:t>
            </a:r>
          </a:p>
          <a:p>
            <a:r>
              <a:rPr lang="en-US" sz="3200" dirty="0"/>
              <a:t>Occupational Classification</a:t>
            </a:r>
          </a:p>
          <a:p>
            <a:endParaRPr lang="en-US" dirty="0"/>
          </a:p>
        </p:txBody>
      </p:sp>
      <p:sp>
        <p:nvSpPr>
          <p:cNvPr id="5" name="Oval 4"/>
          <p:cNvSpPr/>
          <p:nvPr/>
        </p:nvSpPr>
        <p:spPr>
          <a:xfrm>
            <a:off x="29737" y="1295400"/>
            <a:ext cx="3581400" cy="80555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2884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ChangeArrowheads="1"/>
          </p:cNvSpPr>
          <p:nvPr>
            <p:ph type="title"/>
          </p:nvPr>
        </p:nvSpPr>
        <p:spPr>
          <a:xfrm>
            <a:off x="607219" y="1"/>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Organizing System: Home Kitchen</a:t>
            </a:r>
            <a:endParaRPr lang="en-US" altLang="en-US" b="1" dirty="0">
              <a:sym typeface="UC Berkeley OS Sign"/>
            </a:endParaRPr>
          </a:p>
        </p:txBody>
      </p:sp>
      <p:pic>
        <p:nvPicPr>
          <p:cNvPr id="91139" name="Picture 3" descr="KitchenOrgPrinciples.jpg"/>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1035844" y="964407"/>
            <a:ext cx="7206258" cy="5404693"/>
          </a:xfrm>
        </p:spPr>
      </p:pic>
      <p:sp>
        <p:nvSpPr>
          <p:cNvPr id="91140"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FBF3FEB3-ACFF-4C43-8ED5-C02386B7A3B2}" type="slidenum">
              <a:rPr lang="en-US" altLang="en-US" sz="1477">
                <a:solidFill>
                  <a:srgbClr val="002955"/>
                </a:solidFill>
                <a:latin typeface="UC Berkeley OS Sign"/>
                <a:ea typeface="MS PGothic" panose="020B0600070205080204" pitchFamily="34" charset="-128"/>
                <a:sym typeface="UC Berkeley OS Sign"/>
              </a:rPr>
              <a:pPr algn="ctr" eaLnBrk="1" hangingPunct="1"/>
              <a:t>25</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91141" name="TextBox 7"/>
          <p:cNvSpPr txBox="1">
            <a:spLocks noChangeArrowheads="1"/>
          </p:cNvSpPr>
          <p:nvPr/>
        </p:nvSpPr>
        <p:spPr bwMode="auto">
          <a:xfrm>
            <a:off x="285750" y="6620248"/>
            <a:ext cx="8090297"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eaLnBrk="1" hangingPunct="1"/>
            <a:r>
              <a:rPr lang="en-US" altLang="en-US" sz="1125"/>
              <a:t>Photo by Emilie Hardman (</a:t>
            </a:r>
            <a:r>
              <a:rPr lang="en-US" altLang="en-US" sz="1125">
                <a:hlinkClick r:id="rId4"/>
              </a:rPr>
              <a:t>http://www.flickr.com/photos/quintanaroo/2741672230/</a:t>
            </a:r>
            <a:r>
              <a:rPr lang="en-US" altLang="en-US" sz="1125"/>
              <a:t>/)  Used by permission</a:t>
            </a:r>
          </a:p>
        </p:txBody>
      </p:sp>
    </p:spTree>
    <p:extLst>
      <p:ext uri="{BB962C8B-B14F-4D97-AF65-F5344CB8AC3E}">
        <p14:creationId xmlns:p14="http://schemas.microsoft.com/office/powerpoint/2010/main" val="4055608136"/>
      </p:ext>
    </p:extLst>
  </p:cSld>
  <p:clrMapOvr>
    <a:masterClrMapping/>
  </p:clrMapOvr>
  <p:transition advTm="982"/>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Organizing Principles</a:t>
            </a:r>
            <a:endParaRPr lang="en-US" dirty="0"/>
          </a:p>
        </p:txBody>
      </p:sp>
      <p:sp>
        <p:nvSpPr>
          <p:cNvPr id="3" name="Content Placeholder 2"/>
          <p:cNvSpPr>
            <a:spLocks noGrp="1"/>
          </p:cNvSpPr>
          <p:nvPr>
            <p:ph idx="1"/>
          </p:nvPr>
        </p:nvSpPr>
        <p:spPr/>
        <p:txBody>
          <a:bodyPr>
            <a:normAutofit fontScale="92500"/>
          </a:bodyPr>
          <a:lstStyle/>
          <a:p>
            <a:r>
              <a:rPr lang="en-US" dirty="0" smtClean="0"/>
              <a:t>Exploit the constraints of the physical environment</a:t>
            </a:r>
          </a:p>
          <a:p>
            <a:r>
              <a:rPr lang="en-US" dirty="0" smtClean="0"/>
              <a:t>Exploit the physical properties (especially shape and size) of the resources being organized</a:t>
            </a:r>
          </a:p>
          <a:p>
            <a:r>
              <a:rPr lang="en-US" dirty="0" smtClean="0"/>
              <a:t>Organize by task</a:t>
            </a:r>
          </a:p>
          <a:p>
            <a:r>
              <a:rPr lang="en-US" dirty="0" smtClean="0"/>
              <a:t>Organize by frequency of use</a:t>
            </a:r>
          </a:p>
          <a:p>
            <a:r>
              <a:rPr lang="en-US" dirty="0" smtClean="0"/>
              <a:t>Organize by the “social dimensions” of interaction</a:t>
            </a:r>
          </a:p>
          <a:p>
            <a:r>
              <a:rPr lang="en-US" dirty="0" smtClean="0"/>
              <a:t>Organize alphabetically</a:t>
            </a:r>
            <a:endParaRPr lang="en-US" dirty="0"/>
          </a:p>
        </p:txBody>
      </p:sp>
    </p:spTree>
    <p:extLst>
      <p:ext uri="{BB962C8B-B14F-4D97-AF65-F5344CB8AC3E}">
        <p14:creationId xmlns:p14="http://schemas.microsoft.com/office/powerpoint/2010/main" val="501822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28600" y="1371600"/>
            <a:ext cx="8724542" cy="4710112"/>
          </a:xfrm>
          <a:prstGeom prst="rect">
            <a:avLst/>
          </a:prstGeom>
        </p:spPr>
      </p:pic>
      <p:sp>
        <p:nvSpPr>
          <p:cNvPr id="3" name="Rectangle 1"/>
          <p:cNvSpPr txBox="1">
            <a:spLocks noChangeArrowheads="1"/>
          </p:cNvSpPr>
          <p:nvPr/>
        </p:nvSpPr>
        <p:spPr>
          <a:xfrm>
            <a:off x="381000" y="201868"/>
            <a:ext cx="8228707" cy="119099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smtClean="0"/>
              <a:t>Organizing System: Time Zones</a:t>
            </a:r>
            <a:endParaRPr lang="en-US" altLang="en-US" b="1" dirty="0">
              <a:sym typeface="UC Berkeley OS Sign"/>
            </a:endParaRPr>
          </a:p>
        </p:txBody>
      </p:sp>
    </p:spTree>
    <p:extLst>
      <p:ext uri="{BB962C8B-B14F-4D97-AF65-F5344CB8AC3E}">
        <p14:creationId xmlns:p14="http://schemas.microsoft.com/office/powerpoint/2010/main" val="54941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3487" y="519112"/>
            <a:ext cx="6677025" cy="5819775"/>
          </a:xfrm>
          <a:prstGeom prst="rect">
            <a:avLst/>
          </a:prstGeom>
        </p:spPr>
      </p:pic>
    </p:spTree>
    <p:extLst>
      <p:ext uri="{BB962C8B-B14F-4D97-AF65-F5344CB8AC3E}">
        <p14:creationId xmlns:p14="http://schemas.microsoft.com/office/powerpoint/2010/main" val="15304217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1238994" y="897433"/>
            <a:ext cx="6171531"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6000" dirty="0">
                <a:ea typeface="+mn-ea"/>
                <a:cs typeface="+mn-cs"/>
                <a:sym typeface="UC Berkeley OS Sign"/>
              </a:rPr>
              <a:t>Intentional Arrangement:</a:t>
            </a:r>
          </a:p>
        </p:txBody>
      </p:sp>
      <p:sp>
        <p:nvSpPr>
          <p:cNvPr id="4098" name="Rectangle 2"/>
          <p:cNvSpPr>
            <a:spLocks noGrp="1" noChangeArrowheads="1"/>
          </p:cNvSpPr>
          <p:nvPr>
            <p:ph idx="1"/>
          </p:nvPr>
        </p:nvSpPr>
        <p:spPr>
          <a:xfrm>
            <a:off x="1497955" y="2678906"/>
            <a:ext cx="6148090" cy="3368725"/>
          </a:xfrm>
        </p:spPr>
        <p:txBody>
          <a:bodyPr/>
          <a:lstStyle/>
          <a:p>
            <a:pPr marL="0" indent="0" algn="ctr">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4800" b="1" i="1" dirty="0">
                <a:solidFill>
                  <a:srgbClr val="FF0000"/>
                </a:solidFill>
                <a:sym typeface="UC Berkeley OS Sign"/>
              </a:rPr>
              <a:t>Explicit or implicit acts of organization by human or computational agents</a:t>
            </a:r>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spTree>
    <p:extLst>
      <p:ext uri="{BB962C8B-B14F-4D97-AF65-F5344CB8AC3E}">
        <p14:creationId xmlns:p14="http://schemas.microsoft.com/office/powerpoint/2010/main" val="1356600211"/>
      </p:ext>
    </p:extLst>
  </p:cSld>
  <p:clrMapOvr>
    <a:masterClrMapping/>
  </p:clrMapOvr>
  <p:transition spd="slow" advTm="24367"/>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457200" y="1371600"/>
            <a:ext cx="7867055" cy="4491633"/>
          </a:xfrm>
        </p:spPr>
        <p:txBody>
          <a:bodyPr>
            <a:normAutofit/>
          </a:bodyPr>
          <a:lstStyle/>
          <a:p>
            <a:pPr>
              <a:defRPr/>
            </a:pPr>
            <a:r>
              <a:rPr lang="en-US" dirty="0" smtClean="0"/>
              <a:t>Bob Glushko</a:t>
            </a:r>
          </a:p>
          <a:p>
            <a:pPr lvl="1">
              <a:defRPr/>
            </a:pPr>
            <a:r>
              <a:rPr lang="en-US" dirty="0" smtClean="0"/>
              <a:t>Intellectual roots are in cogsci (UCSD PhD), but spent over 20 years in industry R&amp;D and as entrepreneur</a:t>
            </a:r>
          </a:p>
          <a:p>
            <a:pPr lvl="1">
              <a:defRPr/>
            </a:pPr>
            <a:r>
              <a:rPr lang="en-US" dirty="0" smtClean="0"/>
              <a:t>“Retired” to Berkeley in 2002</a:t>
            </a:r>
          </a:p>
          <a:p>
            <a:pPr lvl="2">
              <a:defRPr/>
            </a:pPr>
            <a:r>
              <a:rPr lang="en-US" dirty="0" smtClean="0"/>
              <a:t>Until 2017 on the School of Information faculty</a:t>
            </a:r>
          </a:p>
          <a:p>
            <a:pPr lvl="2">
              <a:defRPr/>
            </a:pPr>
            <a:r>
              <a:rPr lang="en-US" dirty="0" smtClean="0"/>
              <a:t>Joined the CogSci program faculty in 2017</a:t>
            </a:r>
          </a:p>
          <a:p>
            <a:pPr>
              <a:defRPr/>
            </a:pPr>
            <a:r>
              <a:rPr lang="en-US" dirty="0" smtClean="0"/>
              <a:t>Lauren Stoops</a:t>
            </a:r>
          </a:p>
          <a:p>
            <a:pPr lvl="1">
              <a:defRPr/>
            </a:pPr>
            <a:r>
              <a:rPr lang="en-US" dirty="0" smtClean="0"/>
              <a:t>Senior CogSci  major, took course last year</a:t>
            </a:r>
          </a:p>
          <a:p>
            <a:pPr>
              <a:lnSpc>
                <a:spcPct val="100000"/>
              </a:lnSpc>
              <a:buFont typeface="Arial" pitchFamily="34" charset="0"/>
              <a:buChar char="•"/>
              <a:defRPr/>
            </a:pPr>
            <a:endParaRPr lang="en-US" sz="2500" dirty="0" smtClean="0">
              <a:solidFill>
                <a:srgbClr val="000000"/>
              </a:solidFill>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cs typeface="Arial" pitchFamily="34" charset="0"/>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cs typeface="Arial" pitchFamily="34" charset="0"/>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p:txBody>
      </p:sp>
      <p:sp>
        <p:nvSpPr>
          <p:cNvPr id="7171" name="Rectangle 1"/>
          <p:cNvSpPr>
            <a:spLocks noGrp="1" noChangeArrowheads="1"/>
          </p:cNvSpPr>
          <p:nvPr>
            <p:ph type="title"/>
          </p:nvPr>
        </p:nvSpPr>
        <p:spPr>
          <a:xfrm>
            <a:off x="457200" y="18060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smtClean="0">
                <a:sym typeface="UC Berkeley OS Sign"/>
              </a:rPr>
              <a:t>The Teaching Team</a:t>
            </a:r>
            <a:endParaRPr lang="en-US" sz="3600" b="1" dirty="0">
              <a:sym typeface="UC Berkeley OS Sign"/>
            </a:endParaRP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3</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686903212"/>
      </p:ext>
    </p:extLst>
  </p:cSld>
  <p:clrMapOvr>
    <a:masterClrMapping/>
  </p:clrMapOvr>
  <p:transition advTm="3850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559696" y="228600"/>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Organizing Principles [1]</a:t>
            </a:r>
          </a:p>
        </p:txBody>
      </p:sp>
      <p:sp>
        <p:nvSpPr>
          <p:cNvPr id="2253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F7C52B88-D441-42A2-AE7A-1D3A45852B52}" type="slidenum">
              <a:rPr lang="en-US" sz="1500">
                <a:solidFill>
                  <a:srgbClr val="002955"/>
                </a:solidFill>
                <a:latin typeface="UC Berkeley OS Sign"/>
                <a:ea typeface="MS PGothic" pitchFamily="34" charset="-128"/>
                <a:sym typeface="UC Berkeley OS Sign"/>
              </a:rPr>
              <a:pPr algn="ctr"/>
              <a:t>30</a:t>
            </a:fld>
            <a:endParaRPr lang="en-US" sz="1500" dirty="0">
              <a:solidFill>
                <a:srgbClr val="002955"/>
              </a:solidFill>
              <a:latin typeface="UC Berkeley OS Sign"/>
              <a:ea typeface="MS PGothic" pitchFamily="34" charset="-128"/>
              <a:sym typeface="UC Berkeley OS Sign"/>
            </a:endParaRPr>
          </a:p>
        </p:txBody>
      </p:sp>
      <p:sp>
        <p:nvSpPr>
          <p:cNvPr id="22535" name="Rectangle 8"/>
          <p:cNvSpPr>
            <a:spLocks noChangeArrowheads="1"/>
          </p:cNvSpPr>
          <p:nvPr/>
        </p:nvSpPr>
        <p:spPr bwMode="auto">
          <a:xfrm>
            <a:off x="559696" y="1419597"/>
            <a:ext cx="8143875" cy="4806603"/>
          </a:xfrm>
          <a:prstGeom prst="rect">
            <a:avLst/>
          </a:prstGeom>
          <a:noFill/>
          <a:ln w="9525">
            <a:noFill/>
            <a:miter lim="800000"/>
            <a:headEnd/>
            <a:tailEnd/>
          </a:ln>
        </p:spPr>
        <p:txBody>
          <a:bodyPr lIns="64291" tIns="32146" rIns="64291" bIns="32146">
            <a:spAutoFit/>
          </a:bodyPr>
          <a:lstStyle/>
          <a:p>
            <a:pPr marL="241093" indent="-241093" eaLnBrk="0" hangingPunct="0">
              <a:lnSpc>
                <a:spcPct val="93000"/>
              </a:lnSpc>
              <a:spcBef>
                <a:spcPts val="1266"/>
              </a:spcBef>
              <a:buFont typeface="Arial" pitchFamily="34" charset="0"/>
              <a:buChar char="•"/>
            </a:pPr>
            <a:r>
              <a:rPr lang="en-US" sz="2800" dirty="0" smtClean="0">
                <a:latin typeface="UC Berkeley OS Sign"/>
                <a:sym typeface="UC Berkeley OS Sign"/>
              </a:rPr>
              <a:t>The resource arrangements follow one or more ORGANIZING PRINCIPLES, ideally expressed </a:t>
            </a:r>
            <a:r>
              <a:rPr lang="en-US" sz="2800" dirty="0" smtClean="0">
                <a:latin typeface="UC Berkeley OS Sign"/>
              </a:rPr>
              <a:t>in an implementation-neutral way</a:t>
            </a:r>
          </a:p>
          <a:p>
            <a:pPr marL="241093" indent="-241093" eaLnBrk="0" hangingPunct="0">
              <a:lnSpc>
                <a:spcPct val="93000"/>
              </a:lnSpc>
              <a:spcBef>
                <a:spcPts val="1266"/>
              </a:spcBef>
              <a:buFont typeface="Arial" pitchFamily="34" charset="0"/>
              <a:buChar char="•"/>
            </a:pPr>
            <a:r>
              <a:rPr lang="en-US" sz="2800" dirty="0" smtClean="0">
                <a:latin typeface="UC Berkeley OS Sign"/>
                <a:sym typeface="UC Berkeley OS Sign"/>
              </a:rPr>
              <a:t> ORGANIZING PRINCIPLES use properties or DESCRIPTIONS that are associated with the resources;  </a:t>
            </a:r>
            <a:r>
              <a:rPr lang="en-US" sz="2800" b="1" dirty="0" smtClean="0">
                <a:solidFill>
                  <a:srgbClr val="FF0000"/>
                </a:solidFill>
                <a:latin typeface="UC Berkeley OS Sign"/>
                <a:sym typeface="UC Berkeley OS Sign"/>
              </a:rPr>
              <a:t>organizing and describing resources are inherently interconnected activities</a:t>
            </a:r>
          </a:p>
          <a:p>
            <a:pPr marL="241093" indent="-241093" eaLnBrk="0" hangingPunct="0">
              <a:lnSpc>
                <a:spcPct val="93000"/>
              </a:lnSpc>
              <a:spcBef>
                <a:spcPts val="1266"/>
              </a:spcBef>
              <a:buFont typeface="Arial" pitchFamily="34" charset="0"/>
              <a:buChar char="•"/>
            </a:pPr>
            <a:r>
              <a:rPr lang="en-US" sz="2800" b="1" dirty="0" smtClean="0">
                <a:solidFill>
                  <a:srgbClr val="FF0000"/>
                </a:solidFill>
                <a:latin typeface="UC Berkeley OS Sign"/>
                <a:sym typeface="UC Berkeley OS Sign"/>
              </a:rPr>
              <a:t>Interactions with resources are determined by their organizing principles and descriptions</a:t>
            </a:r>
            <a:endParaRPr lang="en-US" sz="3200" b="1" dirty="0" smtClean="0">
              <a:solidFill>
                <a:srgbClr val="FF0000"/>
              </a:solidFill>
              <a:latin typeface="UC Berkeley OS Sign"/>
              <a:sym typeface="UC Berkeley OS Sign"/>
            </a:endParaRPr>
          </a:p>
        </p:txBody>
      </p:sp>
    </p:spTree>
    <p:extLst>
      <p:ext uri="{BB962C8B-B14F-4D97-AF65-F5344CB8AC3E}">
        <p14:creationId xmlns:p14="http://schemas.microsoft.com/office/powerpoint/2010/main" val="68637195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543596" y="381000"/>
            <a:ext cx="8228707" cy="990600"/>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Organizing Principles [2]</a:t>
            </a:r>
          </a:p>
        </p:txBody>
      </p:sp>
      <p:sp>
        <p:nvSpPr>
          <p:cNvPr id="2253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F7C52B88-D441-42A2-AE7A-1D3A45852B52}" type="slidenum">
              <a:rPr lang="en-US" sz="1500">
                <a:solidFill>
                  <a:srgbClr val="002955"/>
                </a:solidFill>
                <a:latin typeface="UC Berkeley OS Sign"/>
                <a:ea typeface="MS PGothic" pitchFamily="34" charset="-128"/>
                <a:sym typeface="UC Berkeley OS Sign"/>
              </a:rPr>
              <a:pPr algn="ctr"/>
              <a:t>31</a:t>
            </a:fld>
            <a:endParaRPr lang="en-US" sz="1500" dirty="0">
              <a:solidFill>
                <a:srgbClr val="002955"/>
              </a:solidFill>
              <a:latin typeface="UC Berkeley OS Sign"/>
              <a:ea typeface="MS PGothic" pitchFamily="34" charset="-128"/>
              <a:sym typeface="UC Berkeley OS Sign"/>
            </a:endParaRPr>
          </a:p>
        </p:txBody>
      </p:sp>
      <p:sp>
        <p:nvSpPr>
          <p:cNvPr id="22535" name="Rectangle 8"/>
          <p:cNvSpPr>
            <a:spLocks noChangeArrowheads="1"/>
          </p:cNvSpPr>
          <p:nvPr/>
        </p:nvSpPr>
        <p:spPr bwMode="auto">
          <a:xfrm>
            <a:off x="543596" y="1311931"/>
            <a:ext cx="8143875" cy="4651817"/>
          </a:xfrm>
          <a:prstGeom prst="rect">
            <a:avLst/>
          </a:prstGeom>
          <a:noFill/>
          <a:ln w="9525">
            <a:noFill/>
            <a:miter lim="800000"/>
            <a:headEnd/>
            <a:tailEnd/>
          </a:ln>
        </p:spPr>
        <p:txBody>
          <a:bodyPr lIns="64291" tIns="32146" rIns="64291" bIns="32146">
            <a:spAutoFit/>
          </a:bodyPr>
          <a:lstStyle/>
          <a:p>
            <a:pPr marL="342900" indent="-342900" eaLnBrk="0" hangingPunct="0">
              <a:lnSpc>
                <a:spcPct val="93000"/>
              </a:lnSpc>
              <a:spcBef>
                <a:spcPts val="1800"/>
              </a:spcBef>
              <a:buFont typeface="Arial" pitchFamily="34" charset="0"/>
              <a:buChar char="•"/>
            </a:pPr>
            <a:r>
              <a:rPr lang="en-US" sz="3200" dirty="0" smtClean="0">
                <a:latin typeface="UC Berkeley OS Sign"/>
                <a:sym typeface="UC Berkeley OS Sign"/>
              </a:rPr>
              <a:t>For physical resources the properties are often:</a:t>
            </a:r>
          </a:p>
          <a:p>
            <a:pPr marL="800100" lvl="1" indent="-342900" eaLnBrk="0" hangingPunct="0">
              <a:lnSpc>
                <a:spcPct val="93000"/>
              </a:lnSpc>
              <a:spcBef>
                <a:spcPts val="1800"/>
              </a:spcBef>
              <a:buFont typeface="Arial" pitchFamily="34" charset="0"/>
              <a:buChar char="•"/>
            </a:pPr>
            <a:r>
              <a:rPr lang="en-US" sz="3200" dirty="0" smtClean="0">
                <a:latin typeface="UC Berkeley OS Sign"/>
                <a:sym typeface="UC Berkeley OS Sign"/>
              </a:rPr>
              <a:t>Perceptual – what does it look like?</a:t>
            </a:r>
          </a:p>
          <a:p>
            <a:pPr marL="800100" lvl="1" indent="-342900" eaLnBrk="0" hangingPunct="0">
              <a:lnSpc>
                <a:spcPct val="93000"/>
              </a:lnSpc>
              <a:spcBef>
                <a:spcPts val="1800"/>
              </a:spcBef>
              <a:buFont typeface="Arial" pitchFamily="34" charset="0"/>
              <a:buChar char="•"/>
            </a:pPr>
            <a:r>
              <a:rPr lang="en-US" sz="3200" dirty="0">
                <a:latin typeface="UC Berkeley OS Sign"/>
                <a:sym typeface="UC Berkeley OS Sign"/>
              </a:rPr>
              <a:t>Material –  </a:t>
            </a:r>
            <a:r>
              <a:rPr lang="en-US" sz="3200" dirty="0" smtClean="0">
                <a:latin typeface="UC Berkeley OS Sign"/>
                <a:sym typeface="UC Berkeley OS Sign"/>
              </a:rPr>
              <a:t>what is it made of?</a:t>
            </a:r>
          </a:p>
          <a:p>
            <a:pPr marL="800100" lvl="1" indent="-342900" eaLnBrk="0" hangingPunct="0">
              <a:lnSpc>
                <a:spcPct val="93000"/>
              </a:lnSpc>
              <a:spcBef>
                <a:spcPts val="1800"/>
              </a:spcBef>
              <a:buFont typeface="Arial" pitchFamily="34" charset="0"/>
              <a:buChar char="•"/>
            </a:pPr>
            <a:r>
              <a:rPr lang="en-US" sz="3200" dirty="0" smtClean="0">
                <a:latin typeface="UC Berkeley OS Sign"/>
                <a:sym typeface="UC Berkeley OS Sign"/>
              </a:rPr>
              <a:t>Task-oriented – how is it used?</a:t>
            </a:r>
          </a:p>
          <a:p>
            <a:pPr marL="342900" indent="-342900" eaLnBrk="0" hangingPunct="0">
              <a:lnSpc>
                <a:spcPct val="93000"/>
              </a:lnSpc>
              <a:spcBef>
                <a:spcPts val="1800"/>
              </a:spcBef>
              <a:buFont typeface="Arial" pitchFamily="34" charset="0"/>
              <a:buChar char="•"/>
            </a:pPr>
            <a:r>
              <a:rPr lang="en-US" sz="3200" dirty="0" smtClean="0">
                <a:latin typeface="UC Berkeley OS Sign"/>
                <a:sym typeface="UC Berkeley OS Sign"/>
              </a:rPr>
              <a:t>For information resources the properties are often semantic ones – what is it about?</a:t>
            </a:r>
          </a:p>
        </p:txBody>
      </p:sp>
    </p:spTree>
    <p:extLst>
      <p:ext uri="{BB962C8B-B14F-4D97-AF65-F5344CB8AC3E}">
        <p14:creationId xmlns:p14="http://schemas.microsoft.com/office/powerpoint/2010/main" val="41897544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25">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522368" indent="-200911">
              <a:defRPr sz="1125">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803643" indent="-160729">
              <a:defRPr sz="1125">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125101" indent="-160729">
              <a:defRPr sz="1125">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1446558" indent="-160729">
              <a:defRPr sz="1125">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1768015" indent="-160729" eaLnBrk="0" fontAlgn="base" hangingPunct="0">
              <a:spcBef>
                <a:spcPct val="0"/>
              </a:spcBef>
              <a:spcAft>
                <a:spcPct val="0"/>
              </a:spcAft>
              <a:defRPr sz="1125">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089473" indent="-160729" eaLnBrk="0" fontAlgn="base" hangingPunct="0">
              <a:spcBef>
                <a:spcPct val="0"/>
              </a:spcBef>
              <a:spcAft>
                <a:spcPct val="0"/>
              </a:spcAft>
              <a:defRPr sz="1125">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2410930" indent="-160729" eaLnBrk="0" fontAlgn="base" hangingPunct="0">
              <a:spcBef>
                <a:spcPct val="0"/>
              </a:spcBef>
              <a:spcAft>
                <a:spcPct val="0"/>
              </a:spcAft>
              <a:defRPr sz="1125">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2732387" indent="-160729" eaLnBrk="0" fontAlgn="base" hangingPunct="0">
              <a:spcBef>
                <a:spcPct val="0"/>
              </a:spcBef>
              <a:spcAft>
                <a:spcPct val="0"/>
              </a:spcAft>
              <a:defRPr sz="1125">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8362E105-1EE7-43A7-A369-2F234FDB844D}" type="slidenum">
              <a:rPr lang="en-US" altLang="en-US" sz="984">
                <a:solidFill>
                  <a:schemeClr val="tx1"/>
                </a:solidFill>
                <a:latin typeface="Times New Roman" panose="02020603050405020304" pitchFamily="18" charset="0"/>
                <a:ea typeface="MS PGothic" panose="020B0600070205080204" pitchFamily="34" charset="-128"/>
                <a:sym typeface="Times New Roman" panose="02020603050405020304" pitchFamily="18" charset="0"/>
              </a:rPr>
              <a:pPr/>
              <a:t>32</a:t>
            </a:fld>
            <a:endParaRPr lang="en-US" altLang="en-US" sz="984">
              <a:solidFill>
                <a:schemeClr val="tx1"/>
              </a:solidFill>
              <a:latin typeface="Times New Roman" panose="02020603050405020304" pitchFamily="18" charset="0"/>
              <a:ea typeface="MS PGothic" panose="020B0600070205080204" pitchFamily="34" charset="-128"/>
              <a:sym typeface="Times New Roman" panose="02020603050405020304" pitchFamily="18" charset="0"/>
            </a:endParaRPr>
          </a:p>
        </p:txBody>
      </p:sp>
      <p:pic>
        <p:nvPicPr>
          <p:cNvPr id="706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594" y="2344043"/>
            <a:ext cx="3706937" cy="390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89797" y="2344043"/>
            <a:ext cx="4816451" cy="34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txBox="1">
            <a:spLocks noChangeArrowheads="1"/>
          </p:cNvSpPr>
          <p:nvPr/>
        </p:nvSpPr>
        <p:spPr>
          <a:xfrm>
            <a:off x="556990" y="375047"/>
            <a:ext cx="2949029" cy="1607344"/>
          </a:xfrm>
          <a:prstGeom prst="rect">
            <a:avLst/>
          </a:prstGeom>
        </p:spPr>
        <p:txBody>
          <a:bodyPr/>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375" kern="0" dirty="0">
                <a:latin typeface="UC Berkeley OS Sign"/>
                <a:ea typeface="+mj-ea"/>
                <a:cs typeface="+mj-cs"/>
                <a:sym typeface="UC Berkeley OS Sign"/>
              </a:rPr>
              <a:t>Organizing Books</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375" kern="0" dirty="0">
                <a:latin typeface="UC Berkeley OS Sign"/>
                <a:ea typeface="+mj-ea"/>
                <a:cs typeface="+mj-cs"/>
                <a:sym typeface="UC Berkeley OS Sign"/>
              </a:rPr>
              <a:t>By Content</a:t>
            </a:r>
          </a:p>
        </p:txBody>
      </p:sp>
      <p:sp>
        <p:nvSpPr>
          <p:cNvPr id="6" name="Rectangle 1"/>
          <p:cNvSpPr txBox="1">
            <a:spLocks noChangeArrowheads="1"/>
          </p:cNvSpPr>
          <p:nvPr/>
        </p:nvSpPr>
        <p:spPr>
          <a:xfrm>
            <a:off x="5214938" y="428625"/>
            <a:ext cx="2949029" cy="1607344"/>
          </a:xfrm>
          <a:prstGeom prst="rect">
            <a:avLst/>
          </a:prstGeom>
        </p:spPr>
        <p:txBody>
          <a:bodyPr/>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375" kern="0" dirty="0">
                <a:latin typeface="UC Berkeley OS Sign"/>
                <a:ea typeface="+mj-ea"/>
                <a:cs typeface="+mj-cs"/>
                <a:sym typeface="UC Berkeley OS Sign"/>
              </a:rPr>
              <a:t>Organizing Books</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375" kern="0" dirty="0">
                <a:latin typeface="UC Berkeley OS Sign"/>
                <a:ea typeface="+mj-ea"/>
                <a:cs typeface="+mj-cs"/>
                <a:sym typeface="UC Berkeley OS Sign"/>
              </a:rPr>
              <a:t>By Color</a:t>
            </a:r>
          </a:p>
        </p:txBody>
      </p:sp>
    </p:spTree>
    <p:extLst>
      <p:ext uri="{BB962C8B-B14F-4D97-AF65-F5344CB8AC3E}">
        <p14:creationId xmlns:p14="http://schemas.microsoft.com/office/powerpoint/2010/main" val="3940735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455414" y="304800"/>
            <a:ext cx="8688586" cy="643012"/>
          </a:xfrm>
        </p:spPr>
        <p:txBody>
          <a:bodyPr>
            <a:no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Organizing Spices by Cuisine</a:t>
            </a:r>
          </a:p>
        </p:txBody>
      </p:sp>
      <p:sp>
        <p:nvSpPr>
          <p:cNvPr id="2355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73A177FE-38FB-44AA-ACF5-B77AD597AA94}" type="slidenum">
              <a:rPr lang="en-US" sz="1500">
                <a:solidFill>
                  <a:srgbClr val="002955"/>
                </a:solidFill>
                <a:latin typeface="UC Berkeley OS Sign"/>
                <a:ea typeface="MS PGothic" pitchFamily="34" charset="-128"/>
                <a:sym typeface="UC Berkeley OS Sign"/>
              </a:rPr>
              <a:pPr algn="ctr"/>
              <a:t>33</a:t>
            </a:fld>
            <a:endParaRPr lang="en-US" sz="1500" dirty="0">
              <a:solidFill>
                <a:srgbClr val="002955"/>
              </a:solidFill>
              <a:latin typeface="UC Berkeley OS Sign"/>
              <a:ea typeface="MS PGothic" pitchFamily="34" charset="-128"/>
              <a:sym typeface="UC Berkeley OS Sign"/>
            </a:endParaRPr>
          </a:p>
        </p:txBody>
      </p:sp>
      <p:pic>
        <p:nvPicPr>
          <p:cNvPr id="23559" name="Content Placeholder 8" descr="arranged-resources-sideways.png"/>
          <p:cNvPicPr>
            <a:picLocks noGrp="1" noChangeAspect="1"/>
          </p:cNvPicPr>
          <p:nvPr>
            <p:ph idx="1"/>
          </p:nvPr>
        </p:nvPicPr>
        <p:blipFill>
          <a:blip r:embed="rId3" cstate="print"/>
          <a:srcRect/>
          <a:stretch>
            <a:fillRect/>
          </a:stretch>
        </p:blipFill>
        <p:spPr>
          <a:xfrm>
            <a:off x="1041400" y="1143000"/>
            <a:ext cx="7078663" cy="5308997"/>
          </a:xfrm>
        </p:spPr>
      </p:pic>
    </p:spTree>
    <p:extLst>
      <p:ext uri="{BB962C8B-B14F-4D97-AF65-F5344CB8AC3E}">
        <p14:creationId xmlns:p14="http://schemas.microsoft.com/office/powerpoint/2010/main" val="416094136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Grp="1" noChangeArrowheads="1"/>
          </p:cNvSpPr>
          <p:nvPr>
            <p:ph type="title"/>
          </p:nvPr>
        </p:nvSpPr>
        <p:spPr>
          <a:xfrm>
            <a:off x="500063" y="321469"/>
            <a:ext cx="8228707" cy="1190997"/>
          </a:xfrm>
        </p:spPr>
        <p:txBody>
          <a:bodyPr/>
          <a:lstStyle/>
          <a:p>
            <a:pPr>
              <a:lnSpc>
                <a:spcPct val="92000"/>
              </a:lnSpc>
              <a:tabLst>
                <a:tab pos="659658" algn="l"/>
                <a:tab pos="1311502" algn="l"/>
                <a:tab pos="1972275" algn="l"/>
                <a:tab pos="2624119" algn="l"/>
                <a:tab pos="3284892" algn="l"/>
                <a:tab pos="3945666" algn="l"/>
                <a:tab pos="4597510" algn="l"/>
                <a:tab pos="5240424" algn="l"/>
                <a:tab pos="5910127" algn="l"/>
                <a:tab pos="6561971" algn="l"/>
                <a:tab pos="7231674" algn="l"/>
                <a:tab pos="7874589" algn="l"/>
              </a:tabLst>
            </a:pPr>
            <a:r>
              <a:rPr lang="en-US" altLang="en-US" sz="3375"/>
              <a:t>Organizing People by Work Role</a:t>
            </a:r>
            <a:endParaRPr lang="en-US" altLang="en-US" sz="3375">
              <a:sym typeface="UC Berkeley OS Sign"/>
            </a:endParaRPr>
          </a:p>
        </p:txBody>
      </p:sp>
      <p:sp>
        <p:nvSpPr>
          <p:cNvPr id="78851"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0" tIns="32145" rIns="64290" bIns="32145"/>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753B041E-4854-4620-9F94-196A0E69CE82}" type="slidenum">
              <a:rPr lang="en-US" altLang="en-US" sz="1477">
                <a:solidFill>
                  <a:srgbClr val="002955"/>
                </a:solidFill>
                <a:latin typeface="UC Berkeley OS Sign"/>
                <a:ea typeface="MS PGothic" panose="020B0600070205080204" pitchFamily="34" charset="-128"/>
                <a:sym typeface="UC Berkeley OS Sign"/>
              </a:rPr>
              <a:pPr algn="ctr" eaLnBrk="1" hangingPunct="1"/>
              <a:t>34</a:t>
            </a:fld>
            <a:endParaRPr lang="en-US" altLang="en-US" sz="1477">
              <a:solidFill>
                <a:srgbClr val="002955"/>
              </a:solidFill>
              <a:latin typeface="UC Berkeley OS Sign"/>
              <a:ea typeface="MS PGothic" panose="020B0600070205080204" pitchFamily="34" charset="-128"/>
              <a:sym typeface="UC Berkeley OS Sign"/>
            </a:endParaRPr>
          </a:p>
        </p:txBody>
      </p:sp>
      <p:pic>
        <p:nvPicPr>
          <p:cNvPr id="78852" name="Content Placeholder 10" descr="ServicescapeCubicl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8516" y="2571750"/>
            <a:ext cx="3701355" cy="244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Content Placeholder 16" descr="OrgChart.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78594" y="1607344"/>
            <a:ext cx="4938117" cy="3857625"/>
          </a:xfrm>
        </p:spPr>
      </p:pic>
      <p:sp>
        <p:nvSpPr>
          <p:cNvPr id="78854" name="TextBox 1"/>
          <p:cNvSpPr txBox="1">
            <a:spLocks noChangeArrowheads="1"/>
          </p:cNvSpPr>
          <p:nvPr/>
        </p:nvSpPr>
        <p:spPr bwMode="auto">
          <a:xfrm>
            <a:off x="1946672" y="5559847"/>
            <a:ext cx="358973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r>
              <a:rPr lang="en-US" altLang="en-US" sz="2250" b="1"/>
              <a:t>Logical model</a:t>
            </a:r>
          </a:p>
        </p:txBody>
      </p:sp>
      <p:sp>
        <p:nvSpPr>
          <p:cNvPr id="78855" name="TextBox 6"/>
          <p:cNvSpPr txBox="1">
            <a:spLocks noChangeArrowheads="1"/>
          </p:cNvSpPr>
          <p:nvPr/>
        </p:nvSpPr>
        <p:spPr bwMode="auto">
          <a:xfrm>
            <a:off x="5911453" y="5631285"/>
            <a:ext cx="358973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r>
              <a:rPr lang="en-US" altLang="en-US" sz="2250" b="1"/>
              <a:t>Physical model</a:t>
            </a:r>
          </a:p>
        </p:txBody>
      </p:sp>
    </p:spTree>
    <p:extLst>
      <p:ext uri="{BB962C8B-B14F-4D97-AF65-F5344CB8AC3E}">
        <p14:creationId xmlns:p14="http://schemas.microsoft.com/office/powerpoint/2010/main" val="3914100495"/>
      </p:ext>
    </p:extLst>
  </p:cSld>
  <p:clrMapOvr>
    <a:masterClrMapping/>
  </p:clrMapOvr>
  <mc:AlternateContent xmlns:mc="http://schemas.openxmlformats.org/markup-compatibility/2006" xmlns:p14="http://schemas.microsoft.com/office/powerpoint/2010/main">
    <mc:Choice Requires="p14">
      <p:transition spd="slow" p14:dur="2000" advTm="4773"/>
    </mc:Choice>
    <mc:Fallback xmlns="">
      <p:transition spd="slow" advTm="477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660797" y="696515"/>
            <a:ext cx="2539603" cy="4982766"/>
          </a:xfrm>
        </p:spPr>
        <p:txBody>
          <a:bodyPr>
            <a:normAutofit fontScale="90000"/>
          </a:bodyPr>
          <a:lstStyle/>
          <a:p>
            <a:r>
              <a:rPr lang="en-US" altLang="en-US" dirty="0" smtClean="0"/>
              <a:t>Organizing People by Family, Religion, Class, Race, Year of Death, Cause of Death…</a:t>
            </a:r>
          </a:p>
        </p:txBody>
      </p:sp>
      <p:pic>
        <p:nvPicPr>
          <p:cNvPr id="80899" name="Picture 6"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7" y="4339828"/>
            <a:ext cx="4973836" cy="20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8"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485553"/>
            <a:ext cx="5043041" cy="333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78527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a:xfrm>
            <a:off x="457200" y="304800"/>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Organizing Principles [3]</a:t>
            </a:r>
          </a:p>
        </p:txBody>
      </p:sp>
      <p:sp>
        <p:nvSpPr>
          <p:cNvPr id="2560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4D7A640F-B023-4423-8028-085DCF430A53}" type="slidenum">
              <a:rPr lang="en-US" sz="1500">
                <a:solidFill>
                  <a:srgbClr val="002955"/>
                </a:solidFill>
                <a:latin typeface="UC Berkeley OS Sign"/>
                <a:ea typeface="MS PGothic" pitchFamily="34" charset="-128"/>
                <a:sym typeface="UC Berkeley OS Sign"/>
              </a:rPr>
              <a:pPr algn="ctr"/>
              <a:t>36</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09600" y="1535102"/>
            <a:ext cx="8036719" cy="4132572"/>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 Other typical arrangements are based on ownership, origin, taxonomic, or “taskonomic” </a:t>
            </a:r>
            <a:r>
              <a:rPr lang="en-US" sz="2800" dirty="0" smtClean="0">
                <a:latin typeface="UC Berkeley OS Sign"/>
                <a:sym typeface="UC Berkeley OS Sign"/>
              </a:rPr>
              <a:t>or behavioral properties </a:t>
            </a:r>
            <a:r>
              <a:rPr lang="en-US" sz="2800" dirty="0">
                <a:latin typeface="UC Berkeley OS Sign"/>
                <a:sym typeface="UC Berkeley OS Sign"/>
              </a:rPr>
              <a:t>(usage frequency, correlated usage)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 Any resource with a orderable name or identifier can have alphabetic or numeric ordering</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Any resource with an associated date (creation, acquisition) can have chronological ordering</a:t>
            </a:r>
          </a:p>
          <a:p>
            <a:pPr marL="482186" lvl="1" indent="-160729"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p:txBody>
      </p:sp>
    </p:spTree>
    <p:extLst>
      <p:ext uri="{BB962C8B-B14F-4D97-AF65-F5344CB8AC3E}">
        <p14:creationId xmlns:p14="http://schemas.microsoft.com/office/powerpoint/2010/main" val="370255511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defRPr/>
            </a:pPr>
            <a:fld id="{7C688E8B-2614-43DC-BECF-951BB00878D4}" type="slidenum">
              <a:rPr lang="en-US" sz="1500">
                <a:solidFill>
                  <a:srgbClr val="002955"/>
                </a:solidFill>
                <a:latin typeface="UC Berkeley OS Sign"/>
                <a:ea typeface="MS PGothic" pitchFamily="34" charset="-128"/>
                <a:sym typeface="UC Berkeley OS Sign"/>
              </a:rPr>
              <a:pPr algn="ctr">
                <a:defRPr/>
              </a:pPr>
              <a:t>37</a:t>
            </a:fld>
            <a:endParaRPr lang="en-US" sz="1500" dirty="0">
              <a:solidFill>
                <a:srgbClr val="002955"/>
              </a:solidFill>
              <a:latin typeface="UC Berkeley OS Sign"/>
              <a:ea typeface="MS PGothic" pitchFamily="34" charset="-128"/>
              <a:sym typeface="UC Berkeley OS Sign"/>
            </a:endParaRPr>
          </a:p>
        </p:txBody>
      </p:sp>
      <p:pic>
        <p:nvPicPr>
          <p:cNvPr id="82947" name="Picture 7" descr="MartialArtsCategori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8903" y="1679898"/>
            <a:ext cx="6706195" cy="491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457647" y="375047"/>
            <a:ext cx="8227591" cy="151804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t>Task-Oriented Organization</a:t>
            </a:r>
            <a:r>
              <a:rPr lang="en-US" sz="3600" b="1" dirty="0"/>
              <a:t/>
            </a:r>
            <a:br>
              <a:rPr lang="en-US" sz="3600" b="1" dirty="0"/>
            </a:br>
            <a:r>
              <a:rPr lang="en-US" sz="3600" b="1" dirty="0"/>
              <a:t> </a:t>
            </a:r>
          </a:p>
        </p:txBody>
      </p:sp>
    </p:spTree>
    <p:extLst>
      <p:ext uri="{BB962C8B-B14F-4D97-AF65-F5344CB8AC3E}">
        <p14:creationId xmlns:p14="http://schemas.microsoft.com/office/powerpoint/2010/main" val="2355099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ym typeface="UC Berkeley OS Sign"/>
              </a:rPr>
              <a:t>Organizing Principles </a:t>
            </a:r>
            <a:r>
              <a:rPr lang="en-US" b="1" dirty="0" smtClean="0">
                <a:sym typeface="UC Berkeley OS Sign"/>
              </a:rPr>
              <a:t>[4]</a:t>
            </a:r>
            <a:endParaRPr lang="en-US" dirty="0"/>
          </a:p>
        </p:txBody>
      </p:sp>
      <p:sp>
        <p:nvSpPr>
          <p:cNvPr id="3" name="Content Placeholder 2"/>
          <p:cNvSpPr>
            <a:spLocks noGrp="1"/>
          </p:cNvSpPr>
          <p:nvPr>
            <p:ph idx="1"/>
          </p:nvPr>
        </p:nvSpPr>
        <p:spPr>
          <a:xfrm>
            <a:off x="489857" y="1371601"/>
            <a:ext cx="8229600" cy="1524000"/>
          </a:xfrm>
        </p:spPr>
        <p:txBody>
          <a:bodyPr/>
          <a:lstStyle/>
          <a:p>
            <a:pPr eaLnBrk="0" hangingPunct="0">
              <a:lnSpc>
                <a:spcPct val="93000"/>
              </a:lnSpc>
              <a:spcBef>
                <a:spcPts val="1800"/>
              </a:spcBef>
            </a:pPr>
            <a:r>
              <a:rPr lang="en-US" dirty="0" smtClean="0">
                <a:latin typeface="UC Berkeley OS Sign"/>
                <a:sym typeface="UC Berkeley OS Sign"/>
              </a:rPr>
              <a:t>Properties </a:t>
            </a:r>
            <a:r>
              <a:rPr lang="en-US" dirty="0">
                <a:latin typeface="UC Berkeley OS Sign"/>
                <a:sym typeface="UC Berkeley OS Sign"/>
              </a:rPr>
              <a:t>can be </a:t>
            </a:r>
            <a:r>
              <a:rPr lang="en-US" dirty="0" smtClean="0">
                <a:latin typeface="UC Berkeley OS Sign"/>
                <a:sym typeface="UC Berkeley OS Sign"/>
              </a:rPr>
              <a:t>computed</a:t>
            </a:r>
            <a:r>
              <a:rPr lang="en-US" dirty="0">
                <a:latin typeface="UC Berkeley OS Sign"/>
                <a:sym typeface="UC Berkeley OS Sign"/>
              </a:rPr>
              <a:t>, or inferred </a:t>
            </a:r>
            <a:r>
              <a:rPr lang="en-US" dirty="0" smtClean="0">
                <a:latin typeface="UC Berkeley OS Sign"/>
                <a:sym typeface="UC Berkeley OS Sign"/>
              </a:rPr>
              <a:t>(descriptive statistics, data </a:t>
            </a:r>
            <a:r>
              <a:rPr lang="en-US" dirty="0">
                <a:latin typeface="UC Berkeley OS Sign"/>
                <a:sym typeface="UC Berkeley OS Sign"/>
              </a:rPr>
              <a:t>science techniques</a:t>
            </a:r>
            <a:r>
              <a:rPr lang="en-US" sz="3600" dirty="0">
                <a:latin typeface="UC Berkeley OS Sign"/>
                <a:sym typeface="UC Berkeley OS Sign"/>
              </a:rPr>
              <a: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895601"/>
            <a:ext cx="6781800" cy="3019191"/>
          </a:xfrm>
          <a:prstGeom prst="rect">
            <a:avLst/>
          </a:prstGeom>
        </p:spPr>
      </p:pic>
    </p:spTree>
    <p:extLst>
      <p:ext uri="{BB962C8B-B14F-4D97-AF65-F5344CB8AC3E}">
        <p14:creationId xmlns:p14="http://schemas.microsoft.com/office/powerpoint/2010/main" val="16808477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45720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sym typeface="UC Berkeley OS Sign"/>
              </a:rPr>
              <a:t>Are Categories Discovered or Created?</a:t>
            </a:r>
            <a:br>
              <a:rPr lang="en-US" sz="4000" b="1" dirty="0" smtClean="0">
                <a:sym typeface="UC Berkeley OS Sign"/>
              </a:rPr>
            </a:br>
            <a:r>
              <a:rPr lang="en-US" sz="4000" b="1" dirty="0" smtClean="0">
                <a:sym typeface="UC Berkeley OS Sign"/>
              </a:rPr>
              <a:t>“Carving </a:t>
            </a:r>
            <a:r>
              <a:rPr lang="en-US" sz="4000" b="1" dirty="0">
                <a:solidFill>
                  <a:srgbClr val="FF0000"/>
                </a:solidFill>
                <a:sym typeface="UC Berkeley OS Sign"/>
              </a:rPr>
              <a:t>Nature</a:t>
            </a:r>
            <a:r>
              <a:rPr lang="en-US" sz="4000" b="1" dirty="0">
                <a:sym typeface="UC Berkeley OS Sign"/>
              </a:rPr>
              <a:t> at its Joints”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193" y="1752600"/>
            <a:ext cx="8036719" cy="4362250"/>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Over 2000 years ago Plato </a:t>
            </a:r>
            <a:r>
              <a:rPr lang="en-US" sz="2800" dirty="0" smtClean="0"/>
              <a:t>proposed </a:t>
            </a:r>
            <a:r>
              <a:rPr lang="en-US" sz="2800" dirty="0"/>
              <a:t>that species are distinguished by "carving nature at its joints" - where the natural differences between things are the largest or most salient or where there are few </a:t>
            </a:r>
            <a:r>
              <a:rPr lang="en-US" sz="2800" dirty="0" smtClean="0"/>
              <a:t>connections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I.e., there are “</a:t>
            </a:r>
            <a:r>
              <a:rPr lang="en-US" sz="2800" dirty="0" smtClean="0">
                <a:solidFill>
                  <a:srgbClr val="FF0000"/>
                </a:solidFill>
              </a:rPr>
              <a:t>natural kinds</a:t>
            </a:r>
            <a:r>
              <a:rPr lang="en-US" sz="2800" dirty="0" smtClean="0"/>
              <a:t>” – categories are discovered, not invented</a:t>
            </a:r>
            <a:endParaRPr lang="en-US" sz="28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"Joints" and the boundaries they create between things exist to some extent with physical resources and are manifested in their surface or perceptible properties</a:t>
            </a:r>
          </a:p>
        </p:txBody>
      </p:sp>
    </p:spTree>
    <p:extLst>
      <p:ext uri="{BB962C8B-B14F-4D97-AF65-F5344CB8AC3E}">
        <p14:creationId xmlns:p14="http://schemas.microsoft.com/office/powerpoint/2010/main" val="97708853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685800" y="409203"/>
            <a:ext cx="82296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smtClean="0">
                <a:latin typeface="+mj-lt"/>
                <a:ea typeface="+mj-ea"/>
                <a:cs typeface="+mj-cs"/>
                <a:sym typeface="UC Berkeley OS Sign"/>
              </a:rPr>
              <a:t>Who You Are (Survey, </a:t>
            </a:r>
            <a:r>
              <a:rPr lang="en-US" sz="3600" b="1" dirty="0" smtClean="0">
                <a:latin typeface="+mj-lt"/>
                <a:ea typeface="+mj-ea"/>
                <a:cs typeface="+mj-cs"/>
                <a:sym typeface="UC Berkeley OS Sign"/>
              </a:rPr>
              <a:t>N=31)</a:t>
            </a:r>
            <a:endParaRPr lang="en-US" sz="3600" b="1" dirty="0">
              <a:latin typeface="+mj-lt"/>
              <a:ea typeface="+mj-ea"/>
              <a:cs typeface="+mj-cs"/>
              <a:sym typeface="UC Berkeley OS Sign"/>
            </a:endParaRPr>
          </a:p>
        </p:txBody>
      </p:sp>
      <p:sp>
        <p:nvSpPr>
          <p:cNvPr id="6" name="Rectangle 5"/>
          <p:cNvSpPr/>
          <p:nvPr/>
        </p:nvSpPr>
        <p:spPr>
          <a:xfrm>
            <a:off x="304800" y="838200"/>
            <a:ext cx="8305800" cy="6633385"/>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87% </a:t>
            </a:r>
            <a:r>
              <a:rPr lang="en-US" sz="2800" dirty="0" smtClean="0"/>
              <a:t>cogsci majors</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Other minors/dual majors:  neuroscience, CS, DS, economics, music, education</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Disciplinary emphasis (rank order)</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a:t>
            </a:r>
            <a:r>
              <a:rPr lang="en-US" sz="2800" dirty="0" smtClean="0"/>
              <a:t>Neuroscience,  psych, CS, DS… anthropology</a:t>
            </a:r>
          </a:p>
          <a:p>
            <a:pPr marL="2571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 </a:t>
            </a:r>
            <a:r>
              <a:rPr lang="en-US" sz="2800" dirty="0"/>
              <a:t>Work and research experience</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Many said “none” but many have lab experience and several have worked at established tech firms or start-ups</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Writing skills – you all claim proficiency or at least competency</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Tree>
    <p:extLst>
      <p:ext uri="{BB962C8B-B14F-4D97-AF65-F5344CB8AC3E}">
        <p14:creationId xmlns:p14="http://schemas.microsoft.com/office/powerpoint/2010/main" val="4285691372"/>
      </p:ext>
    </p:extLst>
  </p:cSld>
  <p:clrMapOvr>
    <a:masterClrMapping/>
  </p:clrMapOvr>
  <p:transition advTm="459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81000" y="4470399"/>
            <a:ext cx="2658480" cy="2047875"/>
          </a:xfrm>
          <a:prstGeom prst="rect">
            <a:avLst/>
          </a:prstGeom>
        </p:spPr>
      </p:pic>
      <p:pic>
        <p:nvPicPr>
          <p:cNvPr id="3" name="Picture 2"/>
          <p:cNvPicPr>
            <a:picLocks noChangeAspect="1"/>
          </p:cNvPicPr>
          <p:nvPr/>
        </p:nvPicPr>
        <p:blipFill>
          <a:blip r:embed="rId4" cstate="print"/>
          <a:stretch>
            <a:fillRect/>
          </a:stretch>
        </p:blipFill>
        <p:spPr>
          <a:xfrm>
            <a:off x="6249176" y="4494211"/>
            <a:ext cx="2503839" cy="2024062"/>
          </a:xfrm>
          <a:prstGeom prst="rect">
            <a:avLst/>
          </a:prstGeom>
        </p:spPr>
      </p:pic>
      <p:pic>
        <p:nvPicPr>
          <p:cNvPr id="4" name="Picture 3"/>
          <p:cNvPicPr>
            <a:picLocks noChangeAspect="1"/>
          </p:cNvPicPr>
          <p:nvPr/>
        </p:nvPicPr>
        <p:blipFill>
          <a:blip r:embed="rId5" cstate="print"/>
          <a:stretch>
            <a:fillRect/>
          </a:stretch>
        </p:blipFill>
        <p:spPr>
          <a:xfrm>
            <a:off x="3380782" y="4494211"/>
            <a:ext cx="2602515" cy="2000250"/>
          </a:xfrm>
          <a:prstGeom prst="rect">
            <a:avLst/>
          </a:prstGeom>
        </p:spPr>
      </p:pic>
      <p:pic>
        <p:nvPicPr>
          <p:cNvPr id="5" name="Picture 4"/>
          <p:cNvPicPr>
            <a:picLocks noChangeAspect="1"/>
          </p:cNvPicPr>
          <p:nvPr/>
        </p:nvPicPr>
        <p:blipFill>
          <a:blip r:embed="rId6" cstate="print"/>
          <a:stretch>
            <a:fillRect/>
          </a:stretch>
        </p:blipFill>
        <p:spPr>
          <a:xfrm>
            <a:off x="461380" y="1968806"/>
            <a:ext cx="2999782" cy="2252279"/>
          </a:xfrm>
          <a:prstGeom prst="rect">
            <a:avLst/>
          </a:prstGeom>
        </p:spPr>
      </p:pic>
      <p:pic>
        <p:nvPicPr>
          <p:cNvPr id="6" name="Picture 5"/>
          <p:cNvPicPr>
            <a:picLocks noChangeAspect="1"/>
          </p:cNvPicPr>
          <p:nvPr/>
        </p:nvPicPr>
        <p:blipFill>
          <a:blip r:embed="rId7" cstate="print"/>
          <a:stretch>
            <a:fillRect/>
          </a:stretch>
        </p:blipFill>
        <p:spPr>
          <a:xfrm>
            <a:off x="6784514" y="1990421"/>
            <a:ext cx="1610185" cy="2014520"/>
          </a:xfrm>
          <a:prstGeom prst="rect">
            <a:avLst/>
          </a:prstGeom>
        </p:spPr>
      </p:pic>
      <p:pic>
        <p:nvPicPr>
          <p:cNvPr id="7" name="Picture 6"/>
          <p:cNvPicPr>
            <a:picLocks noChangeAspect="1"/>
          </p:cNvPicPr>
          <p:nvPr/>
        </p:nvPicPr>
        <p:blipFill>
          <a:blip r:embed="rId8" cstate="print"/>
          <a:stretch>
            <a:fillRect/>
          </a:stretch>
        </p:blipFill>
        <p:spPr>
          <a:xfrm>
            <a:off x="4267200" y="1993487"/>
            <a:ext cx="2225214" cy="2011454"/>
          </a:xfrm>
          <a:prstGeom prst="rect">
            <a:avLst/>
          </a:prstGeom>
        </p:spPr>
      </p:pic>
      <p:pic>
        <p:nvPicPr>
          <p:cNvPr id="8" name="Picture 7"/>
          <p:cNvPicPr>
            <a:picLocks noChangeAspect="1"/>
          </p:cNvPicPr>
          <p:nvPr/>
        </p:nvPicPr>
        <p:blipFill>
          <a:blip r:embed="rId9" cstate="print"/>
          <a:stretch>
            <a:fillRect/>
          </a:stretch>
        </p:blipFill>
        <p:spPr>
          <a:xfrm>
            <a:off x="6358459" y="149254"/>
            <a:ext cx="2394556" cy="1639160"/>
          </a:xfrm>
          <a:prstGeom prst="rect">
            <a:avLst/>
          </a:prstGeom>
        </p:spPr>
      </p:pic>
      <p:cxnSp>
        <p:nvCxnSpPr>
          <p:cNvPr id="12" name="Elbow Connector 11"/>
          <p:cNvCxnSpPr/>
          <p:nvPr/>
        </p:nvCxnSpPr>
        <p:spPr>
          <a:xfrm>
            <a:off x="381000" y="1788414"/>
            <a:ext cx="8305800" cy="2432671"/>
          </a:xfrm>
          <a:prstGeom prst="bentConnector3">
            <a:avLst>
              <a:gd name="adj1" fmla="val 41437"/>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8300" y="355763"/>
            <a:ext cx="5787796" cy="954107"/>
          </a:xfrm>
          <a:prstGeom prst="rect">
            <a:avLst/>
          </a:prstGeom>
          <a:noFill/>
        </p:spPr>
        <p:txBody>
          <a:bodyPr wrap="square" rtlCol="0">
            <a:spAutoFit/>
          </a:bodyPr>
          <a:lstStyle/>
          <a:p>
            <a:r>
              <a:rPr lang="en-US" sz="2800" b="1" dirty="0" smtClean="0">
                <a:latin typeface="+mj-lt"/>
              </a:rPr>
              <a:t>Shared Visible Features Carve These Animals into Two Categories</a:t>
            </a:r>
            <a:endParaRPr lang="en-US" sz="2800" b="1" dirty="0">
              <a:latin typeface="+mj-lt"/>
            </a:endParaRPr>
          </a:p>
        </p:txBody>
      </p:sp>
    </p:spTree>
    <p:extLst>
      <p:ext uri="{BB962C8B-B14F-4D97-AF65-F5344CB8AC3E}">
        <p14:creationId xmlns:p14="http://schemas.microsoft.com/office/powerpoint/2010/main" val="34969335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41</a:t>
            </a:fld>
            <a:endParaRPr lang="en-US" sz="1500" dirty="0">
              <a:solidFill>
                <a:srgbClr val="002955"/>
              </a:solidFill>
              <a:latin typeface="UC Berkeley OS Sign"/>
              <a:ea typeface="MS PGothic" pitchFamily="34" charset="-128"/>
              <a:sym typeface="UC Berkeley OS Sign"/>
            </a:endParaRPr>
          </a:p>
        </p:txBody>
      </p:sp>
      <p:pic>
        <p:nvPicPr>
          <p:cNvPr id="8" name="Picture 7" descr="MartialArtsCategories.gif"/>
          <p:cNvPicPr>
            <a:picLocks noChangeAspect="1"/>
          </p:cNvPicPr>
          <p:nvPr/>
        </p:nvPicPr>
        <p:blipFill>
          <a:blip r:embed="rId3" cstate="print"/>
          <a:stretch>
            <a:fillRect/>
          </a:stretch>
        </p:blipFill>
        <p:spPr>
          <a:xfrm>
            <a:off x="990600" y="1143000"/>
            <a:ext cx="6850411" cy="4482847"/>
          </a:xfrm>
          <a:prstGeom prst="rect">
            <a:avLst/>
          </a:prstGeom>
        </p:spPr>
      </p:pic>
      <p:sp>
        <p:nvSpPr>
          <p:cNvPr id="10" name="Title 9"/>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But “Cue Validity” Depends on Context</a:t>
            </a:r>
          </a:p>
        </p:txBody>
      </p:sp>
      <p:sp>
        <p:nvSpPr>
          <p:cNvPr id="6" name="TextBox 5"/>
          <p:cNvSpPr txBox="1"/>
          <p:nvPr/>
        </p:nvSpPr>
        <p:spPr>
          <a:xfrm>
            <a:off x="847503" y="5791200"/>
            <a:ext cx="7924800" cy="1077218"/>
          </a:xfrm>
          <a:prstGeom prst="rect">
            <a:avLst/>
          </a:prstGeom>
          <a:noFill/>
        </p:spPr>
        <p:txBody>
          <a:bodyPr wrap="square" rtlCol="0">
            <a:spAutoFit/>
          </a:bodyPr>
          <a:lstStyle/>
          <a:p>
            <a:r>
              <a:rPr lang="en-US" sz="3200" dirty="0" smtClean="0"/>
              <a:t>Shared features that “carve” the categories in one context might not work in another</a:t>
            </a:r>
            <a:endParaRPr lang="en-US" sz="3200" dirty="0"/>
          </a:p>
        </p:txBody>
      </p:sp>
    </p:spTree>
    <p:extLst>
      <p:ext uri="{BB962C8B-B14F-4D97-AF65-F5344CB8AC3E}">
        <p14:creationId xmlns:p14="http://schemas.microsoft.com/office/powerpoint/2010/main" val="226043931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457200" y="0"/>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smtClean="0">
                <a:sym typeface="UC Berkeley OS Sign"/>
              </a:rPr>
              <a:t>Intentional Arrangement</a:t>
            </a:r>
            <a:endParaRPr lang="en-US" sz="3600" b="1" dirty="0">
              <a:sym typeface="UC Berkeley OS Sign"/>
            </a:endParaRPr>
          </a:p>
        </p:txBody>
      </p:sp>
      <p:sp>
        <p:nvSpPr>
          <p:cNvPr id="2048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D0C1EE5D-A829-4785-9731-616F6D237ECC}" type="slidenum">
              <a:rPr lang="en-US" sz="1500">
                <a:solidFill>
                  <a:srgbClr val="002955"/>
                </a:solidFill>
                <a:latin typeface="UC Berkeley OS Sign"/>
                <a:ea typeface="MS PGothic" pitchFamily="34" charset="-128"/>
                <a:sym typeface="UC Berkeley OS Sign"/>
              </a:rPr>
              <a:pPr algn="ctr"/>
              <a:t>42</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85800" y="990600"/>
            <a:ext cx="8036719" cy="4730171"/>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If the organization isn’t intentional, we can’t reuse or recreate it with our own efforts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The agents might also organize themselves in a bottom-up or “collective intelligence” fashion, especially human agents (and some insects!)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This requires explicit or implicit communication between the agents</a:t>
            </a:r>
          </a:p>
          <a:p>
            <a:endParaRPr lang="en-US" sz="2800" dirty="0" smtClean="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latin typeface="UC Berkeley OS Sign"/>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p:txBody>
      </p:sp>
      <p:pic>
        <p:nvPicPr>
          <p:cNvPr id="1026" name="Picture 2"/>
          <p:cNvPicPr>
            <a:picLocks noChangeAspect="1" noChangeArrowheads="1"/>
          </p:cNvPicPr>
          <p:nvPr/>
        </p:nvPicPr>
        <p:blipFill>
          <a:blip r:embed="rId3" cstate="print"/>
          <a:srcRect/>
          <a:stretch>
            <a:fillRect/>
          </a:stretch>
        </p:blipFill>
        <p:spPr bwMode="auto">
          <a:xfrm>
            <a:off x="5029200" y="4419600"/>
            <a:ext cx="3144325" cy="200977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219200" y="4343400"/>
            <a:ext cx="3324284" cy="2057400"/>
          </a:xfrm>
          <a:prstGeom prst="rect">
            <a:avLst/>
          </a:prstGeom>
          <a:noFill/>
          <a:ln w="9525">
            <a:noFill/>
            <a:miter lim="800000"/>
            <a:headEnd/>
            <a:tailEnd/>
          </a:ln>
        </p:spPr>
      </p:pic>
    </p:spTree>
    <p:extLst>
      <p:ext uri="{BB962C8B-B14F-4D97-AF65-F5344CB8AC3E}">
        <p14:creationId xmlns:p14="http://schemas.microsoft.com/office/powerpoint/2010/main" val="317976596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341242" y="152400"/>
            <a:ext cx="6075274"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smtClean="0">
                <a:sym typeface="UC Berkeley OS Sign"/>
              </a:rPr>
              <a:t>Organizing using </a:t>
            </a:r>
            <a:br>
              <a:rPr lang="en-US" sz="3600" b="1" dirty="0" smtClean="0">
                <a:sym typeface="UC Berkeley OS Sign"/>
              </a:rPr>
            </a:br>
            <a:r>
              <a:rPr lang="en-US" sz="3600" b="1" dirty="0" smtClean="0">
                <a:sym typeface="UC Berkeley OS Sign"/>
              </a:rPr>
              <a:t>“</a:t>
            </a:r>
            <a:r>
              <a:rPr lang="en-US" sz="3600" b="1" dirty="0">
                <a:sym typeface="UC Berkeley OS Sign"/>
              </a:rPr>
              <a:t>Interaction Resources”</a:t>
            </a:r>
          </a:p>
        </p:txBody>
      </p:sp>
      <p:sp>
        <p:nvSpPr>
          <p:cNvPr id="34819"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C52B1AEC-79E8-4BEF-9121-219CC7FAE842}" type="slidenum">
              <a:rPr lang="en-US" altLang="en-US" sz="1477">
                <a:solidFill>
                  <a:srgbClr val="002955"/>
                </a:solidFill>
                <a:latin typeface="UC Berkeley OS Sign"/>
                <a:ea typeface="MS PGothic" panose="020B0600070205080204" pitchFamily="34" charset="-128"/>
                <a:sym typeface="UC Berkeley OS Sign"/>
              </a:rPr>
              <a:pPr algn="ctr" eaLnBrk="1" hangingPunct="1"/>
              <a:t>43</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21511" name="Rectangle 7"/>
          <p:cNvSpPr>
            <a:spLocks noChangeArrowheads="1"/>
          </p:cNvSpPr>
          <p:nvPr/>
        </p:nvSpPr>
        <p:spPr bwMode="auto">
          <a:xfrm>
            <a:off x="304799" y="1219200"/>
            <a:ext cx="8686801" cy="3456297"/>
          </a:xfrm>
          <a:prstGeom prst="rect">
            <a:avLst/>
          </a:prstGeom>
          <a:noFill/>
          <a:ln w="9525">
            <a:noFill/>
            <a:miter lim="800000"/>
            <a:headEnd/>
            <a:tailEnd/>
          </a:ln>
        </p:spPr>
        <p:txBody>
          <a:bodyPr wrap="square" lIns="64291" tIns="32146" rIns="64291" bIns="32146">
            <a:spAutoFit/>
          </a:bodyPr>
          <a:lstStyle/>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2400" dirty="0">
                <a:latin typeface="UC Berkeley OS Sign"/>
                <a:sym typeface="UC Berkeley OS Sign"/>
              </a:rPr>
              <a:t>Interactions with physical </a:t>
            </a:r>
            <a:r>
              <a:rPr lang="en-US" sz="2400" dirty="0" smtClean="0">
                <a:latin typeface="UC Berkeley OS Sign"/>
                <a:sym typeface="UC Berkeley OS Sign"/>
              </a:rPr>
              <a:t>resources</a:t>
            </a:r>
            <a:br>
              <a:rPr lang="en-US" sz="2400" dirty="0" smtClean="0">
                <a:latin typeface="UC Berkeley OS Sign"/>
                <a:sym typeface="UC Berkeley OS Sign"/>
              </a:rPr>
            </a:br>
            <a:r>
              <a:rPr lang="en-US" sz="2400" dirty="0" smtClean="0">
                <a:latin typeface="UC Berkeley OS Sign"/>
                <a:sym typeface="UC Berkeley OS Sign"/>
              </a:rPr>
              <a:t>sometimes </a:t>
            </a:r>
            <a:r>
              <a:rPr lang="en-US" sz="2400" dirty="0">
                <a:latin typeface="UC Berkeley OS Sign"/>
                <a:sym typeface="UC Berkeley OS Sign"/>
              </a:rPr>
              <a:t>leave traces or </a:t>
            </a:r>
            <a:r>
              <a:rPr lang="en-US" sz="2400" dirty="0" smtClean="0">
                <a:latin typeface="UC Berkeley OS Sign"/>
                <a:sym typeface="UC Berkeley OS Sign"/>
              </a:rPr>
              <a:t>other</a:t>
            </a:r>
            <a:br>
              <a:rPr lang="en-US" sz="2400" dirty="0" smtClean="0">
                <a:latin typeface="UC Berkeley OS Sign"/>
                <a:sym typeface="UC Berkeley OS Sign"/>
              </a:rPr>
            </a:br>
            <a:r>
              <a:rPr lang="en-US" sz="2400" dirty="0" smtClean="0">
                <a:latin typeface="UC Berkeley OS Sign"/>
                <a:sym typeface="UC Berkeley OS Sign"/>
              </a:rPr>
              <a:t>evidence </a:t>
            </a:r>
            <a:r>
              <a:rPr lang="en-US" sz="2400" dirty="0">
                <a:latin typeface="UC Berkeley OS Sign"/>
                <a:sym typeface="UC Berkeley OS Sign"/>
              </a:rPr>
              <a:t>that an interaction has taken place</a:t>
            </a:r>
          </a:p>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2400" dirty="0" smtClean="0">
                <a:latin typeface="UC Berkeley OS Sign"/>
                <a:sym typeface="UC Berkeley OS Sign"/>
              </a:rPr>
              <a:t>With digital </a:t>
            </a:r>
            <a:r>
              <a:rPr lang="en-US" sz="2400" dirty="0">
                <a:latin typeface="UC Berkeley OS Sign"/>
                <a:sym typeface="UC Berkeley OS Sign"/>
              </a:rPr>
              <a:t>resources, or physical resources </a:t>
            </a:r>
            <a:r>
              <a:rPr lang="en-US" sz="2400" dirty="0" smtClean="0">
                <a:latin typeface="UC Berkeley OS Sign"/>
                <a:sym typeface="UC Berkeley OS Sign"/>
              </a:rPr>
              <a:t>augmented </a:t>
            </a:r>
            <a:r>
              <a:rPr lang="en-US" sz="2400" dirty="0">
                <a:latin typeface="UC Berkeley OS Sign"/>
                <a:sym typeface="UC Berkeley OS Sign"/>
              </a:rPr>
              <a:t>by sensing, recording, or communication capabilities, </a:t>
            </a:r>
            <a:r>
              <a:rPr lang="en-US" sz="2400" dirty="0" smtClean="0">
                <a:latin typeface="UC Berkeley OS Sign"/>
                <a:sym typeface="UC Berkeley OS Sign"/>
              </a:rPr>
              <a:t>interaction traces can be</a:t>
            </a:r>
            <a:r>
              <a:rPr lang="en-US" sz="2400" dirty="0" smtClean="0">
                <a:solidFill>
                  <a:srgbClr val="FF0000"/>
                </a:solidFill>
                <a:latin typeface="UC Berkeley OS Sign"/>
                <a:sym typeface="UC Berkeley OS Sign"/>
              </a:rPr>
              <a:t> </a:t>
            </a:r>
            <a:r>
              <a:rPr lang="en-US" sz="2400" dirty="0">
                <a:solidFill>
                  <a:srgbClr val="FF0000"/>
                </a:solidFill>
                <a:latin typeface="UC Berkeley OS Sign"/>
                <a:sym typeface="UC Berkeley OS Sign"/>
              </a:rPr>
              <a:t>predictable, persistent, and </a:t>
            </a:r>
            <a:r>
              <a:rPr lang="en-US" sz="2400" dirty="0" smtClean="0">
                <a:solidFill>
                  <a:srgbClr val="FF0000"/>
                </a:solidFill>
                <a:latin typeface="UC Berkeley OS Sign"/>
                <a:sym typeface="UC Berkeley OS Sign"/>
              </a:rPr>
              <a:t>consistent </a:t>
            </a:r>
            <a:endParaRPr lang="en-US" sz="2400" dirty="0">
              <a:solidFill>
                <a:srgbClr val="FF0000"/>
              </a:solidFill>
              <a:latin typeface="UC Berkeley OS Sign"/>
              <a:sym typeface="UC Berkeley OS Sign"/>
            </a:endParaRPr>
          </a:p>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2400" dirty="0">
                <a:latin typeface="UC Berkeley OS Sign"/>
                <a:sym typeface="UC Berkeley OS Sign"/>
              </a:rPr>
              <a:t>These “interaction resources</a:t>
            </a:r>
            <a:r>
              <a:rPr lang="en-US" sz="2400" dirty="0" smtClean="0">
                <a:latin typeface="UC Berkeley OS Sign"/>
                <a:sym typeface="UC Berkeley OS Sign"/>
              </a:rPr>
              <a:t>” – </a:t>
            </a:r>
            <a:r>
              <a:rPr lang="en-US" sz="2400" dirty="0" smtClean="0">
                <a:solidFill>
                  <a:srgbClr val="FF0000"/>
                </a:solidFill>
                <a:latin typeface="UC Berkeley OS Sign"/>
                <a:sym typeface="UC Berkeley OS Sign"/>
              </a:rPr>
              <a:t>data about interactions </a:t>
            </a:r>
            <a:r>
              <a:rPr lang="en-US" sz="2400" dirty="0" smtClean="0">
                <a:latin typeface="UC Berkeley OS Sign"/>
                <a:sym typeface="UC Berkeley OS Sign"/>
              </a:rPr>
              <a:t>– </a:t>
            </a:r>
            <a:r>
              <a:rPr lang="en-US" sz="2400" dirty="0">
                <a:latin typeface="UC Berkeley OS Sign"/>
                <a:sym typeface="UC Berkeley OS Sign"/>
              </a:rPr>
              <a:t>can be analyzed to reorganize the resource collection or otherwise influence subsequent interactions </a:t>
            </a:r>
            <a:endParaRPr lang="en-US" sz="2800" dirty="0">
              <a:latin typeface="UC Berkeley OS Sign"/>
              <a:sym typeface="UC Berkeley OS Sign"/>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6516" y="16565"/>
            <a:ext cx="2316480" cy="185928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799" y="4675498"/>
            <a:ext cx="6635005" cy="2030698"/>
          </a:xfrm>
          <a:prstGeom prst="rect">
            <a:avLst/>
          </a:prstGeom>
        </p:spPr>
      </p:pic>
    </p:spTree>
    <p:extLst>
      <p:ext uri="{BB962C8B-B14F-4D97-AF65-F5344CB8AC3E}">
        <p14:creationId xmlns:p14="http://schemas.microsoft.com/office/powerpoint/2010/main" val="312798397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856" y="1066800"/>
            <a:ext cx="7541720" cy="5638800"/>
          </a:xfrm>
          <a:prstGeom prst="rect">
            <a:avLst/>
          </a:prstGeom>
        </p:spPr>
      </p:pic>
      <p:sp>
        <p:nvSpPr>
          <p:cNvPr id="3" name="Right Arrow 2"/>
          <p:cNvSpPr/>
          <p:nvPr/>
        </p:nvSpPr>
        <p:spPr>
          <a:xfrm rot="9254388">
            <a:off x="3956860" y="5167785"/>
            <a:ext cx="777710" cy="301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8981768">
            <a:off x="3887063" y="4724779"/>
            <a:ext cx="713235" cy="329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4273554">
            <a:off x="2700936" y="4555519"/>
            <a:ext cx="713235" cy="329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4493847">
            <a:off x="6183502" y="1758829"/>
            <a:ext cx="713235" cy="329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94692" y="4305768"/>
            <a:ext cx="271907" cy="523220"/>
          </a:xfrm>
          <a:prstGeom prst="rect">
            <a:avLst/>
          </a:prstGeom>
          <a:noFill/>
        </p:spPr>
        <p:txBody>
          <a:bodyPr wrap="square" rtlCol="0">
            <a:spAutoFit/>
          </a:bodyPr>
          <a:lstStyle/>
          <a:p>
            <a:r>
              <a:rPr lang="en-US" sz="2800" b="1" dirty="0" smtClean="0">
                <a:latin typeface="Adobe Gothic Std B" panose="020B0800000000000000" pitchFamily="34" charset="-128"/>
                <a:ea typeface="Adobe Gothic Std B" panose="020B0800000000000000" pitchFamily="34" charset="-128"/>
              </a:rPr>
              <a:t>2</a:t>
            </a:r>
            <a:endParaRPr lang="en-US" sz="2800" b="1" dirty="0">
              <a:latin typeface="Adobe Gothic Std B" panose="020B0800000000000000" pitchFamily="34" charset="-128"/>
              <a:ea typeface="Adobe Gothic Std B" panose="020B0800000000000000" pitchFamily="34" charset="-128"/>
            </a:endParaRPr>
          </a:p>
        </p:txBody>
      </p:sp>
      <p:sp>
        <p:nvSpPr>
          <p:cNvPr id="14" name="TextBox 13"/>
          <p:cNvSpPr txBox="1"/>
          <p:nvPr/>
        </p:nvSpPr>
        <p:spPr>
          <a:xfrm>
            <a:off x="4745479" y="4583795"/>
            <a:ext cx="271907" cy="523220"/>
          </a:xfrm>
          <a:prstGeom prst="rect">
            <a:avLst/>
          </a:prstGeom>
          <a:noFill/>
        </p:spPr>
        <p:txBody>
          <a:bodyPr wrap="square" rtlCol="0">
            <a:spAutoFit/>
          </a:bodyPr>
          <a:lstStyle/>
          <a:p>
            <a:r>
              <a:rPr lang="en-US" sz="2800" b="1" dirty="0" smtClean="0">
                <a:latin typeface="Adobe Gothic Std B" panose="020B0800000000000000" pitchFamily="34" charset="-128"/>
                <a:ea typeface="Adobe Gothic Std B" panose="020B0800000000000000" pitchFamily="34" charset="-128"/>
              </a:rPr>
              <a:t>1</a:t>
            </a:r>
            <a:endParaRPr lang="en-US" sz="2800" b="1" dirty="0">
              <a:latin typeface="Adobe Gothic Std B" panose="020B0800000000000000" pitchFamily="34" charset="-128"/>
              <a:ea typeface="Adobe Gothic Std B" panose="020B0800000000000000" pitchFamily="34" charset="-128"/>
            </a:endParaRPr>
          </a:p>
        </p:txBody>
      </p:sp>
      <p:sp>
        <p:nvSpPr>
          <p:cNvPr id="15" name="TextBox 14"/>
          <p:cNvSpPr txBox="1"/>
          <p:nvPr/>
        </p:nvSpPr>
        <p:spPr>
          <a:xfrm>
            <a:off x="4606489" y="4044158"/>
            <a:ext cx="271907" cy="523220"/>
          </a:xfrm>
          <a:prstGeom prst="rect">
            <a:avLst/>
          </a:prstGeom>
          <a:noFill/>
        </p:spPr>
        <p:txBody>
          <a:bodyPr wrap="square" rtlCol="0">
            <a:spAutoFit/>
          </a:bodyPr>
          <a:lstStyle/>
          <a:p>
            <a:r>
              <a:rPr lang="en-US" sz="2800" b="1" dirty="0" smtClean="0">
                <a:latin typeface="Adobe Gothic Std B" panose="020B0800000000000000" pitchFamily="34" charset="-128"/>
                <a:ea typeface="Adobe Gothic Std B" panose="020B0800000000000000" pitchFamily="34" charset="-128"/>
              </a:rPr>
              <a:t>4</a:t>
            </a:r>
            <a:endParaRPr lang="en-US" sz="2800" b="1" dirty="0">
              <a:latin typeface="Adobe Gothic Std B" panose="020B0800000000000000" pitchFamily="34" charset="-128"/>
              <a:ea typeface="Adobe Gothic Std B" panose="020B0800000000000000" pitchFamily="34" charset="-128"/>
            </a:endParaRPr>
          </a:p>
        </p:txBody>
      </p:sp>
      <p:sp>
        <p:nvSpPr>
          <p:cNvPr id="16" name="TextBox 15"/>
          <p:cNvSpPr txBox="1"/>
          <p:nvPr/>
        </p:nvSpPr>
        <p:spPr>
          <a:xfrm>
            <a:off x="6847123" y="1429775"/>
            <a:ext cx="271907" cy="523220"/>
          </a:xfrm>
          <a:prstGeom prst="rect">
            <a:avLst/>
          </a:prstGeom>
          <a:noFill/>
        </p:spPr>
        <p:txBody>
          <a:bodyPr wrap="square" rtlCol="0">
            <a:spAutoFit/>
          </a:bodyPr>
          <a:lstStyle/>
          <a:p>
            <a:r>
              <a:rPr lang="en-US" sz="2800" b="1" dirty="0" smtClean="0">
                <a:latin typeface="Adobe Gothic Std B" panose="020B0800000000000000" pitchFamily="34" charset="-128"/>
                <a:ea typeface="Adobe Gothic Std B" panose="020B0800000000000000" pitchFamily="34" charset="-128"/>
              </a:rPr>
              <a:t>3</a:t>
            </a:r>
            <a:endParaRPr lang="en-US" sz="2800" b="1" dirty="0">
              <a:latin typeface="Adobe Gothic Std B" panose="020B0800000000000000" pitchFamily="34" charset="-128"/>
              <a:ea typeface="Adobe Gothic Std B" panose="020B0800000000000000" pitchFamily="34" charset="-128"/>
            </a:endParaRPr>
          </a:p>
        </p:txBody>
      </p:sp>
      <p:sp>
        <p:nvSpPr>
          <p:cNvPr id="17" name="TextBox 16"/>
          <p:cNvSpPr txBox="1"/>
          <p:nvPr/>
        </p:nvSpPr>
        <p:spPr>
          <a:xfrm>
            <a:off x="151559" y="155556"/>
            <a:ext cx="9219799" cy="602024"/>
          </a:xfrm>
          <a:prstGeom prst="rect">
            <a:avLst/>
          </a:prstGeom>
          <a:noFill/>
        </p:spPr>
        <p:txBody>
          <a:bodyPr wrap="square" rtlCol="0">
            <a:spAutoFit/>
          </a:bodyPr>
          <a:lstStyle/>
          <a:p>
            <a:pPr indent="-160729"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rPr>
              <a:t>Where’s Bob and Where Has He Been?</a:t>
            </a:r>
          </a:p>
        </p:txBody>
      </p:sp>
    </p:spTree>
    <p:extLst>
      <p:ext uri="{BB962C8B-B14F-4D97-AF65-F5344CB8AC3E}">
        <p14:creationId xmlns:p14="http://schemas.microsoft.com/office/powerpoint/2010/main" val="14574047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9" descr="SpiceRack7.jpg"/>
          <p:cNvPicPr>
            <a:picLocks noChangeAspect="1"/>
          </p:cNvPicPr>
          <p:nvPr/>
        </p:nvPicPr>
        <p:blipFill>
          <a:blip r:embed="rId3" cstate="print"/>
          <a:srcRect/>
          <a:stretch>
            <a:fillRect/>
          </a:stretch>
        </p:blipFill>
        <p:spPr bwMode="auto">
          <a:xfrm>
            <a:off x="838200" y="1295400"/>
            <a:ext cx="2032620" cy="2632025"/>
          </a:xfrm>
          <a:prstGeom prst="rect">
            <a:avLst/>
          </a:prstGeom>
          <a:noFill/>
          <a:ln w="9525">
            <a:noFill/>
            <a:miter lim="800000"/>
            <a:headEnd/>
            <a:tailEnd/>
          </a:ln>
        </p:spPr>
      </p:pic>
      <p:sp>
        <p:nvSpPr>
          <p:cNvPr id="26627" name="Rectangle 1"/>
          <p:cNvSpPr>
            <a:spLocks noGrp="1" noChangeArrowheads="1"/>
          </p:cNvSpPr>
          <p:nvPr>
            <p:ph type="title"/>
          </p:nvPr>
        </p:nvSpPr>
        <p:spPr>
          <a:xfrm>
            <a:off x="685800" y="304800"/>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Principles don’t Specify Implementation: </a:t>
            </a:r>
            <a:br>
              <a:rPr lang="en-US" sz="3600" b="1" dirty="0">
                <a:sym typeface="UC Berkeley OS Sign"/>
              </a:rPr>
            </a:br>
            <a:r>
              <a:rPr lang="en-US" sz="3600" b="1" dirty="0">
                <a:sym typeface="UC Berkeley OS Sign"/>
              </a:rPr>
              <a:t>“Organize Spices Alphabetically”</a:t>
            </a:r>
          </a:p>
        </p:txBody>
      </p:sp>
      <p:sp>
        <p:nvSpPr>
          <p:cNvPr id="2662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B44BB692-D1FD-4229-B89F-79C543D2655F}" type="slidenum">
              <a:rPr lang="en-US" sz="1500">
                <a:solidFill>
                  <a:srgbClr val="002955"/>
                </a:solidFill>
                <a:latin typeface="UC Berkeley OS Sign"/>
                <a:ea typeface="MS PGothic" pitchFamily="34" charset="-128"/>
                <a:sym typeface="UC Berkeley OS Sign"/>
              </a:rPr>
              <a:pPr algn="ctr"/>
              <a:t>45</a:t>
            </a:fld>
            <a:endParaRPr lang="en-US" sz="1500" dirty="0">
              <a:solidFill>
                <a:srgbClr val="002955"/>
              </a:solidFill>
              <a:latin typeface="UC Berkeley OS Sign"/>
              <a:ea typeface="MS PGothic" pitchFamily="34" charset="-128"/>
              <a:sym typeface="UC Berkeley OS Sign"/>
            </a:endParaRPr>
          </a:p>
        </p:txBody>
      </p:sp>
      <p:pic>
        <p:nvPicPr>
          <p:cNvPr id="26632" name="Picture 16" descr="SpiceRack4.jpg"/>
          <p:cNvPicPr>
            <a:picLocks noChangeAspect="1"/>
          </p:cNvPicPr>
          <p:nvPr/>
        </p:nvPicPr>
        <p:blipFill>
          <a:blip r:embed="rId4" cstate="print"/>
          <a:srcRect/>
          <a:stretch>
            <a:fillRect/>
          </a:stretch>
        </p:blipFill>
        <p:spPr bwMode="auto">
          <a:xfrm>
            <a:off x="6248400" y="1447800"/>
            <a:ext cx="2029271" cy="2627561"/>
          </a:xfrm>
          <a:prstGeom prst="rect">
            <a:avLst/>
          </a:prstGeom>
          <a:noFill/>
          <a:ln w="9525">
            <a:noFill/>
            <a:miter lim="800000"/>
            <a:headEnd/>
            <a:tailEnd/>
          </a:ln>
        </p:spPr>
      </p:pic>
      <p:pic>
        <p:nvPicPr>
          <p:cNvPr id="26633" name="Picture 17" descr="SpiceRack1.gif"/>
          <p:cNvPicPr>
            <a:picLocks noChangeAspect="1"/>
          </p:cNvPicPr>
          <p:nvPr/>
        </p:nvPicPr>
        <p:blipFill>
          <a:blip r:embed="rId5" cstate="print"/>
          <a:srcRect/>
          <a:stretch>
            <a:fillRect/>
          </a:stretch>
        </p:blipFill>
        <p:spPr bwMode="auto">
          <a:xfrm>
            <a:off x="3505200" y="1524000"/>
            <a:ext cx="1891978" cy="2437805"/>
          </a:xfrm>
          <a:prstGeom prst="rect">
            <a:avLst/>
          </a:prstGeom>
          <a:noFill/>
          <a:ln w="9525">
            <a:noFill/>
            <a:miter lim="800000"/>
            <a:headEnd/>
            <a:tailEnd/>
          </a:ln>
        </p:spPr>
      </p:pic>
      <p:pic>
        <p:nvPicPr>
          <p:cNvPr id="26634" name="Picture 20" descr="SpiceRack5.gif"/>
          <p:cNvPicPr>
            <a:picLocks noChangeAspect="1"/>
          </p:cNvPicPr>
          <p:nvPr/>
        </p:nvPicPr>
        <p:blipFill>
          <a:blip r:embed="rId6" cstate="print"/>
          <a:srcRect/>
          <a:stretch>
            <a:fillRect/>
          </a:stretch>
        </p:blipFill>
        <p:spPr bwMode="auto">
          <a:xfrm>
            <a:off x="6019800" y="3886200"/>
            <a:ext cx="2591842" cy="1939975"/>
          </a:xfrm>
          <a:prstGeom prst="rect">
            <a:avLst/>
          </a:prstGeom>
          <a:noFill/>
          <a:ln w="9525">
            <a:noFill/>
            <a:miter lim="800000"/>
            <a:headEnd/>
            <a:tailEnd/>
          </a:ln>
        </p:spPr>
      </p:pic>
      <p:pic>
        <p:nvPicPr>
          <p:cNvPr id="26635" name="Picture 21" descr="SpiceRack8.gif"/>
          <p:cNvPicPr>
            <a:picLocks noChangeAspect="1"/>
          </p:cNvPicPr>
          <p:nvPr/>
        </p:nvPicPr>
        <p:blipFill>
          <a:blip r:embed="rId7" cstate="print"/>
          <a:srcRect/>
          <a:stretch>
            <a:fillRect/>
          </a:stretch>
        </p:blipFill>
        <p:spPr bwMode="auto">
          <a:xfrm>
            <a:off x="1066800" y="4038600"/>
            <a:ext cx="4771802" cy="1409775"/>
          </a:xfrm>
          <a:prstGeom prst="rect">
            <a:avLst/>
          </a:prstGeom>
          <a:noFill/>
          <a:ln w="9525">
            <a:noFill/>
            <a:miter lim="800000"/>
            <a:headEnd/>
            <a:tailEnd/>
          </a:ln>
        </p:spPr>
      </p:pic>
      <p:sp>
        <p:nvSpPr>
          <p:cNvPr id="14" name="TextBox 13"/>
          <p:cNvSpPr txBox="1"/>
          <p:nvPr/>
        </p:nvSpPr>
        <p:spPr>
          <a:xfrm>
            <a:off x="838200" y="5943600"/>
            <a:ext cx="5410200" cy="584775"/>
          </a:xfrm>
          <a:prstGeom prst="rect">
            <a:avLst/>
          </a:prstGeom>
          <a:noFill/>
        </p:spPr>
        <p:txBody>
          <a:bodyPr wrap="square" rtlCol="0">
            <a:spAutoFit/>
          </a:bodyPr>
          <a:lstStyle/>
          <a:p>
            <a:r>
              <a:rPr lang="en-US" sz="3200" b="1" i="1" dirty="0" smtClean="0">
                <a:solidFill>
                  <a:srgbClr val="FF0000"/>
                </a:solidFill>
              </a:rPr>
              <a:t>THINK ARCHITECTURALLY!</a:t>
            </a:r>
            <a:endParaRPr lang="en-US" sz="3200" b="1" i="1" dirty="0">
              <a:solidFill>
                <a:srgbClr val="FF0000"/>
              </a:solidFill>
            </a:endParaRPr>
          </a:p>
        </p:txBody>
      </p:sp>
    </p:spTree>
    <p:extLst>
      <p:ext uri="{BB962C8B-B14F-4D97-AF65-F5344CB8AC3E}">
        <p14:creationId xmlns:p14="http://schemas.microsoft.com/office/powerpoint/2010/main" val="336636953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ucb-tdo-chapter1.3.2-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8234" y="267890"/>
            <a:ext cx="5857875" cy="620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txBox="1">
            <a:spLocks noChangeArrowheads="1"/>
          </p:cNvSpPr>
          <p:nvPr/>
        </p:nvSpPr>
        <p:spPr>
          <a:xfrm>
            <a:off x="144066" y="577352"/>
            <a:ext cx="2694384" cy="1190997"/>
          </a:xfrm>
          <a:prstGeom prst="rect">
            <a:avLst/>
          </a:prstGeom>
        </p:spPr>
        <p:txBody>
          <a:bodyPr/>
          <a:lstStyle/>
          <a:p>
            <a:pPr indent="-160729"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rPr>
              <a:t>The </a:t>
            </a:r>
            <a:br>
              <a:rPr lang="en-US" sz="3600" b="1" dirty="0">
                <a:latin typeface="+mj-lt"/>
                <a:ea typeface="+mj-ea"/>
                <a:cs typeface="+mj-cs"/>
              </a:rPr>
            </a:br>
            <a:r>
              <a:rPr lang="en-US" sz="3600" b="1" dirty="0">
                <a:latin typeface="+mj-lt"/>
                <a:ea typeface="+mj-ea"/>
                <a:cs typeface="+mj-cs"/>
              </a:rPr>
              <a:t>Three-Tier Architecture</a:t>
            </a:r>
            <a:endParaRPr lang="en-US" sz="3600" b="1" dirty="0">
              <a:latin typeface="+mj-lt"/>
              <a:ea typeface="+mj-ea"/>
              <a:cs typeface="+mj-cs"/>
              <a:sym typeface="UC Berkeley OS Sign"/>
            </a:endParaRPr>
          </a:p>
        </p:txBody>
      </p:sp>
      <p:sp>
        <p:nvSpPr>
          <p:cNvPr id="18437" name="TextBox 4"/>
          <p:cNvSpPr txBox="1">
            <a:spLocks noChangeArrowheads="1"/>
          </p:cNvSpPr>
          <p:nvPr/>
        </p:nvSpPr>
        <p:spPr bwMode="auto">
          <a:xfrm>
            <a:off x="285750" y="2625329"/>
            <a:ext cx="2411016" cy="320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eaLnBrk="1" hangingPunct="1"/>
            <a:r>
              <a:rPr lang="en-US" altLang="en-US" sz="2531"/>
              <a:t>Organizing Principles</a:t>
            </a:r>
            <a:br>
              <a:rPr lang="en-US" altLang="en-US" sz="2531"/>
            </a:br>
            <a:r>
              <a:rPr lang="en-US" altLang="en-US" sz="2531"/>
              <a:t>are logically separated from Implementation and Presentation Tiers</a:t>
            </a:r>
          </a:p>
        </p:txBody>
      </p:sp>
    </p:spTree>
    <p:extLst>
      <p:ext uri="{BB962C8B-B14F-4D97-AF65-F5344CB8AC3E}">
        <p14:creationId xmlns:p14="http://schemas.microsoft.com/office/powerpoint/2010/main" val="26810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Grp="1" noChangeArrowheads="1"/>
          </p:cNvSpPr>
          <p:nvPr>
            <p:ph type="title"/>
          </p:nvPr>
        </p:nvSpPr>
        <p:spPr>
          <a:xfrm>
            <a:off x="0" y="321469"/>
            <a:ext cx="8621613"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3600" b="1" dirty="0"/>
              <a:t>A “Library Robot” </a:t>
            </a:r>
            <a:br>
              <a:rPr lang="en-US" altLang="en-US" sz="3600" b="1" dirty="0"/>
            </a:br>
            <a:r>
              <a:rPr lang="en-US" altLang="en-US" sz="3600" b="1" dirty="0"/>
              <a:t>Changes Only the Storage Tier</a:t>
            </a:r>
            <a:endParaRPr lang="en-US" altLang="en-US" sz="3600" b="1" dirty="0">
              <a:sym typeface="UC Berkeley OS Sign"/>
            </a:endParaRPr>
          </a:p>
        </p:txBody>
      </p:sp>
      <p:sp>
        <p:nvSpPr>
          <p:cNvPr id="105475"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FF8916CA-DAA5-44DB-B2B9-FEF6DE092C6F}" type="slidenum">
              <a:rPr lang="en-US" altLang="en-US" sz="1477">
                <a:solidFill>
                  <a:srgbClr val="002955"/>
                </a:solidFill>
                <a:latin typeface="UC Berkeley OS Sign"/>
                <a:ea typeface="MS PGothic" panose="020B0600070205080204" pitchFamily="34" charset="-128"/>
                <a:sym typeface="UC Berkeley OS Sign"/>
              </a:rPr>
              <a:pPr algn="ctr" eaLnBrk="1" hangingPunct="1"/>
              <a:t>47</a:t>
            </a:fld>
            <a:endParaRPr lang="en-US" altLang="en-US" sz="1477">
              <a:solidFill>
                <a:srgbClr val="002955"/>
              </a:solidFill>
              <a:latin typeface="UC Berkeley OS Sign"/>
              <a:ea typeface="MS PGothic" panose="020B0600070205080204" pitchFamily="34" charset="-128"/>
              <a:sym typeface="UC Berkeley OS Sign"/>
            </a:endParaRPr>
          </a:p>
        </p:txBody>
      </p:sp>
      <p:pic>
        <p:nvPicPr>
          <p:cNvPr id="105476"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169789" y="1500188"/>
            <a:ext cx="6750844" cy="5041925"/>
          </a:xfrm>
        </p:spPr>
      </p:pic>
    </p:spTree>
    <p:extLst>
      <p:ext uri="{BB962C8B-B14F-4D97-AF65-F5344CB8AC3E}">
        <p14:creationId xmlns:p14="http://schemas.microsoft.com/office/powerpoint/2010/main" val="48384497"/>
      </p:ext>
    </p:extLst>
  </p:cSld>
  <p:clrMapOvr>
    <a:masterClrMapping/>
  </p:clrMapOvr>
  <mc:AlternateContent xmlns:mc="http://schemas.openxmlformats.org/markup-compatibility/2006" xmlns:p14="http://schemas.microsoft.com/office/powerpoint/2010/main">
    <mc:Choice Requires="p14">
      <p:transition spd="slow" p14:dur="2000" advTm="11201"/>
    </mc:Choice>
    <mc:Fallback xmlns="">
      <p:transition spd="slow" advTm="11201"/>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Grp="1" noChangeArrowheads="1"/>
          </p:cNvSpPr>
          <p:nvPr>
            <p:ph type="title"/>
          </p:nvPr>
        </p:nvSpPr>
        <p:spPr>
          <a:xfrm>
            <a:off x="389085" y="609600"/>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Interactions –The Why </a:t>
            </a:r>
            <a:br>
              <a:rPr lang="en-US" sz="3600" b="1" dirty="0">
                <a:sym typeface="UC Berkeley OS Sign"/>
              </a:rPr>
            </a:br>
            <a:r>
              <a:rPr lang="en-US" sz="3600" b="1" dirty="0">
                <a:sym typeface="UC Berkeley OS Sign"/>
              </a:rPr>
              <a:t>of Organizing Systems</a:t>
            </a:r>
          </a:p>
        </p:txBody>
      </p:sp>
      <p:sp>
        <p:nvSpPr>
          <p:cNvPr id="3993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571DAF9D-7E99-439A-B844-A365EC84BBDB}" type="slidenum">
              <a:rPr lang="en-US" sz="1500">
                <a:solidFill>
                  <a:srgbClr val="002955"/>
                </a:solidFill>
                <a:latin typeface="UC Berkeley OS Sign"/>
                <a:ea typeface="MS PGothic" pitchFamily="34" charset="-128"/>
                <a:sym typeface="UC Berkeley OS Sign"/>
              </a:rPr>
              <a:pPr algn="ctr"/>
              <a:t>48</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553641" y="2035969"/>
            <a:ext cx="8036719" cy="395534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INTERACTIONS include any activity, function, or service supported by or enabled with respect to the resources in a collection or with respect the collection as a whole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Interactions can include access, reuse, copying, transforming, translating, comparing, combining, visualizing, recommending… anything that a person or process can do with the resources…</a:t>
            </a:r>
          </a:p>
          <a:p>
            <a:pPr marL="241093" indent="-241093" eaLnBrk="0" hangingPunct="0">
              <a:lnSpc>
                <a:spcPct val="93000"/>
              </a:lnSpc>
              <a:spcBef>
                <a:spcPts val="1266"/>
              </a:spcBef>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latin typeface="UC Berkeley OS Sign"/>
            </a:endParaRPr>
          </a:p>
        </p:txBody>
      </p:sp>
    </p:spTree>
    <p:extLst>
      <p:ext uri="{BB962C8B-B14F-4D97-AF65-F5344CB8AC3E}">
        <p14:creationId xmlns:p14="http://schemas.microsoft.com/office/powerpoint/2010/main" val="222876977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579455" y="429222"/>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Interactions</a:t>
            </a:r>
          </a:p>
        </p:txBody>
      </p:sp>
      <p:sp>
        <p:nvSpPr>
          <p:cNvPr id="4096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B448A50E-7F6D-428A-88F8-8870F174DB61}" type="slidenum">
              <a:rPr lang="en-US" sz="1500">
                <a:solidFill>
                  <a:srgbClr val="002955"/>
                </a:solidFill>
                <a:latin typeface="UC Berkeley OS Sign"/>
                <a:ea typeface="MS PGothic" pitchFamily="34" charset="-128"/>
                <a:sym typeface="UC Berkeley OS Sign"/>
              </a:rPr>
              <a:pPr algn="ctr"/>
              <a:t>49</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232172" y="1768078"/>
            <a:ext cx="8590359" cy="4897397"/>
          </a:xfrm>
          <a:prstGeom prst="rect">
            <a:avLst/>
          </a:prstGeom>
          <a:noFill/>
          <a:ln w="9525">
            <a:noFill/>
            <a:miter lim="800000"/>
            <a:headEnd/>
            <a:tailEnd/>
          </a:ln>
        </p:spPr>
        <p:txBody>
          <a:bodyPr lIns="64291" tIns="32146" rIns="64291" bIns="32146">
            <a:spAutoFit/>
          </a:bodyPr>
          <a:lstStyle/>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Some interactions can be enabled with any type of resource, while others are tied to resource types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The </a:t>
            </a:r>
            <a:r>
              <a:rPr lang="en-US" sz="3600" dirty="0"/>
              <a:t>supported interactions depend on the nature and extent of the resource descriptions and arrangement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Finding the optimal descriptions is an important goal but not always possible </a:t>
            </a:r>
          </a:p>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latin typeface="UC Berkeley OS Sign"/>
            </a:endParaRPr>
          </a:p>
        </p:txBody>
      </p:sp>
    </p:spTree>
    <p:extLst>
      <p:ext uri="{BB962C8B-B14F-4D97-AF65-F5344CB8AC3E}">
        <p14:creationId xmlns:p14="http://schemas.microsoft.com/office/powerpoint/2010/main" val="268905115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304800" y="381000"/>
            <a:ext cx="86106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smtClean="0">
                <a:latin typeface="+mj-lt"/>
                <a:ea typeface="+mj-ea"/>
                <a:cs typeface="+mj-cs"/>
                <a:sym typeface="UC Berkeley OS Sign"/>
              </a:rPr>
              <a:t>The Course in One Slide</a:t>
            </a:r>
            <a:endParaRPr lang="en-US" sz="3600" b="1" dirty="0">
              <a:latin typeface="+mj-lt"/>
              <a:ea typeface="+mj-ea"/>
              <a:cs typeface="+mj-cs"/>
              <a:sym typeface="UC Berkeley OS Sign"/>
            </a:endParaRPr>
          </a:p>
        </p:txBody>
      </p:sp>
      <p:sp>
        <p:nvSpPr>
          <p:cNvPr id="6" name="Rectangle 5"/>
          <p:cNvSpPr/>
          <p:nvPr/>
        </p:nvSpPr>
        <p:spPr>
          <a:xfrm>
            <a:off x="304800" y="838200"/>
            <a:ext cx="8610600" cy="6658135"/>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r>
              <a:rPr lang="en-US" sz="3200" dirty="0"/>
              <a:t>When something "makes sense” or " is organized” we are </a:t>
            </a:r>
            <a:r>
              <a:rPr lang="en-US" sz="3200" dirty="0">
                <a:solidFill>
                  <a:srgbClr val="FF0000"/>
                </a:solidFill>
              </a:rPr>
              <a:t>imposing or discovering order </a:t>
            </a:r>
            <a:r>
              <a:rPr lang="en-US" sz="3200" dirty="0"/>
              <a:t>in the arrangement of concepts, events, or resources of some kind.   </a:t>
            </a:r>
            <a:endParaRPr lang="en-US" sz="3200" dirty="0" smtClean="0"/>
          </a:p>
          <a:p>
            <a:endParaRPr lang="en-US" sz="3200" dirty="0"/>
          </a:p>
          <a:p>
            <a:r>
              <a:rPr lang="en-US" sz="3200" dirty="0" smtClean="0"/>
              <a:t>Sensemaking </a:t>
            </a:r>
            <a:r>
              <a:rPr lang="en-US" sz="3200" dirty="0"/>
              <a:t>and organizing are </a:t>
            </a:r>
            <a:r>
              <a:rPr lang="en-US" sz="3200" dirty="0">
                <a:solidFill>
                  <a:srgbClr val="FF0000"/>
                </a:solidFill>
              </a:rPr>
              <a:t>fundamental human activities </a:t>
            </a:r>
            <a:r>
              <a:rPr lang="en-US" sz="3200" dirty="0"/>
              <a:t>that raise many multi- or trans-disciplinary questions about </a:t>
            </a:r>
            <a:r>
              <a:rPr lang="en-US" sz="3200" dirty="0">
                <a:solidFill>
                  <a:srgbClr val="FF0000"/>
                </a:solidFill>
              </a:rPr>
              <a:t>perception</a:t>
            </a:r>
            <a:r>
              <a:rPr lang="en-US" sz="3200" dirty="0"/>
              <a:t>, </a:t>
            </a:r>
            <a:r>
              <a:rPr lang="en-US" sz="3200" dirty="0">
                <a:solidFill>
                  <a:srgbClr val="FF0000"/>
                </a:solidFill>
              </a:rPr>
              <a:t>knowledge</a:t>
            </a:r>
            <a:r>
              <a:rPr lang="en-US" sz="3200" dirty="0"/>
              <a:t>, </a:t>
            </a:r>
            <a:r>
              <a:rPr lang="en-US" sz="3200" dirty="0">
                <a:solidFill>
                  <a:srgbClr val="FF0000"/>
                </a:solidFill>
              </a:rPr>
              <a:t>decision making</a:t>
            </a:r>
            <a:r>
              <a:rPr lang="en-US" sz="3200" dirty="0"/>
              <a:t>, </a:t>
            </a:r>
            <a:r>
              <a:rPr lang="en-US" sz="3200" dirty="0">
                <a:solidFill>
                  <a:srgbClr val="FF0000"/>
                </a:solidFill>
              </a:rPr>
              <a:t>interaction</a:t>
            </a:r>
            <a:r>
              <a:rPr lang="en-US" sz="3200" dirty="0"/>
              <a:t> with things and with other people, </a:t>
            </a:r>
            <a:r>
              <a:rPr lang="en-US" sz="3200" dirty="0">
                <a:solidFill>
                  <a:srgbClr val="FF0000"/>
                </a:solidFill>
              </a:rPr>
              <a:t>values</a:t>
            </a:r>
            <a:r>
              <a:rPr lang="en-US" sz="3200" dirty="0"/>
              <a:t> and </a:t>
            </a:r>
            <a:r>
              <a:rPr lang="en-US" sz="3200" dirty="0">
                <a:solidFill>
                  <a:srgbClr val="FF0000"/>
                </a:solidFill>
              </a:rPr>
              <a:t>value </a:t>
            </a:r>
            <a:r>
              <a:rPr lang="en-US" sz="3200" dirty="0" smtClean="0">
                <a:solidFill>
                  <a:srgbClr val="FF0000"/>
                </a:solidFill>
              </a:rPr>
              <a:t>creation.</a:t>
            </a:r>
          </a:p>
          <a:p>
            <a:r>
              <a:rPr lang="en-US" sz="3200" dirty="0" smtClean="0"/>
              <a:t> </a:t>
            </a:r>
            <a:endParaRPr lang="en-US" sz="3200" dirty="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p:txBody>
      </p:sp>
    </p:spTree>
    <p:extLst>
      <p:ext uri="{BB962C8B-B14F-4D97-AF65-F5344CB8AC3E}">
        <p14:creationId xmlns:p14="http://schemas.microsoft.com/office/powerpoint/2010/main" val="3222139357"/>
      </p:ext>
    </p:extLst>
  </p:cSld>
  <p:clrMapOvr>
    <a:masterClrMapping/>
  </p:clrMapOvr>
  <p:transition advTm="12331"/>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665" y="469523"/>
            <a:ext cx="4800600" cy="1143000"/>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Organizing and </a:t>
            </a:r>
            <a:br>
              <a:rPr lang="en-US" sz="4000" b="1" dirty="0"/>
            </a:br>
            <a:r>
              <a:rPr lang="en-US" sz="4000" b="1" dirty="0"/>
              <a:t>Interaction Tradeoffs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2057400"/>
            <a:ext cx="5940730" cy="4601098"/>
          </a:xfrm>
        </p:spPr>
      </p:pic>
      <p:sp>
        <p:nvSpPr>
          <p:cNvPr id="5" name="TextBox 4"/>
          <p:cNvSpPr txBox="1"/>
          <p:nvPr/>
        </p:nvSpPr>
        <p:spPr>
          <a:xfrm>
            <a:off x="6477000" y="1041023"/>
            <a:ext cx="2514600" cy="5447645"/>
          </a:xfrm>
          <a:prstGeom prst="rect">
            <a:avLst/>
          </a:prstGeom>
          <a:noFill/>
        </p:spPr>
        <p:txBody>
          <a:bodyPr wrap="square" rtlCol="0">
            <a:spAutoFit/>
          </a:bodyPr>
          <a:lstStyle/>
          <a:p>
            <a:r>
              <a:rPr lang="en-US" sz="2400" dirty="0" smtClean="0"/>
              <a:t>How does recycling in Hong Kong compare with recycling here?</a:t>
            </a:r>
          </a:p>
          <a:p>
            <a:endParaRPr lang="en-US" sz="2400" dirty="0"/>
          </a:p>
          <a:p>
            <a:r>
              <a:rPr lang="en-US" sz="2400" dirty="0" smtClean="0"/>
              <a:t>What does this imply about the interactions with resources throughout the entire recycling system?</a:t>
            </a:r>
          </a:p>
          <a:p>
            <a:endParaRPr lang="en-US" dirty="0"/>
          </a:p>
          <a:p>
            <a:endParaRPr lang="en-US" dirty="0"/>
          </a:p>
        </p:txBody>
      </p:sp>
    </p:spTree>
    <p:extLst>
      <p:ext uri="{BB962C8B-B14F-4D97-AF65-F5344CB8AC3E}">
        <p14:creationId xmlns:p14="http://schemas.microsoft.com/office/powerpoint/2010/main" val="35455883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579455" y="429222"/>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smtClean="0">
                <a:sym typeface="UC Berkeley OS Sign"/>
              </a:rPr>
              <a:t>ORGANIZING SYSTEMS</a:t>
            </a:r>
            <a:br>
              <a:rPr lang="en-US" sz="3600" b="1" dirty="0" smtClean="0">
                <a:sym typeface="UC Berkeley OS Sign"/>
              </a:rPr>
            </a:br>
            <a:r>
              <a:rPr lang="en-US" sz="3600" b="1" dirty="0" smtClean="0">
                <a:solidFill>
                  <a:srgbClr val="FF0000"/>
                </a:solidFill>
                <a:sym typeface="UC Berkeley OS Sign"/>
              </a:rPr>
              <a:t>BIG IDEAS</a:t>
            </a:r>
            <a:endParaRPr lang="en-US" sz="3600" b="1" dirty="0">
              <a:solidFill>
                <a:srgbClr val="FF0000"/>
              </a:solidFill>
              <a:sym typeface="UC Berkeley OS Sign"/>
            </a:endParaRPr>
          </a:p>
        </p:txBody>
      </p:sp>
      <p:sp>
        <p:nvSpPr>
          <p:cNvPr id="4096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B448A50E-7F6D-428A-88F8-8870F174DB61}" type="slidenum">
              <a:rPr lang="en-US" sz="1500">
                <a:solidFill>
                  <a:srgbClr val="002955"/>
                </a:solidFill>
                <a:latin typeface="UC Berkeley OS Sign"/>
                <a:ea typeface="MS PGothic" pitchFamily="34" charset="-128"/>
                <a:sym typeface="UC Berkeley OS Sign"/>
              </a:rPr>
              <a:pPr algn="ctr"/>
              <a:t>51</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181944" y="1869461"/>
            <a:ext cx="8590359" cy="4475871"/>
          </a:xfrm>
          <a:prstGeom prst="rect">
            <a:avLst/>
          </a:prstGeom>
          <a:noFill/>
          <a:ln w="9525">
            <a:noFill/>
            <a:miter lim="800000"/>
            <a:headEnd/>
            <a:tailEnd/>
          </a:ln>
        </p:spPr>
        <p:txBody>
          <a:bodyPr lIns="64291" tIns="32146" rIns="64291" bIns="32146">
            <a:spAutoFit/>
          </a:bodyPr>
          <a:lstStyle/>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Every organizing system must enable users to interact with its collection of resources</a:t>
            </a:r>
          </a:p>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The </a:t>
            </a:r>
            <a:r>
              <a:rPr lang="en-US" sz="3600" dirty="0"/>
              <a:t>possible interactions depend primarily on the nature and extent of the descriptions associated with the resources</a:t>
            </a:r>
          </a:p>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Intentional </a:t>
            </a:r>
            <a:r>
              <a:rPr lang="en-US" sz="3600" dirty="0"/>
              <a:t>arrangement emerges when one or more resource descriptions are used by organizing </a:t>
            </a:r>
            <a:r>
              <a:rPr lang="en-US" sz="3600" dirty="0" smtClean="0"/>
              <a:t>principles</a:t>
            </a:r>
            <a:endParaRPr lang="en-US" sz="3600" dirty="0"/>
          </a:p>
        </p:txBody>
      </p:sp>
    </p:spTree>
    <p:extLst>
      <p:ext uri="{BB962C8B-B14F-4D97-AF65-F5344CB8AC3E}">
        <p14:creationId xmlns:p14="http://schemas.microsoft.com/office/powerpoint/2010/main" val="96625390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8811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762000" y="1371600"/>
            <a:ext cx="7162800" cy="5181600"/>
          </a:xfrm>
        </p:spPr>
        <p:txBody>
          <a:bodyPr>
            <a:normAutofit fontScale="85000" lnSpcReduction="10000"/>
          </a:bodyPr>
          <a:lstStyle/>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cs typeface="Arial" pitchFamily="34" charset="0"/>
              </a:rPr>
              <a:t>The TDO book was written to implement my model of how best to teach a course on “Information Organization and Retrieval”</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cs typeface="Arial" pitchFamily="34" charset="0"/>
              </a:rPr>
              <a:t>But S&amp;O is structured by “contexts” so we sample from TDO rather than read it straight through</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cs typeface="Arial" pitchFamily="34" charset="0"/>
              </a:rPr>
              <a:t>We also need additional texts and readings that cover topics from psychology, philosophy, and other disciplines</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cs typeface="Arial" pitchFamily="34" charset="0"/>
              </a:rPr>
              <a:t>We’ll read many TDO case studies to illustrate disciplinary and domain breadth</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latin typeface="UC Berkeley OS Sign"/>
              <a:cs typeface="Arial" pitchFamily="34" charset="0"/>
            </a:endParaRP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cs typeface="Arial" pitchFamily="34" charset="0"/>
              </a:rPr>
              <a:t>YOU WON’T LIKE OR UNDERSTAND EVERTHING TO THE SAME DEGREE. THAT’S EXPECTED AND IS OK!</a:t>
            </a:r>
          </a:p>
          <a:p>
            <a:pPr marL="0" indent="0">
              <a:buNone/>
            </a:pPr>
            <a:endParaRPr lang="en-US" sz="2800" dirty="0" smtClean="0">
              <a:latin typeface="UC Berkeley OS Sign"/>
              <a:cs typeface="Arial" pitchFamily="34" charset="0"/>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cs typeface="Arial" pitchFamily="34" charset="0"/>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p:txBody>
      </p:sp>
      <p:sp>
        <p:nvSpPr>
          <p:cNvPr id="7171"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A Tour of the </a:t>
            </a:r>
            <a:r>
              <a:rPr lang="en-US" sz="4000" b="1" dirty="0">
                <a:sym typeface="UC Berkeley OS Sign"/>
                <a:hlinkClick r:id="rId3"/>
              </a:rPr>
              <a:t>Syllabus</a:t>
            </a:r>
            <a:endParaRPr lang="en-US" sz="4000" b="1" dirty="0">
              <a:sym typeface="UC Berkeley OS Sign"/>
            </a:endParaRP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53</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375450376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304800" y="381000"/>
            <a:ext cx="86106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smtClean="0">
                <a:latin typeface="+mj-lt"/>
                <a:ea typeface="+mj-ea"/>
                <a:cs typeface="+mj-cs"/>
                <a:sym typeface="UC Berkeley OS Sign"/>
              </a:rPr>
              <a:t>Plan for the Course</a:t>
            </a:r>
            <a:endParaRPr lang="en-US" sz="3600" b="1" dirty="0">
              <a:latin typeface="+mj-lt"/>
              <a:ea typeface="+mj-ea"/>
              <a:cs typeface="+mj-cs"/>
              <a:sym typeface="UC Berkeley OS Sign"/>
            </a:endParaRPr>
          </a:p>
        </p:txBody>
      </p:sp>
      <p:sp>
        <p:nvSpPr>
          <p:cNvPr id="6" name="Rectangle 5"/>
          <p:cNvSpPr/>
          <p:nvPr/>
        </p:nvSpPr>
        <p:spPr>
          <a:xfrm>
            <a:off x="340242" y="976498"/>
            <a:ext cx="8001000" cy="5559950"/>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r>
              <a:rPr lang="en-US" sz="3200" dirty="0" smtClean="0"/>
              <a:t>We </a:t>
            </a:r>
            <a:r>
              <a:rPr lang="en-US" sz="3200" dirty="0"/>
              <a:t>can analyze sensemaking and organizing from </a:t>
            </a:r>
            <a:r>
              <a:rPr lang="en-US" sz="3200" dirty="0">
                <a:solidFill>
                  <a:srgbClr val="FF0000"/>
                </a:solidFill>
              </a:rPr>
              <a:t>four interrelated perspectives</a:t>
            </a:r>
            <a:r>
              <a:rPr lang="en-US" sz="3200" dirty="0" smtClean="0"/>
              <a:t>:</a:t>
            </a:r>
          </a:p>
          <a:p>
            <a:pPr marL="457200" indent="-457200">
              <a:buFont typeface="Arial" panose="020B0604020202020204" pitchFamily="34" charset="0"/>
              <a:buChar char="•"/>
            </a:pPr>
            <a:r>
              <a:rPr lang="en-US" sz="3200" dirty="0" smtClean="0"/>
              <a:t>As </a:t>
            </a:r>
            <a:r>
              <a:rPr lang="en-US" sz="3200" dirty="0"/>
              <a:t>a member of a social, cultural, or language </a:t>
            </a:r>
            <a:r>
              <a:rPr lang="en-US" sz="3200" dirty="0" smtClean="0"/>
              <a:t>community (</a:t>
            </a:r>
            <a:r>
              <a:rPr lang="en-US" sz="3200" dirty="0" smtClean="0">
                <a:solidFill>
                  <a:srgbClr val="FF0000"/>
                </a:solidFill>
              </a:rPr>
              <a:t>linguistics,</a:t>
            </a:r>
            <a:r>
              <a:rPr lang="en-US" sz="3200" dirty="0" smtClean="0"/>
              <a:t> </a:t>
            </a:r>
            <a:r>
              <a:rPr lang="en-US" sz="3200" dirty="0" smtClean="0">
                <a:solidFill>
                  <a:srgbClr val="FF0000"/>
                </a:solidFill>
              </a:rPr>
              <a:t>sociology, social network analysis</a:t>
            </a:r>
            <a:r>
              <a:rPr lang="en-US" sz="3200" dirty="0" smtClean="0"/>
              <a:t>)</a:t>
            </a:r>
          </a:p>
          <a:p>
            <a:pPr marL="457200" indent="-457200">
              <a:buFont typeface="Arial" panose="020B0604020202020204" pitchFamily="34" charset="0"/>
              <a:buChar char="•"/>
            </a:pPr>
            <a:r>
              <a:rPr lang="en-US" sz="3200" dirty="0" smtClean="0"/>
              <a:t>As an individual (</a:t>
            </a:r>
            <a:r>
              <a:rPr lang="en-US" sz="3200" dirty="0" smtClean="0">
                <a:solidFill>
                  <a:srgbClr val="FF0000"/>
                </a:solidFill>
              </a:rPr>
              <a:t>psychology</a:t>
            </a:r>
            <a:r>
              <a:rPr lang="en-US" sz="3200" dirty="0" smtClean="0"/>
              <a:t> and </a:t>
            </a:r>
            <a:r>
              <a:rPr lang="en-US" sz="3200" dirty="0" smtClean="0">
                <a:solidFill>
                  <a:srgbClr val="FF0000"/>
                </a:solidFill>
              </a:rPr>
              <a:t>philosophy</a:t>
            </a:r>
            <a:r>
              <a:rPr lang="en-US" sz="3200" dirty="0" smtClean="0"/>
              <a:t>)</a:t>
            </a:r>
          </a:p>
          <a:p>
            <a:pPr marL="457200" indent="-457200">
              <a:buFont typeface="Arial" panose="020B0604020202020204" pitchFamily="34" charset="0"/>
              <a:buChar char="•"/>
            </a:pPr>
            <a:r>
              <a:rPr lang="en-US" sz="3200" dirty="0" smtClean="0"/>
              <a:t>In </a:t>
            </a:r>
            <a:r>
              <a:rPr lang="en-US" sz="3200" dirty="0"/>
              <a:t>institutional </a:t>
            </a:r>
            <a:r>
              <a:rPr lang="en-US" sz="3200" dirty="0" smtClean="0"/>
              <a:t>contexts (</a:t>
            </a:r>
            <a:r>
              <a:rPr lang="en-US" sz="3200" dirty="0" smtClean="0">
                <a:solidFill>
                  <a:srgbClr val="FF0000"/>
                </a:solidFill>
              </a:rPr>
              <a:t>law</a:t>
            </a:r>
            <a:r>
              <a:rPr lang="en-US" sz="3200" dirty="0" smtClean="0"/>
              <a:t> and </a:t>
            </a:r>
            <a:r>
              <a:rPr lang="en-US" sz="3200" dirty="0" smtClean="0">
                <a:solidFill>
                  <a:srgbClr val="FF0000"/>
                </a:solidFill>
              </a:rPr>
              <a:t>business</a:t>
            </a:r>
            <a:r>
              <a:rPr lang="en-US" sz="3200" dirty="0" smtClean="0"/>
              <a:t>)</a:t>
            </a:r>
          </a:p>
          <a:p>
            <a:pPr marL="457200" indent="-457200">
              <a:buFont typeface="Arial" panose="020B0604020202020204" pitchFamily="34" charset="0"/>
              <a:buChar char="•"/>
            </a:pPr>
            <a:r>
              <a:rPr lang="en-US" sz="3200" dirty="0" smtClean="0"/>
              <a:t>In </a:t>
            </a:r>
            <a:r>
              <a:rPr lang="en-US" sz="3200" dirty="0"/>
              <a:t>data-intensive or scientific </a:t>
            </a:r>
            <a:r>
              <a:rPr lang="en-US" sz="3200" dirty="0" smtClean="0"/>
              <a:t>contexts (</a:t>
            </a:r>
            <a:r>
              <a:rPr lang="en-US" sz="3200" dirty="0" smtClean="0">
                <a:solidFill>
                  <a:srgbClr val="FF0000"/>
                </a:solidFill>
              </a:rPr>
              <a:t>statistics</a:t>
            </a:r>
            <a:r>
              <a:rPr lang="en-US" sz="3200" dirty="0" smtClean="0"/>
              <a:t>, </a:t>
            </a:r>
            <a:r>
              <a:rPr lang="en-US" sz="3200" dirty="0" smtClean="0">
                <a:solidFill>
                  <a:srgbClr val="FF0000"/>
                </a:solidFill>
              </a:rPr>
              <a:t>computer science</a:t>
            </a:r>
            <a:r>
              <a:rPr lang="en-US" sz="3200" dirty="0" smtClean="0"/>
              <a:t>, </a:t>
            </a:r>
            <a:r>
              <a:rPr lang="en-US" sz="3200" dirty="0" smtClean="0">
                <a:solidFill>
                  <a:srgbClr val="FF0000"/>
                </a:solidFill>
              </a:rPr>
              <a:t>info visualization</a:t>
            </a:r>
            <a:r>
              <a:rPr lang="en-US" sz="3200" dirty="0" smtClean="0"/>
              <a:t>).</a:t>
            </a:r>
            <a:endParaRPr lang="en-US" sz="3200" dirty="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p:txBody>
      </p:sp>
    </p:spTree>
    <p:extLst>
      <p:ext uri="{BB962C8B-B14F-4D97-AF65-F5344CB8AC3E}">
        <p14:creationId xmlns:p14="http://schemas.microsoft.com/office/powerpoint/2010/main" val="331793362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the Way…</a:t>
            </a:r>
            <a:endParaRPr lang="en-US" dirty="0"/>
          </a:p>
        </p:txBody>
      </p:sp>
      <p:sp>
        <p:nvSpPr>
          <p:cNvPr id="3" name="Content Placeholder 2"/>
          <p:cNvSpPr>
            <a:spLocks noGrp="1"/>
          </p:cNvSpPr>
          <p:nvPr>
            <p:ph sz="half" idx="1"/>
          </p:nvPr>
        </p:nvSpPr>
        <p:spPr>
          <a:xfrm>
            <a:off x="152400" y="1600200"/>
            <a:ext cx="4343400" cy="4525963"/>
          </a:xfrm>
        </p:spPr>
        <p:txBody>
          <a:bodyPr>
            <a:normAutofit fontScale="62500" lnSpcReduction="20000"/>
          </a:bodyPr>
          <a:lstStyle/>
          <a:p>
            <a:pPr marL="914400" lvl="1" indent="-457200">
              <a:buFont typeface="Arial" panose="020B0604020202020204" pitchFamily="34" charset="0"/>
              <a:buChar char="•"/>
            </a:pPr>
            <a:r>
              <a:rPr lang="en-US" sz="3400" dirty="0"/>
              <a:t>Gestalt perception</a:t>
            </a:r>
          </a:p>
          <a:p>
            <a:pPr marL="914400" lvl="1" indent="-457200">
              <a:buFont typeface="Arial" panose="020B0604020202020204" pitchFamily="34" charset="0"/>
              <a:buChar char="•"/>
            </a:pPr>
            <a:r>
              <a:rPr lang="en-US" sz="3400" dirty="0"/>
              <a:t>Perception of </a:t>
            </a:r>
            <a:r>
              <a:rPr lang="en-US" sz="3400" dirty="0" smtClean="0"/>
              <a:t>causality</a:t>
            </a:r>
          </a:p>
          <a:p>
            <a:pPr marL="914400" lvl="1" indent="-457200">
              <a:buFont typeface="Arial" panose="020B0604020202020204" pitchFamily="34" charset="0"/>
              <a:buChar char="•"/>
            </a:pPr>
            <a:r>
              <a:rPr lang="en-US" sz="3400" dirty="0" smtClean="0"/>
              <a:t>Basic </a:t>
            </a:r>
            <a:r>
              <a:rPr lang="en-US" sz="3400" dirty="0"/>
              <a:t>level categories</a:t>
            </a:r>
          </a:p>
          <a:p>
            <a:pPr marL="914400" lvl="1" indent="-457200">
              <a:buFont typeface="Arial" panose="020B0604020202020204" pitchFamily="34" charset="0"/>
              <a:buChar char="•"/>
            </a:pPr>
            <a:r>
              <a:rPr lang="en-US" sz="3400" dirty="0"/>
              <a:t>The narrative fallacy</a:t>
            </a:r>
          </a:p>
          <a:p>
            <a:pPr marL="914400" lvl="1" indent="-457200">
              <a:buFont typeface="Arial" panose="020B0604020202020204" pitchFamily="34" charset="0"/>
              <a:buChar char="•"/>
            </a:pPr>
            <a:r>
              <a:rPr lang="en-US" sz="3400" dirty="0" smtClean="0"/>
              <a:t>Judgment </a:t>
            </a:r>
            <a:r>
              <a:rPr lang="en-US" sz="3400" dirty="0"/>
              <a:t>under uncertainty</a:t>
            </a:r>
          </a:p>
          <a:p>
            <a:pPr marL="914400" lvl="1" indent="-457200">
              <a:buFont typeface="Arial" panose="020B0604020202020204" pitchFamily="34" charset="0"/>
              <a:buChar char="•"/>
            </a:pPr>
            <a:r>
              <a:rPr lang="en-US" sz="3400" dirty="0"/>
              <a:t>Behavioral economics</a:t>
            </a:r>
          </a:p>
          <a:p>
            <a:pPr marL="914400" lvl="1" indent="-457200">
              <a:buFont typeface="Arial" panose="020B0604020202020204" pitchFamily="34" charset="0"/>
              <a:buChar char="•"/>
            </a:pPr>
            <a:r>
              <a:rPr lang="en-US" sz="3400" dirty="0"/>
              <a:t>Information overload</a:t>
            </a:r>
          </a:p>
          <a:p>
            <a:pPr marL="914400" lvl="1" indent="-457200">
              <a:buFont typeface="Arial" panose="020B0604020202020204" pitchFamily="34" charset="0"/>
              <a:buChar char="•"/>
            </a:pPr>
            <a:r>
              <a:rPr lang="en-US" sz="3400" dirty="0"/>
              <a:t>Distributed cognition</a:t>
            </a:r>
          </a:p>
          <a:p>
            <a:pPr marL="914400" lvl="1" indent="-457200">
              <a:buFont typeface="Arial" panose="020B0604020202020204" pitchFamily="34" charset="0"/>
              <a:buChar char="•"/>
            </a:pPr>
            <a:r>
              <a:rPr lang="en-US" sz="3400" dirty="0"/>
              <a:t>Metaphor</a:t>
            </a:r>
          </a:p>
          <a:p>
            <a:pPr marL="914400" lvl="1" indent="-457200">
              <a:buFont typeface="Arial" panose="020B0604020202020204" pitchFamily="34" charset="0"/>
              <a:buChar char="•"/>
            </a:pPr>
            <a:r>
              <a:rPr lang="en-US" sz="3400" dirty="0"/>
              <a:t>Linguistic </a:t>
            </a:r>
            <a:r>
              <a:rPr lang="en-US" sz="3400" dirty="0" smtClean="0"/>
              <a:t>relativity</a:t>
            </a:r>
          </a:p>
          <a:p>
            <a:pPr marL="914400" lvl="1" indent="-457200">
              <a:buFont typeface="Arial" panose="020B0604020202020204" pitchFamily="34" charset="0"/>
              <a:buChar char="•"/>
            </a:pPr>
            <a:r>
              <a:rPr lang="en-US" sz="3400" dirty="0"/>
              <a:t>Cultural categorization &amp; “folk biology</a:t>
            </a:r>
            <a:r>
              <a:rPr lang="en-US" sz="3400" dirty="0" smtClean="0"/>
              <a:t>”</a:t>
            </a:r>
          </a:p>
          <a:p>
            <a:pPr marL="914400" lvl="1" indent="-457200">
              <a:buFont typeface="Arial" panose="020B0604020202020204" pitchFamily="34" charset="0"/>
              <a:buChar char="•"/>
            </a:pPr>
            <a:r>
              <a:rPr lang="en-US" sz="3400" dirty="0" smtClean="0"/>
              <a:t>Analyzing your “Interaction traces”</a:t>
            </a:r>
            <a:endParaRPr lang="en-US" sz="3400" dirty="0"/>
          </a:p>
          <a:p>
            <a:pPr marL="914400" lvl="1" indent="-457200">
              <a:buFont typeface="Arial" panose="020B0604020202020204" pitchFamily="34" charset="0"/>
              <a:buChar char="•"/>
            </a:pPr>
            <a:endParaRPr lang="en-US" sz="3200" dirty="0"/>
          </a:p>
          <a:p>
            <a:endParaRPr lang="en-US" dirty="0"/>
          </a:p>
        </p:txBody>
      </p:sp>
      <p:sp>
        <p:nvSpPr>
          <p:cNvPr id="4" name="Content Placeholder 3"/>
          <p:cNvSpPr>
            <a:spLocks noGrp="1"/>
          </p:cNvSpPr>
          <p:nvPr>
            <p:ph sz="half" idx="2"/>
          </p:nvPr>
        </p:nvSpPr>
        <p:spPr>
          <a:xfrm>
            <a:off x="4191000" y="1524000"/>
            <a:ext cx="4495800" cy="4525963"/>
          </a:xfrm>
        </p:spPr>
        <p:txBody>
          <a:bodyPr>
            <a:noAutofit/>
          </a:bodyPr>
          <a:lstStyle/>
          <a:p>
            <a:pPr marL="914400" lvl="1" indent="-457200">
              <a:buFont typeface="Arial" pitchFamily="34" charset="0"/>
              <a:buChar char="•"/>
            </a:pPr>
            <a:r>
              <a:rPr lang="en-US" sz="2100" dirty="0"/>
              <a:t>Describing relationships and structures</a:t>
            </a:r>
          </a:p>
          <a:p>
            <a:pPr marL="914400" lvl="1" indent="-457200">
              <a:buFont typeface="Arial" pitchFamily="34" charset="0"/>
              <a:buChar char="•"/>
            </a:pPr>
            <a:r>
              <a:rPr lang="en-US" sz="2100" dirty="0"/>
              <a:t>Social network analysis</a:t>
            </a:r>
          </a:p>
          <a:p>
            <a:pPr marL="914400" lvl="1" indent="-457200">
              <a:buFont typeface="Arial" pitchFamily="34" charset="0"/>
              <a:buChar char="•"/>
            </a:pPr>
            <a:r>
              <a:rPr lang="en-US" sz="2100" dirty="0"/>
              <a:t>Wisdom of </a:t>
            </a:r>
            <a:r>
              <a:rPr lang="en-US" sz="2100" dirty="0" smtClean="0"/>
              <a:t>crowds, groupthink, “fake news”</a:t>
            </a:r>
            <a:endParaRPr lang="en-US" sz="2100" dirty="0"/>
          </a:p>
          <a:p>
            <a:pPr marL="914400" lvl="1" indent="-457200">
              <a:buFont typeface="Arial" pitchFamily="34" charset="0"/>
              <a:buChar char="•"/>
            </a:pPr>
            <a:r>
              <a:rPr lang="en-US" sz="2100" dirty="0"/>
              <a:t>Controlled vocabularies</a:t>
            </a:r>
          </a:p>
          <a:p>
            <a:pPr marL="914400" lvl="1" indent="-457200">
              <a:buFont typeface="Arial" pitchFamily="34" charset="0"/>
              <a:buChar char="•"/>
            </a:pPr>
            <a:r>
              <a:rPr lang="en-US" sz="2100" dirty="0"/>
              <a:t>Domain ontologies</a:t>
            </a:r>
          </a:p>
          <a:p>
            <a:pPr marL="914400" lvl="1" indent="-457200">
              <a:buFont typeface="Arial" pitchFamily="34" charset="0"/>
              <a:buChar char="•"/>
            </a:pPr>
            <a:r>
              <a:rPr lang="en-US" sz="2100" dirty="0"/>
              <a:t>Visualizing thoughts and data</a:t>
            </a:r>
          </a:p>
          <a:p>
            <a:pPr marL="914400" lvl="1" indent="-457200">
              <a:buFont typeface="Arial" pitchFamily="34" charset="0"/>
              <a:buChar char="•"/>
            </a:pPr>
            <a:r>
              <a:rPr lang="en-US" sz="2100" dirty="0"/>
              <a:t>Scientific </a:t>
            </a:r>
            <a:r>
              <a:rPr lang="en-US" sz="2100" dirty="0" smtClean="0"/>
              <a:t>method</a:t>
            </a:r>
          </a:p>
          <a:p>
            <a:pPr marL="914400" lvl="1" indent="-457200">
              <a:buFont typeface="Arial" pitchFamily="34" charset="0"/>
              <a:buChar char="•"/>
            </a:pPr>
            <a:r>
              <a:rPr lang="en-US" sz="2100" dirty="0" smtClean="0"/>
              <a:t>Paradigm shifts</a:t>
            </a:r>
            <a:endParaRPr lang="en-US" sz="2100" dirty="0"/>
          </a:p>
          <a:p>
            <a:pPr marL="914400" lvl="1" indent="-457200">
              <a:buFont typeface="Arial" pitchFamily="34" charset="0"/>
              <a:buChar char="•"/>
            </a:pPr>
            <a:r>
              <a:rPr lang="en-US" sz="2100" dirty="0"/>
              <a:t>Computational description</a:t>
            </a:r>
          </a:p>
          <a:p>
            <a:pPr marL="914400" lvl="1" indent="-457200">
              <a:buFont typeface="Arial" pitchFamily="34" charset="0"/>
              <a:buChar char="•"/>
            </a:pPr>
            <a:r>
              <a:rPr lang="en-US" sz="2100" dirty="0"/>
              <a:t>Computational classification</a:t>
            </a:r>
          </a:p>
          <a:p>
            <a:pPr marL="914400" lvl="1" indent="-457200">
              <a:buFont typeface="Arial" pitchFamily="34" charset="0"/>
              <a:buChar char="•"/>
            </a:pPr>
            <a:endParaRPr lang="en-US" sz="2100" dirty="0"/>
          </a:p>
        </p:txBody>
      </p:sp>
    </p:spTree>
    <p:extLst>
      <p:ext uri="{BB962C8B-B14F-4D97-AF65-F5344CB8AC3E}">
        <p14:creationId xmlns:p14="http://schemas.microsoft.com/office/powerpoint/2010/main" val="36668866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609600" y="1295400"/>
            <a:ext cx="7867055" cy="5105400"/>
          </a:xfrm>
        </p:spPr>
        <p:txBody>
          <a:bodyPr>
            <a:normAutofit lnSpcReduction="10000"/>
          </a:bodyPr>
          <a:lstStyle/>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300" dirty="0">
                <a:latin typeface="UC Berkeley OS Sign"/>
                <a:cs typeface="Arial" pitchFamily="34" charset="0"/>
              </a:rPr>
              <a:t>You are expected to have read the assigned readings before the class meets</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300" dirty="0">
                <a:latin typeface="UC Berkeley OS Sign"/>
                <a:cs typeface="Arial" pitchFamily="34" charset="0"/>
              </a:rPr>
              <a:t>You are expected to participate in </a:t>
            </a:r>
            <a:r>
              <a:rPr lang="en-US" sz="3300" dirty="0" smtClean="0">
                <a:latin typeface="UC Berkeley OS Sign"/>
                <a:cs typeface="Arial" pitchFamily="34" charset="0"/>
              </a:rPr>
              <a:t>class and </a:t>
            </a:r>
            <a:r>
              <a:rPr lang="en-US" sz="3300" dirty="0">
                <a:latin typeface="UC Berkeley OS Sign"/>
                <a:cs typeface="Arial" pitchFamily="34" charset="0"/>
              </a:rPr>
              <a:t>in online contexts to demonstrate your reading and reflection</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300" dirty="0">
                <a:latin typeface="UC Berkeley OS Sign"/>
                <a:cs typeface="Arial" pitchFamily="34" charset="0"/>
              </a:rPr>
              <a:t>Everyone will need to demonstrate some </a:t>
            </a:r>
            <a:r>
              <a:rPr lang="en-US" sz="3300" dirty="0" smtClean="0">
                <a:latin typeface="UC Berkeley OS Sign"/>
                <a:cs typeface="Arial" pitchFamily="34" charset="0"/>
              </a:rPr>
              <a:t>participation, </a:t>
            </a:r>
            <a:r>
              <a:rPr lang="en-US" sz="3300" dirty="0">
                <a:latin typeface="UC Berkeley OS Sign"/>
                <a:cs typeface="Arial" pitchFamily="34" charset="0"/>
              </a:rPr>
              <a:t>but </a:t>
            </a:r>
            <a:r>
              <a:rPr lang="en-US" sz="3300" dirty="0" smtClean="0">
                <a:latin typeface="UC Berkeley OS Sign"/>
                <a:cs typeface="Arial" pitchFamily="34" charset="0"/>
              </a:rPr>
              <a:t>you can </a:t>
            </a:r>
            <a:r>
              <a:rPr lang="en-US" sz="3300" dirty="0">
                <a:latin typeface="UC Berkeley OS Sign"/>
                <a:cs typeface="Arial" pitchFamily="34" charset="0"/>
              </a:rPr>
              <a:t>distribute your participation somewhat according to your personal preferences </a:t>
            </a: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p:txBody>
      </p:sp>
      <p:sp>
        <p:nvSpPr>
          <p:cNvPr id="7171" name="Rectangle 1"/>
          <p:cNvSpPr>
            <a:spLocks noGrp="1" noChangeArrowheads="1"/>
          </p:cNvSpPr>
          <p:nvPr>
            <p:ph type="title"/>
          </p:nvPr>
        </p:nvSpPr>
        <p:spPr>
          <a:xfrm>
            <a:off x="457200" y="304801"/>
            <a:ext cx="8228707" cy="838200"/>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Class Participation</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56</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407295262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609600" y="1219200"/>
            <a:ext cx="7867055" cy="4491633"/>
          </a:xfrm>
        </p:spPr>
        <p:txBody>
          <a:bodyPr>
            <a:normAutofit/>
          </a:bodyPr>
          <a:lstStyle/>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dirty="0" smtClean="0">
              <a:cs typeface="Arial" pitchFamily="34" charset="0"/>
            </a:endParaRP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cs typeface="Arial" pitchFamily="34" charset="0"/>
              </a:rPr>
              <a:t>10 Weekly Assignments  (50%)</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cs typeface="Arial" pitchFamily="34" charset="0"/>
              </a:rPr>
              <a:t>1 Take Home Final Exam (time-limited, using bCourses) (20%)</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cs typeface="Arial" pitchFamily="34" charset="0"/>
              </a:rPr>
              <a:t>Case Study (20%)</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cs typeface="Arial" pitchFamily="34" charset="0"/>
              </a:rPr>
              <a:t>Class preparation and participation (10%)</a:t>
            </a: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cs typeface="Arial" pitchFamily="34" charset="0"/>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a:p>
            <a:pPr marL="160729" indent="-160729">
              <a:lnSpc>
                <a:spcPct val="92000"/>
              </a:lnSpc>
              <a:buClr>
                <a:srgbClr val="002955"/>
              </a:buClr>
              <a:buSzPct val="44000"/>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p:txBody>
      </p:sp>
      <p:sp>
        <p:nvSpPr>
          <p:cNvPr id="7171" name="Rectangle 1"/>
          <p:cNvSpPr>
            <a:spLocks noGrp="1" noChangeArrowheads="1"/>
          </p:cNvSpPr>
          <p:nvPr>
            <p:ph type="title"/>
          </p:nvPr>
        </p:nvSpPr>
        <p:spPr>
          <a:xfrm>
            <a:off x="533400" y="304801"/>
            <a:ext cx="8228707" cy="838200"/>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Assignments, </a:t>
            </a:r>
            <a:r>
              <a:rPr lang="en-US" sz="4000" b="1" dirty="0" smtClean="0">
                <a:sym typeface="UC Berkeley OS Sign"/>
              </a:rPr>
              <a:t>Exam, </a:t>
            </a:r>
            <a:r>
              <a:rPr lang="en-US" sz="4000" b="1" dirty="0">
                <a:sym typeface="UC Berkeley OS Sign"/>
              </a:rPr>
              <a:t>Grading</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57</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43684603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88555" y="1524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sym typeface="UC Berkeley OS Sign"/>
              </a:rPr>
              <a:t>Your Case Study</a:t>
            </a:r>
            <a:endParaRPr lang="en-US" sz="36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990600" y="1447800"/>
            <a:ext cx="6818586" cy="4595006"/>
          </a:xfrm>
          <a:prstGeom prst="rect">
            <a:avLst/>
          </a:prstGeom>
          <a:noFill/>
          <a:ln w="9525">
            <a:noFill/>
            <a:miter lim="800000"/>
            <a:headEnd/>
            <a:tailEnd/>
          </a:ln>
        </p:spPr>
        <p:txBody>
          <a:bodyPr wrap="square" lIns="64291" tIns="32146" rIns="64291" bIns="32146">
            <a:spAutoFit/>
          </a:bodyPr>
          <a:lstStyle/>
          <a:p>
            <a:pPr marL="342900" lvl="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You will write a case study like those in TDO Chapter 12</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Aspire </a:t>
            </a:r>
            <a:r>
              <a:rPr lang="en-US" sz="2800" dirty="0">
                <a:latin typeface="UC Berkeley OS Sign"/>
                <a:cs typeface="Arial" pitchFamily="34" charset="0"/>
                <a:sym typeface="Arial" pitchFamily="34" charset="0"/>
              </a:rPr>
              <a:t>to have your case study in next year’s </a:t>
            </a:r>
            <a:r>
              <a:rPr lang="en-US" sz="2800" dirty="0" smtClean="0">
                <a:latin typeface="UC Berkeley OS Sign"/>
                <a:cs typeface="Arial" pitchFamily="34" charset="0"/>
                <a:sym typeface="Arial" pitchFamily="34" charset="0"/>
              </a:rPr>
              <a:t>CogSci 190 </a:t>
            </a:r>
            <a:r>
              <a:rPr lang="en-US" sz="2800" dirty="0">
                <a:latin typeface="UC Berkeley OS Sign"/>
                <a:cs typeface="Arial" pitchFamily="34" charset="0"/>
                <a:sym typeface="Arial" pitchFamily="34" charset="0"/>
              </a:rPr>
              <a:t>syllabus; tell an interesting story well</a:t>
            </a:r>
          </a:p>
          <a:p>
            <a:pPr marL="342900" lvl="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Propose a topic by March 5</a:t>
            </a:r>
          </a:p>
          <a:p>
            <a:pPr marL="342900" lvl="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Present your case study during RRR week (on May 7 or May 9)</a:t>
            </a:r>
          </a:p>
          <a:p>
            <a:pPr marL="342900" lvl="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Final case study report due May 10</a:t>
            </a:r>
            <a:endParaRPr lang="en-US" sz="24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222433864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457200" y="1447800"/>
            <a:ext cx="8229600" cy="4876800"/>
          </a:xfrm>
        </p:spPr>
        <p:txBody>
          <a:bodyPr>
            <a:normAutofit fontScale="70000" lnSpcReduction="20000"/>
          </a:bodyPr>
          <a:lstStyle/>
          <a:p>
            <a:r>
              <a:rPr lang="en-US" sz="4000" dirty="0" smtClean="0">
                <a:cs typeface="Arial" pitchFamily="34" charset="0"/>
              </a:rPr>
              <a:t>Unless otherwise instructed, homework assignments are to be completed independently</a:t>
            </a:r>
          </a:p>
          <a:p>
            <a:r>
              <a:rPr lang="en-US" sz="4000" dirty="0" smtClean="0">
                <a:cs typeface="Arial" pitchFamily="34" charset="0"/>
              </a:rPr>
              <a:t>Exams and assignments are "open book," meaning that you can refer to the instructor's lecture notes, your notes, and anything in the course syllabus. But this is because you will be never be tested on simple facts, definitions, or anything else you can locate in a text somewhere. To copy text or ideas from another source without appropriate reference is PLAGIARISM. You will fail the assignment or exam and there might be further disciplinary action. </a:t>
            </a: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p:txBody>
      </p:sp>
      <p:sp>
        <p:nvSpPr>
          <p:cNvPr id="7171" name="Rectangle 1"/>
          <p:cNvSpPr>
            <a:spLocks noGrp="1" noChangeArrowheads="1"/>
          </p:cNvSpPr>
          <p:nvPr>
            <p:ph type="title"/>
          </p:nvPr>
        </p:nvSpPr>
        <p:spPr>
          <a:xfrm>
            <a:off x="381000" y="3810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Academic and Personal Integrity</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59</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102032766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838200" y="457200"/>
            <a:ext cx="3581400"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6000" dirty="0">
                <a:ea typeface="+mn-ea"/>
                <a:cs typeface="+mn-cs"/>
                <a:sym typeface="UC Berkeley OS Sign"/>
              </a:rPr>
              <a:t>Organizing</a:t>
            </a:r>
          </a:p>
        </p:txBody>
      </p:sp>
      <p:sp>
        <p:nvSpPr>
          <p:cNvPr id="4098" name="Rectangle 2"/>
          <p:cNvSpPr>
            <a:spLocks noGrp="1" noChangeArrowheads="1"/>
          </p:cNvSpPr>
          <p:nvPr>
            <p:ph idx="1"/>
          </p:nvPr>
        </p:nvSpPr>
        <p:spPr>
          <a:xfrm>
            <a:off x="609600" y="1811312"/>
            <a:ext cx="3886200" cy="3368725"/>
          </a:xfrm>
        </p:spPr>
        <p:txBody>
          <a:bodyPr>
            <a:normAutofit fontScale="92500"/>
          </a:bodyPr>
          <a:lstStyle/>
          <a:p>
            <a:pPr marL="0" indent="0" algn="ctr">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4800" b="1" i="1" dirty="0">
                <a:solidFill>
                  <a:srgbClr val="FF0000"/>
                </a:solidFill>
              </a:rPr>
              <a:t>Creating capabilities by </a:t>
            </a:r>
            <a:r>
              <a:rPr lang="en-US" sz="4800" b="1" i="1" u="sng" dirty="0">
                <a:solidFill>
                  <a:srgbClr val="FF0000"/>
                </a:solidFill>
              </a:rPr>
              <a:t>intentionally</a:t>
            </a:r>
            <a:r>
              <a:rPr lang="en-US" sz="4800" b="1" i="1" dirty="0">
                <a:solidFill>
                  <a:srgbClr val="FF0000"/>
                </a:solidFill>
              </a:rPr>
              <a:t> imposing order and structure</a:t>
            </a:r>
            <a:r>
              <a:rPr lang="en-US" sz="4800" dirty="0"/>
              <a:t> </a:t>
            </a:r>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762000"/>
            <a:ext cx="3752850" cy="5003800"/>
          </a:xfrm>
          <a:prstGeom prst="rect">
            <a:avLst/>
          </a:prstGeom>
        </p:spPr>
      </p:pic>
    </p:spTree>
    <p:extLst>
      <p:ext uri="{BB962C8B-B14F-4D97-AF65-F5344CB8AC3E}">
        <p14:creationId xmlns:p14="http://schemas.microsoft.com/office/powerpoint/2010/main" val="2743306168"/>
      </p:ext>
    </p:extLst>
  </p:cSld>
  <p:clrMapOvr>
    <a:masterClrMapping/>
  </p:clrMapOvr>
  <p:transition spd="slow" advTm="56052"/>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507737" y="1219200"/>
            <a:ext cx="7867055" cy="4491633"/>
          </a:xfrm>
        </p:spPr>
        <p:txBody>
          <a:bodyPr>
            <a:normAutofit/>
          </a:bodyPr>
          <a:lstStyle/>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Your computer and other devices you might use for reading and writing are essential tools and you can use them in the classroom. But…</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Class begins promptly at 12:40 pm</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My office hours:  Tu 2-3, </a:t>
            </a:r>
            <a:r>
              <a:rPr lang="en-US" sz="2800" dirty="0" err="1" smtClean="0"/>
              <a:t>Th</a:t>
            </a:r>
            <a:r>
              <a:rPr lang="en-US" sz="2800" dirty="0" smtClean="0"/>
              <a:t> 2-3 (Evans 557)</a:t>
            </a:r>
          </a:p>
          <a:p>
            <a:pPr marL="560779" lvl="1"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b="1" dirty="0" smtClean="0">
                <a:solidFill>
                  <a:srgbClr val="FF0000"/>
                </a:solidFill>
              </a:rPr>
              <a:t>THIS WEEK:  Tu 2-4, W 1-4, Th 2-4</a:t>
            </a:r>
          </a:p>
          <a:p>
            <a:pPr marL="160729" lvl="1"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t>Lauren Stoops will also have office hours (</a:t>
            </a:r>
            <a:r>
              <a:rPr lang="en-US" dirty="0" err="1" smtClean="0"/>
              <a:t>Tu</a:t>
            </a:r>
            <a:r>
              <a:rPr lang="en-US" smtClean="0"/>
              <a:t> 4-5)</a:t>
            </a:r>
            <a:endParaRPr lang="en-US" dirty="0" smtClean="0"/>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Lecture notes will be posted before class</a:t>
            </a: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p:txBody>
      </p:sp>
      <p:sp>
        <p:nvSpPr>
          <p:cNvPr id="7171" name="Rectangle 1"/>
          <p:cNvSpPr>
            <a:spLocks noGrp="1" noChangeArrowheads="1"/>
          </p:cNvSpPr>
          <p:nvPr>
            <p:ph type="title"/>
          </p:nvPr>
        </p:nvSpPr>
        <p:spPr>
          <a:xfrm>
            <a:off x="507737" y="1524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Other Class Policies and Expectations</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60</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201468711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609600" y="1143000"/>
            <a:ext cx="7867055" cy="5527774"/>
          </a:xfrm>
        </p:spPr>
        <p:txBody>
          <a:bodyPr>
            <a:normAutofit fontScale="55000" lnSpcReduction="20000"/>
          </a:bodyPr>
          <a:lstStyle/>
          <a:p>
            <a:pPr lvl="1"/>
            <a:endParaRPr lang="en-US" sz="2400" dirty="0" smtClean="0"/>
          </a:p>
          <a:p>
            <a:r>
              <a:rPr lang="en-US" sz="5800" dirty="0" smtClean="0"/>
              <a:t>For 24 January (Design Decisions)</a:t>
            </a:r>
          </a:p>
          <a:p>
            <a:pPr lvl="1"/>
            <a:r>
              <a:rPr lang="en-US" sz="4400" dirty="0"/>
              <a:t>TDO Chapter 2</a:t>
            </a:r>
          </a:p>
          <a:p>
            <a:pPr lvl="1" fontAlgn="base">
              <a:spcAft>
                <a:spcPct val="0"/>
              </a:spcAft>
            </a:pPr>
            <a:r>
              <a:rPr lang="en-US" altLang="en-US" sz="4400" dirty="0"/>
              <a:t>12.1 Multi-generational photo collection </a:t>
            </a:r>
          </a:p>
          <a:p>
            <a:pPr lvl="1" fontAlgn="base">
              <a:spcAft>
                <a:spcPct val="0"/>
              </a:spcAft>
            </a:pPr>
            <a:r>
              <a:rPr lang="en-US" altLang="en-US" sz="4400" dirty="0"/>
              <a:t>12.3 Smarter farming in Japan </a:t>
            </a:r>
          </a:p>
          <a:p>
            <a:pPr lvl="1" fontAlgn="base">
              <a:spcAft>
                <a:spcPct val="0"/>
              </a:spcAft>
            </a:pPr>
            <a:r>
              <a:rPr lang="en-US" altLang="en-US" sz="4400" dirty="0"/>
              <a:t>12.7 </a:t>
            </a:r>
            <a:r>
              <a:rPr lang="en-US" altLang="en-US" sz="4400" dirty="0" smtClean="0"/>
              <a:t>Medical Emergencies (</a:t>
            </a:r>
            <a:r>
              <a:rPr lang="en-US" altLang="en-US" sz="4400" dirty="0" err="1" smtClean="0"/>
              <a:t>Delzompo</a:t>
            </a:r>
            <a:r>
              <a:rPr lang="en-US" altLang="en-US" sz="4400" dirty="0" smtClean="0"/>
              <a:t> 2018) </a:t>
            </a:r>
            <a:endParaRPr lang="en-US" altLang="en-US" sz="4400" dirty="0"/>
          </a:p>
          <a:p>
            <a:pPr lvl="1">
              <a:tabLst>
                <a:tab pos="1776413" algn="l"/>
              </a:tabLst>
            </a:pPr>
            <a:endParaRPr lang="en-US" sz="4400" dirty="0"/>
          </a:p>
          <a:p>
            <a:pPr lvl="1"/>
            <a:endParaRPr lang="en-US" sz="2400" dirty="0" smtClean="0"/>
          </a:p>
          <a:p>
            <a:r>
              <a:rPr lang="en-US" sz="5800" dirty="0"/>
              <a:t>For </a:t>
            </a:r>
            <a:r>
              <a:rPr lang="en-US" sz="5800" dirty="0" smtClean="0"/>
              <a:t>29 January  (Case Studies)</a:t>
            </a:r>
            <a:endParaRPr lang="en-US" sz="5800" dirty="0"/>
          </a:p>
          <a:p>
            <a:pPr lvl="1"/>
            <a:r>
              <a:rPr lang="en-US" sz="4400" dirty="0"/>
              <a:t>12.4 Single-source textbook publishing</a:t>
            </a:r>
          </a:p>
          <a:p>
            <a:pPr lvl="1"/>
            <a:r>
              <a:rPr lang="en-US" sz="4400" dirty="0"/>
              <a:t>12.6 Earth orbiting satellites (</a:t>
            </a:r>
            <a:r>
              <a:rPr lang="en-US" sz="4400" dirty="0" err="1"/>
              <a:t>Brenners</a:t>
            </a:r>
            <a:r>
              <a:rPr lang="en-US" sz="4400" dirty="0"/>
              <a:t> 2014)</a:t>
            </a:r>
          </a:p>
          <a:p>
            <a:pPr lvl="1"/>
            <a:r>
              <a:rPr lang="en-US" sz="4400" dirty="0" smtClean="0"/>
              <a:t>12.18 </a:t>
            </a:r>
            <a:r>
              <a:rPr lang="en-US" sz="4400" dirty="0"/>
              <a:t>Neuroscience lab (Gerber 2013</a:t>
            </a:r>
            <a:r>
              <a:rPr lang="en-US" sz="4400" dirty="0" smtClean="0"/>
              <a:t>)</a:t>
            </a:r>
          </a:p>
          <a:p>
            <a:pPr lvl="1"/>
            <a:r>
              <a:rPr lang="en-US" sz="4400" dirty="0" smtClean="0"/>
              <a:t>Cognitive Neuroscience (Griffith 2018)</a:t>
            </a:r>
            <a:endParaRPr lang="en-US" sz="4400" dirty="0"/>
          </a:p>
          <a:p>
            <a:pPr lvl="1"/>
            <a:r>
              <a:rPr lang="en-US" sz="4400" dirty="0" smtClean="0"/>
              <a:t>Organized </a:t>
            </a:r>
            <a:r>
              <a:rPr lang="en-US" sz="4400" dirty="0"/>
              <a:t>Crime (</a:t>
            </a:r>
            <a:r>
              <a:rPr lang="en-US" sz="4400" dirty="0" err="1"/>
              <a:t>Sondhi</a:t>
            </a:r>
            <a:r>
              <a:rPr lang="en-US" sz="4400" dirty="0"/>
              <a:t> 2015)</a:t>
            </a:r>
          </a:p>
          <a:p>
            <a:pPr lvl="1"/>
            <a:r>
              <a:rPr lang="en-US" sz="4400" dirty="0"/>
              <a:t>NBA Player Tracking (Mon 2016)</a:t>
            </a: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p:txBody>
      </p:sp>
      <p:sp>
        <p:nvSpPr>
          <p:cNvPr id="7171" name="Rectangle 1"/>
          <p:cNvSpPr>
            <a:spLocks noGrp="1" noChangeArrowheads="1"/>
          </p:cNvSpPr>
          <p:nvPr>
            <p:ph type="title"/>
          </p:nvPr>
        </p:nvSpPr>
        <p:spPr>
          <a:xfrm>
            <a:off x="609600" y="2286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Upcoming Syllabus</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61</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226546416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636239" y="1295400"/>
            <a:ext cx="8047882" cy="4491633"/>
          </a:xfrm>
        </p:spPr>
        <p:txBody>
          <a:bodyPr>
            <a:normAutofit lnSpcReduction="10000"/>
          </a:bodyPr>
          <a:lstStyle/>
          <a:p>
            <a:pPr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In our daily lives organizing is a fundamental cognitive activity that we often do without thinking much about it</a:t>
            </a:r>
          </a:p>
          <a:p>
            <a:pPr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It is also an important part of most business and professional activities</a:t>
            </a:r>
          </a:p>
          <a:p>
            <a:pPr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Organizing in any context can be more effective and satisfying if we are more self-aware and systematic about how we organize</a:t>
            </a:r>
            <a:endParaRPr lang="en-US" sz="3600" dirty="0" smtClean="0">
              <a:cs typeface="Arial" pitchFamily="34" charset="0"/>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cs typeface="Arial" pitchFamily="34" charset="0"/>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p:txBody>
      </p:sp>
      <p:sp>
        <p:nvSpPr>
          <p:cNvPr id="7171" name="Rectangle 1"/>
          <p:cNvSpPr>
            <a:spLocks noGrp="1" noChangeArrowheads="1"/>
          </p:cNvSpPr>
          <p:nvPr>
            <p:ph type="title"/>
          </p:nvPr>
        </p:nvSpPr>
        <p:spPr>
          <a:xfrm>
            <a:off x="455414"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Everything is Organized</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529F709A-FFF1-460C-925B-3DF5BA843B20}" type="slidenum">
              <a:rPr lang="en-US" sz="1500">
                <a:solidFill>
                  <a:srgbClr val="002955"/>
                </a:solidFill>
                <a:latin typeface="UC Berkeley OS Sign"/>
                <a:ea typeface="MS PGothic" pitchFamily="34" charset="-128"/>
                <a:sym typeface="UC Berkeley OS Sign"/>
              </a:rPr>
              <a:pPr algn="ctr"/>
              <a:t>7</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1397638421"/>
      </p:ext>
    </p:extLst>
  </p:cSld>
  <p:clrMapOvr>
    <a:masterClrMapping/>
  </p:clrMapOvr>
  <p:transition advTm="50351"/>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A5935E8C-6AB9-4D83-9904-6BC35E41E39F}" type="slidenum">
              <a:rPr lang="en-US" sz="1500">
                <a:solidFill>
                  <a:srgbClr val="002955"/>
                </a:solidFill>
                <a:latin typeface="UC Berkeley OS Sign"/>
                <a:ea typeface="MS PGothic" pitchFamily="34" charset="-128"/>
                <a:sym typeface="UC Berkeley OS Sign"/>
              </a:rPr>
              <a:pPr algn="ctr"/>
              <a:t>8</a:t>
            </a:fld>
            <a:endParaRPr lang="en-US" sz="1500" dirty="0">
              <a:solidFill>
                <a:srgbClr val="002955"/>
              </a:solidFill>
              <a:latin typeface="UC Berkeley OS Sign"/>
              <a:ea typeface="MS PGothic" pitchFamily="34" charset="-128"/>
              <a:sym typeface="UC Berkeley OS Sign"/>
            </a:endParaRPr>
          </a:p>
        </p:txBody>
      </p:sp>
      <p:pic>
        <p:nvPicPr>
          <p:cNvPr id="35844" name="Content Placeholder 9" descr="LibraryStacks.jpg"/>
          <p:cNvPicPr>
            <a:picLocks noChangeAspect="1"/>
          </p:cNvPicPr>
          <p:nvPr/>
        </p:nvPicPr>
        <p:blipFill>
          <a:blip r:embed="rId3" cstate="print"/>
          <a:srcRect/>
          <a:stretch>
            <a:fillRect/>
          </a:stretch>
        </p:blipFill>
        <p:spPr bwMode="auto">
          <a:xfrm>
            <a:off x="762000" y="304800"/>
            <a:ext cx="2228850" cy="1671638"/>
          </a:xfrm>
          <a:prstGeom prst="rect">
            <a:avLst/>
          </a:prstGeom>
          <a:noFill/>
          <a:ln w="9525">
            <a:noFill/>
            <a:miter lim="800000"/>
            <a:headEnd/>
            <a:tailEnd/>
          </a:ln>
        </p:spPr>
      </p:pic>
      <p:pic>
        <p:nvPicPr>
          <p:cNvPr id="35845" name="Content Placeholder 8" descr="Zoo.jpg"/>
          <p:cNvPicPr>
            <a:picLocks noChangeAspect="1"/>
          </p:cNvPicPr>
          <p:nvPr/>
        </p:nvPicPr>
        <p:blipFill>
          <a:blip r:embed="rId4" cstate="print"/>
          <a:srcRect/>
          <a:stretch>
            <a:fillRect/>
          </a:stretch>
        </p:blipFill>
        <p:spPr bwMode="auto">
          <a:xfrm>
            <a:off x="3657600" y="381000"/>
            <a:ext cx="2057177" cy="1540371"/>
          </a:xfrm>
          <a:prstGeom prst="rect">
            <a:avLst/>
          </a:prstGeom>
          <a:noFill/>
          <a:ln w="9525">
            <a:noFill/>
            <a:miter lim="800000"/>
            <a:headEnd/>
            <a:tailEnd/>
          </a:ln>
        </p:spPr>
      </p:pic>
      <p:pic>
        <p:nvPicPr>
          <p:cNvPr id="35846" name="Content Placeholder 8" descr="Wikipedia.gif"/>
          <p:cNvPicPr>
            <a:picLocks noChangeAspect="1"/>
          </p:cNvPicPr>
          <p:nvPr/>
        </p:nvPicPr>
        <p:blipFill>
          <a:blip r:embed="rId5" cstate="print"/>
          <a:srcRect/>
          <a:stretch>
            <a:fillRect/>
          </a:stretch>
        </p:blipFill>
        <p:spPr bwMode="auto">
          <a:xfrm>
            <a:off x="6477000" y="1981200"/>
            <a:ext cx="2286000" cy="1500188"/>
          </a:xfrm>
          <a:prstGeom prst="rect">
            <a:avLst/>
          </a:prstGeom>
          <a:noFill/>
          <a:ln w="9525">
            <a:noFill/>
            <a:miter lim="800000"/>
            <a:headEnd/>
            <a:tailEnd/>
          </a:ln>
        </p:spPr>
      </p:pic>
      <p:pic>
        <p:nvPicPr>
          <p:cNvPr id="35847" name="Picture 7" descr="SupermarketCollection.jpg"/>
          <p:cNvPicPr>
            <a:picLocks noChangeAspect="1"/>
          </p:cNvPicPr>
          <p:nvPr/>
        </p:nvPicPr>
        <p:blipFill>
          <a:blip r:embed="rId6" cstate="print"/>
          <a:srcRect/>
          <a:stretch>
            <a:fillRect/>
          </a:stretch>
        </p:blipFill>
        <p:spPr bwMode="auto">
          <a:xfrm>
            <a:off x="6705600" y="457200"/>
            <a:ext cx="1886396" cy="1409775"/>
          </a:xfrm>
          <a:prstGeom prst="rect">
            <a:avLst/>
          </a:prstGeom>
          <a:noFill/>
          <a:ln w="9525">
            <a:noFill/>
            <a:miter lim="800000"/>
            <a:headEnd/>
            <a:tailEnd/>
          </a:ln>
        </p:spPr>
      </p:pic>
      <p:pic>
        <p:nvPicPr>
          <p:cNvPr id="35848" name="Picture 3" descr="IndivFileSystem.gif"/>
          <p:cNvPicPr>
            <a:picLocks noChangeAspect="1"/>
          </p:cNvPicPr>
          <p:nvPr/>
        </p:nvPicPr>
        <p:blipFill>
          <a:blip r:embed="rId7" cstate="print"/>
          <a:srcRect/>
          <a:stretch>
            <a:fillRect/>
          </a:stretch>
        </p:blipFill>
        <p:spPr bwMode="auto">
          <a:xfrm>
            <a:off x="3473983" y="2503714"/>
            <a:ext cx="2424410" cy="1316013"/>
          </a:xfrm>
          <a:prstGeom prst="rect">
            <a:avLst/>
          </a:prstGeom>
          <a:noFill/>
          <a:ln w="9525">
            <a:noFill/>
            <a:miter lim="800000"/>
            <a:headEnd/>
            <a:tailEnd/>
          </a:ln>
        </p:spPr>
      </p:pic>
      <p:pic>
        <p:nvPicPr>
          <p:cNvPr id="35849" name="Content Placeholder 8" descr="Itunes.gif"/>
          <p:cNvPicPr>
            <a:picLocks noChangeAspect="1"/>
          </p:cNvPicPr>
          <p:nvPr/>
        </p:nvPicPr>
        <p:blipFill>
          <a:blip r:embed="rId8" cstate="print"/>
          <a:srcRect/>
          <a:stretch>
            <a:fillRect/>
          </a:stretch>
        </p:blipFill>
        <p:spPr bwMode="auto">
          <a:xfrm>
            <a:off x="6447235" y="5250656"/>
            <a:ext cx="2088431" cy="1339453"/>
          </a:xfrm>
          <a:prstGeom prst="rect">
            <a:avLst/>
          </a:prstGeom>
          <a:noFill/>
          <a:ln w="9525">
            <a:noFill/>
            <a:miter lim="800000"/>
            <a:headEnd/>
            <a:tailEnd/>
          </a:ln>
        </p:spPr>
      </p:pic>
      <p:pic>
        <p:nvPicPr>
          <p:cNvPr id="35851" name="Content Placeholder 16" descr="OrgChart.jpg"/>
          <p:cNvPicPr>
            <a:picLocks noChangeAspect="1"/>
          </p:cNvPicPr>
          <p:nvPr/>
        </p:nvPicPr>
        <p:blipFill>
          <a:blip r:embed="rId9" cstate="print"/>
          <a:srcRect/>
          <a:stretch>
            <a:fillRect/>
          </a:stretch>
        </p:blipFill>
        <p:spPr bwMode="auto">
          <a:xfrm>
            <a:off x="533400" y="4419600"/>
            <a:ext cx="2587377" cy="2021458"/>
          </a:xfrm>
          <a:prstGeom prst="rect">
            <a:avLst/>
          </a:prstGeom>
          <a:noFill/>
          <a:ln w="9525">
            <a:noFill/>
            <a:miter lim="800000"/>
            <a:headEnd/>
            <a:tailEnd/>
          </a:ln>
        </p:spPr>
      </p:pic>
      <p:pic>
        <p:nvPicPr>
          <p:cNvPr id="35853" name="Content Placeholder 8" descr="AmazonCatalog.gif"/>
          <p:cNvPicPr>
            <a:picLocks noChangeAspect="1"/>
          </p:cNvPicPr>
          <p:nvPr/>
        </p:nvPicPr>
        <p:blipFill>
          <a:blip r:embed="rId10" cstate="print"/>
          <a:srcRect/>
          <a:stretch>
            <a:fillRect/>
          </a:stretch>
        </p:blipFill>
        <p:spPr bwMode="auto">
          <a:xfrm>
            <a:off x="304800" y="2514600"/>
            <a:ext cx="2806154" cy="1591717"/>
          </a:xfrm>
          <a:prstGeom prst="rect">
            <a:avLst/>
          </a:prstGeom>
          <a:noFill/>
          <a:ln w="9525">
            <a:noFill/>
            <a:miter lim="800000"/>
            <a:headEnd/>
            <a:tailEnd/>
          </a:ln>
        </p:spPr>
      </p:pic>
      <p:pic>
        <p:nvPicPr>
          <p:cNvPr id="35854" name="Content Placeholder 8" descr="CollectionStamps.jpg"/>
          <p:cNvPicPr>
            <a:picLocks noChangeAspect="1"/>
          </p:cNvPicPr>
          <p:nvPr/>
        </p:nvPicPr>
        <p:blipFill>
          <a:blip r:embed="rId11" cstate="print"/>
          <a:srcRect/>
          <a:stretch>
            <a:fillRect/>
          </a:stretch>
        </p:blipFill>
        <p:spPr bwMode="auto">
          <a:xfrm>
            <a:off x="6628061" y="3750469"/>
            <a:ext cx="2056061" cy="1407542"/>
          </a:xfrm>
          <a:prstGeom prst="rect">
            <a:avLst/>
          </a:prstGeom>
          <a:noFill/>
          <a:ln w="9525">
            <a:noFill/>
            <a:miter lim="800000"/>
            <a:headEnd/>
            <a:tailEnd/>
          </a:ln>
        </p:spPr>
      </p:pic>
      <p:pic>
        <p:nvPicPr>
          <p:cNvPr id="5" name="Content Placeholder 4"/>
          <p:cNvPicPr>
            <a:picLocks noGrp="1" noChangeAspect="1"/>
          </p:cNvPicPr>
          <p:nvPr>
            <p:ph idx="1"/>
          </p:nvPr>
        </p:nvPicPr>
        <p:blipFill>
          <a:blip r:embed="rId12"/>
          <a:stretch>
            <a:fillRect/>
          </a:stretch>
        </p:blipFill>
        <p:spPr>
          <a:xfrm>
            <a:off x="3412777" y="4369413"/>
            <a:ext cx="2546821" cy="1986756"/>
          </a:xfrm>
          <a:prstGeom prst="rect">
            <a:avLst/>
          </a:prstGeom>
        </p:spPr>
      </p:pic>
    </p:spTree>
    <p:extLst>
      <p:ext uri="{BB962C8B-B14F-4D97-AF65-F5344CB8AC3E}">
        <p14:creationId xmlns:p14="http://schemas.microsoft.com/office/powerpoint/2010/main" val="1916845813"/>
      </p:ext>
    </p:extLst>
  </p:cSld>
  <p:clrMapOvr>
    <a:masterClrMapping/>
  </p:clrMapOvr>
  <p:transition advTm="34995"/>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Grp="1" noChangeArrowheads="1"/>
          </p:cNvSpPr>
          <p:nvPr>
            <p:ph type="title"/>
          </p:nvPr>
        </p:nvSpPr>
        <p:spPr>
          <a:xfrm>
            <a:off x="553641" y="21431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3600" b="1" dirty="0">
                <a:sym typeface="UC Berkeley OS Sign"/>
              </a:rPr>
              <a:t>What We Organize…</a:t>
            </a:r>
          </a:p>
        </p:txBody>
      </p:sp>
      <p:sp>
        <p:nvSpPr>
          <p:cNvPr id="7170" name="Rectangle 2"/>
          <p:cNvSpPr>
            <a:spLocks noGrp="1" noChangeArrowheads="1"/>
          </p:cNvSpPr>
          <p:nvPr>
            <p:ph type="body" idx="4294967295"/>
          </p:nvPr>
        </p:nvSpPr>
        <p:spPr>
          <a:xfrm>
            <a:off x="553641" y="1183184"/>
            <a:ext cx="8305725" cy="5522416"/>
          </a:xfrm>
        </p:spPr>
        <p:txBody>
          <a:bodyPr>
            <a:normAutofit fontScale="77500" lnSpcReduction="20000"/>
          </a:bodyPr>
          <a:lstStyle/>
          <a:p>
            <a:pPr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Libraries, museums, business information systems, scientific data… and other institutional resource collections</a:t>
            </a:r>
          </a:p>
          <a:p>
            <a:pPr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Different types of documents </a:t>
            </a:r>
          </a:p>
          <a:p>
            <a:pPr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Personal information and artifacts of all kinds in our kitchens, closets, personal computers, smartphones…</a:t>
            </a:r>
          </a:p>
          <a:p>
            <a:pPr indent="-160729">
              <a:lnSpc>
                <a:spcPct val="112000"/>
              </a:lnSpc>
              <a:spcAft>
                <a:spcPts val="422"/>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People</a:t>
            </a:r>
          </a:p>
          <a:p>
            <a:pPr>
              <a:spcAft>
                <a:spcPts val="422"/>
              </a:spcAft>
              <a:defRPr/>
            </a:pPr>
            <a:endParaRPr lang="en-US" sz="3094" dirty="0">
              <a:cs typeface="Arial" pitchFamily="34" charset="0"/>
            </a:endParaRPr>
          </a:p>
          <a:p>
            <a:pPr marL="0" indent="0">
              <a:spcAft>
                <a:spcPts val="422"/>
              </a:spcAft>
              <a:buNone/>
              <a:defRPr/>
            </a:pPr>
            <a:r>
              <a:rPr lang="en-US" sz="4200" i="1" dirty="0" smtClean="0">
                <a:solidFill>
                  <a:srgbClr val="FF0000"/>
                </a:solidFill>
                <a:cs typeface="Arial" pitchFamily="34" charset="0"/>
              </a:rPr>
              <a:t>Focus on commonalities, not differences !</a:t>
            </a:r>
            <a:endParaRPr lang="en-US" sz="2812" dirty="0"/>
          </a:p>
        </p:txBody>
      </p:sp>
      <p:sp>
        <p:nvSpPr>
          <p:cNvPr id="76804"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7742210D-289C-4C2A-B9F9-0B33B33FB1F1}" type="slidenum">
              <a:rPr lang="en-US" altLang="en-US" sz="1477">
                <a:solidFill>
                  <a:srgbClr val="002955"/>
                </a:solidFill>
                <a:latin typeface="UC Berkeley OS Sign"/>
                <a:ea typeface="MS PGothic" panose="020B0600070205080204" pitchFamily="34" charset="-128"/>
                <a:sym typeface="UC Berkeley OS Sign"/>
              </a:rPr>
              <a:pPr algn="ctr" eaLnBrk="1" hangingPunct="1"/>
              <a:t>9</a:t>
            </a:fld>
            <a:endParaRPr lang="en-US" altLang="en-US" sz="1477">
              <a:solidFill>
                <a:srgbClr val="002955"/>
              </a:solidFill>
              <a:latin typeface="UC Berkeley OS Sign"/>
              <a:ea typeface="MS PGothic" panose="020B0600070205080204" pitchFamily="34" charset="-128"/>
              <a:sym typeface="UC Berkeley OS Sign"/>
            </a:endParaRPr>
          </a:p>
        </p:txBody>
      </p:sp>
    </p:spTree>
    <p:extLst>
      <p:ext uri="{BB962C8B-B14F-4D97-AF65-F5344CB8AC3E}">
        <p14:creationId xmlns:p14="http://schemas.microsoft.com/office/powerpoint/2010/main" val="334946129"/>
      </p:ext>
    </p:extLst>
  </p:cSld>
  <p:clrMapOvr>
    <a:masterClrMapping/>
  </p:clrMapOvr>
  <p:transition advTm="14783"/>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5205</Words>
  <Application>Microsoft Office PowerPoint</Application>
  <PresentationFormat>On-screen Show (4:3)</PresentationFormat>
  <Paragraphs>500</Paragraphs>
  <Slides>61</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Adobe Gothic Std B</vt:lpstr>
      <vt:lpstr>MS PGothic</vt:lpstr>
      <vt:lpstr>Arial</vt:lpstr>
      <vt:lpstr>Calibri</vt:lpstr>
      <vt:lpstr>Times New Roman</vt:lpstr>
      <vt:lpstr>UC Berkeley OS Sign</vt:lpstr>
      <vt:lpstr>Wingdings</vt:lpstr>
      <vt:lpstr>ヒラギノ角ゴ ProN W3</vt:lpstr>
      <vt:lpstr>Office Theme</vt:lpstr>
      <vt:lpstr>CogSci 190 “Sensemaking and Organizing” Spring 2019</vt:lpstr>
      <vt:lpstr>PowerPoint Presentation</vt:lpstr>
      <vt:lpstr>The Teaching Team</vt:lpstr>
      <vt:lpstr>PowerPoint Presentation</vt:lpstr>
      <vt:lpstr>PowerPoint Presentation</vt:lpstr>
      <vt:lpstr>Organizing</vt:lpstr>
      <vt:lpstr>Everything is Organized</vt:lpstr>
      <vt:lpstr>PowerPoint Presentation</vt:lpstr>
      <vt:lpstr>What We Organize…</vt:lpstr>
      <vt:lpstr>They are all “Organizing Systems”</vt:lpstr>
      <vt:lpstr>The 6 Dimensions of  an Organizing System –  Organizing as a Design Problem</vt:lpstr>
      <vt:lpstr>Sensemaking</vt:lpstr>
      <vt:lpstr>Intentional Sensemaking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ANYTHING!  Chapter 12 Case Studies</vt:lpstr>
      <vt:lpstr>ANYTHING!  Other Case Studies</vt:lpstr>
      <vt:lpstr>Organizing System: Home Kitchen</vt:lpstr>
      <vt:lpstr>Organizing Principles</vt:lpstr>
      <vt:lpstr>PowerPoint Presentation</vt:lpstr>
      <vt:lpstr>PowerPoint Presentation</vt:lpstr>
      <vt:lpstr>Intentional Arrangement:</vt:lpstr>
      <vt:lpstr>Organizing Principles [1]</vt:lpstr>
      <vt:lpstr>Organizing Principles [2]</vt:lpstr>
      <vt:lpstr>PowerPoint Presentation</vt:lpstr>
      <vt:lpstr>Organizing Spices by Cuisine</vt:lpstr>
      <vt:lpstr>Organizing People by Work Role</vt:lpstr>
      <vt:lpstr>Organizing People by Family, Religion, Class, Race, Year of Death, Cause of Death…</vt:lpstr>
      <vt:lpstr>Organizing Principles [3]</vt:lpstr>
      <vt:lpstr>Task-Oriented Organization  </vt:lpstr>
      <vt:lpstr>Organizing Principles [4]</vt:lpstr>
      <vt:lpstr>Are Categories Discovered or Created? “Carving Nature at its Joints”</vt:lpstr>
      <vt:lpstr>PowerPoint Presentation</vt:lpstr>
      <vt:lpstr>But “Cue Validity” Depends on Context</vt:lpstr>
      <vt:lpstr>Intentional Arrangement</vt:lpstr>
      <vt:lpstr>Organizing using  “Interaction Resources”</vt:lpstr>
      <vt:lpstr>PowerPoint Presentation</vt:lpstr>
      <vt:lpstr>Principles don’t Specify Implementation:  “Organize Spices Alphabetically”</vt:lpstr>
      <vt:lpstr>PowerPoint Presentation</vt:lpstr>
      <vt:lpstr>A “Library Robot”  Changes Only the Storage Tier</vt:lpstr>
      <vt:lpstr>Interactions –The Why  of Organizing Systems</vt:lpstr>
      <vt:lpstr>Interactions</vt:lpstr>
      <vt:lpstr>Organizing and  Interaction Tradeoffs</vt:lpstr>
      <vt:lpstr>ORGANIZING SYSTEMS BIG IDEAS</vt:lpstr>
      <vt:lpstr>PowerPoint Presentation</vt:lpstr>
      <vt:lpstr>A Tour of the Syllabus</vt:lpstr>
      <vt:lpstr>PowerPoint Presentation</vt:lpstr>
      <vt:lpstr>Along the Way…</vt:lpstr>
      <vt:lpstr>Class Participation</vt:lpstr>
      <vt:lpstr>Assignments, Exam, Grading</vt:lpstr>
      <vt:lpstr>Your Case Study</vt:lpstr>
      <vt:lpstr>Academic and Personal Integrity</vt:lpstr>
      <vt:lpstr>Other Class Policies and Expectations</vt:lpstr>
      <vt:lpstr>Upcoming Syllabus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2017-10-26T16:02:22Z</dcterms:created>
  <dcterms:modified xsi:type="dcterms:W3CDTF">2019-01-22T18:29:23Z</dcterms:modified>
</cp:coreProperties>
</file>