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sldIdLst>
    <p:sldId id="266" r:id="rId2"/>
    <p:sldId id="550" r:id="rId3"/>
    <p:sldId id="540" r:id="rId4"/>
    <p:sldId id="535" r:id="rId5"/>
    <p:sldId id="579" r:id="rId6"/>
    <p:sldId id="536" r:id="rId7"/>
    <p:sldId id="578" r:id="rId8"/>
    <p:sldId id="539" r:id="rId9"/>
    <p:sldId id="532" r:id="rId10"/>
    <p:sldId id="541" r:id="rId11"/>
    <p:sldId id="534" r:id="rId12"/>
    <p:sldId id="533" r:id="rId13"/>
    <p:sldId id="580" r:id="rId14"/>
    <p:sldId id="575" r:id="rId15"/>
    <p:sldId id="576" r:id="rId16"/>
    <p:sldId id="581" r:id="rId17"/>
    <p:sldId id="546" r:id="rId18"/>
    <p:sldId id="529" r:id="rId19"/>
    <p:sldId id="531" r:id="rId20"/>
    <p:sldId id="582" r:id="rId21"/>
    <p:sldId id="567" r:id="rId22"/>
    <p:sldId id="568" r:id="rId23"/>
    <p:sldId id="569" r:id="rId24"/>
    <p:sldId id="570" r:id="rId25"/>
    <p:sldId id="554" r:id="rId26"/>
    <p:sldId id="542" r:id="rId27"/>
    <p:sldId id="527" r:id="rId28"/>
    <p:sldId id="548" r:id="rId29"/>
    <p:sldId id="517" r:id="rId30"/>
    <p:sldId id="544" r:id="rId31"/>
    <p:sldId id="528" r:id="rId32"/>
    <p:sldId id="519" r:id="rId33"/>
    <p:sldId id="524" r:id="rId34"/>
    <p:sldId id="574" r:id="rId35"/>
    <p:sldId id="577" r:id="rId36"/>
    <p:sldId id="521" r:id="rId37"/>
    <p:sldId id="559" r:id="rId38"/>
    <p:sldId id="558" r:id="rId39"/>
    <p:sldId id="523" r:id="rId40"/>
    <p:sldId id="557" r:id="rId41"/>
    <p:sldId id="561" r:id="rId42"/>
    <p:sldId id="583" r:id="rId43"/>
    <p:sldId id="564" r:id="rId44"/>
    <p:sldId id="584" r:id="rId45"/>
    <p:sldId id="585"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71" autoAdjust="0"/>
    <p:restoredTop sz="67497" autoAdjust="0"/>
  </p:normalViewPr>
  <p:slideViewPr>
    <p:cSldViewPr>
      <p:cViewPr varScale="1">
        <p:scale>
          <a:sx n="77" d="100"/>
          <a:sy n="77" d="100"/>
        </p:scale>
        <p:origin x="-2958" y="-96"/>
      </p:cViewPr>
      <p:guideLst>
        <p:guide orient="horz" pos="2160"/>
        <p:guide pos="2880"/>
      </p:guideLst>
    </p:cSldViewPr>
  </p:slideViewPr>
  <p:outlineViewPr>
    <p:cViewPr>
      <p:scale>
        <a:sx n="33" d="100"/>
        <a:sy n="33" d="100"/>
      </p:scale>
      <p:origin x="0" y="-6869"/>
    </p:cViewPr>
  </p:outlineViewPr>
  <p:notesTextViewPr>
    <p:cViewPr>
      <p:scale>
        <a:sx n="3" d="2"/>
        <a:sy n="3" d="2"/>
      </p:scale>
      <p:origin x="0" y="0"/>
    </p:cViewPr>
  </p:notesTextViewPr>
  <p:sorterViewPr>
    <p:cViewPr varScale="1">
      <p:scale>
        <a:sx n="100" d="100"/>
        <a:sy n="100" d="100"/>
      </p:scale>
      <p:origin x="0" y="3666"/>
    </p:cViewPr>
  </p:sorterViewPr>
  <p:notesViewPr>
    <p:cSldViewPr>
      <p:cViewPr varScale="1">
        <p:scale>
          <a:sx n="88" d="100"/>
          <a:sy n="88" d="100"/>
        </p:scale>
        <p:origin x="-3522" y="-96"/>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1/28/2019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dirty="0"/>
          </a:p>
        </p:txBody>
      </p:sp>
    </p:spTree>
    <p:extLst>
      <p:ext uri="{BB962C8B-B14F-4D97-AF65-F5344CB8AC3E}">
        <p14:creationId xmlns:p14="http://schemas.microsoft.com/office/powerpoint/2010/main" xmlns="" val="159405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xmlns=""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dirty="0"/>
          </a:p>
        </p:txBody>
      </p:sp>
    </p:spTree>
    <p:extLst>
      <p:ext uri="{BB962C8B-B14F-4D97-AF65-F5344CB8AC3E}">
        <p14:creationId xmlns:p14="http://schemas.microsoft.com/office/powerpoint/2010/main" xmlns="" val="149989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11</a:t>
            </a:fld>
            <a:endParaRPr lang="en-US" dirty="0"/>
          </a:p>
        </p:txBody>
      </p:sp>
    </p:spTree>
    <p:extLst>
      <p:ext uri="{BB962C8B-B14F-4D97-AF65-F5344CB8AC3E}">
        <p14:creationId xmlns:p14="http://schemas.microsoft.com/office/powerpoint/2010/main" xmlns="" val="190787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12</a:t>
            </a:fld>
            <a:endParaRPr lang="en-US" dirty="0"/>
          </a:p>
        </p:txBody>
      </p:sp>
    </p:spTree>
    <p:extLst>
      <p:ext uri="{BB962C8B-B14F-4D97-AF65-F5344CB8AC3E}">
        <p14:creationId xmlns:p14="http://schemas.microsoft.com/office/powerpoint/2010/main" xmlns="" val="137586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14</a:t>
            </a:fld>
            <a:endParaRPr lang="en-US" dirty="0"/>
          </a:p>
        </p:txBody>
      </p:sp>
    </p:spTree>
    <p:extLst>
      <p:ext uri="{BB962C8B-B14F-4D97-AF65-F5344CB8AC3E}">
        <p14:creationId xmlns:p14="http://schemas.microsoft.com/office/powerpoint/2010/main" xmlns="" val="9880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dirty="0"/>
          </a:p>
        </p:txBody>
      </p:sp>
    </p:spTree>
    <p:extLst>
      <p:ext uri="{BB962C8B-B14F-4D97-AF65-F5344CB8AC3E}">
        <p14:creationId xmlns:p14="http://schemas.microsoft.com/office/powerpoint/2010/main" xmlns="" val="1272070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17</a:t>
            </a:fld>
            <a:endParaRPr lang="en-US" dirty="0"/>
          </a:p>
        </p:txBody>
      </p:sp>
    </p:spTree>
    <p:extLst>
      <p:ext uri="{BB962C8B-B14F-4D97-AF65-F5344CB8AC3E}">
        <p14:creationId xmlns:p14="http://schemas.microsoft.com/office/powerpoint/2010/main" xmlns="" val="57332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2</a:t>
            </a:fld>
            <a:endParaRPr lang="en-US" dirty="0"/>
          </a:p>
        </p:txBody>
      </p:sp>
    </p:spTree>
    <p:extLst>
      <p:ext uri="{BB962C8B-B14F-4D97-AF65-F5344CB8AC3E}">
        <p14:creationId xmlns:p14="http://schemas.microsoft.com/office/powerpoint/2010/main" xmlns="" val="139687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xmlns="" val="122525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84324" name="Slide Number Placeholder 3"/>
          <p:cNvSpPr>
            <a:spLocks noGrp="1"/>
          </p:cNvSpPr>
          <p:nvPr>
            <p:ph type="sldNum" sz="quarter" idx="5"/>
          </p:nvPr>
        </p:nvSpPr>
        <p:spPr bwMode="auto">
          <a:noFill/>
          <a:ln>
            <a:miter lim="800000"/>
            <a:headEnd/>
            <a:tailEnd/>
          </a:ln>
        </p:spPr>
        <p:txBody>
          <a:bodyPr/>
          <a:lstStyle/>
          <a:p>
            <a:fld id="{4B6E347B-6AA5-4FE6-9366-B38D6A229876}" type="slidenum">
              <a:rPr lang="en-US" altLang="en-US" sz="1300"/>
              <a:pPr/>
              <a:t>21</a:t>
            </a:fld>
            <a:endParaRPr lang="en-US" altLang="en-US" sz="1300"/>
          </a:p>
        </p:txBody>
      </p:sp>
    </p:spTree>
    <p:extLst>
      <p:ext uri="{BB962C8B-B14F-4D97-AF65-F5344CB8AC3E}">
        <p14:creationId xmlns:p14="http://schemas.microsoft.com/office/powerpoint/2010/main" xmlns="" val="1832590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altLang="en-US" smtClean="0"/>
          </a:p>
        </p:txBody>
      </p:sp>
      <p:sp>
        <p:nvSpPr>
          <p:cNvPr id="186372" name="Slide Number Placeholder 3"/>
          <p:cNvSpPr>
            <a:spLocks noGrp="1"/>
          </p:cNvSpPr>
          <p:nvPr>
            <p:ph type="sldNum" sz="quarter" idx="5"/>
          </p:nvPr>
        </p:nvSpPr>
        <p:spPr bwMode="auto">
          <a:noFill/>
          <a:ln>
            <a:miter lim="800000"/>
            <a:headEnd/>
            <a:tailEnd/>
          </a:ln>
        </p:spPr>
        <p:txBody>
          <a:bodyPr/>
          <a:lstStyle/>
          <a:p>
            <a:fld id="{E33F5B20-8ECB-46ED-B342-F1512B9FFFB2}" type="slidenum">
              <a:rPr lang="en-US" altLang="en-US" sz="1300"/>
              <a:pPr/>
              <a:t>22</a:t>
            </a:fld>
            <a:endParaRPr lang="en-US" altLang="en-US" sz="1300"/>
          </a:p>
        </p:txBody>
      </p:sp>
    </p:spTree>
    <p:extLst>
      <p:ext uri="{BB962C8B-B14F-4D97-AF65-F5344CB8AC3E}">
        <p14:creationId xmlns:p14="http://schemas.microsoft.com/office/powerpoint/2010/main" xmlns="" val="506776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88420" name="Slide Number Placeholder 3"/>
          <p:cNvSpPr>
            <a:spLocks noGrp="1"/>
          </p:cNvSpPr>
          <p:nvPr>
            <p:ph type="sldNum" sz="quarter" idx="5"/>
          </p:nvPr>
        </p:nvSpPr>
        <p:spPr bwMode="auto">
          <a:noFill/>
          <a:ln>
            <a:miter lim="800000"/>
            <a:headEnd/>
            <a:tailEnd/>
          </a:ln>
        </p:spPr>
        <p:txBody>
          <a:bodyPr/>
          <a:lstStyle/>
          <a:p>
            <a:fld id="{451FF74B-9FEB-4F0E-881C-D9656B39268D}" type="slidenum">
              <a:rPr lang="en-US" altLang="en-US" sz="1300"/>
              <a:pPr/>
              <a:t>23</a:t>
            </a:fld>
            <a:endParaRPr lang="en-US" altLang="en-US" sz="1300"/>
          </a:p>
        </p:txBody>
      </p:sp>
    </p:spTree>
    <p:extLst>
      <p:ext uri="{BB962C8B-B14F-4D97-AF65-F5344CB8AC3E}">
        <p14:creationId xmlns:p14="http://schemas.microsoft.com/office/powerpoint/2010/main" xmlns="" val="3723918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0468" name="Slide Number Placeholder 3"/>
          <p:cNvSpPr>
            <a:spLocks noGrp="1"/>
          </p:cNvSpPr>
          <p:nvPr>
            <p:ph type="sldNum" sz="quarter" idx="5"/>
          </p:nvPr>
        </p:nvSpPr>
        <p:spPr bwMode="auto">
          <a:noFill/>
          <a:ln>
            <a:miter lim="800000"/>
            <a:headEnd/>
            <a:tailEnd/>
          </a:ln>
        </p:spPr>
        <p:txBody>
          <a:bodyPr/>
          <a:lstStyle/>
          <a:p>
            <a:fld id="{5EB8061D-F739-4935-99E2-66A2DFE3626C}" type="slidenum">
              <a:rPr lang="en-US" altLang="en-US" sz="1300"/>
              <a:pPr/>
              <a:t>24</a:t>
            </a:fld>
            <a:endParaRPr lang="en-US" altLang="en-US" sz="1300"/>
          </a:p>
        </p:txBody>
      </p:sp>
    </p:spTree>
    <p:extLst>
      <p:ext uri="{BB962C8B-B14F-4D97-AF65-F5344CB8AC3E}">
        <p14:creationId xmlns:p14="http://schemas.microsoft.com/office/powerpoint/2010/main" xmlns="" val="2277042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2516" name="Slide Number Placeholder 3"/>
          <p:cNvSpPr>
            <a:spLocks noGrp="1"/>
          </p:cNvSpPr>
          <p:nvPr>
            <p:ph type="sldNum" sz="quarter" idx="5"/>
          </p:nvPr>
        </p:nvSpPr>
        <p:spPr bwMode="auto">
          <a:noFill/>
          <a:ln>
            <a:miter lim="800000"/>
            <a:headEnd/>
            <a:tailEnd/>
          </a:ln>
        </p:spPr>
        <p:txBody>
          <a:bodyPr/>
          <a:lstStyle/>
          <a:p>
            <a:fld id="{9293CF5B-8866-46A8-B4CF-27E2A3C74DA1}" type="slidenum">
              <a:rPr lang="en-US" altLang="en-US"/>
              <a:pPr/>
              <a:t>25</a:t>
            </a:fld>
            <a:endParaRPr lang="en-US" altLang="en-US" dirty="0"/>
          </a:p>
        </p:txBody>
      </p:sp>
    </p:spTree>
    <p:extLst>
      <p:ext uri="{BB962C8B-B14F-4D97-AF65-F5344CB8AC3E}">
        <p14:creationId xmlns:p14="http://schemas.microsoft.com/office/powerpoint/2010/main" xmlns="" val="2067766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26</a:t>
            </a:fld>
            <a:endParaRPr lang="en-US" dirty="0"/>
          </a:p>
        </p:txBody>
      </p:sp>
    </p:spTree>
    <p:extLst>
      <p:ext uri="{BB962C8B-B14F-4D97-AF65-F5344CB8AC3E}">
        <p14:creationId xmlns:p14="http://schemas.microsoft.com/office/powerpoint/2010/main" xmlns="" val="2408790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28</a:t>
            </a:fld>
            <a:endParaRPr lang="en-US" dirty="0"/>
          </a:p>
        </p:txBody>
      </p:sp>
    </p:spTree>
    <p:extLst>
      <p:ext uri="{BB962C8B-B14F-4D97-AF65-F5344CB8AC3E}">
        <p14:creationId xmlns:p14="http://schemas.microsoft.com/office/powerpoint/2010/main" xmlns="" val="4101445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29</a:t>
            </a:fld>
            <a:endParaRPr lang="en-US" dirty="0"/>
          </a:p>
        </p:txBody>
      </p:sp>
    </p:spTree>
    <p:extLst>
      <p:ext uri="{BB962C8B-B14F-4D97-AF65-F5344CB8AC3E}">
        <p14:creationId xmlns:p14="http://schemas.microsoft.com/office/powerpoint/2010/main" xmlns="" val="398916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3</a:t>
            </a:fld>
            <a:endParaRPr lang="en-US" dirty="0"/>
          </a:p>
        </p:txBody>
      </p:sp>
    </p:spTree>
    <p:extLst>
      <p:ext uri="{BB962C8B-B14F-4D97-AF65-F5344CB8AC3E}">
        <p14:creationId xmlns:p14="http://schemas.microsoft.com/office/powerpoint/2010/main" xmlns="" val="2107125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31</a:t>
            </a:fld>
            <a:endParaRPr lang="en-US" dirty="0"/>
          </a:p>
        </p:txBody>
      </p:sp>
    </p:spTree>
    <p:extLst>
      <p:ext uri="{BB962C8B-B14F-4D97-AF65-F5344CB8AC3E}">
        <p14:creationId xmlns:p14="http://schemas.microsoft.com/office/powerpoint/2010/main" xmlns="" val="3251175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32</a:t>
            </a:fld>
            <a:endParaRPr lang="en-US" dirty="0"/>
          </a:p>
        </p:txBody>
      </p:sp>
    </p:spTree>
    <p:extLst>
      <p:ext uri="{BB962C8B-B14F-4D97-AF65-F5344CB8AC3E}">
        <p14:creationId xmlns:p14="http://schemas.microsoft.com/office/powerpoint/2010/main" xmlns="" val="1589245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34</a:t>
            </a:fld>
            <a:endParaRPr lang="en-US" dirty="0"/>
          </a:p>
        </p:txBody>
      </p:sp>
    </p:spTree>
    <p:extLst>
      <p:ext uri="{BB962C8B-B14F-4D97-AF65-F5344CB8AC3E}">
        <p14:creationId xmlns:p14="http://schemas.microsoft.com/office/powerpoint/2010/main" xmlns="" val="3327990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36</a:t>
            </a:fld>
            <a:endParaRPr lang="en-US" dirty="0"/>
          </a:p>
        </p:txBody>
      </p:sp>
    </p:spTree>
    <p:extLst>
      <p:ext uri="{BB962C8B-B14F-4D97-AF65-F5344CB8AC3E}">
        <p14:creationId xmlns:p14="http://schemas.microsoft.com/office/powerpoint/2010/main" xmlns="" val="293324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dirty="0"/>
          </a:p>
        </p:txBody>
      </p:sp>
    </p:spTree>
    <p:extLst>
      <p:ext uri="{BB962C8B-B14F-4D97-AF65-F5344CB8AC3E}">
        <p14:creationId xmlns:p14="http://schemas.microsoft.com/office/powerpoint/2010/main" xmlns="" val="2871475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dirty="0"/>
          </a:p>
        </p:txBody>
      </p:sp>
    </p:spTree>
    <p:extLst>
      <p:ext uri="{BB962C8B-B14F-4D97-AF65-F5344CB8AC3E}">
        <p14:creationId xmlns:p14="http://schemas.microsoft.com/office/powerpoint/2010/main" xmlns="" val="132603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B39F13A4-AD6C-4BDE-8D3B-7A3BA8261462}" type="slidenum">
              <a:rPr lang="en-US" altLang="en-US" sz="1300" smtClean="0"/>
              <a:pPr/>
              <a:t>4</a:t>
            </a:fld>
            <a:endParaRPr lang="en-US" altLang="en-US" sz="1300" dirty="0" smtClean="0"/>
          </a:p>
        </p:txBody>
      </p:sp>
    </p:spTree>
    <p:extLst>
      <p:ext uri="{BB962C8B-B14F-4D97-AF65-F5344CB8AC3E}">
        <p14:creationId xmlns:p14="http://schemas.microsoft.com/office/powerpoint/2010/main" xmlns="" val="709248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40</a:t>
            </a:fld>
            <a:endParaRPr lang="en-US" dirty="0"/>
          </a:p>
        </p:txBody>
      </p:sp>
    </p:spTree>
    <p:extLst>
      <p:ext uri="{BB962C8B-B14F-4D97-AF65-F5344CB8AC3E}">
        <p14:creationId xmlns:p14="http://schemas.microsoft.com/office/powerpoint/2010/main" xmlns="" val="25368848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0"/>
            <a:ext cx="5485805" cy="4183995"/>
          </a:xfrm>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42</a:t>
            </a:fld>
            <a:endParaRPr lang="en-US" dirty="0"/>
          </a:p>
        </p:txBody>
      </p:sp>
    </p:spTree>
    <p:extLst>
      <p:ext uri="{BB962C8B-B14F-4D97-AF65-F5344CB8AC3E}">
        <p14:creationId xmlns:p14="http://schemas.microsoft.com/office/powerpoint/2010/main" xmlns="" val="139687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43</a:t>
            </a:fld>
            <a:endParaRPr lang="en-US" dirty="0"/>
          </a:p>
        </p:txBody>
      </p:sp>
    </p:spTree>
    <p:extLst>
      <p:ext uri="{BB962C8B-B14F-4D97-AF65-F5344CB8AC3E}">
        <p14:creationId xmlns:p14="http://schemas.microsoft.com/office/powerpoint/2010/main" xmlns="" val="29061749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xmlns="" val="13360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dirty="0"/>
          </a:p>
        </p:txBody>
      </p:sp>
    </p:spTree>
    <p:extLst>
      <p:ext uri="{BB962C8B-B14F-4D97-AF65-F5344CB8AC3E}">
        <p14:creationId xmlns:p14="http://schemas.microsoft.com/office/powerpoint/2010/main" xmlns="" val="341806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86541FB-46AF-4C98-9ABD-0C58A8A02BC4}" type="slidenum">
              <a:rPr lang="en-US" smtClean="0"/>
              <a:pPr>
                <a:defRPr/>
              </a:pPr>
              <a:t>9</a:t>
            </a:fld>
            <a:endParaRPr lang="en-US" dirty="0"/>
          </a:p>
        </p:txBody>
      </p:sp>
    </p:spTree>
    <p:extLst>
      <p:ext uri="{BB962C8B-B14F-4D97-AF65-F5344CB8AC3E}">
        <p14:creationId xmlns:p14="http://schemas.microsoft.com/office/powerpoint/2010/main" xmlns="" val="127969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3015509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1/28/2019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zfU_w03VeM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youtube.com/watch?v=KTvdjcU0lf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flickr.com/photos/quintanaroo/274167223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29 January 2019</a:t>
            </a:r>
            <a:br>
              <a:rPr lang="en-US" sz="3000" dirty="0" smtClean="0">
                <a:sym typeface="UC Berkeley OS Sign"/>
              </a:rPr>
            </a:br>
            <a:r>
              <a:rPr lang="en-US" sz="3000" dirty="0" smtClean="0">
                <a:sym typeface="UC Berkeley OS Sign"/>
              </a:rPr>
              <a:t> 3) Case Studies</a:t>
            </a: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olidFill>
                <a:srgbClr val="002955"/>
              </a:solidFill>
              <a:sym typeface="UC Berkeley OS Sig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121332" y="3517890"/>
            <a:ext cx="2098743" cy="2812748"/>
          </a:xfrm>
          <a:prstGeom prst="rect">
            <a:avLst/>
          </a:prstGeom>
        </p:spPr>
      </p:pic>
      <p:pic>
        <p:nvPicPr>
          <p:cNvPr id="5" name="Picture 4"/>
          <p:cNvPicPr>
            <a:picLocks noChangeAspect="1"/>
          </p:cNvPicPr>
          <p:nvPr/>
        </p:nvPicPr>
        <p:blipFill>
          <a:blip r:embed="rId4" cstate="print"/>
          <a:stretch>
            <a:fillRect/>
          </a:stretch>
        </p:blipFill>
        <p:spPr>
          <a:xfrm>
            <a:off x="4724400" y="707845"/>
            <a:ext cx="3495675" cy="2738738"/>
          </a:xfrm>
          <a:prstGeom prst="rect">
            <a:avLst/>
          </a:prstGeom>
        </p:spPr>
      </p:pic>
      <p:pic>
        <p:nvPicPr>
          <p:cNvPr id="6" name="Picture 5"/>
          <p:cNvPicPr>
            <a:picLocks noChangeAspect="1"/>
          </p:cNvPicPr>
          <p:nvPr/>
        </p:nvPicPr>
        <p:blipFill>
          <a:blip r:embed="rId5" cstate="print"/>
          <a:stretch>
            <a:fillRect/>
          </a:stretch>
        </p:blipFill>
        <p:spPr>
          <a:xfrm>
            <a:off x="914400" y="891705"/>
            <a:ext cx="3581400" cy="2596638"/>
          </a:xfrm>
          <a:prstGeom prst="rect">
            <a:avLst/>
          </a:prstGeom>
        </p:spPr>
      </p:pic>
      <p:sp>
        <p:nvSpPr>
          <p:cNvPr id="7" name="TextBox 6"/>
          <p:cNvSpPr txBox="1"/>
          <p:nvPr/>
        </p:nvSpPr>
        <p:spPr>
          <a:xfrm>
            <a:off x="914400" y="289681"/>
            <a:ext cx="2971800" cy="602024"/>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Smart </a:t>
            </a:r>
            <a:r>
              <a:rPr lang="en-US" sz="3600" b="1" dirty="0" smtClean="0">
                <a:latin typeface="+mj-lt"/>
                <a:ea typeface="+mj-ea"/>
                <a:cs typeface="+mj-cs"/>
              </a:rPr>
              <a:t>Farms</a:t>
            </a:r>
            <a:endParaRPr lang="en-US" sz="3600" b="1" dirty="0">
              <a:latin typeface="+mj-lt"/>
              <a:ea typeface="+mj-ea"/>
              <a:cs typeface="+mj-cs"/>
            </a:endParaRPr>
          </a:p>
        </p:txBody>
      </p:sp>
      <p:pic>
        <p:nvPicPr>
          <p:cNvPr id="8" name="Picture 7"/>
          <p:cNvPicPr>
            <a:picLocks noChangeAspect="1"/>
          </p:cNvPicPr>
          <p:nvPr/>
        </p:nvPicPr>
        <p:blipFill>
          <a:blip r:embed="rId6" cstate="print"/>
          <a:stretch>
            <a:fillRect/>
          </a:stretch>
        </p:blipFill>
        <p:spPr>
          <a:xfrm>
            <a:off x="846862" y="3642357"/>
            <a:ext cx="4902793" cy="2610578"/>
          </a:xfrm>
          <a:prstGeom prst="rect">
            <a:avLst/>
          </a:prstGeom>
        </p:spPr>
      </p:pic>
      <p:sp>
        <p:nvSpPr>
          <p:cNvPr id="10" name="TextBox 9"/>
          <p:cNvSpPr txBox="1"/>
          <p:nvPr/>
        </p:nvSpPr>
        <p:spPr>
          <a:xfrm>
            <a:off x="882629" y="6181684"/>
            <a:ext cx="4395387" cy="523220"/>
          </a:xfrm>
          <a:prstGeom prst="rect">
            <a:avLst/>
          </a:prstGeom>
          <a:noFill/>
        </p:spPr>
        <p:txBody>
          <a:bodyPr wrap="square" rtlCol="0">
            <a:spAutoFit/>
          </a:bodyPr>
          <a:lstStyle/>
          <a:p>
            <a:r>
              <a:rPr lang="en-US" sz="2800" dirty="0" smtClean="0"/>
              <a:t>“Precision Agriculture”</a:t>
            </a:r>
            <a:endParaRPr lang="en-US" sz="2800" dirty="0"/>
          </a:p>
        </p:txBody>
      </p:sp>
    </p:spTree>
    <p:extLst>
      <p:ext uri="{BB962C8B-B14F-4D97-AF65-F5344CB8AC3E}">
        <p14:creationId xmlns:p14="http://schemas.microsoft.com/office/powerpoint/2010/main" xmlns="" val="2964994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Smarter Farming in Japan</a:t>
            </a:r>
            <a:br>
              <a:rPr lang="en-US" sz="3600" b="1" dirty="0" smtClean="0">
                <a:sym typeface="UC Berkeley OS Sign"/>
              </a:rPr>
            </a:b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914400" y="1447800"/>
            <a:ext cx="7200453" cy="4642711"/>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3200" dirty="0" smtClean="0"/>
              <a:t>Why does farming in Japan need to be smarter?</a:t>
            </a: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Which resources are smarter than before? Which ones are less smart? </a:t>
            </a: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How does the smart farm system become smarter over time?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What other domains besides farming could potentially use this system or one similar to it?</a:t>
            </a:r>
            <a:endParaRPr lang="en-US" sz="3200" dirty="0"/>
          </a:p>
        </p:txBody>
      </p:sp>
    </p:spTree>
    <p:extLst>
      <p:ext uri="{BB962C8B-B14F-4D97-AF65-F5344CB8AC3E}">
        <p14:creationId xmlns:p14="http://schemas.microsoft.com/office/powerpoint/2010/main" xmlns="" val="89798206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a:xfrm>
            <a:off x="304800" y="4092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dirty="0" smtClean="0">
                <a:sym typeface="UC Berkeley OS Sign"/>
                <a:hlinkClick r:id="rId3"/>
              </a:rPr>
              <a:t>Farming in the Cloud</a:t>
            </a:r>
            <a:endParaRPr lang="en-US" sz="3400" dirty="0" smtClean="0">
              <a:sym typeface="UC Berkeley OS Sign"/>
            </a:endParaRPr>
          </a:p>
        </p:txBody>
      </p:sp>
      <p:sp>
        <p:nvSpPr>
          <p:cNvPr id="563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C9954400-DCEE-4D5E-A4AF-3CE33C95E516}"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8" name="Content Placeholder 7"/>
          <p:cNvSpPr>
            <a:spLocks noGrp="1"/>
          </p:cNvSpPr>
          <p:nvPr>
            <p:ph idx="1"/>
          </p:nvPr>
        </p:nvSpPr>
        <p:spPr/>
        <p:txBody>
          <a:bodyPr>
            <a:normAutofit fontScale="92500" lnSpcReduction="10000"/>
          </a:bodyPr>
          <a:lstStyle/>
          <a:p>
            <a:r>
              <a:rPr lang="en-US" dirty="0" smtClean="0"/>
              <a:t>Precision agriculture uses GPS, sensors, satellites or aerial images, and information management tools (GIS) to assess and understand the heterogeneous conditions across farm acreage because of soil, topography, sunlight, etc. </a:t>
            </a:r>
            <a:endParaRPr lang="en-US" dirty="0"/>
          </a:p>
          <a:p>
            <a:r>
              <a:rPr lang="en-US" dirty="0" smtClean="0"/>
              <a:t>Sensor information can enable optimum sowing density, irrigation, fertilizer application, and more accurately predict harvest dates and crop </a:t>
            </a:r>
            <a:r>
              <a:rPr lang="en-US" dirty="0" smtClean="0"/>
              <a:t>yields</a:t>
            </a:r>
          </a:p>
          <a:p>
            <a:r>
              <a:rPr lang="en-US" dirty="0" smtClean="0">
                <a:hlinkClick r:id="rId4"/>
              </a:rPr>
              <a:t>A company doing a lot of this R&amp;D that you might not think of</a:t>
            </a:r>
            <a:endParaRPr lang="en-US" dirty="0" smtClean="0"/>
          </a:p>
        </p:txBody>
      </p:sp>
    </p:spTree>
    <p:extLst>
      <p:ext uri="{BB962C8B-B14F-4D97-AF65-F5344CB8AC3E}">
        <p14:creationId xmlns:p14="http://schemas.microsoft.com/office/powerpoint/2010/main" xmlns="" val="30698398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3581400" cy="1143000"/>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Medical Emergencies</a:t>
            </a:r>
          </a:p>
        </p:txBody>
      </p:sp>
      <p:pic>
        <p:nvPicPr>
          <p:cNvPr id="90114" name="Picture 2" descr="Image result for EMT 911"/>
          <p:cNvPicPr>
            <a:picLocks noChangeAspect="1" noChangeArrowheads="1"/>
          </p:cNvPicPr>
          <p:nvPr/>
        </p:nvPicPr>
        <p:blipFill>
          <a:blip r:embed="rId3" cstate="print"/>
          <a:srcRect/>
          <a:stretch>
            <a:fillRect/>
          </a:stretch>
        </p:blipFill>
        <p:spPr bwMode="auto">
          <a:xfrm>
            <a:off x="3962401" y="228600"/>
            <a:ext cx="4555758" cy="3020668"/>
          </a:xfrm>
          <a:prstGeom prst="rect">
            <a:avLst/>
          </a:prstGeom>
          <a:noFill/>
        </p:spPr>
      </p:pic>
      <p:sp>
        <p:nvSpPr>
          <p:cNvPr id="90116" name="AutoShape 4" descr="Image result for EMT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0118" name="AutoShape 6" descr="Image result for EMT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0120" name="Picture 8" descr="Image result for EMT 911"/>
          <p:cNvPicPr>
            <a:picLocks noChangeAspect="1" noChangeArrowheads="1"/>
          </p:cNvPicPr>
          <p:nvPr/>
        </p:nvPicPr>
        <p:blipFill>
          <a:blip r:embed="rId4" cstate="print"/>
          <a:srcRect/>
          <a:stretch>
            <a:fillRect/>
          </a:stretch>
        </p:blipFill>
        <p:spPr bwMode="auto">
          <a:xfrm>
            <a:off x="4038600" y="3352800"/>
            <a:ext cx="4495798" cy="3211286"/>
          </a:xfrm>
          <a:prstGeom prst="rect">
            <a:avLst/>
          </a:prstGeom>
          <a:noFill/>
        </p:spPr>
      </p:pic>
      <p:sp>
        <p:nvSpPr>
          <p:cNvPr id="90122" name="AutoShape 10" descr="Image result for medical emergencies 91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0124" name="Picture 12" descr="Image result for medical emergencies 911"/>
          <p:cNvPicPr>
            <a:picLocks noChangeAspect="1" noChangeArrowheads="1"/>
          </p:cNvPicPr>
          <p:nvPr/>
        </p:nvPicPr>
        <p:blipFill>
          <a:blip r:embed="rId5" cstate="print"/>
          <a:srcRect/>
          <a:stretch>
            <a:fillRect/>
          </a:stretch>
        </p:blipFill>
        <p:spPr bwMode="auto">
          <a:xfrm>
            <a:off x="609600" y="2362200"/>
            <a:ext cx="2956949" cy="2124075"/>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11268" y="32657"/>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Medical Emergencies</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818730" y="1223654"/>
            <a:ext cx="7613782" cy="41325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a:t>
            </a:r>
            <a:r>
              <a:rPr lang="en-US" sz="2800" dirty="0" smtClean="0"/>
              <a:t>What are the resources that need to be organized to enable effective response to medical emergencies?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What factors make it challenging to manage these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are emergencies classified and how this determine the use of the EMS resources?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do standards for resources and processes improve the effectiveness of EMS responses?</a:t>
            </a:r>
          </a:p>
        </p:txBody>
      </p:sp>
    </p:spTree>
    <p:extLst>
      <p:ext uri="{BB962C8B-B14F-4D97-AF65-F5344CB8AC3E}">
        <p14:creationId xmlns:p14="http://schemas.microsoft.com/office/powerpoint/2010/main" xmlns="" val="14689791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1600200"/>
            <a:ext cx="8382000" cy="4773261"/>
          </a:xfrm>
          <a:prstGeom prst="rect">
            <a:avLst/>
          </a:prstGeom>
        </p:spPr>
      </p:pic>
      <p:sp>
        <p:nvSpPr>
          <p:cNvPr id="3" name="Rectangle 2"/>
          <p:cNvSpPr/>
          <p:nvPr/>
        </p:nvSpPr>
        <p:spPr>
          <a:xfrm>
            <a:off x="1862670" y="457200"/>
            <a:ext cx="4720971" cy="1111715"/>
          </a:xfrm>
          <a:prstGeom prst="rect">
            <a:avLst/>
          </a:prstGeom>
        </p:spPr>
        <p:txBody>
          <a:bodyPr wrap="none">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latin typeface="+mj-lt"/>
                <a:ea typeface="+mj-ea"/>
                <a:cs typeface="+mj-cs"/>
                <a:sym typeface="UC Berkeley OS Sign"/>
              </a:rPr>
              <a:t>Medical </a:t>
            </a:r>
            <a:r>
              <a:rPr lang="en-US" sz="3600" b="1" dirty="0" smtClean="0">
                <a:latin typeface="+mj-lt"/>
                <a:ea typeface="+mj-ea"/>
                <a:cs typeface="+mj-cs"/>
                <a:sym typeface="UC Berkeley OS Sign"/>
              </a:rPr>
              <a:t>Emergencies – </a:t>
            </a:r>
            <a:br>
              <a:rPr lang="en-US" sz="3600" b="1" dirty="0" smtClean="0">
                <a:latin typeface="+mj-lt"/>
                <a:ea typeface="+mj-ea"/>
                <a:cs typeface="+mj-cs"/>
                <a:sym typeface="UC Berkeley OS Sign"/>
              </a:rPr>
            </a:br>
            <a:r>
              <a:rPr lang="en-US" sz="3600" b="1" dirty="0" smtClean="0">
                <a:latin typeface="+mj-lt"/>
                <a:ea typeface="+mj-ea"/>
                <a:cs typeface="+mj-cs"/>
                <a:sym typeface="UC Berkeley OS Sign"/>
              </a:rPr>
              <a:t>“Service Blueprint”</a:t>
            </a:r>
            <a:endParaRPr lang="en-US" sz="3600" b="1" dirty="0" smtClean="0">
              <a:latin typeface="+mj-lt"/>
              <a:ea typeface="+mj-ea"/>
              <a:cs typeface="+mj-cs"/>
              <a:sym typeface="UC Berkeley OS Sign"/>
            </a:endParaRPr>
          </a:p>
        </p:txBody>
      </p:sp>
    </p:spTree>
    <p:extLst>
      <p:ext uri="{BB962C8B-B14F-4D97-AF65-F5344CB8AC3E}">
        <p14:creationId xmlns:p14="http://schemas.microsoft.com/office/powerpoint/2010/main" xmlns="" val="289918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4" descr="Image result for service blueprint for restaura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166" name="Picture 6" descr="Image result for service blueprint for restaurant"/>
          <p:cNvPicPr>
            <a:picLocks noChangeAspect="1" noChangeArrowheads="1"/>
          </p:cNvPicPr>
          <p:nvPr/>
        </p:nvPicPr>
        <p:blipFill>
          <a:blip r:embed="rId3" cstate="print"/>
          <a:srcRect/>
          <a:stretch>
            <a:fillRect/>
          </a:stretch>
        </p:blipFill>
        <p:spPr bwMode="auto">
          <a:xfrm>
            <a:off x="609600" y="457199"/>
            <a:ext cx="7772400" cy="600689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11268" y="32657"/>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Single-Source Textbook Publishing</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990600" y="1828800"/>
            <a:ext cx="6934200" cy="41325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“Single-source</a:t>
            </a:r>
            <a:r>
              <a:rPr lang="en-US" sz="2800" dirty="0"/>
              <a:t>” is a popular slogan in content </a:t>
            </a:r>
            <a:r>
              <a:rPr lang="en-US" sz="2800" dirty="0" smtClean="0"/>
              <a:t>management. What does it mean?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How is </a:t>
            </a:r>
            <a:r>
              <a:rPr lang="en-US" sz="2800" dirty="0" smtClean="0"/>
              <a:t>single-source publishing like an automobile assembly line?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When is single-source publishing most necessary and useful?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How does the format and granularity of the source files influence  the value of single-sourcing?</a:t>
            </a:r>
          </a:p>
        </p:txBody>
      </p:sp>
    </p:spTree>
    <p:extLst>
      <p:ext uri="{BB962C8B-B14F-4D97-AF65-F5344CB8AC3E}">
        <p14:creationId xmlns:p14="http://schemas.microsoft.com/office/powerpoint/2010/main" xmlns="" val="37592130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1114" y="1524000"/>
            <a:ext cx="8556913" cy="3486150"/>
          </a:xfrm>
          <a:prstGeom prst="rect">
            <a:avLst/>
          </a:prstGeom>
        </p:spPr>
      </p:pic>
    </p:spTree>
    <p:extLst>
      <p:ext uri="{BB962C8B-B14F-4D97-AF65-F5344CB8AC3E}">
        <p14:creationId xmlns:p14="http://schemas.microsoft.com/office/powerpoint/2010/main" xmlns="" val="3704759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52600" y="1143000"/>
            <a:ext cx="6774252" cy="5445967"/>
          </a:xfrm>
          <a:prstGeom prst="rect">
            <a:avLst/>
          </a:prstGeom>
        </p:spPr>
      </p:pic>
      <p:sp>
        <p:nvSpPr>
          <p:cNvPr id="3" name="Rectangle 2"/>
          <p:cNvSpPr/>
          <p:nvPr/>
        </p:nvSpPr>
        <p:spPr>
          <a:xfrm>
            <a:off x="838200" y="304800"/>
            <a:ext cx="6858000" cy="602024"/>
          </a:xfrm>
          <a:prstGeom prst="rect">
            <a:avLst/>
          </a:prstGeom>
        </p:spPr>
        <p:txBody>
          <a:bodyPr wrap="square">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latin typeface="+mj-lt"/>
                <a:ea typeface="+mj-ea"/>
                <a:cs typeface="+mj-cs"/>
                <a:sym typeface="UC Berkeley OS Sign"/>
              </a:rPr>
              <a:t>Single-Source </a:t>
            </a:r>
            <a:r>
              <a:rPr lang="en-US" sz="3600" b="1" dirty="0">
                <a:latin typeface="+mj-lt"/>
                <a:ea typeface="+mj-ea"/>
                <a:cs typeface="+mj-cs"/>
                <a:sym typeface="UC Berkeley OS Sign"/>
              </a:rPr>
              <a:t>Textbook Publishing</a:t>
            </a:r>
            <a:endParaRPr lang="en-US" sz="3600" b="1" dirty="0">
              <a:latin typeface="+mj-lt"/>
              <a:ea typeface="+mj-ea"/>
              <a:cs typeface="+mj-cs"/>
            </a:endParaRPr>
          </a:p>
        </p:txBody>
      </p:sp>
    </p:spTree>
    <p:extLst>
      <p:ext uri="{BB962C8B-B14F-4D97-AF65-F5344CB8AC3E}">
        <p14:creationId xmlns:p14="http://schemas.microsoft.com/office/powerpoint/2010/main" xmlns="" val="3926610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228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Outline</a:t>
            </a:r>
          </a:p>
        </p:txBody>
      </p:sp>
      <p:sp>
        <p:nvSpPr>
          <p:cNvPr id="6" name="Rectangle 5"/>
          <p:cNvSpPr/>
          <p:nvPr/>
        </p:nvSpPr>
        <p:spPr>
          <a:xfrm>
            <a:off x="457200" y="742706"/>
            <a:ext cx="8382000" cy="5894721"/>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Review of the 10 case studies to date</a:t>
            </a:r>
            <a:endParaRPr lang="en-US" sz="32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Small group analyses of the cases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smtClean="0"/>
              <a:t>Identify interesting/important design issues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 Identify cases with similar design issues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smtClean="0"/>
              <a:t>Identify cases with contrasting design </a:t>
            </a:r>
            <a:r>
              <a:rPr lang="en-US" sz="3200" dirty="0" smtClean="0"/>
              <a:t>issues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Identify opportunities to apply the different depictions of the organizing system </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srgbClr val="FF0000"/>
                </a:solidFill>
              </a:rPr>
              <a:t> Invent some analogy questions?</a:t>
            </a:r>
            <a:endParaRPr lang="en-US" sz="3200" dirty="0" smtClean="0">
              <a:solidFill>
                <a:srgbClr val="FF0000"/>
              </a:solidFill>
            </a:endParaRP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p:txBody>
      </p:sp>
    </p:spTree>
    <p:extLst>
      <p:ext uri="{BB962C8B-B14F-4D97-AF65-F5344CB8AC3E}">
        <p14:creationId xmlns:p14="http://schemas.microsoft.com/office/powerpoint/2010/main" xmlns="" val="1064569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signPatternsResourceProperties.gif"/>
          <p:cNvPicPr>
            <a:picLocks noChangeAspect="1"/>
          </p:cNvPicPr>
          <p:nvPr/>
        </p:nvPicPr>
        <p:blipFill>
          <a:blip r:embed="rId3" cstate="print"/>
          <a:stretch>
            <a:fillRect/>
          </a:stretch>
        </p:blipFill>
        <p:spPr bwMode="auto">
          <a:xfrm>
            <a:off x="2971800" y="1214444"/>
            <a:ext cx="6105303" cy="4963613"/>
          </a:xfrm>
          <a:prstGeom prst="rect">
            <a:avLst/>
          </a:prstGeom>
          <a:noFill/>
          <a:ln w="9525">
            <a:noFill/>
            <a:miter lim="800000"/>
            <a:headEnd/>
            <a:tailEnd/>
          </a:ln>
        </p:spPr>
      </p:pic>
      <p:sp>
        <p:nvSpPr>
          <p:cNvPr id="29698" name="Rectangle 1"/>
          <p:cNvSpPr>
            <a:spLocks noGrp="1" noChangeArrowheads="1"/>
          </p:cNvSpPr>
          <p:nvPr>
            <p:ph type="title"/>
          </p:nvPr>
        </p:nvSpPr>
        <p:spPr>
          <a:xfrm>
            <a:off x="304800" y="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Value Creation with </a:t>
            </a:r>
            <a:r>
              <a:rPr lang="en-US" sz="3600" b="1" dirty="0" smtClean="0">
                <a:sym typeface="UC Berkeley OS Sign"/>
              </a:rPr>
              <a:t/>
            </a:r>
            <a:br>
              <a:rPr lang="en-US" sz="3600" b="1" dirty="0" smtClean="0">
                <a:sym typeface="UC Berkeley OS Sign"/>
              </a:rPr>
            </a:br>
            <a:r>
              <a:rPr lang="en-US" sz="3600" b="1" dirty="0" smtClean="0">
                <a:sym typeface="UC Berkeley OS Sign"/>
              </a:rPr>
              <a:t>Information Resources</a:t>
            </a:r>
            <a:endParaRPr lang="en-US" sz="34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47800"/>
            <a:ext cx="3429000" cy="4496902"/>
          </a:xfrm>
          <a:prstGeom prst="rect">
            <a:avLst/>
          </a:prstGeom>
          <a:noFill/>
          <a:ln w="9525">
            <a:noFill/>
            <a:miter lim="800000"/>
            <a:headEnd/>
            <a:tailEnd/>
          </a:ln>
        </p:spPr>
        <p:txBody>
          <a:bodyPr wrap="square" lIns="64291" tIns="32146" rIns="64291" bIns="32146">
            <a:spAutoFit/>
          </a:bodyPr>
          <a:lstStyle/>
          <a:p>
            <a:r>
              <a:rPr lang="en-US" sz="2400" dirty="0" smtClean="0"/>
              <a:t>The variety and functions of interactions with digital resources are determined by the amount of structure and semantics represented in their digital encoding, in the descriptions associated with the resources, or by the intelligence of the</a:t>
            </a:r>
          </a:p>
          <a:p>
            <a:r>
              <a:rPr lang="en-US" sz="2400" dirty="0" smtClean="0"/>
              <a:t>computational processes applied to them</a:t>
            </a:r>
            <a:endParaRPr lang="en-US" sz="2400" dirty="0" smtClean="0">
              <a:latin typeface="UC Berkeley OS Sign"/>
              <a:cs typeface="Arial" pitchFamily="34" charset="0"/>
              <a:sym typeface="UC Berkeley OS Sign"/>
            </a:endParaRPr>
          </a:p>
        </p:txBody>
      </p:sp>
    </p:spTree>
    <p:extLst>
      <p:ext uri="{BB962C8B-B14F-4D97-AF65-F5344CB8AC3E}">
        <p14:creationId xmlns:p14="http://schemas.microsoft.com/office/powerpoint/2010/main" xmlns="" val="151682927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a:xfrm>
            <a:off x="4123283" y="2331765"/>
            <a:ext cx="4669111" cy="3897809"/>
          </a:xfrm>
        </p:spPr>
        <p:txBody>
          <a:bodyPr>
            <a:normAutofit fontScale="90000"/>
          </a:bodyPr>
          <a:lstStyle/>
          <a:p>
            <a:pPr marL="120541" indent="-120541">
              <a:lnSpc>
                <a:spcPct val="92000"/>
              </a:lnSpc>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1900" dirty="0">
                <a:sym typeface="UC Berkeley OS Sign"/>
              </a:rPr>
              <a:t>  </a:t>
            </a:r>
            <a:r>
              <a:rPr lang="en-US" altLang="en-US" sz="2700" dirty="0">
                <a:ea typeface="+mn-ea"/>
                <a:cs typeface="+mn-cs"/>
                <a:sym typeface="UC Berkeley OS Sign"/>
              </a:rPr>
              <a:t>Published by MIT Press (2013) as a printed book and in ebook formats</a:t>
            </a:r>
            <a:br>
              <a:rPr lang="en-US" altLang="en-US" sz="2700" dirty="0">
                <a:ea typeface="+mn-ea"/>
                <a:cs typeface="+mn-cs"/>
                <a:sym typeface="UC Berkeley OS Sign"/>
              </a:rPr>
            </a:br>
            <a:r>
              <a:rPr lang="en-US" altLang="en-US" sz="2700" dirty="0">
                <a:ea typeface="+mn-ea"/>
                <a:cs typeface="+mn-cs"/>
                <a:sym typeface="UC Berkeley OS Sign"/>
              </a:rPr>
              <a:t>	</a:t>
            </a:r>
            <a:br>
              <a:rPr lang="en-US" altLang="en-US" sz="2700" dirty="0">
                <a:ea typeface="+mn-ea"/>
                <a:cs typeface="+mn-cs"/>
                <a:sym typeface="UC Berkeley OS Sign"/>
              </a:rPr>
            </a:br>
            <a:r>
              <a:rPr lang="en-US" altLang="en-US" sz="2700" dirty="0">
                <a:ea typeface="+mn-ea"/>
                <a:cs typeface="+mn-cs"/>
                <a:sym typeface="UC Berkeley OS Sign"/>
              </a:rPr>
              <a:t>“Enhanced ebook” editions published by O’Reilly Media in </a:t>
            </a:r>
            <a:r>
              <a:rPr lang="en-US" altLang="en-US" sz="2700" dirty="0" smtClean="0">
                <a:ea typeface="+mn-ea"/>
                <a:cs typeface="+mn-cs"/>
                <a:sym typeface="UC Berkeley OS Sign"/>
              </a:rPr>
              <a:t>2014, 2015, &amp; 2016</a:t>
            </a:r>
            <a:r>
              <a:rPr lang="en-US" altLang="en-US" sz="2700" dirty="0">
                <a:ea typeface="+mn-ea"/>
                <a:cs typeface="+mn-cs"/>
                <a:sym typeface="UC Berkeley OS Sign"/>
              </a:rPr>
              <a:t/>
            </a:r>
            <a:br>
              <a:rPr lang="en-US" altLang="en-US" sz="2700" dirty="0">
                <a:ea typeface="+mn-ea"/>
                <a:cs typeface="+mn-cs"/>
                <a:sym typeface="UC Berkeley OS Sign"/>
              </a:rPr>
            </a:br>
            <a:r>
              <a:rPr lang="en-US" altLang="en-US" sz="2700" dirty="0">
                <a:ea typeface="+mn-ea"/>
                <a:cs typeface="+mn-cs"/>
                <a:sym typeface="UC Berkeley OS Sign"/>
              </a:rPr>
              <a:t/>
            </a:r>
            <a:br>
              <a:rPr lang="en-US" altLang="en-US" sz="2700" dirty="0">
                <a:ea typeface="+mn-ea"/>
                <a:cs typeface="+mn-cs"/>
                <a:sym typeface="UC Berkeley OS Sign"/>
              </a:rPr>
            </a:br>
            <a:r>
              <a:rPr lang="en-US" altLang="en-US" sz="2700" dirty="0">
                <a:ea typeface="+mn-ea"/>
                <a:cs typeface="+mn-cs"/>
                <a:sym typeface="UC Berkeley OS Sign"/>
              </a:rPr>
              <a:t>In use in &gt; </a:t>
            </a:r>
            <a:r>
              <a:rPr lang="en-US" altLang="en-US" sz="2700" dirty="0" smtClean="0">
                <a:ea typeface="+mn-ea"/>
                <a:cs typeface="+mn-cs"/>
                <a:sym typeface="UC Berkeley OS Sign"/>
              </a:rPr>
              <a:t>85 </a:t>
            </a:r>
            <a:r>
              <a:rPr lang="en-US" altLang="en-US" sz="2700" dirty="0">
                <a:ea typeface="+mn-ea"/>
                <a:cs typeface="+mn-cs"/>
                <a:sym typeface="UC Berkeley OS Sign"/>
              </a:rPr>
              <a:t>courses in &gt; 20 countries as of </a:t>
            </a:r>
            <a:r>
              <a:rPr lang="en-US" altLang="en-US" sz="2700" dirty="0" smtClean="0">
                <a:ea typeface="+mn-ea"/>
                <a:cs typeface="+mn-cs"/>
                <a:sym typeface="UC Berkeley OS Sign"/>
              </a:rPr>
              <a:t>March 2017</a:t>
            </a:r>
            <a:r>
              <a:rPr lang="en-US" altLang="en-US" sz="2700" dirty="0">
                <a:ea typeface="+mn-ea"/>
                <a:cs typeface="+mn-cs"/>
                <a:sym typeface="UC Berkeley OS Sign"/>
              </a:rPr>
              <a:t/>
            </a:r>
            <a:br>
              <a:rPr lang="en-US" altLang="en-US" sz="2700" dirty="0">
                <a:ea typeface="+mn-ea"/>
                <a:cs typeface="+mn-cs"/>
                <a:sym typeface="UC Berkeley OS Sign"/>
              </a:rPr>
            </a:br>
            <a:r>
              <a:rPr lang="en-US" altLang="en-US" sz="2700" dirty="0">
                <a:ea typeface="+mn-ea"/>
                <a:cs typeface="+mn-cs"/>
                <a:sym typeface="UC Berkeley OS Sign"/>
              </a:rPr>
              <a:t/>
            </a:r>
            <a:br>
              <a:rPr lang="en-US" altLang="en-US" sz="2700" dirty="0">
                <a:ea typeface="+mn-ea"/>
                <a:cs typeface="+mn-cs"/>
                <a:sym typeface="UC Berkeley OS Sign"/>
              </a:rPr>
            </a:br>
            <a:r>
              <a:rPr lang="en-US" altLang="en-US" sz="2700" dirty="0">
                <a:ea typeface="+mn-ea"/>
                <a:cs typeface="+mn-cs"/>
                <a:sym typeface="UC Berkeley OS Sign"/>
              </a:rPr>
              <a:t>Named an “Information Science Book of the Year” in 2014</a:t>
            </a:r>
            <a:br>
              <a:rPr lang="en-US" altLang="en-US" sz="2700" dirty="0">
                <a:ea typeface="+mn-ea"/>
                <a:cs typeface="+mn-cs"/>
                <a:sym typeface="UC Berkeley OS Sign"/>
              </a:rPr>
            </a:br>
            <a:r>
              <a:rPr lang="en-US" altLang="en-US" sz="2700" dirty="0">
                <a:ea typeface="+mn-ea"/>
                <a:cs typeface="+mn-cs"/>
                <a:sym typeface="UC Berkeley OS Sign"/>
              </a:rPr>
              <a:t/>
            </a:r>
            <a:br>
              <a:rPr lang="en-US" altLang="en-US" sz="2700" dirty="0">
                <a:ea typeface="+mn-ea"/>
                <a:cs typeface="+mn-cs"/>
                <a:sym typeface="UC Berkeley OS Sign"/>
              </a:rPr>
            </a:br>
            <a:r>
              <a:rPr lang="en-US" altLang="en-US" sz="2700" dirty="0">
                <a:sym typeface="UC Berkeley OS Sign"/>
              </a:rPr>
              <a:t/>
            </a:r>
            <a:br>
              <a:rPr lang="en-US" altLang="en-US" sz="2700" dirty="0">
                <a:sym typeface="UC Berkeley OS Sign"/>
              </a:rPr>
            </a:br>
            <a:endParaRPr lang="en-US" altLang="en-US" sz="2700" b="1" dirty="0">
              <a:sym typeface="UC Berkeley OS Sign"/>
            </a:endParaRPr>
          </a:p>
        </p:txBody>
      </p:sp>
      <p:pic>
        <p:nvPicPr>
          <p:cNvPr id="183299" name="Picture 2" descr="BookCover.jpg"/>
          <p:cNvPicPr>
            <a:picLocks noChangeAspect="1"/>
          </p:cNvPicPr>
          <p:nvPr/>
        </p:nvPicPr>
        <p:blipFill>
          <a:blip r:embed="rId3" cstate="print"/>
          <a:srcRect/>
          <a:stretch>
            <a:fillRect/>
          </a:stretch>
        </p:blipFill>
        <p:spPr bwMode="auto">
          <a:xfrm>
            <a:off x="953244" y="1593949"/>
            <a:ext cx="2811736" cy="4246066"/>
          </a:xfrm>
          <a:prstGeom prst="rect">
            <a:avLst/>
          </a:prstGeom>
          <a:noFill/>
          <a:ln w="9525">
            <a:noFill/>
            <a:miter lim="800000"/>
            <a:headEnd/>
            <a:tailEnd/>
          </a:ln>
        </p:spPr>
      </p:pic>
      <p:sp>
        <p:nvSpPr>
          <p:cNvPr id="8" name="Rectangle 1"/>
          <p:cNvSpPr txBox="1">
            <a:spLocks noChangeArrowheads="1"/>
          </p:cNvSpPr>
          <p:nvPr/>
        </p:nvSpPr>
        <p:spPr bwMode="auto">
          <a:xfrm>
            <a:off x="1204392" y="366117"/>
            <a:ext cx="6452815" cy="933152"/>
          </a:xfrm>
          <a:prstGeom prst="rect">
            <a:avLst/>
          </a:prstGeom>
          <a:noFill/>
          <a:ln w="9525">
            <a:noFill/>
            <a:miter lim="800000"/>
            <a:headEnd/>
            <a:tailEnd/>
          </a:ln>
        </p:spPr>
        <p:txBody>
          <a:bodyPr lIns="0" tIns="0" rIns="0" bIns="0" anchor="ctr"/>
          <a:lstStyle/>
          <a:p>
            <a:pPr algn="ctr">
              <a:lnSpc>
                <a:spcPct val="92000"/>
              </a:lnSpc>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3600" kern="0" dirty="0">
                <a:latin typeface="UC Berkeley OS Sign"/>
                <a:ea typeface="+mj-ea"/>
                <a:cs typeface="+mj-cs"/>
                <a:sym typeface="UC Berkeley OS Sign"/>
              </a:rPr>
              <a:t>The Discipline of Organizing: The Book</a:t>
            </a:r>
          </a:p>
        </p:txBody>
      </p:sp>
    </p:spTree>
    <p:extLst>
      <p:ext uri="{BB962C8B-B14F-4D97-AF65-F5344CB8AC3E}">
        <p14:creationId xmlns:p14="http://schemas.microsoft.com/office/powerpoint/2010/main" xmlns="" val="2843225989"/>
      </p:ext>
    </p:extLst>
  </p:cSld>
  <p:clrMapOvr>
    <a:masterClrMapping/>
  </p:clrMapOvr>
  <p:transition spd="slow" advTm="3067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553641" y="1393031"/>
            <a:ext cx="8090297" cy="4822031"/>
          </a:xfrm>
        </p:spPr>
        <p:txBody>
          <a:bodyPr>
            <a:normAutofit lnSpcReduction="10000"/>
          </a:bodyPr>
          <a:lstStyle/>
          <a:p>
            <a:pPr>
              <a:buFontTx/>
              <a:buChar char="•"/>
            </a:pPr>
            <a:endParaRPr lang="en-US" altLang="en-US" sz="2500" dirty="0" smtClean="0">
              <a:cs typeface="Arial" pitchFamily="34" charset="0"/>
            </a:endParaRPr>
          </a:p>
          <a:p>
            <a:pPr>
              <a:buFontTx/>
              <a:buChar char="•"/>
            </a:pPr>
            <a:r>
              <a:rPr lang="en-US" altLang="en-US" sz="2500" dirty="0" smtClean="0">
                <a:cs typeface="Arial" pitchFamily="34" charset="0"/>
              </a:rPr>
              <a:t>The concept of “organizing system” as the transdisciplinary synthesis of the disciplines that deal with “organizing” mandates a book with many authors</a:t>
            </a:r>
          </a:p>
          <a:p>
            <a:pPr>
              <a:buFontTx/>
              <a:buChar char="•"/>
            </a:pPr>
            <a:r>
              <a:rPr lang="en-US" altLang="en-US" sz="2500" dirty="0" smtClean="0">
                <a:cs typeface="Arial" pitchFamily="34" charset="0"/>
              </a:rPr>
              <a:t>It must balance the breadth of representing all the contributing disciplines with enough depth for each to be credible</a:t>
            </a:r>
          </a:p>
          <a:p>
            <a:pPr>
              <a:buFontTx/>
              <a:buChar char="•"/>
            </a:pPr>
            <a:r>
              <a:rPr lang="en-US" altLang="en-US" sz="2500" dirty="0" smtClean="0">
                <a:cs typeface="Arial" pitchFamily="34" charset="0"/>
              </a:rPr>
              <a:t>It must introduce vocabulary that is discipline-neutral to enable interdisciplinary communication </a:t>
            </a:r>
          </a:p>
          <a:p>
            <a:pPr>
              <a:buFontTx/>
              <a:buChar char="•"/>
            </a:pPr>
            <a:r>
              <a:rPr lang="en-US" altLang="en-US" sz="2500" dirty="0" smtClean="0">
                <a:cs typeface="Arial" pitchFamily="34" charset="0"/>
              </a:rPr>
              <a:t>It must incorporate discipline-specific concepts and examples in the context of the transdisciplinary content and vocabulary</a:t>
            </a:r>
            <a:endParaRPr lang="en-US" altLang="en-US" sz="2500" dirty="0" smtClean="0"/>
          </a:p>
        </p:txBody>
      </p:sp>
      <p:sp>
        <p:nvSpPr>
          <p:cNvPr id="185347" name="Rectangle 1"/>
          <p:cNvSpPr>
            <a:spLocks noGrp="1" noChangeArrowheads="1"/>
          </p:cNvSpPr>
          <p:nvPr>
            <p:ph type="title"/>
          </p:nvPr>
        </p:nvSpPr>
        <p:spPr>
          <a:xfrm>
            <a:off x="553641" y="428626"/>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3400" dirty="0" smtClean="0">
                <a:sym typeface="UC Berkeley OS Sign"/>
              </a:rPr>
              <a:t>The Mandate and Challenge</a:t>
            </a:r>
            <a:br>
              <a:rPr lang="en-US" altLang="en-US" sz="3400" dirty="0" smtClean="0">
                <a:sym typeface="UC Berkeley OS Sign"/>
              </a:rPr>
            </a:br>
            <a:r>
              <a:rPr lang="en-US" altLang="en-US" sz="3400" dirty="0" smtClean="0">
                <a:sym typeface="UC Berkeley OS Sign"/>
              </a:rPr>
              <a:t> with Multiple Disciplines</a:t>
            </a:r>
          </a:p>
        </p:txBody>
      </p:sp>
      <p:sp>
        <p:nvSpPr>
          <p:cNvPr id="18534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eaLnBrk="1" hangingPunct="1"/>
            <a:fld id="{A91B030E-85C4-4645-8E17-C9E9C1183C7E}" type="slidenum">
              <a:rPr lang="en-US" altLang="en-US" sz="1500">
                <a:solidFill>
                  <a:srgbClr val="002955"/>
                </a:solidFill>
                <a:latin typeface="UC Berkeley OS Sign"/>
                <a:ea typeface="MS PGothic" pitchFamily="34" charset="-128"/>
                <a:sym typeface="UC Berkeley OS Sign"/>
              </a:rPr>
              <a:pPr algn="ctr" eaLnBrk="1" hangingPunct="1"/>
              <a:t>22</a:t>
            </a:fld>
            <a:endParaRPr lang="en-US" alt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xmlns="" val="23391692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1"/>
          <p:cNvSpPr>
            <a:spLocks noGrp="1"/>
          </p:cNvSpPr>
          <p:nvPr>
            <p:ph type="sldNum" sz="quarter" idx="10"/>
          </p:nvPr>
        </p:nvSpPr>
        <p:spPr>
          <a:noFill/>
          <a:ln>
            <a:miter lim="800000"/>
            <a:headEnd/>
            <a:tailEnd/>
          </a:ln>
        </p:spPr>
        <p:txBody>
          <a:bodyPr/>
          <a:lstStyle/>
          <a:p>
            <a:fld id="{EA3B92B1-96D3-48C5-BCCF-E1E8D98C92A5}" type="slidenum">
              <a:rPr lang="en-US" altLang="en-US"/>
              <a:pPr/>
              <a:t>23</a:t>
            </a:fld>
            <a:endParaRPr lang="en-US" altLang="en-US"/>
          </a:p>
        </p:txBody>
      </p:sp>
      <p:sp>
        <p:nvSpPr>
          <p:cNvPr id="12" name="Rectangle 11"/>
          <p:cNvSpPr/>
          <p:nvPr/>
        </p:nvSpPr>
        <p:spPr>
          <a:xfrm>
            <a:off x="1143000" y="214313"/>
            <a:ext cx="6911578" cy="1497955"/>
          </a:xfrm>
          <a:prstGeom prst="rect">
            <a:avLst/>
          </a:prstGeom>
        </p:spPr>
        <p:txBody>
          <a:bodyPr lIns="64288" tIns="32144" rIns="64288" bIns="32144">
            <a:spAutoFit/>
          </a:bodyPr>
          <a:lstStyle/>
          <a:p>
            <a:pPr algn="ct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400" dirty="0">
                <a:latin typeface="UC Berkeley OS Sign"/>
                <a:ea typeface="+mj-ea"/>
                <a:cs typeface="+mj-cs"/>
                <a:sym typeface="UC Berkeley OS Sign"/>
              </a:rPr>
              <a:t>Re-Factoring and “Tagging” the Book’s Content to Address the “Breadth vs. “Depth” Challenge</a:t>
            </a:r>
          </a:p>
        </p:txBody>
      </p:sp>
      <p:pic>
        <p:nvPicPr>
          <p:cNvPr id="187396" name="Picture 1"/>
          <p:cNvPicPr>
            <a:picLocks noChangeAspect="1"/>
          </p:cNvPicPr>
          <p:nvPr/>
        </p:nvPicPr>
        <p:blipFill>
          <a:blip r:embed="rId3" cstate="print"/>
          <a:srcRect/>
          <a:stretch>
            <a:fillRect/>
          </a:stretch>
        </p:blipFill>
        <p:spPr bwMode="auto">
          <a:xfrm>
            <a:off x="1504653" y="2143125"/>
            <a:ext cx="6188273" cy="3873252"/>
          </a:xfrm>
          <a:prstGeom prst="rect">
            <a:avLst/>
          </a:prstGeom>
          <a:noFill/>
          <a:ln w="9525">
            <a:noFill/>
            <a:miter lim="800000"/>
            <a:headEnd/>
            <a:tailEnd/>
          </a:ln>
        </p:spPr>
      </p:pic>
    </p:spTree>
    <p:extLst>
      <p:ext uri="{BB962C8B-B14F-4D97-AF65-F5344CB8AC3E}">
        <p14:creationId xmlns:p14="http://schemas.microsoft.com/office/powerpoint/2010/main" xmlns="" val="372573984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1143000" y="482203"/>
            <a:ext cx="7018734" cy="6375797"/>
          </a:xfrm>
          <a:prstGeom prst="ellipse">
            <a:avLst/>
          </a:prstGeom>
          <a:solidFill>
            <a:schemeClr val="accent1">
              <a:lumMod val="60000"/>
              <a:lumOff val="40000"/>
              <a:alpha val="30000"/>
            </a:schemeClr>
          </a:solidFill>
          <a:ln w="9525" cap="flat" cmpd="sng" algn="ctr">
            <a:solidFill>
              <a:srgbClr val="000000"/>
            </a:solidFill>
            <a:prstDash val="solid"/>
            <a:round/>
            <a:headEnd type="none" w="med" len="med"/>
            <a:tailEnd type="none" w="med" len="med"/>
          </a:ln>
          <a:effectLst/>
          <a:extLst>
            <a:ext uri="{AF507438-7753-43e0-B8FC-AC1667EBCBE1}"/>
          </a:extLst>
        </p:spPr>
        <p:txBody>
          <a:bodyPr lIns="64291" tIns="32146" rIns="64291" bIns="32146"/>
          <a:lstStyle/>
          <a:p>
            <a:pPr>
              <a:lnSpc>
                <a:spcPct val="93000"/>
              </a:lnSpc>
              <a:defRPr/>
            </a:pPr>
            <a:endParaRPr lang="en-US" dirty="0">
              <a:latin typeface="Arial" charset="0"/>
              <a:ea typeface="ヒラギノ角ゴ ProN W3" charset="0"/>
              <a:cs typeface="ヒラギノ角ゴ ProN W3" charset="0"/>
              <a:sym typeface="Arial" charset="0"/>
            </a:endParaRPr>
          </a:p>
        </p:txBody>
      </p:sp>
      <p:sp>
        <p:nvSpPr>
          <p:cNvPr id="189443" name="Oval 8"/>
          <p:cNvSpPr>
            <a:spLocks noChangeArrowheads="1"/>
          </p:cNvSpPr>
          <p:nvPr/>
        </p:nvSpPr>
        <p:spPr bwMode="auto">
          <a:xfrm>
            <a:off x="1881932" y="1257970"/>
            <a:ext cx="5540871" cy="4910212"/>
          </a:xfrm>
          <a:prstGeom prst="ellipse">
            <a:avLst/>
          </a:prstGeom>
          <a:solidFill>
            <a:srgbClr val="FFFF00">
              <a:alpha val="79999"/>
            </a:srgbClr>
          </a:solidFill>
          <a:ln w="9525" algn="ctr">
            <a:solidFill>
              <a:srgbClr val="000000"/>
            </a:solidFill>
            <a:round/>
            <a:headEnd/>
            <a:tailEnd/>
          </a:ln>
        </p:spPr>
        <p:txBody>
          <a:bodyPr lIns="64291" tIns="32146" rIns="64291" bIns="32146"/>
          <a:lstStyle/>
          <a:p>
            <a:pPr eaLnBrk="1" hangingPunct="1">
              <a:lnSpc>
                <a:spcPct val="93000"/>
              </a:lnSpc>
            </a:pPr>
            <a:endParaRPr lang="en-US" altLang="en-US"/>
          </a:p>
        </p:txBody>
      </p:sp>
      <p:sp>
        <p:nvSpPr>
          <p:cNvPr id="189444" name="Slide Number Placeholder 1"/>
          <p:cNvSpPr>
            <a:spLocks noGrp="1"/>
          </p:cNvSpPr>
          <p:nvPr>
            <p:ph type="sldNum" sz="quarter" idx="10"/>
          </p:nvPr>
        </p:nvSpPr>
        <p:spPr>
          <a:noFill/>
          <a:ln>
            <a:miter lim="800000"/>
            <a:headEnd/>
            <a:tailEnd/>
          </a:ln>
        </p:spPr>
        <p:txBody>
          <a:bodyPr/>
          <a:lstStyle/>
          <a:p>
            <a:fld id="{29E2BF38-804E-4CFE-90B5-0F996E285CA4}" type="slidenum">
              <a:rPr lang="en-US" altLang="en-US"/>
              <a:pPr/>
              <a:t>24</a:t>
            </a:fld>
            <a:endParaRPr lang="en-US" altLang="en-US"/>
          </a:p>
        </p:txBody>
      </p:sp>
      <p:sp>
        <p:nvSpPr>
          <p:cNvPr id="189445" name="Oval 9"/>
          <p:cNvSpPr>
            <a:spLocks noChangeArrowheads="1"/>
          </p:cNvSpPr>
          <p:nvPr/>
        </p:nvSpPr>
        <p:spPr bwMode="auto">
          <a:xfrm>
            <a:off x="2528218" y="1860724"/>
            <a:ext cx="4340944" cy="3704704"/>
          </a:xfrm>
          <a:prstGeom prst="ellipse">
            <a:avLst/>
          </a:prstGeom>
          <a:solidFill>
            <a:srgbClr val="FF0000"/>
          </a:solidFill>
          <a:ln w="9525" algn="ctr">
            <a:solidFill>
              <a:srgbClr val="000000"/>
            </a:solidFill>
            <a:round/>
            <a:headEnd/>
            <a:tailEnd/>
          </a:ln>
        </p:spPr>
        <p:txBody>
          <a:bodyPr lIns="64291" tIns="32146" rIns="64291" bIns="32146"/>
          <a:lstStyle/>
          <a:p>
            <a:pPr eaLnBrk="1" hangingPunct="1">
              <a:lnSpc>
                <a:spcPct val="93000"/>
              </a:lnSpc>
            </a:pPr>
            <a:endParaRPr lang="en-US" altLang="en-US"/>
          </a:p>
        </p:txBody>
      </p:sp>
      <p:cxnSp>
        <p:nvCxnSpPr>
          <p:cNvPr id="189446" name="Straight Connector 20"/>
          <p:cNvCxnSpPr>
            <a:cxnSpLocks noChangeShapeType="1"/>
          </p:cNvCxnSpPr>
          <p:nvPr/>
        </p:nvCxnSpPr>
        <p:spPr bwMode="auto">
          <a:xfrm>
            <a:off x="2000250" y="1500188"/>
            <a:ext cx="1017984" cy="1017984"/>
          </a:xfrm>
          <a:prstGeom prst="line">
            <a:avLst/>
          </a:prstGeom>
          <a:noFill/>
          <a:ln w="50800" algn="ctr">
            <a:solidFill>
              <a:srgbClr val="000000"/>
            </a:solidFill>
            <a:round/>
            <a:headEnd/>
            <a:tailEnd/>
          </a:ln>
        </p:spPr>
      </p:cxnSp>
      <p:cxnSp>
        <p:nvCxnSpPr>
          <p:cNvPr id="189447" name="Straight Connector 24"/>
          <p:cNvCxnSpPr>
            <a:cxnSpLocks noChangeShapeType="1"/>
          </p:cNvCxnSpPr>
          <p:nvPr/>
        </p:nvCxnSpPr>
        <p:spPr bwMode="auto">
          <a:xfrm>
            <a:off x="1143000" y="3429000"/>
            <a:ext cx="1446609" cy="0"/>
          </a:xfrm>
          <a:prstGeom prst="line">
            <a:avLst/>
          </a:prstGeom>
          <a:noFill/>
          <a:ln w="50800" algn="ctr">
            <a:solidFill>
              <a:srgbClr val="000000"/>
            </a:solidFill>
            <a:round/>
            <a:headEnd/>
            <a:tailEnd/>
          </a:ln>
        </p:spPr>
      </p:cxnSp>
      <p:cxnSp>
        <p:nvCxnSpPr>
          <p:cNvPr id="189448" name="Straight Connector 26"/>
          <p:cNvCxnSpPr>
            <a:cxnSpLocks noChangeShapeType="1"/>
          </p:cNvCxnSpPr>
          <p:nvPr/>
        </p:nvCxnSpPr>
        <p:spPr bwMode="auto">
          <a:xfrm>
            <a:off x="3768328" y="589359"/>
            <a:ext cx="321469" cy="1285875"/>
          </a:xfrm>
          <a:prstGeom prst="line">
            <a:avLst/>
          </a:prstGeom>
          <a:noFill/>
          <a:ln w="50800" algn="ctr">
            <a:solidFill>
              <a:srgbClr val="000000"/>
            </a:solidFill>
            <a:round/>
            <a:headEnd/>
            <a:tailEnd/>
          </a:ln>
        </p:spPr>
      </p:cxnSp>
      <p:cxnSp>
        <p:nvCxnSpPr>
          <p:cNvPr id="189449" name="Straight Connector 30"/>
          <p:cNvCxnSpPr>
            <a:cxnSpLocks noChangeShapeType="1"/>
          </p:cNvCxnSpPr>
          <p:nvPr/>
        </p:nvCxnSpPr>
        <p:spPr bwMode="auto">
          <a:xfrm flipH="1">
            <a:off x="6232922" y="1553766"/>
            <a:ext cx="1017984" cy="857250"/>
          </a:xfrm>
          <a:prstGeom prst="line">
            <a:avLst/>
          </a:prstGeom>
          <a:noFill/>
          <a:ln w="50800" algn="ctr">
            <a:solidFill>
              <a:srgbClr val="000000"/>
            </a:solidFill>
            <a:round/>
            <a:headEnd/>
            <a:tailEnd/>
          </a:ln>
        </p:spPr>
      </p:cxnSp>
      <p:cxnSp>
        <p:nvCxnSpPr>
          <p:cNvPr id="189450" name="Straight Connector 32"/>
          <p:cNvCxnSpPr>
            <a:cxnSpLocks noChangeShapeType="1"/>
          </p:cNvCxnSpPr>
          <p:nvPr/>
        </p:nvCxnSpPr>
        <p:spPr bwMode="auto">
          <a:xfrm flipH="1">
            <a:off x="6875859" y="3429000"/>
            <a:ext cx="1339453" cy="0"/>
          </a:xfrm>
          <a:prstGeom prst="line">
            <a:avLst/>
          </a:prstGeom>
          <a:noFill/>
          <a:ln w="50800" algn="ctr">
            <a:solidFill>
              <a:srgbClr val="000000"/>
            </a:solidFill>
            <a:round/>
            <a:headEnd/>
            <a:tailEnd/>
          </a:ln>
        </p:spPr>
      </p:cxnSp>
      <p:cxnSp>
        <p:nvCxnSpPr>
          <p:cNvPr id="189451" name="Straight Connector 36"/>
          <p:cNvCxnSpPr>
            <a:cxnSpLocks noChangeShapeType="1"/>
          </p:cNvCxnSpPr>
          <p:nvPr/>
        </p:nvCxnSpPr>
        <p:spPr bwMode="auto">
          <a:xfrm flipH="1">
            <a:off x="1678781" y="4607719"/>
            <a:ext cx="1125141" cy="696516"/>
          </a:xfrm>
          <a:prstGeom prst="line">
            <a:avLst/>
          </a:prstGeom>
          <a:noFill/>
          <a:ln w="50800" algn="ctr">
            <a:solidFill>
              <a:srgbClr val="000000"/>
            </a:solidFill>
            <a:round/>
            <a:headEnd/>
            <a:tailEnd/>
          </a:ln>
        </p:spPr>
      </p:cxnSp>
      <p:cxnSp>
        <p:nvCxnSpPr>
          <p:cNvPr id="189452" name="Straight Connector 38"/>
          <p:cNvCxnSpPr>
            <a:cxnSpLocks noChangeShapeType="1"/>
          </p:cNvCxnSpPr>
          <p:nvPr/>
        </p:nvCxnSpPr>
        <p:spPr bwMode="auto">
          <a:xfrm flipH="1">
            <a:off x="3339703" y="5464969"/>
            <a:ext cx="696516" cy="1178719"/>
          </a:xfrm>
          <a:prstGeom prst="line">
            <a:avLst/>
          </a:prstGeom>
          <a:noFill/>
          <a:ln w="50800" algn="ctr">
            <a:solidFill>
              <a:srgbClr val="000000"/>
            </a:solidFill>
            <a:round/>
            <a:headEnd/>
            <a:tailEnd/>
          </a:ln>
        </p:spPr>
      </p:cxnSp>
      <p:cxnSp>
        <p:nvCxnSpPr>
          <p:cNvPr id="189453" name="Straight Connector 40"/>
          <p:cNvCxnSpPr>
            <a:cxnSpLocks noChangeShapeType="1"/>
          </p:cNvCxnSpPr>
          <p:nvPr/>
        </p:nvCxnSpPr>
        <p:spPr bwMode="auto">
          <a:xfrm>
            <a:off x="5589984" y="5411390"/>
            <a:ext cx="696516" cy="1071563"/>
          </a:xfrm>
          <a:prstGeom prst="line">
            <a:avLst/>
          </a:prstGeom>
          <a:noFill/>
          <a:ln w="50800" algn="ctr">
            <a:solidFill>
              <a:srgbClr val="000000"/>
            </a:solidFill>
            <a:round/>
            <a:headEnd/>
            <a:tailEnd/>
          </a:ln>
        </p:spPr>
      </p:cxnSp>
      <p:cxnSp>
        <p:nvCxnSpPr>
          <p:cNvPr id="189454" name="Straight Connector 42"/>
          <p:cNvCxnSpPr>
            <a:cxnSpLocks noChangeShapeType="1"/>
          </p:cNvCxnSpPr>
          <p:nvPr/>
        </p:nvCxnSpPr>
        <p:spPr bwMode="auto">
          <a:xfrm>
            <a:off x="6661547" y="4500563"/>
            <a:ext cx="1125141" cy="589359"/>
          </a:xfrm>
          <a:prstGeom prst="line">
            <a:avLst/>
          </a:prstGeom>
          <a:noFill/>
          <a:ln w="50800" algn="ctr">
            <a:solidFill>
              <a:srgbClr val="000000"/>
            </a:solidFill>
            <a:round/>
            <a:headEnd/>
            <a:tailEnd/>
          </a:ln>
        </p:spPr>
      </p:cxnSp>
      <p:cxnSp>
        <p:nvCxnSpPr>
          <p:cNvPr id="189455" name="Straight Connector 44"/>
          <p:cNvCxnSpPr>
            <a:cxnSpLocks noChangeShapeType="1"/>
          </p:cNvCxnSpPr>
          <p:nvPr/>
        </p:nvCxnSpPr>
        <p:spPr bwMode="auto">
          <a:xfrm flipH="1">
            <a:off x="5161359" y="589359"/>
            <a:ext cx="428625" cy="1285875"/>
          </a:xfrm>
          <a:prstGeom prst="line">
            <a:avLst/>
          </a:prstGeom>
          <a:noFill/>
          <a:ln w="50800" algn="ctr">
            <a:solidFill>
              <a:srgbClr val="000000"/>
            </a:solidFill>
            <a:round/>
            <a:headEnd/>
            <a:tailEnd/>
          </a:ln>
        </p:spPr>
      </p:cxnSp>
      <p:sp>
        <p:nvSpPr>
          <p:cNvPr id="189456" name="TextBox 47"/>
          <p:cNvSpPr txBox="1">
            <a:spLocks noChangeArrowheads="1"/>
          </p:cNvSpPr>
          <p:nvPr/>
        </p:nvSpPr>
        <p:spPr bwMode="auto">
          <a:xfrm>
            <a:off x="2428875" y="1125141"/>
            <a:ext cx="1500188" cy="843855"/>
          </a:xfrm>
          <a:prstGeom prst="rect">
            <a:avLst/>
          </a:prstGeom>
          <a:noFill/>
          <a:ln w="9525">
            <a:noFill/>
            <a:miter lim="800000"/>
            <a:headEnd/>
            <a:tailEnd/>
          </a:ln>
        </p:spPr>
        <p:txBody>
          <a:bodyPr lIns="64291" tIns="32146" rIns="64291" bIns="32146">
            <a:spAutoFit/>
          </a:bodyPr>
          <a:lstStyle/>
          <a:p>
            <a:pPr eaLnBrk="1" hangingPunct="1"/>
            <a:r>
              <a:rPr lang="en-US" altLang="en-US" sz="2500" b="1" dirty="0"/>
              <a:t>Library Science</a:t>
            </a:r>
          </a:p>
        </p:txBody>
      </p:sp>
      <p:sp>
        <p:nvSpPr>
          <p:cNvPr id="189457" name="TextBox 48"/>
          <p:cNvSpPr txBox="1">
            <a:spLocks noChangeArrowheads="1"/>
          </p:cNvSpPr>
          <p:nvPr/>
        </p:nvSpPr>
        <p:spPr bwMode="auto">
          <a:xfrm>
            <a:off x="875110" y="4018360"/>
            <a:ext cx="1875234" cy="454298"/>
          </a:xfrm>
          <a:prstGeom prst="rect">
            <a:avLst/>
          </a:prstGeom>
          <a:noFill/>
          <a:ln w="9525">
            <a:noFill/>
            <a:miter lim="800000"/>
            <a:headEnd/>
            <a:tailEnd/>
          </a:ln>
        </p:spPr>
        <p:txBody>
          <a:bodyPr lIns="64291" tIns="32146" rIns="64291" bIns="32146">
            <a:spAutoFit/>
          </a:bodyPr>
          <a:lstStyle/>
          <a:p>
            <a:pPr eaLnBrk="1" hangingPunct="1"/>
            <a:r>
              <a:rPr lang="en-US" altLang="en-US" sz="2500" b="1" dirty="0"/>
              <a:t>Business</a:t>
            </a:r>
          </a:p>
        </p:txBody>
      </p:sp>
      <p:sp>
        <p:nvSpPr>
          <p:cNvPr id="189458" name="TextBox 49"/>
          <p:cNvSpPr txBox="1">
            <a:spLocks noChangeArrowheads="1"/>
          </p:cNvSpPr>
          <p:nvPr/>
        </p:nvSpPr>
        <p:spPr bwMode="auto">
          <a:xfrm>
            <a:off x="1625203" y="5357813"/>
            <a:ext cx="1928813" cy="843855"/>
          </a:xfrm>
          <a:prstGeom prst="rect">
            <a:avLst/>
          </a:prstGeom>
          <a:noFill/>
          <a:ln w="9525">
            <a:noFill/>
            <a:miter lim="800000"/>
            <a:headEnd/>
            <a:tailEnd/>
          </a:ln>
        </p:spPr>
        <p:txBody>
          <a:bodyPr lIns="64291" tIns="32146" rIns="64291" bIns="32146">
            <a:spAutoFit/>
          </a:bodyPr>
          <a:lstStyle/>
          <a:p>
            <a:pPr algn="ctr" eaLnBrk="1" hangingPunct="1"/>
            <a:r>
              <a:rPr lang="en-US" altLang="en-US" sz="2500" b="1" dirty="0"/>
              <a:t>Computer</a:t>
            </a:r>
            <a:br>
              <a:rPr lang="en-US" altLang="en-US" sz="2500" b="1" dirty="0"/>
            </a:br>
            <a:r>
              <a:rPr lang="en-US" altLang="en-US" sz="2500" b="1" dirty="0"/>
              <a:t>Science</a:t>
            </a:r>
          </a:p>
        </p:txBody>
      </p:sp>
      <p:sp>
        <p:nvSpPr>
          <p:cNvPr id="189459" name="TextBox 50"/>
          <p:cNvSpPr txBox="1">
            <a:spLocks noChangeArrowheads="1"/>
          </p:cNvSpPr>
          <p:nvPr/>
        </p:nvSpPr>
        <p:spPr bwMode="auto">
          <a:xfrm>
            <a:off x="3554016" y="5732860"/>
            <a:ext cx="2196703" cy="843855"/>
          </a:xfrm>
          <a:prstGeom prst="rect">
            <a:avLst/>
          </a:prstGeom>
          <a:noFill/>
          <a:ln w="9525">
            <a:noFill/>
            <a:miter lim="800000"/>
            <a:headEnd/>
            <a:tailEnd/>
          </a:ln>
        </p:spPr>
        <p:txBody>
          <a:bodyPr lIns="64291" tIns="32146" rIns="64291" bIns="32146">
            <a:spAutoFit/>
          </a:bodyPr>
          <a:lstStyle/>
          <a:p>
            <a:pPr algn="ctr" eaLnBrk="1" hangingPunct="1"/>
            <a:r>
              <a:rPr lang="en-US" altLang="en-US" sz="2500" b="1" dirty="0"/>
              <a:t>Web</a:t>
            </a:r>
            <a:br>
              <a:rPr lang="en-US" altLang="en-US" sz="2500" b="1" dirty="0"/>
            </a:br>
            <a:r>
              <a:rPr lang="en-US" altLang="en-US" sz="2500" b="1" dirty="0"/>
              <a:t>Architecture</a:t>
            </a:r>
          </a:p>
        </p:txBody>
      </p:sp>
      <p:sp>
        <p:nvSpPr>
          <p:cNvPr id="189460" name="TextBox 51"/>
          <p:cNvSpPr txBox="1">
            <a:spLocks noChangeArrowheads="1"/>
          </p:cNvSpPr>
          <p:nvPr/>
        </p:nvSpPr>
        <p:spPr bwMode="auto">
          <a:xfrm>
            <a:off x="5911453" y="5250657"/>
            <a:ext cx="1928813" cy="454298"/>
          </a:xfrm>
          <a:prstGeom prst="rect">
            <a:avLst/>
          </a:prstGeom>
          <a:noFill/>
          <a:ln w="9525">
            <a:noFill/>
            <a:miter lim="800000"/>
            <a:headEnd/>
            <a:tailEnd/>
          </a:ln>
        </p:spPr>
        <p:txBody>
          <a:bodyPr lIns="64291" tIns="32146" rIns="64291" bIns="32146">
            <a:spAutoFit/>
          </a:bodyPr>
          <a:lstStyle/>
          <a:p>
            <a:pPr eaLnBrk="1" hangingPunct="1"/>
            <a:r>
              <a:rPr lang="en-US" altLang="en-US" sz="2500" b="1" dirty="0"/>
              <a:t>Philosophy</a:t>
            </a:r>
          </a:p>
        </p:txBody>
      </p:sp>
      <p:sp>
        <p:nvSpPr>
          <p:cNvPr id="189461" name="TextBox 52"/>
          <p:cNvSpPr txBox="1">
            <a:spLocks noChangeArrowheads="1"/>
          </p:cNvSpPr>
          <p:nvPr/>
        </p:nvSpPr>
        <p:spPr bwMode="auto">
          <a:xfrm>
            <a:off x="6875859" y="3857625"/>
            <a:ext cx="2035969" cy="454298"/>
          </a:xfrm>
          <a:prstGeom prst="rect">
            <a:avLst/>
          </a:prstGeom>
          <a:noFill/>
          <a:ln w="9525">
            <a:noFill/>
            <a:miter lim="800000"/>
            <a:headEnd/>
            <a:tailEnd/>
          </a:ln>
        </p:spPr>
        <p:txBody>
          <a:bodyPr lIns="64291" tIns="32146" rIns="64291" bIns="32146">
            <a:spAutoFit/>
          </a:bodyPr>
          <a:lstStyle/>
          <a:p>
            <a:pPr eaLnBrk="1" hangingPunct="1"/>
            <a:r>
              <a:rPr lang="en-US" altLang="en-US" sz="2500" b="1" dirty="0"/>
              <a:t>Linguistics</a:t>
            </a:r>
          </a:p>
        </p:txBody>
      </p:sp>
      <p:sp>
        <p:nvSpPr>
          <p:cNvPr id="189462" name="TextBox 53"/>
          <p:cNvSpPr txBox="1">
            <a:spLocks noChangeArrowheads="1"/>
          </p:cNvSpPr>
          <p:nvPr/>
        </p:nvSpPr>
        <p:spPr bwMode="auto">
          <a:xfrm>
            <a:off x="6768703" y="2196703"/>
            <a:ext cx="1821656" cy="843855"/>
          </a:xfrm>
          <a:prstGeom prst="rect">
            <a:avLst/>
          </a:prstGeom>
          <a:noFill/>
          <a:ln w="9525">
            <a:noFill/>
            <a:miter lim="800000"/>
            <a:headEnd/>
            <a:tailEnd/>
          </a:ln>
        </p:spPr>
        <p:txBody>
          <a:bodyPr lIns="64291" tIns="32146" rIns="64291" bIns="32146">
            <a:spAutoFit/>
          </a:bodyPr>
          <a:lstStyle/>
          <a:p>
            <a:pPr eaLnBrk="1" hangingPunct="1"/>
            <a:r>
              <a:rPr lang="en-US" altLang="en-US" sz="2500" b="1" dirty="0"/>
              <a:t>Cognitive</a:t>
            </a:r>
            <a:br>
              <a:rPr lang="en-US" altLang="en-US" sz="2500" b="1" dirty="0"/>
            </a:br>
            <a:r>
              <a:rPr lang="en-US" altLang="en-US" sz="2500" b="1" dirty="0"/>
              <a:t>Science</a:t>
            </a:r>
          </a:p>
        </p:txBody>
      </p:sp>
      <p:sp>
        <p:nvSpPr>
          <p:cNvPr id="189463" name="TextBox 54"/>
          <p:cNvSpPr txBox="1">
            <a:spLocks noChangeArrowheads="1"/>
          </p:cNvSpPr>
          <p:nvPr/>
        </p:nvSpPr>
        <p:spPr bwMode="auto">
          <a:xfrm>
            <a:off x="5536406" y="1285875"/>
            <a:ext cx="1500188" cy="454298"/>
          </a:xfrm>
          <a:prstGeom prst="rect">
            <a:avLst/>
          </a:prstGeom>
          <a:noFill/>
          <a:ln w="9525">
            <a:noFill/>
            <a:miter lim="800000"/>
            <a:headEnd/>
            <a:tailEnd/>
          </a:ln>
        </p:spPr>
        <p:txBody>
          <a:bodyPr lIns="64291" tIns="32146" rIns="64291" bIns="32146">
            <a:spAutoFit/>
          </a:bodyPr>
          <a:lstStyle/>
          <a:p>
            <a:pPr eaLnBrk="1" hangingPunct="1"/>
            <a:r>
              <a:rPr lang="en-US" altLang="en-US" sz="2500" b="1" dirty="0"/>
              <a:t>Archives</a:t>
            </a:r>
          </a:p>
        </p:txBody>
      </p:sp>
      <p:sp>
        <p:nvSpPr>
          <p:cNvPr id="189464" name="TextBox 55"/>
          <p:cNvSpPr txBox="1">
            <a:spLocks noChangeArrowheads="1"/>
          </p:cNvSpPr>
          <p:nvPr/>
        </p:nvSpPr>
        <p:spPr bwMode="auto">
          <a:xfrm>
            <a:off x="3875484" y="696516"/>
            <a:ext cx="1714500" cy="454298"/>
          </a:xfrm>
          <a:prstGeom prst="rect">
            <a:avLst/>
          </a:prstGeom>
          <a:noFill/>
          <a:ln w="9525">
            <a:noFill/>
            <a:miter lim="800000"/>
            <a:headEnd/>
            <a:tailEnd/>
          </a:ln>
        </p:spPr>
        <p:txBody>
          <a:bodyPr lIns="64291" tIns="32146" rIns="64291" bIns="32146">
            <a:spAutoFit/>
          </a:bodyPr>
          <a:lstStyle/>
          <a:p>
            <a:pPr eaLnBrk="1" hangingPunct="1"/>
            <a:r>
              <a:rPr lang="en-US" altLang="en-US" sz="2500" b="1" dirty="0"/>
              <a:t>Museums</a:t>
            </a:r>
          </a:p>
        </p:txBody>
      </p:sp>
      <p:sp>
        <p:nvSpPr>
          <p:cNvPr id="189465" name="TextBox 56"/>
          <p:cNvSpPr txBox="1">
            <a:spLocks noChangeArrowheads="1"/>
          </p:cNvSpPr>
          <p:nvPr/>
        </p:nvSpPr>
        <p:spPr bwMode="auto">
          <a:xfrm>
            <a:off x="1518047" y="2464594"/>
            <a:ext cx="1500188" cy="454298"/>
          </a:xfrm>
          <a:prstGeom prst="rect">
            <a:avLst/>
          </a:prstGeom>
          <a:noFill/>
          <a:ln w="9525">
            <a:noFill/>
            <a:miter lim="800000"/>
            <a:headEnd/>
            <a:tailEnd/>
          </a:ln>
        </p:spPr>
        <p:txBody>
          <a:bodyPr lIns="64291" tIns="32146" rIns="64291" bIns="32146">
            <a:spAutoFit/>
          </a:bodyPr>
          <a:lstStyle/>
          <a:p>
            <a:pPr eaLnBrk="1" hangingPunct="1"/>
            <a:r>
              <a:rPr lang="en-US" altLang="en-US" sz="2500" b="1" dirty="0"/>
              <a:t>Law</a:t>
            </a:r>
          </a:p>
        </p:txBody>
      </p:sp>
      <p:sp>
        <p:nvSpPr>
          <p:cNvPr id="189466" name="TextBox 25"/>
          <p:cNvSpPr txBox="1">
            <a:spLocks noChangeArrowheads="1"/>
          </p:cNvSpPr>
          <p:nvPr/>
        </p:nvSpPr>
        <p:spPr bwMode="auto">
          <a:xfrm>
            <a:off x="446484" y="214313"/>
            <a:ext cx="2196703" cy="930920"/>
          </a:xfrm>
          <a:prstGeom prst="rect">
            <a:avLst/>
          </a:prstGeom>
          <a:noFill/>
          <a:ln w="9525">
            <a:noFill/>
            <a:miter lim="800000"/>
            <a:headEnd/>
            <a:tailEnd/>
          </a:ln>
        </p:spPr>
        <p:txBody>
          <a:bodyPr lIns="64291" tIns="32146" rIns="64291" bIns="32146">
            <a:spAutoFit/>
          </a:bodyPr>
          <a:lstStyle/>
          <a:p>
            <a:pPr eaLnBrk="1" hangingPunct="1"/>
            <a:r>
              <a:rPr lang="en-US" altLang="en-US" sz="2800" b="1" dirty="0"/>
              <a:t>TDO – May 2014</a:t>
            </a:r>
          </a:p>
        </p:txBody>
      </p:sp>
      <p:sp>
        <p:nvSpPr>
          <p:cNvPr id="189467" name="TextBox 26"/>
          <p:cNvSpPr txBox="1">
            <a:spLocks noChangeArrowheads="1"/>
          </p:cNvSpPr>
          <p:nvPr/>
        </p:nvSpPr>
        <p:spPr bwMode="auto">
          <a:xfrm>
            <a:off x="2964656" y="2839641"/>
            <a:ext cx="3429000" cy="1019027"/>
          </a:xfrm>
          <a:prstGeom prst="rect">
            <a:avLst/>
          </a:prstGeom>
          <a:noFill/>
          <a:ln w="9525">
            <a:noFill/>
            <a:miter lim="800000"/>
            <a:headEnd/>
            <a:tailEnd/>
          </a:ln>
        </p:spPr>
        <p:txBody>
          <a:bodyPr lIns="64291" tIns="32146" rIns="64291" bIns="32146">
            <a:spAutoFit/>
          </a:bodyPr>
          <a:lstStyle/>
          <a:p>
            <a:pPr algn="ctr" eaLnBrk="1" hangingPunct="1"/>
            <a:r>
              <a:rPr lang="en-US" altLang="en-US" sz="3100" b="1" dirty="0"/>
              <a:t>The “Discipline of Organizing” Core</a:t>
            </a:r>
          </a:p>
        </p:txBody>
      </p:sp>
    </p:spTree>
    <p:extLst>
      <p:ext uri="{BB962C8B-B14F-4D97-AF65-F5344CB8AC3E}">
        <p14:creationId xmlns:p14="http://schemas.microsoft.com/office/powerpoint/2010/main" xmlns="" val="196452007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285750" y="589359"/>
            <a:ext cx="2893219" cy="1518047"/>
          </a:xfrm>
        </p:spPr>
        <p:txBody>
          <a:bodyPr>
            <a:normAutofit fontScale="90000"/>
          </a:bodyPr>
          <a:lstStyle/>
          <a:p>
            <a:r>
              <a:rPr lang="en-US" altLang="en-US" dirty="0" smtClean="0"/>
              <a:t>Core and Supplemental Content in TDO ebook</a:t>
            </a:r>
          </a:p>
        </p:txBody>
      </p:sp>
      <p:sp>
        <p:nvSpPr>
          <p:cNvPr id="191491" name="Slide Number Placeholder 2"/>
          <p:cNvSpPr>
            <a:spLocks noGrp="1"/>
          </p:cNvSpPr>
          <p:nvPr>
            <p:ph type="sldNum" sz="quarter" idx="10"/>
          </p:nvPr>
        </p:nvSpPr>
        <p:spPr>
          <a:noFill/>
          <a:ln>
            <a:miter lim="800000"/>
            <a:headEnd/>
            <a:tailEnd/>
          </a:ln>
        </p:spPr>
        <p:txBody>
          <a:bodyPr/>
          <a:lstStyle/>
          <a:p>
            <a:fld id="{3128E8CD-42B5-414A-94B9-5E4744E7A7E3}" type="slidenum">
              <a:rPr lang="en-US" altLang="en-US"/>
              <a:pPr/>
              <a:t>25</a:t>
            </a:fld>
            <a:endParaRPr lang="en-US" altLang="en-US" dirty="0"/>
          </a:p>
        </p:txBody>
      </p:sp>
      <p:pic>
        <p:nvPicPr>
          <p:cNvPr id="191492" name="Picture 3"/>
          <p:cNvPicPr>
            <a:picLocks noChangeAspect="1"/>
          </p:cNvPicPr>
          <p:nvPr/>
        </p:nvPicPr>
        <p:blipFill>
          <a:blip r:embed="rId3" cstate="print"/>
          <a:srcRect/>
          <a:stretch>
            <a:fillRect/>
          </a:stretch>
        </p:blipFill>
        <p:spPr bwMode="auto">
          <a:xfrm>
            <a:off x="3821906" y="298029"/>
            <a:ext cx="4928072" cy="6571133"/>
          </a:xfrm>
          <a:prstGeom prst="rect">
            <a:avLst/>
          </a:prstGeom>
          <a:noFill/>
          <a:ln w="9525">
            <a:noFill/>
            <a:miter lim="800000"/>
            <a:headEnd/>
            <a:tailEnd/>
          </a:ln>
        </p:spPr>
      </p:pic>
      <p:cxnSp>
        <p:nvCxnSpPr>
          <p:cNvPr id="191493" name="Straight Arrow Connector 6"/>
          <p:cNvCxnSpPr>
            <a:cxnSpLocks noChangeShapeType="1"/>
          </p:cNvCxnSpPr>
          <p:nvPr/>
        </p:nvCxnSpPr>
        <p:spPr bwMode="auto">
          <a:xfrm flipH="1">
            <a:off x="3018235" y="1178719"/>
            <a:ext cx="1017984" cy="1607344"/>
          </a:xfrm>
          <a:prstGeom prst="straightConnector1">
            <a:avLst/>
          </a:prstGeom>
          <a:noFill/>
          <a:ln w="9525" algn="ctr">
            <a:solidFill>
              <a:srgbClr val="000000"/>
            </a:solidFill>
            <a:round/>
            <a:headEnd type="stealth" w="med" len="med"/>
            <a:tailEnd/>
          </a:ln>
        </p:spPr>
      </p:cxnSp>
      <p:cxnSp>
        <p:nvCxnSpPr>
          <p:cNvPr id="191494" name="Straight Arrow Connector 7"/>
          <p:cNvCxnSpPr>
            <a:cxnSpLocks noChangeShapeType="1"/>
          </p:cNvCxnSpPr>
          <p:nvPr/>
        </p:nvCxnSpPr>
        <p:spPr bwMode="auto">
          <a:xfrm flipH="1" flipV="1">
            <a:off x="2562820" y="3107531"/>
            <a:ext cx="1366242" cy="1982391"/>
          </a:xfrm>
          <a:prstGeom prst="straightConnector1">
            <a:avLst/>
          </a:prstGeom>
          <a:noFill/>
          <a:ln w="9525" algn="ctr">
            <a:solidFill>
              <a:srgbClr val="000000"/>
            </a:solidFill>
            <a:round/>
            <a:headEnd type="triangle" w="med" len="med"/>
            <a:tailEnd type="none" w="lg" len="lg"/>
          </a:ln>
        </p:spPr>
      </p:cxnSp>
      <p:sp>
        <p:nvSpPr>
          <p:cNvPr id="191495" name="TextBox 12"/>
          <p:cNvSpPr txBox="1">
            <a:spLocks noChangeArrowheads="1"/>
          </p:cNvSpPr>
          <p:nvPr/>
        </p:nvSpPr>
        <p:spPr bwMode="auto">
          <a:xfrm>
            <a:off x="875109" y="2740298"/>
            <a:ext cx="3696891" cy="957472"/>
          </a:xfrm>
          <a:prstGeom prst="rect">
            <a:avLst/>
          </a:prstGeom>
          <a:noFill/>
          <a:ln w="9525">
            <a:noFill/>
            <a:miter lim="800000"/>
            <a:headEnd/>
            <a:tailEnd/>
          </a:ln>
        </p:spPr>
        <p:txBody>
          <a:bodyPr lIns="64291" tIns="32146" rIns="64291" bIns="32146">
            <a:spAutoFit/>
          </a:bodyPr>
          <a:lstStyle/>
          <a:p>
            <a:r>
              <a:rPr lang="en-US" altLang="en-US" sz="2000" dirty="0"/>
              <a:t>Paragraph text tagged by discipline </a:t>
            </a:r>
          </a:p>
          <a:p>
            <a:endParaRPr lang="en-US" altLang="en-US" dirty="0"/>
          </a:p>
        </p:txBody>
      </p:sp>
      <p:cxnSp>
        <p:nvCxnSpPr>
          <p:cNvPr id="191496" name="Straight Arrow Connector 14"/>
          <p:cNvCxnSpPr>
            <a:cxnSpLocks noChangeShapeType="1"/>
          </p:cNvCxnSpPr>
          <p:nvPr/>
        </p:nvCxnSpPr>
        <p:spPr bwMode="auto">
          <a:xfrm flipV="1">
            <a:off x="2375297" y="3584154"/>
            <a:ext cx="1553766" cy="465460"/>
          </a:xfrm>
          <a:prstGeom prst="straightConnector1">
            <a:avLst/>
          </a:prstGeom>
          <a:noFill/>
          <a:ln w="9525" algn="ctr">
            <a:solidFill>
              <a:srgbClr val="000000"/>
            </a:solidFill>
            <a:round/>
            <a:headEnd/>
            <a:tailEnd type="triangle" w="med" len="med"/>
          </a:ln>
        </p:spPr>
      </p:cxnSp>
      <p:sp>
        <p:nvSpPr>
          <p:cNvPr id="191497" name="TextBox 18"/>
          <p:cNvSpPr txBox="1">
            <a:spLocks noChangeArrowheads="1"/>
          </p:cNvSpPr>
          <p:nvPr/>
        </p:nvSpPr>
        <p:spPr bwMode="auto">
          <a:xfrm>
            <a:off x="455414" y="3665637"/>
            <a:ext cx="3696891" cy="957472"/>
          </a:xfrm>
          <a:prstGeom prst="rect">
            <a:avLst/>
          </a:prstGeom>
          <a:noFill/>
          <a:ln w="9525">
            <a:noFill/>
            <a:miter lim="800000"/>
            <a:headEnd/>
            <a:tailEnd/>
          </a:ln>
        </p:spPr>
        <p:txBody>
          <a:bodyPr lIns="64291" tIns="32146" rIns="64291" bIns="32146">
            <a:spAutoFit/>
          </a:bodyPr>
          <a:lstStyle/>
          <a:p>
            <a:r>
              <a:rPr lang="en-US" altLang="en-US" sz="2000" dirty="0"/>
              <a:t>Text without tag </a:t>
            </a:r>
            <a:br>
              <a:rPr lang="en-US" altLang="en-US" sz="2000" dirty="0"/>
            </a:br>
            <a:r>
              <a:rPr lang="en-US" altLang="en-US" sz="2000" dirty="0"/>
              <a:t>is core content </a:t>
            </a:r>
          </a:p>
          <a:p>
            <a:endParaRPr lang="en-US" altLang="en-US" dirty="0"/>
          </a:p>
        </p:txBody>
      </p:sp>
      <p:cxnSp>
        <p:nvCxnSpPr>
          <p:cNvPr id="191498" name="Straight Arrow Connector 20"/>
          <p:cNvCxnSpPr>
            <a:cxnSpLocks noChangeShapeType="1"/>
          </p:cNvCxnSpPr>
          <p:nvPr/>
        </p:nvCxnSpPr>
        <p:spPr bwMode="auto">
          <a:xfrm flipH="1">
            <a:off x="3018235" y="4982766"/>
            <a:ext cx="2732484" cy="857250"/>
          </a:xfrm>
          <a:prstGeom prst="straightConnector1">
            <a:avLst/>
          </a:prstGeom>
          <a:noFill/>
          <a:ln w="9525" algn="ctr">
            <a:solidFill>
              <a:srgbClr val="000000"/>
            </a:solidFill>
            <a:round/>
            <a:headEnd/>
            <a:tailEnd type="triangle" w="med" len="med"/>
          </a:ln>
        </p:spPr>
      </p:cxnSp>
      <p:sp>
        <p:nvSpPr>
          <p:cNvPr id="191499" name="TextBox 21"/>
          <p:cNvSpPr txBox="1">
            <a:spLocks noChangeArrowheads="1"/>
          </p:cNvSpPr>
          <p:nvPr/>
        </p:nvSpPr>
        <p:spPr bwMode="auto">
          <a:xfrm>
            <a:off x="141759" y="5418088"/>
            <a:ext cx="3696891" cy="680473"/>
          </a:xfrm>
          <a:prstGeom prst="rect">
            <a:avLst/>
          </a:prstGeom>
          <a:noFill/>
          <a:ln w="9525">
            <a:noFill/>
            <a:miter lim="800000"/>
            <a:headEnd/>
            <a:tailEnd/>
          </a:ln>
        </p:spPr>
        <p:txBody>
          <a:bodyPr lIns="64291" tIns="32146" rIns="64291" bIns="32146">
            <a:spAutoFit/>
          </a:bodyPr>
          <a:lstStyle/>
          <a:p>
            <a:r>
              <a:rPr lang="en-US" altLang="en-US" sz="2000" dirty="0"/>
              <a:t>All endnotes are</a:t>
            </a:r>
            <a:br>
              <a:rPr lang="en-US" altLang="en-US" sz="2000" dirty="0"/>
            </a:br>
            <a:r>
              <a:rPr lang="en-US" altLang="en-US" sz="2000" dirty="0"/>
              <a:t> tagged by discipline</a:t>
            </a:r>
            <a:endParaRPr lang="en-US" altLang="en-US" dirty="0"/>
          </a:p>
        </p:txBody>
      </p:sp>
    </p:spTree>
    <p:extLst>
      <p:ext uri="{BB962C8B-B14F-4D97-AF65-F5344CB8AC3E}">
        <p14:creationId xmlns:p14="http://schemas.microsoft.com/office/powerpoint/2010/main" xmlns="" val="1971402307"/>
      </p:ext>
    </p:extLst>
  </p:cSld>
  <p:clrMapOvr>
    <a:masterClrMapping/>
  </p:clrMapOvr>
  <p:transition advTm="1872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11268" y="32657"/>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Single-Source Textbook Publishing</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914400" y="1237650"/>
            <a:ext cx="6934200" cy="41325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TDO’s very detailed document model and precise tagging of content by discipline enabled much more customization – in principle, any of several thousand different combinations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Unfortunately, publisher only let us publish 3 combinations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pic>
        <p:nvPicPr>
          <p:cNvPr id="2" name="Picture 1"/>
          <p:cNvPicPr>
            <a:picLocks noChangeAspect="1"/>
          </p:cNvPicPr>
          <p:nvPr/>
        </p:nvPicPr>
        <p:blipFill>
          <a:blip r:embed="rId3" cstate="print"/>
          <a:stretch>
            <a:fillRect/>
          </a:stretch>
        </p:blipFill>
        <p:spPr>
          <a:xfrm>
            <a:off x="1824037" y="4158118"/>
            <a:ext cx="5114925" cy="2419350"/>
          </a:xfrm>
          <a:prstGeom prst="rect">
            <a:avLst/>
          </a:prstGeom>
        </p:spPr>
      </p:pic>
    </p:spTree>
    <p:extLst>
      <p:ext uri="{BB962C8B-B14F-4D97-AF65-F5344CB8AC3E}">
        <p14:creationId xmlns:p14="http://schemas.microsoft.com/office/powerpoint/2010/main" xmlns="" val="4167573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9600" y="1524000"/>
            <a:ext cx="7958667" cy="4476750"/>
          </a:xfrm>
          <a:prstGeom prst="rect">
            <a:avLst/>
          </a:prstGeom>
        </p:spPr>
      </p:pic>
      <p:sp>
        <p:nvSpPr>
          <p:cNvPr id="3" name="Rectangle 2"/>
          <p:cNvSpPr/>
          <p:nvPr/>
        </p:nvSpPr>
        <p:spPr>
          <a:xfrm>
            <a:off x="1982702" y="304800"/>
            <a:ext cx="4733155" cy="602024"/>
          </a:xfrm>
          <a:prstGeom prst="rect">
            <a:avLst/>
          </a:prstGeom>
        </p:spPr>
        <p:txBody>
          <a:bodyPr wrap="none">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latin typeface="+mj-lt"/>
                <a:ea typeface="+mj-ea"/>
                <a:cs typeface="+mj-cs"/>
                <a:sym typeface="UC Berkeley OS Sign"/>
              </a:rPr>
              <a:t>Earth Orbiting Satellites</a:t>
            </a:r>
          </a:p>
        </p:txBody>
      </p:sp>
    </p:spTree>
    <p:extLst>
      <p:ext uri="{BB962C8B-B14F-4D97-AF65-F5344CB8AC3E}">
        <p14:creationId xmlns:p14="http://schemas.microsoft.com/office/powerpoint/2010/main" xmlns="" val="41731645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
            </a:r>
            <a:br>
              <a:rPr lang="en-US" sz="3600" b="1" dirty="0" smtClean="0">
                <a:sym typeface="UC Berkeley OS Sign"/>
              </a:rPr>
            </a:br>
            <a:r>
              <a:rPr lang="en-US" sz="3600" b="1" dirty="0" smtClean="0">
                <a:sym typeface="UC Berkeley OS Sign"/>
              </a:rPr>
              <a:t>Earth Orbiting Satellites</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990153" y="1981200"/>
            <a:ext cx="7315200" cy="3902894"/>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Why is it essential for some kinds of satellites to be geostationary?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What are the properties of geostationary orbits?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2800" dirty="0"/>
              <a:t>Who has the authority to organize the satellites?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Why is there contention or competition for the slots</a:t>
            </a:r>
            <a:r>
              <a:rPr lang="en-US" sz="2800" dirty="0" smtClean="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t>Is the system for assigning satellites to orbits fair?   </a:t>
            </a:r>
            <a:endParaRPr lang="en-US" sz="2800" dirty="0"/>
          </a:p>
        </p:txBody>
      </p:sp>
    </p:spTree>
    <p:extLst>
      <p:ext uri="{BB962C8B-B14F-4D97-AF65-F5344CB8AC3E}">
        <p14:creationId xmlns:p14="http://schemas.microsoft.com/office/powerpoint/2010/main" xmlns="" val="4243028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Earth Orbiting Satellites</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1180653" y="2057400"/>
            <a:ext cx="6934200" cy="300636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satellite in geosynchronous orbit stays “fixed” above the same region of Earth by traveling at the same speed as the planet's rotation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Satellites at a radius of 24000 miles orbit the earth at the same period as the earth rotates so they stay above the same place on earth</a:t>
            </a:r>
          </a:p>
        </p:txBody>
      </p:sp>
    </p:spTree>
    <p:extLst>
      <p:ext uri="{BB962C8B-B14F-4D97-AF65-F5344CB8AC3E}">
        <p14:creationId xmlns:p14="http://schemas.microsoft.com/office/powerpoint/2010/main" xmlns="" val="34489925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Case Studies</a:t>
            </a:r>
            <a:br>
              <a:rPr lang="en-US" sz="3600" b="1" dirty="0" smtClean="0">
                <a:sym typeface="UC Berkeley OS Sign"/>
              </a:rPr>
            </a:b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401168" y="943841"/>
            <a:ext cx="8458199" cy="5235566"/>
          </a:xfrm>
          <a:prstGeom prst="rect">
            <a:avLst/>
          </a:prstGeom>
          <a:noFill/>
          <a:ln w="9525">
            <a:noFill/>
            <a:miter lim="800000"/>
            <a:headEnd/>
            <a:tailEnd/>
          </a:ln>
        </p:spPr>
        <p:txBody>
          <a:bodyPr wrap="square" lIns="64291" tIns="32146" rIns="64291" bIns="32146">
            <a:spAutoFit/>
          </a:bodyPr>
          <a:lstStyle/>
          <a:p>
            <a:r>
              <a:rPr lang="en-US" sz="2400" dirty="0" smtClean="0"/>
              <a:t>1/22</a:t>
            </a:r>
          </a:p>
          <a:p>
            <a:pPr lvl="1"/>
            <a:r>
              <a:rPr lang="en-US" sz="2400" dirty="0" smtClean="0"/>
              <a:t>TDO </a:t>
            </a:r>
            <a:r>
              <a:rPr lang="en-US" sz="2400" dirty="0"/>
              <a:t>12.5 Organizing a kitchen (Hardman 2013)</a:t>
            </a:r>
          </a:p>
          <a:p>
            <a:pPr lvl="1"/>
            <a:r>
              <a:rPr lang="en-US" sz="2400" dirty="0"/>
              <a:t>Time Zones (Volkov 2015</a:t>
            </a:r>
            <a:r>
              <a:rPr lang="en-US" sz="2400" dirty="0" smtClean="0"/>
              <a:t>)</a:t>
            </a:r>
          </a:p>
          <a:p>
            <a:pPr marL="0" lvl="1"/>
            <a:r>
              <a:rPr lang="en-US" sz="2400" dirty="0" smtClean="0"/>
              <a:t>1/24</a:t>
            </a:r>
          </a:p>
          <a:p>
            <a:pPr lvl="1"/>
            <a:r>
              <a:rPr lang="en-US" sz="2400" dirty="0"/>
              <a:t>TDO 12.1 Multi-generational photo collection</a:t>
            </a:r>
          </a:p>
          <a:p>
            <a:pPr lvl="1"/>
            <a:r>
              <a:rPr lang="en-US" sz="2400" dirty="0"/>
              <a:t>TDO 12.3 Smarter farming in Japan</a:t>
            </a:r>
          </a:p>
          <a:p>
            <a:pPr lvl="1"/>
            <a:r>
              <a:rPr lang="en-US" sz="2400" dirty="0"/>
              <a:t>Medical Emergencies (Delzompo </a:t>
            </a:r>
            <a:r>
              <a:rPr lang="en-US" sz="2400" dirty="0" smtClean="0"/>
              <a:t>2018)</a:t>
            </a:r>
          </a:p>
          <a:p>
            <a:r>
              <a:rPr lang="en-US" sz="2400" dirty="0" smtClean="0"/>
              <a:t>1/29</a:t>
            </a:r>
          </a:p>
          <a:p>
            <a:pPr lvl="1"/>
            <a:r>
              <a:rPr lang="en-US" sz="2400" dirty="0" smtClean="0"/>
              <a:t>TDO </a:t>
            </a:r>
            <a:r>
              <a:rPr lang="en-US" sz="2400" dirty="0"/>
              <a:t>12.4 Single-source textbook publishing</a:t>
            </a:r>
          </a:p>
          <a:p>
            <a:pPr lvl="1"/>
            <a:r>
              <a:rPr lang="en-US" sz="2400" dirty="0"/>
              <a:t>TDO 12.6 Earth orbiting satellites (Brenners 2014)</a:t>
            </a:r>
          </a:p>
          <a:p>
            <a:pPr lvl="1"/>
            <a:r>
              <a:rPr lang="en-US" sz="2400" dirty="0" smtClean="0"/>
              <a:t>TDO </a:t>
            </a:r>
            <a:r>
              <a:rPr lang="en-US" sz="2400" dirty="0"/>
              <a:t>12.18 Neuroscience lab (Gerber 2013</a:t>
            </a:r>
            <a:r>
              <a:rPr lang="en-US" sz="2400" dirty="0" smtClean="0"/>
              <a:t>)</a:t>
            </a:r>
          </a:p>
          <a:p>
            <a:pPr lvl="1"/>
            <a:r>
              <a:rPr lang="en-US" sz="2400" dirty="0"/>
              <a:t>Cognitive Neuroscience (Griffith 2018)</a:t>
            </a:r>
          </a:p>
          <a:p>
            <a:pPr lvl="1"/>
            <a:r>
              <a:rPr lang="en-US" sz="2400" dirty="0" smtClean="0"/>
              <a:t>Organized </a:t>
            </a:r>
            <a:r>
              <a:rPr lang="en-US" sz="2400" dirty="0"/>
              <a:t>Crime (Sondhi 2015)</a:t>
            </a:r>
          </a:p>
          <a:p>
            <a:pPr marL="0" lvl="1"/>
            <a:endParaRPr lang="en-US" sz="2400" dirty="0"/>
          </a:p>
        </p:txBody>
      </p:sp>
    </p:spTree>
    <p:extLst>
      <p:ext uri="{BB962C8B-B14F-4D97-AF65-F5344CB8AC3E}">
        <p14:creationId xmlns:p14="http://schemas.microsoft.com/office/powerpoint/2010/main" xmlns="" val="25206263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471484" y="1447800"/>
            <a:ext cx="3623964" cy="3409950"/>
          </a:xfrm>
          <a:prstGeom prst="rect">
            <a:avLst/>
          </a:prstGeom>
        </p:spPr>
      </p:pic>
      <p:pic>
        <p:nvPicPr>
          <p:cNvPr id="4" name="Picture 3"/>
          <p:cNvPicPr>
            <a:picLocks noChangeAspect="1"/>
          </p:cNvPicPr>
          <p:nvPr/>
        </p:nvPicPr>
        <p:blipFill>
          <a:blip r:embed="rId4" cstate="print"/>
          <a:stretch>
            <a:fillRect/>
          </a:stretch>
        </p:blipFill>
        <p:spPr>
          <a:xfrm>
            <a:off x="4495800" y="2819400"/>
            <a:ext cx="4204305" cy="3352800"/>
          </a:xfrm>
          <a:prstGeom prst="rect">
            <a:avLst/>
          </a:prstGeom>
        </p:spPr>
      </p:pic>
      <p:sp>
        <p:nvSpPr>
          <p:cNvPr id="5" name="TextBox 4"/>
          <p:cNvSpPr txBox="1"/>
          <p:nvPr/>
        </p:nvSpPr>
        <p:spPr>
          <a:xfrm>
            <a:off x="455933" y="380196"/>
            <a:ext cx="5410200" cy="954107"/>
          </a:xfrm>
          <a:prstGeom prst="rect">
            <a:avLst/>
          </a:prstGeom>
          <a:noFill/>
        </p:spPr>
        <p:txBody>
          <a:bodyPr wrap="square" rtlCol="0">
            <a:spAutoFit/>
          </a:bodyPr>
          <a:lstStyle/>
          <a:p>
            <a:r>
              <a:rPr lang="en-US" sz="2800" dirty="0" smtClean="0"/>
              <a:t>A Satellite Broadcasting a TV signal from a Geostationary Orbit</a:t>
            </a:r>
            <a:endParaRPr lang="en-US" sz="2800" dirty="0"/>
          </a:p>
        </p:txBody>
      </p:sp>
      <p:sp>
        <p:nvSpPr>
          <p:cNvPr id="6" name="TextBox 5"/>
          <p:cNvSpPr txBox="1"/>
          <p:nvPr/>
        </p:nvSpPr>
        <p:spPr>
          <a:xfrm>
            <a:off x="4285861" y="1638300"/>
            <a:ext cx="4876800" cy="954107"/>
          </a:xfrm>
          <a:prstGeom prst="rect">
            <a:avLst/>
          </a:prstGeom>
          <a:noFill/>
        </p:spPr>
        <p:txBody>
          <a:bodyPr wrap="square" rtlCol="0">
            <a:spAutoFit/>
          </a:bodyPr>
          <a:lstStyle/>
          <a:p>
            <a:r>
              <a:rPr lang="en-US" sz="2800" dirty="0" smtClean="0"/>
              <a:t>Enables TV satellite receivers</a:t>
            </a:r>
            <a:br>
              <a:rPr lang="en-US" sz="2800" dirty="0" smtClean="0"/>
            </a:br>
            <a:r>
              <a:rPr lang="en-US" sz="2800" dirty="0" smtClean="0"/>
              <a:t> to be fixed in place</a:t>
            </a:r>
            <a:endParaRPr lang="en-US" sz="2800" dirty="0"/>
          </a:p>
        </p:txBody>
      </p:sp>
    </p:spTree>
    <p:extLst>
      <p:ext uri="{BB962C8B-B14F-4D97-AF65-F5344CB8AC3E}">
        <p14:creationId xmlns:p14="http://schemas.microsoft.com/office/powerpoint/2010/main" xmlns="" val="2995917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143000" y="1676400"/>
            <a:ext cx="7086600" cy="4695700"/>
          </a:xfrm>
          <a:prstGeom prst="rect">
            <a:avLst/>
          </a:prstGeom>
        </p:spPr>
      </p:pic>
      <p:sp>
        <p:nvSpPr>
          <p:cNvPr id="3" name="TextBox 2"/>
          <p:cNvSpPr txBox="1"/>
          <p:nvPr/>
        </p:nvSpPr>
        <p:spPr>
          <a:xfrm>
            <a:off x="2485030" y="519499"/>
            <a:ext cx="1600200" cy="369332"/>
          </a:xfrm>
          <a:prstGeom prst="rect">
            <a:avLst/>
          </a:prstGeom>
          <a:noFill/>
        </p:spPr>
        <p:txBody>
          <a:bodyPr wrap="square" rtlCol="0">
            <a:spAutoFit/>
          </a:bodyPr>
          <a:lstStyle/>
          <a:p>
            <a:r>
              <a:rPr lang="en-US" dirty="0" smtClean="0"/>
              <a:t>California</a:t>
            </a:r>
            <a:endParaRPr lang="en-US" dirty="0"/>
          </a:p>
        </p:txBody>
      </p:sp>
      <p:sp>
        <p:nvSpPr>
          <p:cNvPr id="4" name="TextBox 3"/>
          <p:cNvSpPr txBox="1"/>
          <p:nvPr/>
        </p:nvSpPr>
        <p:spPr>
          <a:xfrm>
            <a:off x="762000" y="1030069"/>
            <a:ext cx="1828800" cy="646331"/>
          </a:xfrm>
          <a:prstGeom prst="rect">
            <a:avLst/>
          </a:prstGeom>
          <a:noFill/>
        </p:spPr>
        <p:txBody>
          <a:bodyPr wrap="square" rtlCol="0">
            <a:spAutoFit/>
          </a:bodyPr>
          <a:lstStyle/>
          <a:p>
            <a:r>
              <a:rPr lang="en-US" dirty="0" smtClean="0"/>
              <a:t>Middle of Pacific Ocean</a:t>
            </a:r>
            <a:endParaRPr lang="en-US" dirty="0"/>
          </a:p>
        </p:txBody>
      </p:sp>
      <p:sp>
        <p:nvSpPr>
          <p:cNvPr id="5" name="TextBox 4"/>
          <p:cNvSpPr txBox="1"/>
          <p:nvPr/>
        </p:nvSpPr>
        <p:spPr>
          <a:xfrm>
            <a:off x="3200400" y="959450"/>
            <a:ext cx="1828800" cy="646331"/>
          </a:xfrm>
          <a:prstGeom prst="rect">
            <a:avLst/>
          </a:prstGeom>
          <a:noFill/>
        </p:spPr>
        <p:txBody>
          <a:bodyPr wrap="square" rtlCol="0">
            <a:spAutoFit/>
          </a:bodyPr>
          <a:lstStyle/>
          <a:p>
            <a:r>
              <a:rPr lang="en-US" dirty="0" smtClean="0"/>
              <a:t>Middle of Atlantic Ocean</a:t>
            </a:r>
            <a:endParaRPr lang="en-US" dirty="0"/>
          </a:p>
        </p:txBody>
      </p:sp>
      <p:sp>
        <p:nvSpPr>
          <p:cNvPr id="6" name="TextBox 5"/>
          <p:cNvSpPr txBox="1"/>
          <p:nvPr/>
        </p:nvSpPr>
        <p:spPr>
          <a:xfrm>
            <a:off x="7162800" y="888831"/>
            <a:ext cx="1828800" cy="369332"/>
          </a:xfrm>
          <a:prstGeom prst="rect">
            <a:avLst/>
          </a:prstGeom>
          <a:noFill/>
        </p:spPr>
        <p:txBody>
          <a:bodyPr wrap="square" rtlCol="0">
            <a:spAutoFit/>
          </a:bodyPr>
          <a:lstStyle/>
          <a:p>
            <a:r>
              <a:rPr lang="en-US" dirty="0" smtClean="0"/>
              <a:t>Tokyo</a:t>
            </a:r>
            <a:endParaRPr lang="en-US" dirty="0"/>
          </a:p>
        </p:txBody>
      </p:sp>
      <p:sp>
        <p:nvSpPr>
          <p:cNvPr id="7" name="TextBox 6"/>
          <p:cNvSpPr txBox="1"/>
          <p:nvPr/>
        </p:nvSpPr>
        <p:spPr>
          <a:xfrm>
            <a:off x="6096000" y="893707"/>
            <a:ext cx="1828800" cy="369332"/>
          </a:xfrm>
          <a:prstGeom prst="rect">
            <a:avLst/>
          </a:prstGeom>
          <a:noFill/>
        </p:spPr>
        <p:txBody>
          <a:bodyPr wrap="square" rtlCol="0">
            <a:spAutoFit/>
          </a:bodyPr>
          <a:lstStyle/>
          <a:p>
            <a:r>
              <a:rPr lang="en-US" dirty="0" smtClean="0"/>
              <a:t>Beijing</a:t>
            </a:r>
            <a:endParaRPr lang="en-US" dirty="0"/>
          </a:p>
        </p:txBody>
      </p:sp>
      <p:sp>
        <p:nvSpPr>
          <p:cNvPr id="8" name="TextBox 7"/>
          <p:cNvSpPr txBox="1"/>
          <p:nvPr/>
        </p:nvSpPr>
        <p:spPr>
          <a:xfrm>
            <a:off x="4656161" y="519499"/>
            <a:ext cx="1600200" cy="369332"/>
          </a:xfrm>
          <a:prstGeom prst="rect">
            <a:avLst/>
          </a:prstGeom>
          <a:noFill/>
        </p:spPr>
        <p:txBody>
          <a:bodyPr wrap="square" rtlCol="0">
            <a:spAutoFit/>
          </a:bodyPr>
          <a:lstStyle/>
          <a:p>
            <a:r>
              <a:rPr lang="en-US" dirty="0" smtClean="0"/>
              <a:t>Europe</a:t>
            </a:r>
            <a:endParaRPr lang="en-US" dirty="0"/>
          </a:p>
        </p:txBody>
      </p:sp>
    </p:spTree>
    <p:extLst>
      <p:ext uri="{BB962C8B-B14F-4D97-AF65-F5344CB8AC3E}">
        <p14:creationId xmlns:p14="http://schemas.microsoft.com/office/powerpoint/2010/main" xmlns="" val="1411336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7776"/>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Neuroscience Lab</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533400" y="1272702"/>
            <a:ext cx="8077199" cy="532187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The lab organizing system is essentially an information management system, but rats are a primary resource type in the lab. What other types of resources are managed by the lab organizing system?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2400" dirty="0" smtClean="0"/>
              <a:t>Rat resources are initially interchangeable in most respects, but later must be treated as unique resources. Why? How are the rats organized?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2400" dirty="0" smtClean="0"/>
              <a:t>The system supports interactions with several user types who have different priorities about resources and interactions.   What are some examples?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The lab system described in the case is one of several organizing systems in the lab. What are some of the other systems?  What are the pros and cons of separate organizing systems rather than a single comprehensive one?</a:t>
            </a:r>
            <a:endParaRPr lang="en-US" sz="2400" dirty="0"/>
          </a:p>
        </p:txBody>
      </p:sp>
    </p:spTree>
    <p:extLst>
      <p:ext uri="{BB962C8B-B14F-4D97-AF65-F5344CB8AC3E}">
        <p14:creationId xmlns:p14="http://schemas.microsoft.com/office/powerpoint/2010/main" xmlns="" val="325881446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52400" y="138454"/>
            <a:ext cx="4648200" cy="6719546"/>
          </a:xfrm>
          <a:prstGeom prst="rect">
            <a:avLst/>
          </a:prstGeom>
        </p:spPr>
      </p:pic>
      <p:pic>
        <p:nvPicPr>
          <p:cNvPr id="3" name="Picture 2"/>
          <p:cNvPicPr>
            <a:picLocks noChangeAspect="1"/>
          </p:cNvPicPr>
          <p:nvPr/>
        </p:nvPicPr>
        <p:blipFill>
          <a:blip r:embed="rId4" cstate="print"/>
          <a:stretch>
            <a:fillRect/>
          </a:stretch>
        </p:blipFill>
        <p:spPr>
          <a:xfrm>
            <a:off x="4953000" y="990600"/>
            <a:ext cx="4114800" cy="5181600"/>
          </a:xfrm>
          <a:prstGeom prst="rect">
            <a:avLst/>
          </a:prstGeom>
        </p:spPr>
      </p:pic>
    </p:spTree>
    <p:extLst>
      <p:ext uri="{BB962C8B-B14F-4D97-AF65-F5344CB8AC3E}">
        <p14:creationId xmlns:p14="http://schemas.microsoft.com/office/powerpoint/2010/main" xmlns="" val="235434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Cognitive Neuroscience</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1180653" y="1582507"/>
            <a:ext cx="6934200" cy="3962782"/>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How is the field of cognitive neuroscience science organized on a topic/domain level?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What are the resources that must be organized, and how do they differ across domains?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How is this “intellectual” organization reflected in the organization of neuroscience research at the lab/academic institutional level?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What other aspects of the research “ecosystem” are determined or constrained by these organizing principles?</a:t>
            </a:r>
          </a:p>
        </p:txBody>
      </p:sp>
    </p:spTree>
    <p:extLst>
      <p:ext uri="{BB962C8B-B14F-4D97-AF65-F5344CB8AC3E}">
        <p14:creationId xmlns:p14="http://schemas.microsoft.com/office/powerpoint/2010/main" xmlns="" val="38304493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0" y="1219200"/>
            <a:ext cx="8523779" cy="4647293"/>
          </a:xfrm>
          <a:prstGeom prst="rect">
            <a:avLst/>
          </a:prstGeom>
        </p:spPr>
      </p:pic>
    </p:spTree>
    <p:extLst>
      <p:ext uri="{BB962C8B-B14F-4D97-AF65-F5344CB8AC3E}">
        <p14:creationId xmlns:p14="http://schemas.microsoft.com/office/powerpoint/2010/main" xmlns="" val="1938007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533400" y="3810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Organized Crime</a:t>
            </a:r>
            <a:br>
              <a:rPr lang="en-US" sz="3600" b="1" dirty="0" smtClean="0">
                <a:sym typeface="UC Berkeley OS Sign"/>
              </a:rPr>
            </a:b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1180653" y="1447800"/>
            <a:ext cx="6934200" cy="3283237"/>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2400" dirty="0" smtClean="0"/>
              <a:t>What distinguishes “organized” crime from “unorganized” crime?</a:t>
            </a:r>
            <a:endParaRPr lang="en-US" altLang="ja-JP" sz="24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2400" dirty="0" smtClean="0"/>
              <a:t>Why are many criminal organizations called “crime families”?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ja-JP" sz="2400" dirty="0" smtClean="0"/>
              <a:t>Which organizing principles use a criminal’s skills independent of their identity?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How and why have the organizing principles changed over time? </a:t>
            </a:r>
            <a:endParaRPr lang="en-US" sz="2400" dirty="0"/>
          </a:p>
        </p:txBody>
      </p:sp>
    </p:spTree>
    <p:extLst>
      <p:ext uri="{BB962C8B-B14F-4D97-AF65-F5344CB8AC3E}">
        <p14:creationId xmlns:p14="http://schemas.microsoft.com/office/powerpoint/2010/main" xmlns="" val="370073745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981200"/>
            <a:ext cx="7929679" cy="4419600"/>
          </a:xfrm>
          <a:prstGeom prst="rect">
            <a:avLst/>
          </a:prstGeom>
        </p:spPr>
      </p:pic>
      <p:sp>
        <p:nvSpPr>
          <p:cNvPr id="3" name="TextBox 2"/>
          <p:cNvSpPr txBox="1"/>
          <p:nvPr/>
        </p:nvSpPr>
        <p:spPr>
          <a:xfrm>
            <a:off x="1447800" y="381000"/>
            <a:ext cx="6324600" cy="990600"/>
          </a:xfrm>
          <a:prstGeom prst="rect">
            <a:avLst/>
          </a:prstGeom>
          <a:noFill/>
        </p:spPr>
        <p:txBody>
          <a:bodyPr wrap="square" rtlCol="0">
            <a:spAutoFit/>
          </a:bodyPr>
          <a:lstStyle/>
          <a:p>
            <a:endParaRPr lang="en-US" dirty="0"/>
          </a:p>
        </p:txBody>
      </p:sp>
      <p:sp>
        <p:nvSpPr>
          <p:cNvPr id="4" name="TextBox 3"/>
          <p:cNvSpPr txBox="1"/>
          <p:nvPr/>
        </p:nvSpPr>
        <p:spPr>
          <a:xfrm>
            <a:off x="573774" y="320442"/>
            <a:ext cx="8072651" cy="1111715"/>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Skills Needed to Succeed at Different Levels of the Crime Organization</a:t>
            </a:r>
          </a:p>
        </p:txBody>
      </p:sp>
    </p:spTree>
    <p:extLst>
      <p:ext uri="{BB962C8B-B14F-4D97-AF65-F5344CB8AC3E}">
        <p14:creationId xmlns:p14="http://schemas.microsoft.com/office/powerpoint/2010/main" xmlns="" val="3284255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990600"/>
            <a:ext cx="7553325" cy="2209800"/>
          </a:xfrm>
          <a:prstGeom prst="rect">
            <a:avLst/>
          </a:prstGeom>
        </p:spPr>
      </p:pic>
      <p:sp>
        <p:nvSpPr>
          <p:cNvPr id="4" name="TextBox 3"/>
          <p:cNvSpPr txBox="1"/>
          <p:nvPr/>
        </p:nvSpPr>
        <p:spPr>
          <a:xfrm>
            <a:off x="1600200" y="210234"/>
            <a:ext cx="6477000" cy="646331"/>
          </a:xfrm>
          <a:prstGeom prst="rect">
            <a:avLst/>
          </a:prstGeom>
          <a:noFill/>
        </p:spPr>
        <p:txBody>
          <a:bodyPr wrap="square" rtlCol="0">
            <a:spAutoFit/>
          </a:bodyPr>
          <a:lstStyle/>
          <a:p>
            <a:r>
              <a:rPr lang="en-US" sz="3600" b="1" dirty="0">
                <a:latin typeface="+mj-lt"/>
                <a:ea typeface="+mj-ea"/>
                <a:cs typeface="+mj-cs"/>
              </a:rPr>
              <a:t>Document Type Spectrum</a:t>
            </a:r>
          </a:p>
        </p:txBody>
      </p:sp>
      <p:sp>
        <p:nvSpPr>
          <p:cNvPr id="5" name="TextBox 4"/>
          <p:cNvSpPr txBox="1"/>
          <p:nvPr/>
        </p:nvSpPr>
        <p:spPr>
          <a:xfrm>
            <a:off x="1485899" y="3519100"/>
            <a:ext cx="6019800" cy="646331"/>
          </a:xfrm>
          <a:prstGeom prst="rect">
            <a:avLst/>
          </a:prstGeom>
          <a:noFill/>
        </p:spPr>
        <p:txBody>
          <a:bodyPr wrap="square" rtlCol="0">
            <a:spAutoFit/>
          </a:bodyPr>
          <a:lstStyle/>
          <a:p>
            <a:r>
              <a:rPr lang="en-US" sz="3600" b="1" dirty="0">
                <a:latin typeface="+mj-lt"/>
                <a:ea typeface="+mj-ea"/>
                <a:cs typeface="+mj-cs"/>
              </a:rPr>
              <a:t>Crime Type Spectrum</a:t>
            </a:r>
          </a:p>
        </p:txBody>
      </p:sp>
      <p:pic>
        <p:nvPicPr>
          <p:cNvPr id="6" name="Picture 5"/>
          <p:cNvPicPr>
            <a:picLocks noChangeAspect="1"/>
          </p:cNvPicPr>
          <p:nvPr/>
        </p:nvPicPr>
        <p:blipFill>
          <a:blip r:embed="rId4" cstate="print"/>
          <a:stretch>
            <a:fillRect/>
          </a:stretch>
        </p:blipFill>
        <p:spPr>
          <a:xfrm>
            <a:off x="330993" y="4484132"/>
            <a:ext cx="8329613" cy="1987661"/>
          </a:xfrm>
          <a:prstGeom prst="rect">
            <a:avLst/>
          </a:prstGeom>
        </p:spPr>
      </p:pic>
    </p:spTree>
    <p:extLst>
      <p:ext uri="{BB962C8B-B14F-4D97-AF65-F5344CB8AC3E}">
        <p14:creationId xmlns:p14="http://schemas.microsoft.com/office/powerpoint/2010/main" xmlns="" val="3758739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6019800"/>
            <a:ext cx="4572000" cy="646331"/>
          </a:xfrm>
          <a:prstGeom prst="rect">
            <a:avLst/>
          </a:prstGeom>
        </p:spPr>
        <p:txBody>
          <a:bodyPr>
            <a:spAutoFit/>
          </a:bodyPr>
          <a:lstStyle/>
          <a:p>
            <a:r>
              <a:rPr lang="en-US" dirty="0"/>
              <a:t>http://godfather.wikia.com/wiki/Corleone_crime_family</a:t>
            </a:r>
          </a:p>
        </p:txBody>
      </p:sp>
      <p:pic>
        <p:nvPicPr>
          <p:cNvPr id="4" name="Picture 3"/>
          <p:cNvPicPr>
            <a:picLocks noChangeAspect="1"/>
          </p:cNvPicPr>
          <p:nvPr/>
        </p:nvPicPr>
        <p:blipFill>
          <a:blip r:embed="rId3" cstate="print"/>
          <a:stretch>
            <a:fillRect/>
          </a:stretch>
        </p:blipFill>
        <p:spPr>
          <a:xfrm>
            <a:off x="3490415" y="1423549"/>
            <a:ext cx="5302168" cy="441483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 y="976191"/>
            <a:ext cx="3200400" cy="4821936"/>
          </a:xfrm>
          <a:prstGeom prst="rect">
            <a:avLst/>
          </a:prstGeom>
        </p:spPr>
      </p:pic>
      <p:sp>
        <p:nvSpPr>
          <p:cNvPr id="6" name="TextBox 5"/>
          <p:cNvSpPr txBox="1"/>
          <p:nvPr/>
        </p:nvSpPr>
        <p:spPr>
          <a:xfrm>
            <a:off x="3490415" y="198659"/>
            <a:ext cx="6248400" cy="1111715"/>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CRIME </a:t>
            </a:r>
            <a:r>
              <a:rPr lang="en-US" sz="3600" b="1" dirty="0" smtClean="0">
                <a:latin typeface="+mj-lt"/>
                <a:ea typeface="+mj-ea"/>
                <a:cs typeface="+mj-cs"/>
              </a:rPr>
              <a:t>FAMILY</a:t>
            </a:r>
            <a:br>
              <a:rPr lang="en-US" sz="3600" b="1" dirty="0" smtClean="0">
                <a:latin typeface="+mj-lt"/>
                <a:ea typeface="+mj-ea"/>
                <a:cs typeface="+mj-cs"/>
              </a:rPr>
            </a:br>
            <a:r>
              <a:rPr lang="en-US" sz="3600" b="1" dirty="0" smtClean="0">
                <a:latin typeface="+mj-lt"/>
                <a:ea typeface="+mj-ea"/>
                <a:cs typeface="+mj-cs"/>
              </a:rPr>
              <a:t> </a:t>
            </a:r>
            <a:r>
              <a:rPr lang="en-US" sz="3600" b="1" dirty="0">
                <a:latin typeface="+mj-lt"/>
                <a:ea typeface="+mj-ea"/>
                <a:cs typeface="+mj-cs"/>
              </a:rPr>
              <a:t>(strong fixed hierarchy)</a:t>
            </a:r>
          </a:p>
        </p:txBody>
      </p:sp>
    </p:spTree>
    <p:extLst>
      <p:ext uri="{BB962C8B-B14F-4D97-AF65-F5344CB8AC3E}">
        <p14:creationId xmlns:p14="http://schemas.microsoft.com/office/powerpoint/2010/main" xmlns="" val="1547974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a:xfrm>
            <a:off x="607219" y="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a:t>Organizing System: Home Kitchen</a:t>
            </a:r>
            <a:endParaRPr lang="en-US" altLang="en-US" b="1" dirty="0">
              <a:sym typeface="UC Berkeley OS Sign"/>
            </a:endParaRPr>
          </a:p>
        </p:txBody>
      </p:sp>
      <p:pic>
        <p:nvPicPr>
          <p:cNvPr id="91139" name="Picture 3" descr="KitchenOrgPrinciples.jpg"/>
          <p:cNvPicPr>
            <a:picLocks noGrp="1" noChangeAspect="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1035844" y="964407"/>
            <a:ext cx="7206258" cy="5404693"/>
          </a:xfrm>
        </p:spPr>
      </p:pic>
      <p:sp>
        <p:nvSpPr>
          <p:cNvPr id="91140"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FBF3FEB3-ACFF-4C43-8ED5-C02386B7A3B2}" type="slidenum">
              <a:rPr lang="en-US" altLang="en-US" sz="1477">
                <a:solidFill>
                  <a:srgbClr val="002955"/>
                </a:solidFill>
                <a:latin typeface="UC Berkeley OS Sign"/>
                <a:ea typeface="MS PGothic" panose="020B0600070205080204" pitchFamily="34" charset="-128"/>
                <a:sym typeface="UC Berkeley OS Sign"/>
              </a:rPr>
              <a:pPr algn="ctr" eaLnBrk="1" hangingPunct="1"/>
              <a:t>4</a:t>
            </a:fld>
            <a:endParaRPr lang="en-US" altLang="en-US" sz="1477" dirty="0">
              <a:solidFill>
                <a:srgbClr val="002955"/>
              </a:solidFill>
              <a:latin typeface="UC Berkeley OS Sign"/>
              <a:ea typeface="MS PGothic" panose="020B0600070205080204" pitchFamily="34" charset="-128"/>
              <a:sym typeface="UC Berkeley OS Sign"/>
            </a:endParaRPr>
          </a:p>
        </p:txBody>
      </p:sp>
      <p:sp>
        <p:nvSpPr>
          <p:cNvPr id="91141" name="TextBox 7"/>
          <p:cNvSpPr txBox="1">
            <a:spLocks noChangeArrowheads="1"/>
          </p:cNvSpPr>
          <p:nvPr/>
        </p:nvSpPr>
        <p:spPr bwMode="auto">
          <a:xfrm>
            <a:off x="285750" y="6620248"/>
            <a:ext cx="8090297" cy="265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eaLnBrk="1" hangingPunct="1"/>
            <a:r>
              <a:rPr lang="en-US" altLang="en-US" sz="1125" dirty="0"/>
              <a:t>Photo by Emilie Hardman (</a:t>
            </a:r>
            <a:r>
              <a:rPr lang="en-US" altLang="en-US" sz="1125" dirty="0">
                <a:hlinkClick r:id="rId4"/>
              </a:rPr>
              <a:t>http://www.flickr.com/photos/quintanaroo/2741672230/</a:t>
            </a:r>
            <a:r>
              <a:rPr lang="en-US" altLang="en-US" sz="1125" dirty="0"/>
              <a:t>/)  Used by permission</a:t>
            </a:r>
          </a:p>
        </p:txBody>
      </p:sp>
    </p:spTree>
    <p:extLst>
      <p:ext uri="{BB962C8B-B14F-4D97-AF65-F5344CB8AC3E}">
        <p14:creationId xmlns:p14="http://schemas.microsoft.com/office/powerpoint/2010/main" xmlns="" val="3897405335"/>
      </p:ext>
    </p:extLst>
  </p:cSld>
  <p:clrMapOvr>
    <a:masterClrMapping/>
  </p:clrMapOvr>
  <p:transition advTm="982"/>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6582640" y="3490506"/>
            <a:ext cx="2286000" cy="3191150"/>
          </a:xfrm>
          <a:prstGeom prst="rect">
            <a:avLst/>
          </a:prstGeom>
        </p:spPr>
      </p:pic>
      <p:pic>
        <p:nvPicPr>
          <p:cNvPr id="5" name="Picture 4"/>
          <p:cNvPicPr>
            <a:picLocks noChangeAspect="1"/>
          </p:cNvPicPr>
          <p:nvPr/>
        </p:nvPicPr>
        <p:blipFill>
          <a:blip r:embed="rId4" cstate="print"/>
          <a:stretch>
            <a:fillRect/>
          </a:stretch>
        </p:blipFill>
        <p:spPr>
          <a:xfrm>
            <a:off x="1265960" y="0"/>
            <a:ext cx="3962400" cy="3705225"/>
          </a:xfrm>
          <a:prstGeom prst="rect">
            <a:avLst/>
          </a:prstGeom>
        </p:spPr>
      </p:pic>
      <p:pic>
        <p:nvPicPr>
          <p:cNvPr id="2" name="Picture 1"/>
          <p:cNvPicPr>
            <a:picLocks noChangeAspect="1"/>
          </p:cNvPicPr>
          <p:nvPr/>
        </p:nvPicPr>
        <p:blipFill>
          <a:blip r:embed="rId5" cstate="print"/>
          <a:stretch>
            <a:fillRect/>
          </a:stretch>
        </p:blipFill>
        <p:spPr>
          <a:xfrm>
            <a:off x="3483082" y="3482545"/>
            <a:ext cx="2561360" cy="3238501"/>
          </a:xfrm>
          <a:prstGeom prst="rect">
            <a:avLst/>
          </a:prstGeom>
        </p:spPr>
      </p:pic>
      <p:sp>
        <p:nvSpPr>
          <p:cNvPr id="6" name="TextBox 5"/>
          <p:cNvSpPr txBox="1"/>
          <p:nvPr/>
        </p:nvSpPr>
        <p:spPr>
          <a:xfrm>
            <a:off x="5486400" y="304800"/>
            <a:ext cx="3200400" cy="2640788"/>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CRIMINAL NETWORK</a:t>
            </a:r>
          </a:p>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(ad </a:t>
            </a:r>
            <a:r>
              <a:rPr lang="en-US" sz="3600" b="1" dirty="0" smtClean="0">
                <a:latin typeface="+mj-lt"/>
                <a:ea typeface="+mj-ea"/>
                <a:cs typeface="+mj-cs"/>
              </a:rPr>
              <a:t>hoc team selection </a:t>
            </a:r>
            <a:r>
              <a:rPr lang="en-US" sz="3600" b="1" dirty="0">
                <a:latin typeface="+mj-lt"/>
                <a:ea typeface="+mj-ea"/>
                <a:cs typeface="+mj-cs"/>
              </a:rPr>
              <a:t>for each crime)</a:t>
            </a:r>
          </a:p>
        </p:txBody>
      </p:sp>
      <p:pic>
        <p:nvPicPr>
          <p:cNvPr id="4" name="Picture 3"/>
          <p:cNvPicPr>
            <a:picLocks noChangeAspect="1"/>
          </p:cNvPicPr>
          <p:nvPr/>
        </p:nvPicPr>
        <p:blipFill>
          <a:blip r:embed="rId6" cstate="print"/>
          <a:stretch>
            <a:fillRect/>
          </a:stretch>
        </p:blipFill>
        <p:spPr>
          <a:xfrm>
            <a:off x="608083" y="3450386"/>
            <a:ext cx="2195513" cy="3231270"/>
          </a:xfrm>
          <a:prstGeom prst="rect">
            <a:avLst/>
          </a:prstGeom>
        </p:spPr>
      </p:pic>
    </p:spTree>
    <p:extLst>
      <p:ext uri="{BB962C8B-B14F-4D97-AF65-F5344CB8AC3E}">
        <p14:creationId xmlns:p14="http://schemas.microsoft.com/office/powerpoint/2010/main" xmlns="" val="29287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1935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828800" y="228600"/>
            <a:ext cx="4594324"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600" b="1" dirty="0">
              <a:latin typeface="+mj-lt"/>
              <a:ea typeface="+mj-ea"/>
              <a:cs typeface="+mj-cs"/>
              <a:sym typeface="UC Berkeley OS Sign"/>
            </a:endParaRPr>
          </a:p>
        </p:txBody>
      </p:sp>
      <p:sp>
        <p:nvSpPr>
          <p:cNvPr id="6" name="Rectangle 5"/>
          <p:cNvSpPr/>
          <p:nvPr/>
        </p:nvSpPr>
        <p:spPr>
          <a:xfrm>
            <a:off x="457200" y="742706"/>
            <a:ext cx="8382000" cy="5235566"/>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pPr marL="257166"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Small </a:t>
            </a:r>
            <a:r>
              <a:rPr lang="en-US" sz="3200" dirty="0" smtClean="0"/>
              <a:t>group analyses of the cases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smtClean="0"/>
              <a:t>Identify interesting/important design issues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 Identify cases with similar design issues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3200" dirty="0" smtClean="0"/>
              <a:t>Identify cases with contrasting design </a:t>
            </a:r>
            <a:r>
              <a:rPr lang="en-US" sz="3200" dirty="0" smtClean="0"/>
              <a:t>issues</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t>Identify opportunities to apply the different depictions of the organizing system </a:t>
            </a: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smtClean="0">
                <a:solidFill>
                  <a:srgbClr val="FF0000"/>
                </a:solidFill>
              </a:rPr>
              <a:t> Invent some analogy questions?</a:t>
            </a:r>
            <a:endParaRPr lang="en-US" sz="3200" dirty="0" smtClean="0">
              <a:solidFill>
                <a:srgbClr val="FF0000"/>
              </a:solidFill>
            </a:endParaRPr>
          </a:p>
          <a:p>
            <a:pPr marL="714366" lvl="1" indent="-160729">
              <a:spcAft>
                <a:spcPts val="1266"/>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smtClean="0"/>
          </a:p>
        </p:txBody>
      </p:sp>
    </p:spTree>
    <p:extLst>
      <p:ext uri="{BB962C8B-B14F-4D97-AF65-F5344CB8AC3E}">
        <p14:creationId xmlns:p14="http://schemas.microsoft.com/office/powerpoint/2010/main" xmlns="" val="1064569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350150" y="-24113"/>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Some Things to Think About</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 name="Rectangle 1"/>
          <p:cNvSpPr/>
          <p:nvPr/>
        </p:nvSpPr>
        <p:spPr>
          <a:xfrm>
            <a:off x="990601" y="1138309"/>
            <a:ext cx="7588256" cy="9306266"/>
          </a:xfrm>
          <a:prstGeom prst="rect">
            <a:avLst/>
          </a:prstGeom>
        </p:spPr>
        <p:txBody>
          <a:bodyPr wrap="square">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Organizing systems for physical resources often have a lot in common because of the constraints like size, shape, etc that all physical things embody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The scope of an organizing system is always an issue, but sometimes the </a:t>
            </a:r>
            <a:r>
              <a:rPr lang="en-US" dirty="0" smtClean="0"/>
              <a:t>choice of the “boundaries</a:t>
            </a:r>
            <a:r>
              <a:rPr lang="en-US" dirty="0"/>
              <a:t>” of the system are </a:t>
            </a:r>
            <a:r>
              <a:rPr lang="en-US" dirty="0" smtClean="0"/>
              <a:t>obvious and sometimes there are a great many choices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Sometimes setting the </a:t>
            </a:r>
            <a:r>
              <a:rPr lang="en-US" dirty="0"/>
              <a:t>scope can be difficult because there are many </a:t>
            </a:r>
            <a:r>
              <a:rPr lang="en-US" dirty="0" smtClean="0"/>
              <a:t>other </a:t>
            </a:r>
            <a:r>
              <a:rPr lang="en-US" dirty="0"/>
              <a:t>organizing systems in the same or related </a:t>
            </a:r>
            <a:r>
              <a:rPr lang="en-US" dirty="0" smtClean="0"/>
              <a:t>environment/domain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Some organizing systems can be started small and </a:t>
            </a:r>
            <a:r>
              <a:rPr lang="en-US" dirty="0" smtClean="0"/>
              <a:t>then </a:t>
            </a:r>
            <a:r>
              <a:rPr lang="en-US" dirty="0"/>
              <a:t>incrementally grow in scope and scale. Others must be completely designed before they can be </a:t>
            </a:r>
            <a:r>
              <a:rPr lang="en-US" dirty="0" smtClean="0"/>
              <a:t>deployed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Some organizing systems have very clearly defined users or user types.  Others might have much greater variety or much less well defined user types.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Sometimes users share most of their goals and priorities for interactions, but sometimes they can be in conflict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smtClean="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smtClean="0"/>
              <a:t>  </a:t>
            </a:r>
            <a:r>
              <a:rPr lang="en-US" dirty="0"/>
              <a:t>Preservation</a:t>
            </a:r>
            <a:r>
              <a:rPr lang="en-US" b="1" dirty="0">
                <a:solidFill>
                  <a:srgbClr val="FF0000"/>
                </a:solidFill>
              </a:rPr>
              <a:t> </a:t>
            </a:r>
            <a:r>
              <a:rPr lang="en-US" dirty="0"/>
              <a:t>is a primary motivation. What are others?  Are you preserving printed photos, digital photos, or an abstract photo that contains both formats?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What are the costs and benefits of standard categories or tags for the photos?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How do technologies for digital photo storage and processing enable or constrain the organizing system?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dirty="0"/>
              <a:t>What is the expected lifetime of the organizing system?  Why does this matter?</a:t>
            </a:r>
          </a:p>
        </p:txBody>
      </p:sp>
    </p:spTree>
    <p:extLst>
      <p:ext uri="{BB962C8B-B14F-4D97-AF65-F5344CB8AC3E}">
        <p14:creationId xmlns:p14="http://schemas.microsoft.com/office/powerpoint/2010/main" xmlns="" val="17704677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Assignment 1 – Granddad’s Records</a:t>
            </a:r>
            <a:endParaRPr lang="en-US" dirty="0"/>
          </a:p>
        </p:txBody>
      </p:sp>
      <p:pic>
        <p:nvPicPr>
          <p:cNvPr id="4" name="Content Placeholder 3"/>
          <p:cNvPicPr>
            <a:picLocks noGrp="1"/>
          </p:cNvPicPr>
          <p:nvPr>
            <p:ph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rot="5400000">
            <a:off x="4724353" y="2057447"/>
            <a:ext cx="4267570" cy="3200677"/>
          </a:xfrm>
          <a:prstGeom prst="rect">
            <a:avLst/>
          </a:prstGeom>
          <a:noFill/>
        </p:spPr>
      </p:pic>
      <p:sp>
        <p:nvSpPr>
          <p:cNvPr id="5" name="TextBox 4"/>
          <p:cNvSpPr txBox="1"/>
          <p:nvPr/>
        </p:nvSpPr>
        <p:spPr>
          <a:xfrm>
            <a:off x="457200" y="1295400"/>
            <a:ext cx="4419600" cy="4524315"/>
          </a:xfrm>
          <a:prstGeom prst="rect">
            <a:avLst/>
          </a:prstGeom>
          <a:noFill/>
        </p:spPr>
        <p:txBody>
          <a:bodyPr wrap="square" rtlCol="0">
            <a:spAutoFit/>
          </a:bodyPr>
          <a:lstStyle/>
          <a:p>
            <a:r>
              <a:rPr lang="en-US" dirty="0" smtClean="0"/>
              <a:t>Your grandfather just left you his collection of a few hundred record </a:t>
            </a:r>
            <a:r>
              <a:rPr lang="en-US" dirty="0" smtClean="0"/>
              <a:t>albums.  You </a:t>
            </a:r>
            <a:r>
              <a:rPr lang="en-US" dirty="0" smtClean="0"/>
              <a:t>need to organize them</a:t>
            </a:r>
            <a:r>
              <a:rPr lang="en-US" dirty="0" smtClean="0"/>
              <a:t>.</a:t>
            </a:r>
          </a:p>
          <a:p>
            <a:endParaRPr lang="en-US" dirty="0" smtClean="0"/>
          </a:p>
          <a:p>
            <a:r>
              <a:rPr lang="en-US" dirty="0" smtClean="0"/>
              <a:t>Your assignment is to explain your organizing system in terms of three sets of design questions</a:t>
            </a:r>
            <a:r>
              <a:rPr lang="en-US" dirty="0" smtClean="0"/>
              <a:t> </a:t>
            </a:r>
          </a:p>
          <a:p>
            <a:r>
              <a:rPr lang="en-US" dirty="0" smtClean="0"/>
              <a:t> </a:t>
            </a:r>
          </a:p>
          <a:p>
            <a:r>
              <a:rPr lang="en-US" dirty="0" smtClean="0"/>
              <a:t>Put yourself in the role of the DESIGNER of the organizing system who is </a:t>
            </a:r>
            <a:r>
              <a:rPr lang="en-US" b="1" dirty="0" smtClean="0"/>
              <a:t>writing instructions for another person</a:t>
            </a:r>
            <a:r>
              <a:rPr lang="en-US" dirty="0" smtClean="0"/>
              <a:t> who is the IMPLEMENTER of the organizing </a:t>
            </a:r>
            <a:r>
              <a:rPr lang="en-US" dirty="0" smtClean="0"/>
              <a:t>system</a:t>
            </a:r>
          </a:p>
          <a:p>
            <a:endParaRPr lang="en-US" dirty="0" smtClean="0"/>
          </a:p>
          <a:p>
            <a:r>
              <a:rPr lang="en-US" dirty="0" smtClean="0"/>
              <a:t>Compare </a:t>
            </a:r>
            <a:r>
              <a:rPr lang="en-US" dirty="0" smtClean="0"/>
              <a:t>your organizing system for the record albums with the organizing system you use for digital music</a:t>
            </a:r>
            <a:endParaRPr lang="en-US" dirty="0"/>
          </a:p>
        </p:txBody>
      </p:sp>
      <p:sp>
        <p:nvSpPr>
          <p:cNvPr id="6" name="TextBox 5"/>
          <p:cNvSpPr txBox="1"/>
          <p:nvPr/>
        </p:nvSpPr>
        <p:spPr>
          <a:xfrm>
            <a:off x="381000" y="6248400"/>
            <a:ext cx="7848600" cy="369332"/>
          </a:xfrm>
          <a:prstGeom prst="rect">
            <a:avLst/>
          </a:prstGeom>
          <a:noFill/>
        </p:spPr>
        <p:txBody>
          <a:bodyPr wrap="square" rtlCol="0">
            <a:spAutoFit/>
          </a:bodyPr>
          <a:lstStyle/>
          <a:p>
            <a:r>
              <a:rPr lang="en-US" dirty="0" smtClean="0">
                <a:solidFill>
                  <a:srgbClr val="FF0000"/>
                </a:solidFill>
              </a:rPr>
              <a:t>You’ll get more detailed instructions.  Due  in one week on Feb 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smtClean="0"/>
              <a:t>An Alternative </a:t>
            </a:r>
            <a:r>
              <a:rPr lang="en-US" altLang="en-US" b="1" dirty="0" smtClean="0"/>
              <a:t>Representation</a:t>
            </a:r>
            <a:br>
              <a:rPr lang="en-US" altLang="en-US" b="1" dirty="0" smtClean="0"/>
            </a:br>
            <a:r>
              <a:rPr lang="en-US" altLang="en-US" b="1" dirty="0" smtClean="0"/>
              <a:t> of a Kitchen</a:t>
            </a:r>
            <a:endParaRPr lang="en-US" altLang="en-US" b="1" dirty="0"/>
          </a:p>
        </p:txBody>
      </p:sp>
      <p:sp>
        <p:nvSpPr>
          <p:cNvPr id="88066" name="AutoShape 2" descr="Image result for kitchen designs draw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68" name="AutoShape 4" descr="Image result for kitchen designs draw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8070" name="AutoShape 6" descr="Image result for kitchen designs drawin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8072" name="Picture 8" descr="Image result for kitchen designs drawings"/>
          <p:cNvPicPr>
            <a:picLocks noChangeAspect="1" noChangeArrowheads="1"/>
          </p:cNvPicPr>
          <p:nvPr/>
        </p:nvPicPr>
        <p:blipFill>
          <a:blip r:embed="rId3" cstate="print"/>
          <a:srcRect/>
          <a:stretch>
            <a:fillRect/>
          </a:stretch>
        </p:blipFill>
        <p:spPr bwMode="auto">
          <a:xfrm>
            <a:off x="1219200" y="1223171"/>
            <a:ext cx="7086600" cy="532050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0" y="1371600"/>
            <a:ext cx="8724542" cy="4710112"/>
          </a:xfrm>
          <a:prstGeom prst="rect">
            <a:avLst/>
          </a:prstGeom>
        </p:spPr>
      </p:pic>
      <p:sp>
        <p:nvSpPr>
          <p:cNvPr id="3" name="Rectangle 1"/>
          <p:cNvSpPr txBox="1">
            <a:spLocks noChangeArrowheads="1"/>
          </p:cNvSpPr>
          <p:nvPr/>
        </p:nvSpPr>
        <p:spPr>
          <a:xfrm>
            <a:off x="381000" y="201868"/>
            <a:ext cx="8228707" cy="119099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b="1" dirty="0" smtClean="0"/>
              <a:t>Organizing System: Time Zones</a:t>
            </a:r>
            <a:endParaRPr lang="en-US" altLang="en-US" b="1" dirty="0">
              <a:sym typeface="UC Berkeley OS Sign"/>
            </a:endParaRPr>
          </a:p>
        </p:txBody>
      </p:sp>
    </p:spTree>
    <p:extLst>
      <p:ext uri="{BB962C8B-B14F-4D97-AF65-F5344CB8AC3E}">
        <p14:creationId xmlns:p14="http://schemas.microsoft.com/office/powerpoint/2010/main" xmlns="" val="1766858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 projections"/>
          <p:cNvPicPr>
            <a:picLocks noChangeAspect="1" noChangeArrowheads="1"/>
          </p:cNvPicPr>
          <p:nvPr/>
        </p:nvPicPr>
        <p:blipFill>
          <a:blip r:embed="rId3" cstate="print"/>
          <a:srcRect/>
          <a:stretch>
            <a:fillRect/>
          </a:stretch>
        </p:blipFill>
        <p:spPr bwMode="auto">
          <a:xfrm>
            <a:off x="1219200" y="1524000"/>
            <a:ext cx="6936184" cy="4842718"/>
          </a:xfrm>
          <a:prstGeom prst="rect">
            <a:avLst/>
          </a:prstGeom>
          <a:noFill/>
        </p:spPr>
      </p:pic>
      <p:sp>
        <p:nvSpPr>
          <p:cNvPr id="3" name="Rectangle 2"/>
          <p:cNvSpPr/>
          <p:nvPr/>
        </p:nvSpPr>
        <p:spPr>
          <a:xfrm>
            <a:off x="914400" y="152400"/>
            <a:ext cx="7315200" cy="1338187"/>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400" b="1" dirty="0" smtClean="0">
                <a:latin typeface="+mj-lt"/>
                <a:ea typeface="+mj-ea"/>
                <a:cs typeface="+mj-cs"/>
              </a:rPr>
              <a:t>Alternative Map “Projections” of the Earth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1040072"/>
            <a:ext cx="3577710" cy="4770280"/>
          </a:xfrm>
          <a:prstGeom prst="rect">
            <a:avLst/>
          </a:prstGeom>
        </p:spPr>
      </p:pic>
      <p:sp>
        <p:nvSpPr>
          <p:cNvPr id="3" name="TextBox 2"/>
          <p:cNvSpPr txBox="1"/>
          <p:nvPr/>
        </p:nvSpPr>
        <p:spPr>
          <a:xfrm>
            <a:off x="335507" y="152400"/>
            <a:ext cx="8534400" cy="602024"/>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latin typeface="+mj-lt"/>
                <a:ea typeface="+mj-ea"/>
                <a:cs typeface="+mj-cs"/>
              </a:rPr>
              <a:t>From MY </a:t>
            </a:r>
            <a:r>
              <a:rPr lang="en-US" sz="3600" b="1" dirty="0">
                <a:latin typeface="+mj-lt"/>
                <a:ea typeface="+mj-ea"/>
                <a:cs typeface="+mj-cs"/>
              </a:rPr>
              <a:t>Grandpa’s Photo Collection</a:t>
            </a:r>
          </a:p>
        </p:txBody>
      </p:sp>
      <p:sp>
        <p:nvSpPr>
          <p:cNvPr id="4" name="TextBox 3"/>
          <p:cNvSpPr txBox="1"/>
          <p:nvPr/>
        </p:nvSpPr>
        <p:spPr>
          <a:xfrm>
            <a:off x="335507" y="6096000"/>
            <a:ext cx="4388893" cy="602024"/>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a:latin typeface="+mj-lt"/>
                <a:ea typeface="+mj-ea"/>
                <a:cs typeface="+mj-cs"/>
              </a:rPr>
              <a:t>Wedding Day, 1919</a:t>
            </a: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4130543" y="1711296"/>
            <a:ext cx="4692913" cy="3505200"/>
          </a:xfrm>
          <a:prstGeom prst="rect">
            <a:avLst/>
          </a:prstGeom>
        </p:spPr>
      </p:pic>
      <p:sp>
        <p:nvSpPr>
          <p:cNvPr id="6" name="TextBox 5"/>
          <p:cNvSpPr txBox="1"/>
          <p:nvPr/>
        </p:nvSpPr>
        <p:spPr>
          <a:xfrm>
            <a:off x="4367702" y="6096000"/>
            <a:ext cx="4388893" cy="602024"/>
          </a:xfrm>
          <a:prstGeom prst="rect">
            <a:avLst/>
          </a:prstGeom>
          <a:noFill/>
        </p:spPr>
        <p:txBody>
          <a:bodyPr wrap="square" rtlCol="0">
            <a:spAutoFit/>
          </a:bodyPr>
          <a:lstStyle/>
          <a:p>
            <a:pPr algn="ctr">
              <a:lnSpc>
                <a:spcPct val="92000"/>
              </a:lnSpc>
              <a:spcBef>
                <a:spcPct val="0"/>
              </a:spcBef>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latin typeface="+mj-lt"/>
                <a:ea typeface="+mj-ea"/>
                <a:cs typeface="+mj-cs"/>
              </a:rPr>
              <a:t>Grandson, 1954</a:t>
            </a:r>
            <a:endParaRPr lang="en-US" sz="3600" b="1" dirty="0">
              <a:latin typeface="+mj-lt"/>
              <a:ea typeface="+mj-ea"/>
              <a:cs typeface="+mj-cs"/>
            </a:endParaRPr>
          </a:p>
        </p:txBody>
      </p:sp>
    </p:spTree>
    <p:extLst>
      <p:ext uri="{BB962C8B-B14F-4D97-AF65-F5344CB8AC3E}">
        <p14:creationId xmlns:p14="http://schemas.microsoft.com/office/powerpoint/2010/main" xmlns="" val="3017199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350150" y="-24113"/>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3600" b="1" dirty="0" smtClean="0">
                <a:sym typeface="UC Berkeley OS Sign"/>
              </a:rPr>
              <a:t>Multigenerational Photo Collection</a:t>
            </a:r>
            <a:endParaRPr lang="en-US" sz="3600" b="1" dirty="0">
              <a:sym typeface="UC Berkeley OS Sign"/>
            </a:endParaRPr>
          </a:p>
        </p:txBody>
      </p:sp>
      <p:sp>
        <p:nvSpPr>
          <p:cNvPr id="4813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03324D3-4AF0-4F8E-83D6-825208A90235}"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48132" name="Rectangle 8"/>
          <p:cNvSpPr>
            <a:spLocks noChangeArrowheads="1"/>
          </p:cNvSpPr>
          <p:nvPr/>
        </p:nvSpPr>
        <p:spPr bwMode="auto">
          <a:xfrm>
            <a:off x="533400" y="1143000"/>
            <a:ext cx="8077200" cy="4809039"/>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What issues arise with respect to the scope of the organizing system whose design was motivated by the discovery of Grandpa’s photos?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t> </a:t>
            </a:r>
            <a:r>
              <a:rPr lang="en-US" sz="2400" dirty="0" smtClean="0"/>
              <a:t>Preservation</a:t>
            </a:r>
            <a:r>
              <a:rPr lang="en-US" sz="2400" b="1" dirty="0" smtClean="0">
                <a:solidFill>
                  <a:srgbClr val="FF0000"/>
                </a:solidFill>
              </a:rPr>
              <a:t> </a:t>
            </a:r>
            <a:r>
              <a:rPr lang="en-US" sz="2400" dirty="0" smtClean="0"/>
              <a:t>is a primary motivation. What are others?  Are you preserving printed photos, digital photos, or an abstract photo that contains both formats?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What are the costs and benefits of standard categories or tags for the photos?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How do </a:t>
            </a:r>
            <a:r>
              <a:rPr lang="en-US" sz="2400" dirty="0" smtClean="0"/>
              <a:t>formats/technologies </a:t>
            </a:r>
            <a:r>
              <a:rPr lang="en-US" sz="2400" dirty="0" smtClean="0"/>
              <a:t>for </a:t>
            </a:r>
            <a:r>
              <a:rPr lang="en-US" sz="2400" dirty="0" smtClean="0"/>
              <a:t>digital photo storage and processing enable or constrain the organizing system?</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smtClean="0"/>
              <a:t>What is the expected lifetime of the organizing system?  Why does this matter?</a:t>
            </a:r>
            <a:endParaRPr lang="en-US" sz="2400" dirty="0"/>
          </a:p>
        </p:txBody>
      </p:sp>
    </p:spTree>
    <p:extLst>
      <p:ext uri="{BB962C8B-B14F-4D97-AF65-F5344CB8AC3E}">
        <p14:creationId xmlns:p14="http://schemas.microsoft.com/office/powerpoint/2010/main" xmlns="" val="106997473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1625</Words>
  <Application>Microsoft Office PowerPoint</Application>
  <PresentationFormat>On-screen Show (4:3)</PresentationFormat>
  <Paragraphs>234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CogSci 190 “Sensemaking and Organizing” Spring 2019</vt:lpstr>
      <vt:lpstr>Slide 2</vt:lpstr>
      <vt:lpstr>Case Studies </vt:lpstr>
      <vt:lpstr>Organizing System: Home Kitchen</vt:lpstr>
      <vt:lpstr>An Alternative Representation  of a Kitchen</vt:lpstr>
      <vt:lpstr>Slide 6</vt:lpstr>
      <vt:lpstr>Slide 7</vt:lpstr>
      <vt:lpstr>Slide 8</vt:lpstr>
      <vt:lpstr>Multigenerational Photo Collection</vt:lpstr>
      <vt:lpstr>Slide 10</vt:lpstr>
      <vt:lpstr>Smarter Farming in Japan </vt:lpstr>
      <vt:lpstr>Farming in the Cloud</vt:lpstr>
      <vt:lpstr>Medical Emergencies</vt:lpstr>
      <vt:lpstr>Medical Emergencies</vt:lpstr>
      <vt:lpstr>Slide 15</vt:lpstr>
      <vt:lpstr>Slide 16</vt:lpstr>
      <vt:lpstr>Single-Source Textbook Publishing</vt:lpstr>
      <vt:lpstr>Slide 18</vt:lpstr>
      <vt:lpstr>Slide 19</vt:lpstr>
      <vt:lpstr>Value Creation with  Information Resources</vt:lpstr>
      <vt:lpstr>  Published by MIT Press (2013) as a printed book and in ebook formats   “Enhanced ebook” editions published by O’Reilly Media in 2014, 2015, &amp; 2016  In use in &gt; 85 courses in &gt; 20 countries as of March 2017  Named an “Information Science Book of the Year” in 2014   </vt:lpstr>
      <vt:lpstr>The Mandate and Challenge  with Multiple Disciplines</vt:lpstr>
      <vt:lpstr>Slide 23</vt:lpstr>
      <vt:lpstr>Slide 24</vt:lpstr>
      <vt:lpstr>Core and Supplemental Content in TDO ebook</vt:lpstr>
      <vt:lpstr>Single-Source Textbook Publishing</vt:lpstr>
      <vt:lpstr>Slide 27</vt:lpstr>
      <vt:lpstr> Earth Orbiting Satellites</vt:lpstr>
      <vt:lpstr>Earth Orbiting Satellites</vt:lpstr>
      <vt:lpstr>Slide 30</vt:lpstr>
      <vt:lpstr>Slide 31</vt:lpstr>
      <vt:lpstr>Neuroscience Lab</vt:lpstr>
      <vt:lpstr>Slide 33</vt:lpstr>
      <vt:lpstr>Cognitive Neuroscience</vt:lpstr>
      <vt:lpstr>Slide 35</vt:lpstr>
      <vt:lpstr>Organized Crime </vt:lpstr>
      <vt:lpstr>Slide 37</vt:lpstr>
      <vt:lpstr>Slide 38</vt:lpstr>
      <vt:lpstr>Slide 39</vt:lpstr>
      <vt:lpstr>Slide 40</vt:lpstr>
      <vt:lpstr>Slide 41</vt:lpstr>
      <vt:lpstr>Slide 42</vt:lpstr>
      <vt:lpstr>Some Things to Think About</vt:lpstr>
      <vt:lpstr>Slide 44</vt:lpstr>
      <vt:lpstr>Assignment 1 – Granddad’s Records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2017-10-26T16:02:22Z</dcterms:created>
  <dcterms:modified xsi:type="dcterms:W3CDTF">2019-01-28T20:46:47Z</dcterms:modified>
</cp:coreProperties>
</file>