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50"/>
  </p:notesMasterIdLst>
  <p:sldIdLst>
    <p:sldId id="266" r:id="rId3"/>
    <p:sldId id="638" r:id="rId4"/>
    <p:sldId id="662" r:id="rId5"/>
    <p:sldId id="640" r:id="rId6"/>
    <p:sldId id="585" r:id="rId7"/>
    <p:sldId id="586" r:id="rId8"/>
    <p:sldId id="649" r:id="rId9"/>
    <p:sldId id="617" r:id="rId10"/>
    <p:sldId id="590" r:id="rId11"/>
    <p:sldId id="591" r:id="rId12"/>
    <p:sldId id="618" r:id="rId13"/>
    <p:sldId id="641" r:id="rId14"/>
    <p:sldId id="671" r:id="rId15"/>
    <p:sldId id="592" r:id="rId16"/>
    <p:sldId id="594" r:id="rId17"/>
    <p:sldId id="660" r:id="rId18"/>
    <p:sldId id="650" r:id="rId19"/>
    <p:sldId id="597" r:id="rId20"/>
    <p:sldId id="598" r:id="rId21"/>
    <p:sldId id="599" r:id="rId22"/>
    <p:sldId id="642" r:id="rId23"/>
    <p:sldId id="651" r:id="rId24"/>
    <p:sldId id="630" r:id="rId25"/>
    <p:sldId id="632" r:id="rId26"/>
    <p:sldId id="633" r:id="rId27"/>
    <p:sldId id="634" r:id="rId28"/>
    <p:sldId id="635" r:id="rId29"/>
    <p:sldId id="636" r:id="rId30"/>
    <p:sldId id="637" r:id="rId31"/>
    <p:sldId id="652" r:id="rId32"/>
    <p:sldId id="667" r:id="rId33"/>
    <p:sldId id="600" r:id="rId34"/>
    <p:sldId id="601" r:id="rId35"/>
    <p:sldId id="602" r:id="rId36"/>
    <p:sldId id="603" r:id="rId37"/>
    <p:sldId id="670" r:id="rId38"/>
    <p:sldId id="672" r:id="rId39"/>
    <p:sldId id="606" r:id="rId40"/>
    <p:sldId id="607" r:id="rId41"/>
    <p:sldId id="669" r:id="rId42"/>
    <p:sldId id="610" r:id="rId43"/>
    <p:sldId id="612" r:id="rId44"/>
    <p:sldId id="613" r:id="rId45"/>
    <p:sldId id="615" r:id="rId46"/>
    <p:sldId id="666" r:id="rId47"/>
    <p:sldId id="664" r:id="rId48"/>
    <p:sldId id="665" r:id="rId4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71" autoAdjust="0"/>
    <p:restoredTop sz="67497" autoAdjust="0"/>
  </p:normalViewPr>
  <p:slideViewPr>
    <p:cSldViewPr>
      <p:cViewPr varScale="1">
        <p:scale>
          <a:sx n="63" d="100"/>
          <a:sy n="63" d="100"/>
        </p:scale>
        <p:origin x="1862" y="67"/>
      </p:cViewPr>
      <p:guideLst>
        <p:guide orient="horz" pos="2160"/>
        <p:guide pos="2880"/>
      </p:guideLst>
    </p:cSldViewPr>
  </p:slideViewPr>
  <p:outlineViewPr>
    <p:cViewPr>
      <p:scale>
        <a:sx n="33" d="100"/>
        <a:sy n="33" d="100"/>
      </p:scale>
      <p:origin x="0" y="-6869"/>
    </p:cViewPr>
  </p:outlineViewPr>
  <p:notesTextViewPr>
    <p:cViewPr>
      <p:scale>
        <a:sx n="3" d="2"/>
        <a:sy n="3" d="2"/>
      </p:scale>
      <p:origin x="0" y="0"/>
    </p:cViewPr>
  </p:notesTextViewPr>
  <p:sorterViewPr>
    <p:cViewPr varScale="1">
      <p:scale>
        <a:sx n="100" d="100"/>
        <a:sy n="100" d="100"/>
      </p:scale>
      <p:origin x="0" y="-11232"/>
    </p:cViewPr>
  </p:sorterViewPr>
  <p:notesViewPr>
    <p:cSldViewPr>
      <p:cViewPr varScale="1">
        <p:scale>
          <a:sx n="63" d="100"/>
          <a:sy n="63" d="100"/>
        </p:scale>
        <p:origin x="2558" y="67"/>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0F2A59-D9F2-4101-A053-3981B319E4F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55047AC-B3EE-4FA4-8491-2DE61CC4B39A}">
      <dgm:prSet phldrT="[Text]"/>
      <dgm:spPr/>
      <dgm:t>
        <a:bodyPr/>
        <a:lstStyle/>
        <a:p>
          <a:r>
            <a:rPr lang="en-US" dirty="0" smtClean="0"/>
            <a:t>Organizing Systems</a:t>
          </a:r>
          <a:endParaRPr lang="en-US" dirty="0"/>
        </a:p>
      </dgm:t>
    </dgm:pt>
    <dgm:pt modelId="{85210715-8D49-4151-ADF7-FBEC4E28BC7C}" type="parTrans" cxnId="{8B23F23E-8D72-4608-9E51-97EA279CB268}">
      <dgm:prSet/>
      <dgm:spPr/>
      <dgm:t>
        <a:bodyPr/>
        <a:lstStyle/>
        <a:p>
          <a:endParaRPr lang="en-US"/>
        </a:p>
      </dgm:t>
    </dgm:pt>
    <dgm:pt modelId="{912FB1E7-1DEA-45D9-95B5-C623E0CE11E1}" type="sibTrans" cxnId="{8B23F23E-8D72-4608-9E51-97EA279CB268}">
      <dgm:prSet/>
      <dgm:spPr/>
      <dgm:t>
        <a:bodyPr/>
        <a:lstStyle/>
        <a:p>
          <a:endParaRPr lang="en-US"/>
        </a:p>
      </dgm:t>
    </dgm:pt>
    <dgm:pt modelId="{D3F87627-4B41-4757-8826-8518916F16E9}">
      <dgm:prSet phldrT="[Text]"/>
      <dgm:spPr/>
      <dgm:t>
        <a:bodyPr/>
        <a:lstStyle/>
        <a:p>
          <a:r>
            <a:rPr lang="en-US" dirty="0" smtClean="0"/>
            <a:t>Memory Institutions</a:t>
          </a:r>
          <a:endParaRPr lang="en-US" dirty="0"/>
        </a:p>
      </dgm:t>
    </dgm:pt>
    <dgm:pt modelId="{253AEE28-8C37-4293-893D-08564E71D2F4}" type="parTrans" cxnId="{D771F99C-0131-48DF-9031-C57CEA455DBF}">
      <dgm:prSet/>
      <dgm:spPr/>
      <dgm:t>
        <a:bodyPr/>
        <a:lstStyle/>
        <a:p>
          <a:endParaRPr lang="en-US" dirty="0"/>
        </a:p>
      </dgm:t>
    </dgm:pt>
    <dgm:pt modelId="{EF659705-8020-4E40-84C3-C578B63CFDDA}" type="sibTrans" cxnId="{D771F99C-0131-48DF-9031-C57CEA455DBF}">
      <dgm:prSet/>
      <dgm:spPr/>
      <dgm:t>
        <a:bodyPr/>
        <a:lstStyle/>
        <a:p>
          <a:endParaRPr lang="en-US"/>
        </a:p>
      </dgm:t>
    </dgm:pt>
    <dgm:pt modelId="{8CC9CD8A-C75A-4EAD-B1F2-C4F4B2721D7F}">
      <dgm:prSet phldrT="[Text]"/>
      <dgm:spPr/>
      <dgm:t>
        <a:bodyPr/>
        <a:lstStyle/>
        <a:p>
          <a:r>
            <a:rPr lang="en-US" dirty="0" smtClean="0"/>
            <a:t>Libraries</a:t>
          </a:r>
          <a:endParaRPr lang="en-US" dirty="0"/>
        </a:p>
      </dgm:t>
    </dgm:pt>
    <dgm:pt modelId="{9FCC7179-A5DF-444E-9834-5C53E32A13BF}" type="parTrans" cxnId="{9EC2D0CC-6186-4859-BB26-A3BC755CC8CD}">
      <dgm:prSet/>
      <dgm:spPr/>
      <dgm:t>
        <a:bodyPr/>
        <a:lstStyle/>
        <a:p>
          <a:endParaRPr lang="en-US" dirty="0"/>
        </a:p>
      </dgm:t>
    </dgm:pt>
    <dgm:pt modelId="{5057A30F-E9DD-482A-8EAA-10F71136F4F0}" type="sibTrans" cxnId="{9EC2D0CC-6186-4859-BB26-A3BC755CC8CD}">
      <dgm:prSet/>
      <dgm:spPr/>
      <dgm:t>
        <a:bodyPr/>
        <a:lstStyle/>
        <a:p>
          <a:endParaRPr lang="en-US"/>
        </a:p>
      </dgm:t>
    </dgm:pt>
    <dgm:pt modelId="{7A0C334E-B966-4E4C-B27A-32ED0F91CF0E}">
      <dgm:prSet phldrT="[Text]"/>
      <dgm:spPr/>
      <dgm:t>
        <a:bodyPr/>
        <a:lstStyle/>
        <a:p>
          <a:r>
            <a:rPr lang="en-US" dirty="0" smtClean="0"/>
            <a:t>Museums</a:t>
          </a:r>
          <a:endParaRPr lang="en-US" dirty="0"/>
        </a:p>
      </dgm:t>
    </dgm:pt>
    <dgm:pt modelId="{FE0DC8DE-82A6-4042-89AD-101CF3A93D80}" type="parTrans" cxnId="{C78BE6BA-6979-4ACA-ABAB-F750F8CE0BC7}">
      <dgm:prSet/>
      <dgm:spPr/>
      <dgm:t>
        <a:bodyPr/>
        <a:lstStyle/>
        <a:p>
          <a:endParaRPr lang="en-US" dirty="0"/>
        </a:p>
      </dgm:t>
    </dgm:pt>
    <dgm:pt modelId="{53BAC0F2-69C9-4609-BE4D-C12B029C7576}" type="sibTrans" cxnId="{C78BE6BA-6979-4ACA-ABAB-F750F8CE0BC7}">
      <dgm:prSet/>
      <dgm:spPr/>
      <dgm:t>
        <a:bodyPr/>
        <a:lstStyle/>
        <a:p>
          <a:endParaRPr lang="en-US"/>
        </a:p>
      </dgm:t>
    </dgm:pt>
    <dgm:pt modelId="{95EDBDB9-3AF3-45A0-A3F2-FE8339241CE4}">
      <dgm:prSet phldrT="[Text]"/>
      <dgm:spPr/>
      <dgm:t>
        <a:bodyPr/>
        <a:lstStyle/>
        <a:p>
          <a:r>
            <a:rPr lang="en-US" dirty="0" smtClean="0"/>
            <a:t>Business Info Systems</a:t>
          </a:r>
          <a:endParaRPr lang="en-US" dirty="0"/>
        </a:p>
      </dgm:t>
    </dgm:pt>
    <dgm:pt modelId="{B45B047F-9272-4AAB-B161-908DA724B46A}" type="parTrans" cxnId="{39BDBFA3-4705-4CBA-8EDF-F0951E535CE3}">
      <dgm:prSet/>
      <dgm:spPr/>
      <dgm:t>
        <a:bodyPr/>
        <a:lstStyle/>
        <a:p>
          <a:endParaRPr lang="en-US" dirty="0"/>
        </a:p>
      </dgm:t>
    </dgm:pt>
    <dgm:pt modelId="{89F61434-8505-437E-8948-A4C9C1CD66A3}" type="sibTrans" cxnId="{39BDBFA3-4705-4CBA-8EDF-F0951E535CE3}">
      <dgm:prSet/>
      <dgm:spPr/>
      <dgm:t>
        <a:bodyPr/>
        <a:lstStyle/>
        <a:p>
          <a:endParaRPr lang="en-US"/>
        </a:p>
      </dgm:t>
    </dgm:pt>
    <dgm:pt modelId="{0866C68F-322E-4F85-8E57-E2F69DBB2D69}">
      <dgm:prSet phldrT="[Text]"/>
      <dgm:spPr/>
      <dgm:t>
        <a:bodyPr/>
        <a:lstStyle/>
        <a:p>
          <a:r>
            <a:rPr lang="en-US" dirty="0" smtClean="0"/>
            <a:t>Content Management</a:t>
          </a:r>
          <a:endParaRPr lang="en-US" dirty="0"/>
        </a:p>
      </dgm:t>
    </dgm:pt>
    <dgm:pt modelId="{9D137D18-FAAA-48C0-8C15-D84B65841038}" type="parTrans" cxnId="{FE20E2FC-45F4-4D6F-BBB0-FFA7A3294A45}">
      <dgm:prSet/>
      <dgm:spPr/>
      <dgm:t>
        <a:bodyPr/>
        <a:lstStyle/>
        <a:p>
          <a:endParaRPr lang="en-US" dirty="0"/>
        </a:p>
      </dgm:t>
    </dgm:pt>
    <dgm:pt modelId="{861DE24D-7321-4F9B-BE5F-087B5B4B26C3}" type="sibTrans" cxnId="{FE20E2FC-45F4-4D6F-BBB0-FFA7A3294A45}">
      <dgm:prSet/>
      <dgm:spPr/>
      <dgm:t>
        <a:bodyPr/>
        <a:lstStyle/>
        <a:p>
          <a:endParaRPr lang="en-US"/>
        </a:p>
      </dgm:t>
    </dgm:pt>
    <dgm:pt modelId="{7DFEA52D-E10A-4A28-AFB5-9278B93F30A0}">
      <dgm:prSet phldrT="[Text]"/>
      <dgm:spPr/>
      <dgm:t>
        <a:bodyPr/>
        <a:lstStyle/>
        <a:p>
          <a:r>
            <a:rPr lang="en-US" dirty="0" smtClean="0"/>
            <a:t>Archives</a:t>
          </a:r>
          <a:endParaRPr lang="en-US" dirty="0"/>
        </a:p>
      </dgm:t>
    </dgm:pt>
    <dgm:pt modelId="{83357B92-02B5-4A8B-905A-D2FB323DD693}" type="parTrans" cxnId="{E612813D-2A22-4A42-A70D-EEC4885CD85B}">
      <dgm:prSet/>
      <dgm:spPr/>
      <dgm:t>
        <a:bodyPr/>
        <a:lstStyle/>
        <a:p>
          <a:endParaRPr lang="en-US" dirty="0"/>
        </a:p>
      </dgm:t>
    </dgm:pt>
    <dgm:pt modelId="{CBE87CC8-488B-4550-93F0-A20C513608FF}" type="sibTrans" cxnId="{E612813D-2A22-4A42-A70D-EEC4885CD85B}">
      <dgm:prSet/>
      <dgm:spPr/>
      <dgm:t>
        <a:bodyPr/>
        <a:lstStyle/>
        <a:p>
          <a:endParaRPr lang="en-US"/>
        </a:p>
      </dgm:t>
    </dgm:pt>
    <dgm:pt modelId="{AB314020-CF81-4BFA-B6B9-4A27B6FD94D6}">
      <dgm:prSet phldrT="[Text]"/>
      <dgm:spPr/>
      <dgm:t>
        <a:bodyPr/>
        <a:lstStyle/>
        <a:p>
          <a:r>
            <a:rPr lang="en-US" dirty="0" smtClean="0"/>
            <a:t>CRM</a:t>
          </a:r>
          <a:endParaRPr lang="en-US" dirty="0"/>
        </a:p>
      </dgm:t>
    </dgm:pt>
    <dgm:pt modelId="{4B8C5053-03E0-490C-A92C-140D4C641E9C}" type="parTrans" cxnId="{E110FE0F-47ED-4541-8299-EB9AB58B3F18}">
      <dgm:prSet/>
      <dgm:spPr/>
      <dgm:t>
        <a:bodyPr/>
        <a:lstStyle/>
        <a:p>
          <a:endParaRPr lang="en-US" dirty="0"/>
        </a:p>
      </dgm:t>
    </dgm:pt>
    <dgm:pt modelId="{0D9AE7FA-23CE-40B8-B7B9-A6DBDD057EC2}" type="sibTrans" cxnId="{E110FE0F-47ED-4541-8299-EB9AB58B3F18}">
      <dgm:prSet/>
      <dgm:spPr/>
      <dgm:t>
        <a:bodyPr/>
        <a:lstStyle/>
        <a:p>
          <a:endParaRPr lang="en-US"/>
        </a:p>
      </dgm:t>
    </dgm:pt>
    <dgm:pt modelId="{D388BF8A-396D-4930-8B23-D4E834E39CA5}">
      <dgm:prSet phldrT="[Text]"/>
      <dgm:spPr/>
      <dgm:t>
        <a:bodyPr/>
        <a:lstStyle/>
        <a:p>
          <a:r>
            <a:rPr lang="en-US" dirty="0" smtClean="0"/>
            <a:t>ERP</a:t>
          </a:r>
          <a:endParaRPr lang="en-US" dirty="0"/>
        </a:p>
      </dgm:t>
    </dgm:pt>
    <dgm:pt modelId="{8C2D51FD-7CF7-4A20-AFF8-E97B5DA3655C}" type="parTrans" cxnId="{84639663-3573-44D8-91AD-A2226F50BA90}">
      <dgm:prSet/>
      <dgm:spPr/>
      <dgm:t>
        <a:bodyPr/>
        <a:lstStyle/>
        <a:p>
          <a:endParaRPr lang="en-US" dirty="0"/>
        </a:p>
      </dgm:t>
    </dgm:pt>
    <dgm:pt modelId="{2E11EC04-8843-4E53-AD0F-61ACB3A4A193}" type="sibTrans" cxnId="{84639663-3573-44D8-91AD-A2226F50BA90}">
      <dgm:prSet/>
      <dgm:spPr/>
      <dgm:t>
        <a:bodyPr/>
        <a:lstStyle/>
        <a:p>
          <a:endParaRPr lang="en-US"/>
        </a:p>
      </dgm:t>
    </dgm:pt>
    <dgm:pt modelId="{2E430396-5ED6-4C48-BA53-A7770C1CB0F7}" type="pres">
      <dgm:prSet presAssocID="{D30F2A59-D9F2-4101-A053-3981B319E4FB}" presName="hierChild1" presStyleCnt="0">
        <dgm:presLayoutVars>
          <dgm:chPref val="1"/>
          <dgm:dir/>
          <dgm:animOne val="branch"/>
          <dgm:animLvl val="lvl"/>
          <dgm:resizeHandles/>
        </dgm:presLayoutVars>
      </dgm:prSet>
      <dgm:spPr/>
      <dgm:t>
        <a:bodyPr/>
        <a:lstStyle/>
        <a:p>
          <a:endParaRPr lang="en-US"/>
        </a:p>
      </dgm:t>
    </dgm:pt>
    <dgm:pt modelId="{DDE9F7D1-DA0A-4C94-98A0-E847145FFEBB}" type="pres">
      <dgm:prSet presAssocID="{D55047AC-B3EE-4FA4-8491-2DE61CC4B39A}" presName="hierRoot1" presStyleCnt="0"/>
      <dgm:spPr/>
    </dgm:pt>
    <dgm:pt modelId="{00782484-70D9-40B8-9A7C-CD6867BBDA06}" type="pres">
      <dgm:prSet presAssocID="{D55047AC-B3EE-4FA4-8491-2DE61CC4B39A}" presName="composite" presStyleCnt="0"/>
      <dgm:spPr/>
    </dgm:pt>
    <dgm:pt modelId="{03D1F761-3D96-48EE-B6E0-BACBEF26689B}" type="pres">
      <dgm:prSet presAssocID="{D55047AC-B3EE-4FA4-8491-2DE61CC4B39A}" presName="background" presStyleLbl="node0" presStyleIdx="0" presStyleCnt="1"/>
      <dgm:spPr/>
    </dgm:pt>
    <dgm:pt modelId="{DF3644E2-63FF-4142-9434-22D232B0E019}" type="pres">
      <dgm:prSet presAssocID="{D55047AC-B3EE-4FA4-8491-2DE61CC4B39A}" presName="text" presStyleLbl="fgAcc0" presStyleIdx="0" presStyleCnt="1">
        <dgm:presLayoutVars>
          <dgm:chPref val="3"/>
        </dgm:presLayoutVars>
      </dgm:prSet>
      <dgm:spPr/>
      <dgm:t>
        <a:bodyPr/>
        <a:lstStyle/>
        <a:p>
          <a:endParaRPr lang="en-US"/>
        </a:p>
      </dgm:t>
    </dgm:pt>
    <dgm:pt modelId="{A4A6A0E1-75AA-49C5-94EC-CCF97F74B188}" type="pres">
      <dgm:prSet presAssocID="{D55047AC-B3EE-4FA4-8491-2DE61CC4B39A}" presName="hierChild2" presStyleCnt="0"/>
      <dgm:spPr/>
    </dgm:pt>
    <dgm:pt modelId="{12F93120-88CB-496E-861F-02AA475C190A}" type="pres">
      <dgm:prSet presAssocID="{253AEE28-8C37-4293-893D-08564E71D2F4}" presName="Name10" presStyleLbl="parChTrans1D2" presStyleIdx="0" presStyleCnt="2"/>
      <dgm:spPr/>
      <dgm:t>
        <a:bodyPr/>
        <a:lstStyle/>
        <a:p>
          <a:endParaRPr lang="en-US"/>
        </a:p>
      </dgm:t>
    </dgm:pt>
    <dgm:pt modelId="{2B21E1DF-5520-4765-963B-285357E36BD1}" type="pres">
      <dgm:prSet presAssocID="{D3F87627-4B41-4757-8826-8518916F16E9}" presName="hierRoot2" presStyleCnt="0"/>
      <dgm:spPr/>
    </dgm:pt>
    <dgm:pt modelId="{44702380-D4D1-405B-BC46-85487D5E1D50}" type="pres">
      <dgm:prSet presAssocID="{D3F87627-4B41-4757-8826-8518916F16E9}" presName="composite2" presStyleCnt="0"/>
      <dgm:spPr/>
    </dgm:pt>
    <dgm:pt modelId="{98265041-A1E8-4012-8B52-43B1A43D5BFB}" type="pres">
      <dgm:prSet presAssocID="{D3F87627-4B41-4757-8826-8518916F16E9}" presName="background2" presStyleLbl="node2" presStyleIdx="0" presStyleCnt="2"/>
      <dgm:spPr/>
    </dgm:pt>
    <dgm:pt modelId="{A4399CD1-4840-4051-934F-21027338B133}" type="pres">
      <dgm:prSet presAssocID="{D3F87627-4B41-4757-8826-8518916F16E9}" presName="text2" presStyleLbl="fgAcc2" presStyleIdx="0" presStyleCnt="2">
        <dgm:presLayoutVars>
          <dgm:chPref val="3"/>
        </dgm:presLayoutVars>
      </dgm:prSet>
      <dgm:spPr/>
      <dgm:t>
        <a:bodyPr/>
        <a:lstStyle/>
        <a:p>
          <a:endParaRPr lang="en-US"/>
        </a:p>
      </dgm:t>
    </dgm:pt>
    <dgm:pt modelId="{209B0A93-B1DC-4510-AF2E-1E7A1B523BC2}" type="pres">
      <dgm:prSet presAssocID="{D3F87627-4B41-4757-8826-8518916F16E9}" presName="hierChild3" presStyleCnt="0"/>
      <dgm:spPr/>
    </dgm:pt>
    <dgm:pt modelId="{7676352F-5375-46F5-9BB0-2AA54F23E12E}" type="pres">
      <dgm:prSet presAssocID="{9FCC7179-A5DF-444E-9834-5C53E32A13BF}" presName="Name17" presStyleLbl="parChTrans1D3" presStyleIdx="0" presStyleCnt="6"/>
      <dgm:spPr/>
      <dgm:t>
        <a:bodyPr/>
        <a:lstStyle/>
        <a:p>
          <a:endParaRPr lang="en-US"/>
        </a:p>
      </dgm:t>
    </dgm:pt>
    <dgm:pt modelId="{2EBED753-9781-4682-BF85-7F28FF620F0B}" type="pres">
      <dgm:prSet presAssocID="{8CC9CD8A-C75A-4EAD-B1F2-C4F4B2721D7F}" presName="hierRoot3" presStyleCnt="0"/>
      <dgm:spPr/>
    </dgm:pt>
    <dgm:pt modelId="{7927E835-AF33-4220-BE64-03492D751BF3}" type="pres">
      <dgm:prSet presAssocID="{8CC9CD8A-C75A-4EAD-B1F2-C4F4B2721D7F}" presName="composite3" presStyleCnt="0"/>
      <dgm:spPr/>
    </dgm:pt>
    <dgm:pt modelId="{15D47152-6D48-44D4-93EA-AAA8E5521711}" type="pres">
      <dgm:prSet presAssocID="{8CC9CD8A-C75A-4EAD-B1F2-C4F4B2721D7F}" presName="background3" presStyleLbl="node3" presStyleIdx="0" presStyleCnt="6"/>
      <dgm:spPr/>
    </dgm:pt>
    <dgm:pt modelId="{1977CC10-FFBF-41E0-B3CF-FBAFE834CAD6}" type="pres">
      <dgm:prSet presAssocID="{8CC9CD8A-C75A-4EAD-B1F2-C4F4B2721D7F}" presName="text3" presStyleLbl="fgAcc3" presStyleIdx="0" presStyleCnt="6">
        <dgm:presLayoutVars>
          <dgm:chPref val="3"/>
        </dgm:presLayoutVars>
      </dgm:prSet>
      <dgm:spPr/>
      <dgm:t>
        <a:bodyPr/>
        <a:lstStyle/>
        <a:p>
          <a:endParaRPr lang="en-US"/>
        </a:p>
      </dgm:t>
    </dgm:pt>
    <dgm:pt modelId="{14F72B3C-FAE6-4820-8309-E82266BA6C5B}" type="pres">
      <dgm:prSet presAssocID="{8CC9CD8A-C75A-4EAD-B1F2-C4F4B2721D7F}" presName="hierChild4" presStyleCnt="0"/>
      <dgm:spPr/>
    </dgm:pt>
    <dgm:pt modelId="{9DE3E5CE-B208-48F6-95BA-26F0CE97B1F7}" type="pres">
      <dgm:prSet presAssocID="{FE0DC8DE-82A6-4042-89AD-101CF3A93D80}" presName="Name17" presStyleLbl="parChTrans1D3" presStyleIdx="1" presStyleCnt="6"/>
      <dgm:spPr/>
      <dgm:t>
        <a:bodyPr/>
        <a:lstStyle/>
        <a:p>
          <a:endParaRPr lang="en-US"/>
        </a:p>
      </dgm:t>
    </dgm:pt>
    <dgm:pt modelId="{C1ADDFC4-800F-422E-BBA6-7749C2C92ACA}" type="pres">
      <dgm:prSet presAssocID="{7A0C334E-B966-4E4C-B27A-32ED0F91CF0E}" presName="hierRoot3" presStyleCnt="0"/>
      <dgm:spPr/>
    </dgm:pt>
    <dgm:pt modelId="{C3E89C5A-DBC9-47F2-A934-9F80BC847463}" type="pres">
      <dgm:prSet presAssocID="{7A0C334E-B966-4E4C-B27A-32ED0F91CF0E}" presName="composite3" presStyleCnt="0"/>
      <dgm:spPr/>
    </dgm:pt>
    <dgm:pt modelId="{3C9ADF64-D68A-486F-BB18-DDE6258B5FC4}" type="pres">
      <dgm:prSet presAssocID="{7A0C334E-B966-4E4C-B27A-32ED0F91CF0E}" presName="background3" presStyleLbl="node3" presStyleIdx="1" presStyleCnt="6"/>
      <dgm:spPr/>
    </dgm:pt>
    <dgm:pt modelId="{D3032D73-B5DA-4FF7-B8E7-08BFA5E268D7}" type="pres">
      <dgm:prSet presAssocID="{7A0C334E-B966-4E4C-B27A-32ED0F91CF0E}" presName="text3" presStyleLbl="fgAcc3" presStyleIdx="1" presStyleCnt="6">
        <dgm:presLayoutVars>
          <dgm:chPref val="3"/>
        </dgm:presLayoutVars>
      </dgm:prSet>
      <dgm:spPr/>
      <dgm:t>
        <a:bodyPr/>
        <a:lstStyle/>
        <a:p>
          <a:endParaRPr lang="en-US"/>
        </a:p>
      </dgm:t>
    </dgm:pt>
    <dgm:pt modelId="{3DBDDD69-80AC-450A-9754-70C94A8FE19C}" type="pres">
      <dgm:prSet presAssocID="{7A0C334E-B966-4E4C-B27A-32ED0F91CF0E}" presName="hierChild4" presStyleCnt="0"/>
      <dgm:spPr/>
    </dgm:pt>
    <dgm:pt modelId="{E9D43A35-4CE9-4EFF-967B-D2E4E6B7F5FB}" type="pres">
      <dgm:prSet presAssocID="{83357B92-02B5-4A8B-905A-D2FB323DD693}" presName="Name17" presStyleLbl="parChTrans1D3" presStyleIdx="2" presStyleCnt="6"/>
      <dgm:spPr/>
      <dgm:t>
        <a:bodyPr/>
        <a:lstStyle/>
        <a:p>
          <a:endParaRPr lang="en-US"/>
        </a:p>
      </dgm:t>
    </dgm:pt>
    <dgm:pt modelId="{07FBA70D-FAAB-4A07-A61A-7DC647D61787}" type="pres">
      <dgm:prSet presAssocID="{7DFEA52D-E10A-4A28-AFB5-9278B93F30A0}" presName="hierRoot3" presStyleCnt="0"/>
      <dgm:spPr/>
    </dgm:pt>
    <dgm:pt modelId="{E11B7E2C-BC4B-42A6-8BFD-72C9BD4B3E22}" type="pres">
      <dgm:prSet presAssocID="{7DFEA52D-E10A-4A28-AFB5-9278B93F30A0}" presName="composite3" presStyleCnt="0"/>
      <dgm:spPr/>
    </dgm:pt>
    <dgm:pt modelId="{5A9A6F30-9AD4-4E4B-A6CE-6DCAA6F74CC9}" type="pres">
      <dgm:prSet presAssocID="{7DFEA52D-E10A-4A28-AFB5-9278B93F30A0}" presName="background3" presStyleLbl="node3" presStyleIdx="2" presStyleCnt="6"/>
      <dgm:spPr/>
    </dgm:pt>
    <dgm:pt modelId="{6596FCD4-980B-43CD-B1C2-D3F718EA8A7D}" type="pres">
      <dgm:prSet presAssocID="{7DFEA52D-E10A-4A28-AFB5-9278B93F30A0}" presName="text3" presStyleLbl="fgAcc3" presStyleIdx="2" presStyleCnt="6">
        <dgm:presLayoutVars>
          <dgm:chPref val="3"/>
        </dgm:presLayoutVars>
      </dgm:prSet>
      <dgm:spPr/>
      <dgm:t>
        <a:bodyPr/>
        <a:lstStyle/>
        <a:p>
          <a:endParaRPr lang="en-US"/>
        </a:p>
      </dgm:t>
    </dgm:pt>
    <dgm:pt modelId="{71311A2D-3703-40AD-BEB5-4EC3DFB46F03}" type="pres">
      <dgm:prSet presAssocID="{7DFEA52D-E10A-4A28-AFB5-9278B93F30A0}" presName="hierChild4" presStyleCnt="0"/>
      <dgm:spPr/>
    </dgm:pt>
    <dgm:pt modelId="{26AD6345-3F32-4E1C-B654-1B69749311FA}" type="pres">
      <dgm:prSet presAssocID="{B45B047F-9272-4AAB-B161-908DA724B46A}" presName="Name10" presStyleLbl="parChTrans1D2" presStyleIdx="1" presStyleCnt="2"/>
      <dgm:spPr/>
      <dgm:t>
        <a:bodyPr/>
        <a:lstStyle/>
        <a:p>
          <a:endParaRPr lang="en-US"/>
        </a:p>
      </dgm:t>
    </dgm:pt>
    <dgm:pt modelId="{AAF3DD90-FC44-4FBD-95A4-05C268596467}" type="pres">
      <dgm:prSet presAssocID="{95EDBDB9-3AF3-45A0-A3F2-FE8339241CE4}" presName="hierRoot2" presStyleCnt="0"/>
      <dgm:spPr/>
    </dgm:pt>
    <dgm:pt modelId="{2A3BEE42-14AF-4668-9179-15216D75AA41}" type="pres">
      <dgm:prSet presAssocID="{95EDBDB9-3AF3-45A0-A3F2-FE8339241CE4}" presName="composite2" presStyleCnt="0"/>
      <dgm:spPr/>
    </dgm:pt>
    <dgm:pt modelId="{A0F55AC4-428C-469D-8E5E-D1298566B08C}" type="pres">
      <dgm:prSet presAssocID="{95EDBDB9-3AF3-45A0-A3F2-FE8339241CE4}" presName="background2" presStyleLbl="node2" presStyleIdx="1" presStyleCnt="2"/>
      <dgm:spPr/>
    </dgm:pt>
    <dgm:pt modelId="{B5DFE366-3981-4BF8-A5C0-1C59C42AA5E1}" type="pres">
      <dgm:prSet presAssocID="{95EDBDB9-3AF3-45A0-A3F2-FE8339241CE4}" presName="text2" presStyleLbl="fgAcc2" presStyleIdx="1" presStyleCnt="2">
        <dgm:presLayoutVars>
          <dgm:chPref val="3"/>
        </dgm:presLayoutVars>
      </dgm:prSet>
      <dgm:spPr/>
      <dgm:t>
        <a:bodyPr/>
        <a:lstStyle/>
        <a:p>
          <a:endParaRPr lang="en-US"/>
        </a:p>
      </dgm:t>
    </dgm:pt>
    <dgm:pt modelId="{C81EBB80-3654-4B7F-95D9-6349CFD60F1C}" type="pres">
      <dgm:prSet presAssocID="{95EDBDB9-3AF3-45A0-A3F2-FE8339241CE4}" presName="hierChild3" presStyleCnt="0"/>
      <dgm:spPr/>
    </dgm:pt>
    <dgm:pt modelId="{36451E97-B08F-4B26-9650-1A77E01B1022}" type="pres">
      <dgm:prSet presAssocID="{9D137D18-FAAA-48C0-8C15-D84B65841038}" presName="Name17" presStyleLbl="parChTrans1D3" presStyleIdx="3" presStyleCnt="6"/>
      <dgm:spPr/>
      <dgm:t>
        <a:bodyPr/>
        <a:lstStyle/>
        <a:p>
          <a:endParaRPr lang="en-US"/>
        </a:p>
      </dgm:t>
    </dgm:pt>
    <dgm:pt modelId="{7645B913-E101-41F2-B7EE-AF0378522649}" type="pres">
      <dgm:prSet presAssocID="{0866C68F-322E-4F85-8E57-E2F69DBB2D69}" presName="hierRoot3" presStyleCnt="0"/>
      <dgm:spPr/>
    </dgm:pt>
    <dgm:pt modelId="{E52FB488-6E5D-440F-80AB-066458C60D00}" type="pres">
      <dgm:prSet presAssocID="{0866C68F-322E-4F85-8E57-E2F69DBB2D69}" presName="composite3" presStyleCnt="0"/>
      <dgm:spPr/>
    </dgm:pt>
    <dgm:pt modelId="{0331B087-23ED-48DE-A1BE-2A7D33DFC99E}" type="pres">
      <dgm:prSet presAssocID="{0866C68F-322E-4F85-8E57-E2F69DBB2D69}" presName="background3" presStyleLbl="node3" presStyleIdx="3" presStyleCnt="6"/>
      <dgm:spPr/>
    </dgm:pt>
    <dgm:pt modelId="{94BD0EFC-D015-455F-822D-9BBEFA4206F9}" type="pres">
      <dgm:prSet presAssocID="{0866C68F-322E-4F85-8E57-E2F69DBB2D69}" presName="text3" presStyleLbl="fgAcc3" presStyleIdx="3" presStyleCnt="6">
        <dgm:presLayoutVars>
          <dgm:chPref val="3"/>
        </dgm:presLayoutVars>
      </dgm:prSet>
      <dgm:spPr/>
      <dgm:t>
        <a:bodyPr/>
        <a:lstStyle/>
        <a:p>
          <a:endParaRPr lang="en-US"/>
        </a:p>
      </dgm:t>
    </dgm:pt>
    <dgm:pt modelId="{B23E3BBF-B789-483B-BC50-D52DD03DC839}" type="pres">
      <dgm:prSet presAssocID="{0866C68F-322E-4F85-8E57-E2F69DBB2D69}" presName="hierChild4" presStyleCnt="0"/>
      <dgm:spPr/>
    </dgm:pt>
    <dgm:pt modelId="{5A194DBD-388A-406E-ADA9-58B0640A0BD2}" type="pres">
      <dgm:prSet presAssocID="{4B8C5053-03E0-490C-A92C-140D4C641E9C}" presName="Name17" presStyleLbl="parChTrans1D3" presStyleIdx="4" presStyleCnt="6"/>
      <dgm:spPr/>
      <dgm:t>
        <a:bodyPr/>
        <a:lstStyle/>
        <a:p>
          <a:endParaRPr lang="en-US"/>
        </a:p>
      </dgm:t>
    </dgm:pt>
    <dgm:pt modelId="{59AB3DC7-5C5F-409F-86B6-F45F1196751C}" type="pres">
      <dgm:prSet presAssocID="{AB314020-CF81-4BFA-B6B9-4A27B6FD94D6}" presName="hierRoot3" presStyleCnt="0"/>
      <dgm:spPr/>
    </dgm:pt>
    <dgm:pt modelId="{0393EA98-9198-4476-8A4C-FB42FCA7409E}" type="pres">
      <dgm:prSet presAssocID="{AB314020-CF81-4BFA-B6B9-4A27B6FD94D6}" presName="composite3" presStyleCnt="0"/>
      <dgm:spPr/>
    </dgm:pt>
    <dgm:pt modelId="{151ADA8B-38FD-470B-AF58-7ADCB26D6FCB}" type="pres">
      <dgm:prSet presAssocID="{AB314020-CF81-4BFA-B6B9-4A27B6FD94D6}" presName="background3" presStyleLbl="node3" presStyleIdx="4" presStyleCnt="6"/>
      <dgm:spPr/>
    </dgm:pt>
    <dgm:pt modelId="{9A590F87-35A5-43AC-A713-D611F0CBE67A}" type="pres">
      <dgm:prSet presAssocID="{AB314020-CF81-4BFA-B6B9-4A27B6FD94D6}" presName="text3" presStyleLbl="fgAcc3" presStyleIdx="4" presStyleCnt="6">
        <dgm:presLayoutVars>
          <dgm:chPref val="3"/>
        </dgm:presLayoutVars>
      </dgm:prSet>
      <dgm:spPr/>
      <dgm:t>
        <a:bodyPr/>
        <a:lstStyle/>
        <a:p>
          <a:endParaRPr lang="en-US"/>
        </a:p>
      </dgm:t>
    </dgm:pt>
    <dgm:pt modelId="{202274E6-06AE-4F2F-9388-BCB2A90E03B2}" type="pres">
      <dgm:prSet presAssocID="{AB314020-CF81-4BFA-B6B9-4A27B6FD94D6}" presName="hierChild4" presStyleCnt="0"/>
      <dgm:spPr/>
    </dgm:pt>
    <dgm:pt modelId="{9DDA73DD-F5C3-4DD9-B69D-B5EA3C55C631}" type="pres">
      <dgm:prSet presAssocID="{8C2D51FD-7CF7-4A20-AFF8-E97B5DA3655C}" presName="Name17" presStyleLbl="parChTrans1D3" presStyleIdx="5" presStyleCnt="6"/>
      <dgm:spPr/>
      <dgm:t>
        <a:bodyPr/>
        <a:lstStyle/>
        <a:p>
          <a:endParaRPr lang="en-US"/>
        </a:p>
      </dgm:t>
    </dgm:pt>
    <dgm:pt modelId="{0A462F0B-CC9A-4317-83E2-7C87CD7A9F84}" type="pres">
      <dgm:prSet presAssocID="{D388BF8A-396D-4930-8B23-D4E834E39CA5}" presName="hierRoot3" presStyleCnt="0"/>
      <dgm:spPr/>
    </dgm:pt>
    <dgm:pt modelId="{57402679-6171-4210-850C-800BC6DEB079}" type="pres">
      <dgm:prSet presAssocID="{D388BF8A-396D-4930-8B23-D4E834E39CA5}" presName="composite3" presStyleCnt="0"/>
      <dgm:spPr/>
    </dgm:pt>
    <dgm:pt modelId="{8C6E6117-A39D-4884-9051-1E465B2382EA}" type="pres">
      <dgm:prSet presAssocID="{D388BF8A-396D-4930-8B23-D4E834E39CA5}" presName="background3" presStyleLbl="node3" presStyleIdx="5" presStyleCnt="6"/>
      <dgm:spPr/>
    </dgm:pt>
    <dgm:pt modelId="{CA878120-80BF-49A0-913C-735DEC8F543A}" type="pres">
      <dgm:prSet presAssocID="{D388BF8A-396D-4930-8B23-D4E834E39CA5}" presName="text3" presStyleLbl="fgAcc3" presStyleIdx="5" presStyleCnt="6">
        <dgm:presLayoutVars>
          <dgm:chPref val="3"/>
        </dgm:presLayoutVars>
      </dgm:prSet>
      <dgm:spPr/>
      <dgm:t>
        <a:bodyPr/>
        <a:lstStyle/>
        <a:p>
          <a:endParaRPr lang="en-US"/>
        </a:p>
      </dgm:t>
    </dgm:pt>
    <dgm:pt modelId="{BEA78F99-9E7D-4128-995A-2FF7BFECC3A7}" type="pres">
      <dgm:prSet presAssocID="{D388BF8A-396D-4930-8B23-D4E834E39CA5}" presName="hierChild4" presStyleCnt="0"/>
      <dgm:spPr/>
    </dgm:pt>
  </dgm:ptLst>
  <dgm:cxnLst>
    <dgm:cxn modelId="{2ED3D0CC-4AC2-4D80-91B5-44548C47CDC4}" type="presOf" srcId="{D30F2A59-D9F2-4101-A053-3981B319E4FB}" destId="{2E430396-5ED6-4C48-BA53-A7770C1CB0F7}" srcOrd="0" destOrd="0" presId="urn:microsoft.com/office/officeart/2005/8/layout/hierarchy1"/>
    <dgm:cxn modelId="{FE20E2FC-45F4-4D6F-BBB0-FFA7A3294A45}" srcId="{95EDBDB9-3AF3-45A0-A3F2-FE8339241CE4}" destId="{0866C68F-322E-4F85-8E57-E2F69DBB2D69}" srcOrd="0" destOrd="0" parTransId="{9D137D18-FAAA-48C0-8C15-D84B65841038}" sibTransId="{861DE24D-7321-4F9B-BE5F-087B5B4B26C3}"/>
    <dgm:cxn modelId="{7004DD24-031A-4A76-B017-4FB390CA2B6C}" type="presOf" srcId="{8C2D51FD-7CF7-4A20-AFF8-E97B5DA3655C}" destId="{9DDA73DD-F5C3-4DD9-B69D-B5EA3C55C631}" srcOrd="0" destOrd="0" presId="urn:microsoft.com/office/officeart/2005/8/layout/hierarchy1"/>
    <dgm:cxn modelId="{82F1A551-3125-486B-95D2-65E613573BEA}" type="presOf" srcId="{95EDBDB9-3AF3-45A0-A3F2-FE8339241CE4}" destId="{B5DFE366-3981-4BF8-A5C0-1C59C42AA5E1}" srcOrd="0" destOrd="0" presId="urn:microsoft.com/office/officeart/2005/8/layout/hierarchy1"/>
    <dgm:cxn modelId="{E110FE0F-47ED-4541-8299-EB9AB58B3F18}" srcId="{95EDBDB9-3AF3-45A0-A3F2-FE8339241CE4}" destId="{AB314020-CF81-4BFA-B6B9-4A27B6FD94D6}" srcOrd="1" destOrd="0" parTransId="{4B8C5053-03E0-490C-A92C-140D4C641E9C}" sibTransId="{0D9AE7FA-23CE-40B8-B7B9-A6DBDD057EC2}"/>
    <dgm:cxn modelId="{E4602807-4438-436C-ADD5-BE04C57E7117}" type="presOf" srcId="{9D137D18-FAAA-48C0-8C15-D84B65841038}" destId="{36451E97-B08F-4B26-9650-1A77E01B1022}" srcOrd="0" destOrd="0" presId="urn:microsoft.com/office/officeart/2005/8/layout/hierarchy1"/>
    <dgm:cxn modelId="{84639663-3573-44D8-91AD-A2226F50BA90}" srcId="{95EDBDB9-3AF3-45A0-A3F2-FE8339241CE4}" destId="{D388BF8A-396D-4930-8B23-D4E834E39CA5}" srcOrd="2" destOrd="0" parTransId="{8C2D51FD-7CF7-4A20-AFF8-E97B5DA3655C}" sibTransId="{2E11EC04-8843-4E53-AD0F-61ACB3A4A193}"/>
    <dgm:cxn modelId="{938BC2E4-B111-4E01-8488-6673F56FC01D}" type="presOf" srcId="{253AEE28-8C37-4293-893D-08564E71D2F4}" destId="{12F93120-88CB-496E-861F-02AA475C190A}" srcOrd="0" destOrd="0" presId="urn:microsoft.com/office/officeart/2005/8/layout/hierarchy1"/>
    <dgm:cxn modelId="{58E59F97-EFC8-48F8-B2CF-E46161C0F7F5}" type="presOf" srcId="{9FCC7179-A5DF-444E-9834-5C53E32A13BF}" destId="{7676352F-5375-46F5-9BB0-2AA54F23E12E}" srcOrd="0" destOrd="0" presId="urn:microsoft.com/office/officeart/2005/8/layout/hierarchy1"/>
    <dgm:cxn modelId="{65D632E6-9B8D-4038-91A9-13B38F0B2CE5}" type="presOf" srcId="{7DFEA52D-E10A-4A28-AFB5-9278B93F30A0}" destId="{6596FCD4-980B-43CD-B1C2-D3F718EA8A7D}" srcOrd="0" destOrd="0" presId="urn:microsoft.com/office/officeart/2005/8/layout/hierarchy1"/>
    <dgm:cxn modelId="{CC26EE3B-8E5F-4111-9F4C-1F9EB72B634F}" type="presOf" srcId="{FE0DC8DE-82A6-4042-89AD-101CF3A93D80}" destId="{9DE3E5CE-B208-48F6-95BA-26F0CE97B1F7}" srcOrd="0" destOrd="0" presId="urn:microsoft.com/office/officeart/2005/8/layout/hierarchy1"/>
    <dgm:cxn modelId="{C78BE6BA-6979-4ACA-ABAB-F750F8CE0BC7}" srcId="{D3F87627-4B41-4757-8826-8518916F16E9}" destId="{7A0C334E-B966-4E4C-B27A-32ED0F91CF0E}" srcOrd="1" destOrd="0" parTransId="{FE0DC8DE-82A6-4042-89AD-101CF3A93D80}" sibTransId="{53BAC0F2-69C9-4609-BE4D-C12B029C7576}"/>
    <dgm:cxn modelId="{CDB74A11-F352-468E-A738-12C1DB0E65EC}" type="presOf" srcId="{D55047AC-B3EE-4FA4-8491-2DE61CC4B39A}" destId="{DF3644E2-63FF-4142-9434-22D232B0E019}" srcOrd="0" destOrd="0" presId="urn:microsoft.com/office/officeart/2005/8/layout/hierarchy1"/>
    <dgm:cxn modelId="{04603953-AC33-43FE-A71C-3203C8F66E03}" type="presOf" srcId="{7A0C334E-B966-4E4C-B27A-32ED0F91CF0E}" destId="{D3032D73-B5DA-4FF7-B8E7-08BFA5E268D7}" srcOrd="0" destOrd="0" presId="urn:microsoft.com/office/officeart/2005/8/layout/hierarchy1"/>
    <dgm:cxn modelId="{5AA06B4C-51AE-42B4-B876-B9C9887F5BFA}" type="presOf" srcId="{AB314020-CF81-4BFA-B6B9-4A27B6FD94D6}" destId="{9A590F87-35A5-43AC-A713-D611F0CBE67A}" srcOrd="0" destOrd="0" presId="urn:microsoft.com/office/officeart/2005/8/layout/hierarchy1"/>
    <dgm:cxn modelId="{B9F39E1F-FF2F-4A03-BC64-773BFD12A909}" type="presOf" srcId="{83357B92-02B5-4A8B-905A-D2FB323DD693}" destId="{E9D43A35-4CE9-4EFF-967B-D2E4E6B7F5FB}" srcOrd="0" destOrd="0" presId="urn:microsoft.com/office/officeart/2005/8/layout/hierarchy1"/>
    <dgm:cxn modelId="{FEC96EEB-83F8-4650-A00F-7DE9329E3687}" type="presOf" srcId="{D388BF8A-396D-4930-8B23-D4E834E39CA5}" destId="{CA878120-80BF-49A0-913C-735DEC8F543A}" srcOrd="0" destOrd="0" presId="urn:microsoft.com/office/officeart/2005/8/layout/hierarchy1"/>
    <dgm:cxn modelId="{D771F99C-0131-48DF-9031-C57CEA455DBF}" srcId="{D55047AC-B3EE-4FA4-8491-2DE61CC4B39A}" destId="{D3F87627-4B41-4757-8826-8518916F16E9}" srcOrd="0" destOrd="0" parTransId="{253AEE28-8C37-4293-893D-08564E71D2F4}" sibTransId="{EF659705-8020-4E40-84C3-C578B63CFDDA}"/>
    <dgm:cxn modelId="{E612813D-2A22-4A42-A70D-EEC4885CD85B}" srcId="{D3F87627-4B41-4757-8826-8518916F16E9}" destId="{7DFEA52D-E10A-4A28-AFB5-9278B93F30A0}" srcOrd="2" destOrd="0" parTransId="{83357B92-02B5-4A8B-905A-D2FB323DD693}" sibTransId="{CBE87CC8-488B-4550-93F0-A20C513608FF}"/>
    <dgm:cxn modelId="{A92E432C-B8C0-4B64-B4BB-2B6337E4F6D6}" type="presOf" srcId="{0866C68F-322E-4F85-8E57-E2F69DBB2D69}" destId="{94BD0EFC-D015-455F-822D-9BBEFA4206F9}" srcOrd="0" destOrd="0" presId="urn:microsoft.com/office/officeart/2005/8/layout/hierarchy1"/>
    <dgm:cxn modelId="{67680915-A229-414A-BAF9-57A6BD3755FC}" type="presOf" srcId="{4B8C5053-03E0-490C-A92C-140D4C641E9C}" destId="{5A194DBD-388A-406E-ADA9-58B0640A0BD2}" srcOrd="0" destOrd="0" presId="urn:microsoft.com/office/officeart/2005/8/layout/hierarchy1"/>
    <dgm:cxn modelId="{CC8E8619-5D09-4B1F-8805-070677DB8BE5}" type="presOf" srcId="{D3F87627-4B41-4757-8826-8518916F16E9}" destId="{A4399CD1-4840-4051-934F-21027338B133}" srcOrd="0" destOrd="0" presId="urn:microsoft.com/office/officeart/2005/8/layout/hierarchy1"/>
    <dgm:cxn modelId="{8B23F23E-8D72-4608-9E51-97EA279CB268}" srcId="{D30F2A59-D9F2-4101-A053-3981B319E4FB}" destId="{D55047AC-B3EE-4FA4-8491-2DE61CC4B39A}" srcOrd="0" destOrd="0" parTransId="{85210715-8D49-4151-ADF7-FBEC4E28BC7C}" sibTransId="{912FB1E7-1DEA-45D9-95B5-C623E0CE11E1}"/>
    <dgm:cxn modelId="{1E28419E-C8FC-41A9-8D6B-01D6B8083526}" type="presOf" srcId="{B45B047F-9272-4AAB-B161-908DA724B46A}" destId="{26AD6345-3F32-4E1C-B654-1B69749311FA}" srcOrd="0" destOrd="0" presId="urn:microsoft.com/office/officeart/2005/8/layout/hierarchy1"/>
    <dgm:cxn modelId="{39BDBFA3-4705-4CBA-8EDF-F0951E535CE3}" srcId="{D55047AC-B3EE-4FA4-8491-2DE61CC4B39A}" destId="{95EDBDB9-3AF3-45A0-A3F2-FE8339241CE4}" srcOrd="1" destOrd="0" parTransId="{B45B047F-9272-4AAB-B161-908DA724B46A}" sibTransId="{89F61434-8505-437E-8948-A4C9C1CD66A3}"/>
    <dgm:cxn modelId="{9EC2D0CC-6186-4859-BB26-A3BC755CC8CD}" srcId="{D3F87627-4B41-4757-8826-8518916F16E9}" destId="{8CC9CD8A-C75A-4EAD-B1F2-C4F4B2721D7F}" srcOrd="0" destOrd="0" parTransId="{9FCC7179-A5DF-444E-9834-5C53E32A13BF}" sibTransId="{5057A30F-E9DD-482A-8EAA-10F71136F4F0}"/>
    <dgm:cxn modelId="{6A61D115-0439-4FF1-A3E8-C5335E4D752B}" type="presOf" srcId="{8CC9CD8A-C75A-4EAD-B1F2-C4F4B2721D7F}" destId="{1977CC10-FFBF-41E0-B3CF-FBAFE834CAD6}" srcOrd="0" destOrd="0" presId="urn:microsoft.com/office/officeart/2005/8/layout/hierarchy1"/>
    <dgm:cxn modelId="{3CD6F2A8-8486-485B-B2B0-644333EC0114}" type="presParOf" srcId="{2E430396-5ED6-4C48-BA53-A7770C1CB0F7}" destId="{DDE9F7D1-DA0A-4C94-98A0-E847145FFEBB}" srcOrd="0" destOrd="0" presId="urn:microsoft.com/office/officeart/2005/8/layout/hierarchy1"/>
    <dgm:cxn modelId="{067C82CE-0F04-45E2-85B0-48387838F266}" type="presParOf" srcId="{DDE9F7D1-DA0A-4C94-98A0-E847145FFEBB}" destId="{00782484-70D9-40B8-9A7C-CD6867BBDA06}" srcOrd="0" destOrd="0" presId="urn:microsoft.com/office/officeart/2005/8/layout/hierarchy1"/>
    <dgm:cxn modelId="{81F509D6-CD34-4385-A207-6DE7F7BF9373}" type="presParOf" srcId="{00782484-70D9-40B8-9A7C-CD6867BBDA06}" destId="{03D1F761-3D96-48EE-B6E0-BACBEF26689B}" srcOrd="0" destOrd="0" presId="urn:microsoft.com/office/officeart/2005/8/layout/hierarchy1"/>
    <dgm:cxn modelId="{79E1D673-C365-4931-B735-9CA203C791D0}" type="presParOf" srcId="{00782484-70D9-40B8-9A7C-CD6867BBDA06}" destId="{DF3644E2-63FF-4142-9434-22D232B0E019}" srcOrd="1" destOrd="0" presId="urn:microsoft.com/office/officeart/2005/8/layout/hierarchy1"/>
    <dgm:cxn modelId="{70E47897-DA04-4D02-A011-127165E4DB34}" type="presParOf" srcId="{DDE9F7D1-DA0A-4C94-98A0-E847145FFEBB}" destId="{A4A6A0E1-75AA-49C5-94EC-CCF97F74B188}" srcOrd="1" destOrd="0" presId="urn:microsoft.com/office/officeart/2005/8/layout/hierarchy1"/>
    <dgm:cxn modelId="{2E4A3C79-92C2-4FD8-86F8-62FD87598EBC}" type="presParOf" srcId="{A4A6A0E1-75AA-49C5-94EC-CCF97F74B188}" destId="{12F93120-88CB-496E-861F-02AA475C190A}" srcOrd="0" destOrd="0" presId="urn:microsoft.com/office/officeart/2005/8/layout/hierarchy1"/>
    <dgm:cxn modelId="{887BE109-9022-4A95-835B-771F83448144}" type="presParOf" srcId="{A4A6A0E1-75AA-49C5-94EC-CCF97F74B188}" destId="{2B21E1DF-5520-4765-963B-285357E36BD1}" srcOrd="1" destOrd="0" presId="urn:microsoft.com/office/officeart/2005/8/layout/hierarchy1"/>
    <dgm:cxn modelId="{DDE32A2C-5242-4548-AB4B-A23E2FF96187}" type="presParOf" srcId="{2B21E1DF-5520-4765-963B-285357E36BD1}" destId="{44702380-D4D1-405B-BC46-85487D5E1D50}" srcOrd="0" destOrd="0" presId="urn:microsoft.com/office/officeart/2005/8/layout/hierarchy1"/>
    <dgm:cxn modelId="{3844C6AA-216A-4BFE-A4F6-3E74C992D500}" type="presParOf" srcId="{44702380-D4D1-405B-BC46-85487D5E1D50}" destId="{98265041-A1E8-4012-8B52-43B1A43D5BFB}" srcOrd="0" destOrd="0" presId="urn:microsoft.com/office/officeart/2005/8/layout/hierarchy1"/>
    <dgm:cxn modelId="{0AAB757F-7F04-4E3E-89CD-038F34269B3A}" type="presParOf" srcId="{44702380-D4D1-405B-BC46-85487D5E1D50}" destId="{A4399CD1-4840-4051-934F-21027338B133}" srcOrd="1" destOrd="0" presId="urn:microsoft.com/office/officeart/2005/8/layout/hierarchy1"/>
    <dgm:cxn modelId="{E3883801-1EB8-4DA9-9D69-9E1027E09754}" type="presParOf" srcId="{2B21E1DF-5520-4765-963B-285357E36BD1}" destId="{209B0A93-B1DC-4510-AF2E-1E7A1B523BC2}" srcOrd="1" destOrd="0" presId="urn:microsoft.com/office/officeart/2005/8/layout/hierarchy1"/>
    <dgm:cxn modelId="{B87C9ABF-3F2C-4632-A6AA-63B72A8C28E8}" type="presParOf" srcId="{209B0A93-B1DC-4510-AF2E-1E7A1B523BC2}" destId="{7676352F-5375-46F5-9BB0-2AA54F23E12E}" srcOrd="0" destOrd="0" presId="urn:microsoft.com/office/officeart/2005/8/layout/hierarchy1"/>
    <dgm:cxn modelId="{435FC1E8-711D-4101-9F43-02A5E6FDC5CD}" type="presParOf" srcId="{209B0A93-B1DC-4510-AF2E-1E7A1B523BC2}" destId="{2EBED753-9781-4682-BF85-7F28FF620F0B}" srcOrd="1" destOrd="0" presId="urn:microsoft.com/office/officeart/2005/8/layout/hierarchy1"/>
    <dgm:cxn modelId="{FAC457B6-850E-42DC-B5FE-8651A46D4FE9}" type="presParOf" srcId="{2EBED753-9781-4682-BF85-7F28FF620F0B}" destId="{7927E835-AF33-4220-BE64-03492D751BF3}" srcOrd="0" destOrd="0" presId="urn:microsoft.com/office/officeart/2005/8/layout/hierarchy1"/>
    <dgm:cxn modelId="{CF622E66-D0C0-4FA1-8B9F-D61433C9EB37}" type="presParOf" srcId="{7927E835-AF33-4220-BE64-03492D751BF3}" destId="{15D47152-6D48-44D4-93EA-AAA8E5521711}" srcOrd="0" destOrd="0" presId="urn:microsoft.com/office/officeart/2005/8/layout/hierarchy1"/>
    <dgm:cxn modelId="{85AD330A-3172-423C-AA4E-BF7C34961C6F}" type="presParOf" srcId="{7927E835-AF33-4220-BE64-03492D751BF3}" destId="{1977CC10-FFBF-41E0-B3CF-FBAFE834CAD6}" srcOrd="1" destOrd="0" presId="urn:microsoft.com/office/officeart/2005/8/layout/hierarchy1"/>
    <dgm:cxn modelId="{D687AA1E-E8FC-478E-B37C-65518E151A08}" type="presParOf" srcId="{2EBED753-9781-4682-BF85-7F28FF620F0B}" destId="{14F72B3C-FAE6-4820-8309-E82266BA6C5B}" srcOrd="1" destOrd="0" presId="urn:microsoft.com/office/officeart/2005/8/layout/hierarchy1"/>
    <dgm:cxn modelId="{9A3DEF4D-216E-4B00-8EB8-E6DDB6780B00}" type="presParOf" srcId="{209B0A93-B1DC-4510-AF2E-1E7A1B523BC2}" destId="{9DE3E5CE-B208-48F6-95BA-26F0CE97B1F7}" srcOrd="2" destOrd="0" presId="urn:microsoft.com/office/officeart/2005/8/layout/hierarchy1"/>
    <dgm:cxn modelId="{21C9CCA4-ED86-4916-99AA-86B7D500D87F}" type="presParOf" srcId="{209B0A93-B1DC-4510-AF2E-1E7A1B523BC2}" destId="{C1ADDFC4-800F-422E-BBA6-7749C2C92ACA}" srcOrd="3" destOrd="0" presId="urn:microsoft.com/office/officeart/2005/8/layout/hierarchy1"/>
    <dgm:cxn modelId="{D6281073-7B2B-4B3A-B1E8-B3D70CB0174B}" type="presParOf" srcId="{C1ADDFC4-800F-422E-BBA6-7749C2C92ACA}" destId="{C3E89C5A-DBC9-47F2-A934-9F80BC847463}" srcOrd="0" destOrd="0" presId="urn:microsoft.com/office/officeart/2005/8/layout/hierarchy1"/>
    <dgm:cxn modelId="{E2D67015-7263-4A1F-8EA5-53BCE6C2E700}" type="presParOf" srcId="{C3E89C5A-DBC9-47F2-A934-9F80BC847463}" destId="{3C9ADF64-D68A-486F-BB18-DDE6258B5FC4}" srcOrd="0" destOrd="0" presId="urn:microsoft.com/office/officeart/2005/8/layout/hierarchy1"/>
    <dgm:cxn modelId="{48AC5017-A174-4E25-A832-BA0513CCD7B5}" type="presParOf" srcId="{C3E89C5A-DBC9-47F2-A934-9F80BC847463}" destId="{D3032D73-B5DA-4FF7-B8E7-08BFA5E268D7}" srcOrd="1" destOrd="0" presId="urn:microsoft.com/office/officeart/2005/8/layout/hierarchy1"/>
    <dgm:cxn modelId="{4120491A-038A-4B10-92EC-1F5C5641E8A1}" type="presParOf" srcId="{C1ADDFC4-800F-422E-BBA6-7749C2C92ACA}" destId="{3DBDDD69-80AC-450A-9754-70C94A8FE19C}" srcOrd="1" destOrd="0" presId="urn:microsoft.com/office/officeart/2005/8/layout/hierarchy1"/>
    <dgm:cxn modelId="{87B6DE6B-8E17-4140-860C-56961768A81E}" type="presParOf" srcId="{209B0A93-B1DC-4510-AF2E-1E7A1B523BC2}" destId="{E9D43A35-4CE9-4EFF-967B-D2E4E6B7F5FB}" srcOrd="4" destOrd="0" presId="urn:microsoft.com/office/officeart/2005/8/layout/hierarchy1"/>
    <dgm:cxn modelId="{61D38543-DD13-461A-BD82-CAE9808DCDFB}" type="presParOf" srcId="{209B0A93-B1DC-4510-AF2E-1E7A1B523BC2}" destId="{07FBA70D-FAAB-4A07-A61A-7DC647D61787}" srcOrd="5" destOrd="0" presId="urn:microsoft.com/office/officeart/2005/8/layout/hierarchy1"/>
    <dgm:cxn modelId="{DA245B6E-E97F-4709-B3E4-5CCCD0494C63}" type="presParOf" srcId="{07FBA70D-FAAB-4A07-A61A-7DC647D61787}" destId="{E11B7E2C-BC4B-42A6-8BFD-72C9BD4B3E22}" srcOrd="0" destOrd="0" presId="urn:microsoft.com/office/officeart/2005/8/layout/hierarchy1"/>
    <dgm:cxn modelId="{74F20A17-061D-4768-834F-DC1291A710E9}" type="presParOf" srcId="{E11B7E2C-BC4B-42A6-8BFD-72C9BD4B3E22}" destId="{5A9A6F30-9AD4-4E4B-A6CE-6DCAA6F74CC9}" srcOrd="0" destOrd="0" presId="urn:microsoft.com/office/officeart/2005/8/layout/hierarchy1"/>
    <dgm:cxn modelId="{6A62A850-8B6D-4E89-9310-08F8DDF2ED18}" type="presParOf" srcId="{E11B7E2C-BC4B-42A6-8BFD-72C9BD4B3E22}" destId="{6596FCD4-980B-43CD-B1C2-D3F718EA8A7D}" srcOrd="1" destOrd="0" presId="urn:microsoft.com/office/officeart/2005/8/layout/hierarchy1"/>
    <dgm:cxn modelId="{44917483-7F33-444E-8221-E031B00CFC05}" type="presParOf" srcId="{07FBA70D-FAAB-4A07-A61A-7DC647D61787}" destId="{71311A2D-3703-40AD-BEB5-4EC3DFB46F03}" srcOrd="1" destOrd="0" presId="urn:microsoft.com/office/officeart/2005/8/layout/hierarchy1"/>
    <dgm:cxn modelId="{7ED00747-2435-43FC-8A41-8309308886A8}" type="presParOf" srcId="{A4A6A0E1-75AA-49C5-94EC-CCF97F74B188}" destId="{26AD6345-3F32-4E1C-B654-1B69749311FA}" srcOrd="2" destOrd="0" presId="urn:microsoft.com/office/officeart/2005/8/layout/hierarchy1"/>
    <dgm:cxn modelId="{8DF854FE-B745-4FB2-943B-7A365647A104}" type="presParOf" srcId="{A4A6A0E1-75AA-49C5-94EC-CCF97F74B188}" destId="{AAF3DD90-FC44-4FBD-95A4-05C268596467}" srcOrd="3" destOrd="0" presId="urn:microsoft.com/office/officeart/2005/8/layout/hierarchy1"/>
    <dgm:cxn modelId="{12507ECE-221C-4C5C-BBD1-A02EBD2B72EC}" type="presParOf" srcId="{AAF3DD90-FC44-4FBD-95A4-05C268596467}" destId="{2A3BEE42-14AF-4668-9179-15216D75AA41}" srcOrd="0" destOrd="0" presId="urn:microsoft.com/office/officeart/2005/8/layout/hierarchy1"/>
    <dgm:cxn modelId="{C0938AA3-F592-4EB3-AE51-0FBD1D29FCC0}" type="presParOf" srcId="{2A3BEE42-14AF-4668-9179-15216D75AA41}" destId="{A0F55AC4-428C-469D-8E5E-D1298566B08C}" srcOrd="0" destOrd="0" presId="urn:microsoft.com/office/officeart/2005/8/layout/hierarchy1"/>
    <dgm:cxn modelId="{DBFFE9CF-1471-4EAF-9DBD-7F69E70043B9}" type="presParOf" srcId="{2A3BEE42-14AF-4668-9179-15216D75AA41}" destId="{B5DFE366-3981-4BF8-A5C0-1C59C42AA5E1}" srcOrd="1" destOrd="0" presId="urn:microsoft.com/office/officeart/2005/8/layout/hierarchy1"/>
    <dgm:cxn modelId="{A161CE38-3635-4DCE-9244-67FDCA2E28BB}" type="presParOf" srcId="{AAF3DD90-FC44-4FBD-95A4-05C268596467}" destId="{C81EBB80-3654-4B7F-95D9-6349CFD60F1C}" srcOrd="1" destOrd="0" presId="urn:microsoft.com/office/officeart/2005/8/layout/hierarchy1"/>
    <dgm:cxn modelId="{DC560B11-233A-4189-BFB6-B887C4A0A8E3}" type="presParOf" srcId="{C81EBB80-3654-4B7F-95D9-6349CFD60F1C}" destId="{36451E97-B08F-4B26-9650-1A77E01B1022}" srcOrd="0" destOrd="0" presId="urn:microsoft.com/office/officeart/2005/8/layout/hierarchy1"/>
    <dgm:cxn modelId="{FF538BAB-FC43-4F8A-8D37-072186621BDF}" type="presParOf" srcId="{C81EBB80-3654-4B7F-95D9-6349CFD60F1C}" destId="{7645B913-E101-41F2-B7EE-AF0378522649}" srcOrd="1" destOrd="0" presId="urn:microsoft.com/office/officeart/2005/8/layout/hierarchy1"/>
    <dgm:cxn modelId="{3FABB3BF-B685-4F22-8F04-06663B2CB5D8}" type="presParOf" srcId="{7645B913-E101-41F2-B7EE-AF0378522649}" destId="{E52FB488-6E5D-440F-80AB-066458C60D00}" srcOrd="0" destOrd="0" presId="urn:microsoft.com/office/officeart/2005/8/layout/hierarchy1"/>
    <dgm:cxn modelId="{A3A83689-F2D1-4688-BC15-64E5C8A717F7}" type="presParOf" srcId="{E52FB488-6E5D-440F-80AB-066458C60D00}" destId="{0331B087-23ED-48DE-A1BE-2A7D33DFC99E}" srcOrd="0" destOrd="0" presId="urn:microsoft.com/office/officeart/2005/8/layout/hierarchy1"/>
    <dgm:cxn modelId="{EB55AD89-C919-47D1-84F6-8DC1AE02E2E8}" type="presParOf" srcId="{E52FB488-6E5D-440F-80AB-066458C60D00}" destId="{94BD0EFC-D015-455F-822D-9BBEFA4206F9}" srcOrd="1" destOrd="0" presId="urn:microsoft.com/office/officeart/2005/8/layout/hierarchy1"/>
    <dgm:cxn modelId="{676FD729-561B-4180-A391-A13308069566}" type="presParOf" srcId="{7645B913-E101-41F2-B7EE-AF0378522649}" destId="{B23E3BBF-B789-483B-BC50-D52DD03DC839}" srcOrd="1" destOrd="0" presId="urn:microsoft.com/office/officeart/2005/8/layout/hierarchy1"/>
    <dgm:cxn modelId="{0F01A691-14D0-4C1F-8C7E-310635C50437}" type="presParOf" srcId="{C81EBB80-3654-4B7F-95D9-6349CFD60F1C}" destId="{5A194DBD-388A-406E-ADA9-58B0640A0BD2}" srcOrd="2" destOrd="0" presId="urn:microsoft.com/office/officeart/2005/8/layout/hierarchy1"/>
    <dgm:cxn modelId="{0778896C-1351-4513-A58E-9293CD58A195}" type="presParOf" srcId="{C81EBB80-3654-4B7F-95D9-6349CFD60F1C}" destId="{59AB3DC7-5C5F-409F-86B6-F45F1196751C}" srcOrd="3" destOrd="0" presId="urn:microsoft.com/office/officeart/2005/8/layout/hierarchy1"/>
    <dgm:cxn modelId="{6DFB4C79-6629-4B5E-8BA2-28E749998ED8}" type="presParOf" srcId="{59AB3DC7-5C5F-409F-86B6-F45F1196751C}" destId="{0393EA98-9198-4476-8A4C-FB42FCA7409E}" srcOrd="0" destOrd="0" presId="urn:microsoft.com/office/officeart/2005/8/layout/hierarchy1"/>
    <dgm:cxn modelId="{A96DF183-9062-41A5-8091-E1C53F50DE53}" type="presParOf" srcId="{0393EA98-9198-4476-8A4C-FB42FCA7409E}" destId="{151ADA8B-38FD-470B-AF58-7ADCB26D6FCB}" srcOrd="0" destOrd="0" presId="urn:microsoft.com/office/officeart/2005/8/layout/hierarchy1"/>
    <dgm:cxn modelId="{A974BAC9-4A37-49F4-9194-1ECDB51EF652}" type="presParOf" srcId="{0393EA98-9198-4476-8A4C-FB42FCA7409E}" destId="{9A590F87-35A5-43AC-A713-D611F0CBE67A}" srcOrd="1" destOrd="0" presId="urn:microsoft.com/office/officeart/2005/8/layout/hierarchy1"/>
    <dgm:cxn modelId="{77ABCE03-27D7-48B8-84D4-9A1C6695A618}" type="presParOf" srcId="{59AB3DC7-5C5F-409F-86B6-F45F1196751C}" destId="{202274E6-06AE-4F2F-9388-BCB2A90E03B2}" srcOrd="1" destOrd="0" presId="urn:microsoft.com/office/officeart/2005/8/layout/hierarchy1"/>
    <dgm:cxn modelId="{D646A4E5-79FD-4244-A845-B1038E9B4757}" type="presParOf" srcId="{C81EBB80-3654-4B7F-95D9-6349CFD60F1C}" destId="{9DDA73DD-F5C3-4DD9-B69D-B5EA3C55C631}" srcOrd="4" destOrd="0" presId="urn:microsoft.com/office/officeart/2005/8/layout/hierarchy1"/>
    <dgm:cxn modelId="{6EC53A6B-B7E1-4866-BE7D-1CD84655C1EF}" type="presParOf" srcId="{C81EBB80-3654-4B7F-95D9-6349CFD60F1C}" destId="{0A462F0B-CC9A-4317-83E2-7C87CD7A9F84}" srcOrd="5" destOrd="0" presId="urn:microsoft.com/office/officeart/2005/8/layout/hierarchy1"/>
    <dgm:cxn modelId="{424F96A0-C612-4C37-9139-64D29DA77866}" type="presParOf" srcId="{0A462F0B-CC9A-4317-83E2-7C87CD7A9F84}" destId="{57402679-6171-4210-850C-800BC6DEB079}" srcOrd="0" destOrd="0" presId="urn:microsoft.com/office/officeart/2005/8/layout/hierarchy1"/>
    <dgm:cxn modelId="{593DB549-883A-4782-9719-84BA986F2382}" type="presParOf" srcId="{57402679-6171-4210-850C-800BC6DEB079}" destId="{8C6E6117-A39D-4884-9051-1E465B2382EA}" srcOrd="0" destOrd="0" presId="urn:microsoft.com/office/officeart/2005/8/layout/hierarchy1"/>
    <dgm:cxn modelId="{0952D188-FB01-4DD7-99C5-BFD735E6630A}" type="presParOf" srcId="{57402679-6171-4210-850C-800BC6DEB079}" destId="{CA878120-80BF-49A0-913C-735DEC8F543A}" srcOrd="1" destOrd="0" presId="urn:microsoft.com/office/officeart/2005/8/layout/hierarchy1"/>
    <dgm:cxn modelId="{8E155B2B-C11B-4653-AF28-3160010C366B}" type="presParOf" srcId="{0A462F0B-CC9A-4317-83E2-7C87CD7A9F84}" destId="{BEA78F99-9E7D-4128-995A-2FF7BFECC3A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1/31/2019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159405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A73AB42D-34A4-4592-955E-06D883BD0555}" type="slidenum">
              <a:rPr lang="en-US" smtClean="0"/>
              <a:pPr>
                <a:defRPr/>
              </a:pPr>
              <a:t>10</a:t>
            </a:fld>
            <a:endParaRPr lang="en-US"/>
          </a:p>
        </p:txBody>
      </p:sp>
    </p:spTree>
    <p:extLst>
      <p:ext uri="{BB962C8B-B14F-4D97-AF65-F5344CB8AC3E}">
        <p14:creationId xmlns:p14="http://schemas.microsoft.com/office/powerpoint/2010/main" val="1093907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028700" y="619125"/>
            <a:ext cx="4648200" cy="3486150"/>
          </a:xfrm>
          <a:noFill/>
          <a:ln>
            <a:solidFill>
              <a:srgbClr val="000000"/>
            </a:solidFill>
            <a:miter lim="800000"/>
            <a:headEnd/>
            <a:tailEnd/>
          </a:ln>
        </p:spPr>
      </p:sp>
      <p:sp>
        <p:nvSpPr>
          <p:cNvPr id="129027" name="Notes Placeholder 2"/>
          <p:cNvSpPr>
            <a:spLocks noGrp="1"/>
          </p:cNvSpPr>
          <p:nvPr>
            <p:ph type="body" idx="1"/>
          </p:nvPr>
        </p:nvSpPr>
        <p:spPr bwMode="auto">
          <a:xfrm>
            <a:off x="609600" y="4415790"/>
            <a:ext cx="5486400" cy="4183380"/>
          </a:xfrm>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extLst>
      <p:ext uri="{BB962C8B-B14F-4D97-AF65-F5344CB8AC3E}">
        <p14:creationId xmlns:p14="http://schemas.microsoft.com/office/powerpoint/2010/main" val="3146452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12</a:t>
            </a:fld>
            <a:endParaRPr lang="en-US"/>
          </a:p>
        </p:txBody>
      </p:sp>
    </p:spTree>
    <p:extLst>
      <p:ext uri="{BB962C8B-B14F-4D97-AF65-F5344CB8AC3E}">
        <p14:creationId xmlns:p14="http://schemas.microsoft.com/office/powerpoint/2010/main" val="2742689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028700" y="619125"/>
            <a:ext cx="4648200" cy="3486150"/>
          </a:xfrm>
          <a:noFill/>
          <a:ln>
            <a:solidFill>
              <a:srgbClr val="000000"/>
            </a:solidFill>
            <a:miter lim="800000"/>
            <a:headEnd/>
            <a:tailEnd/>
          </a:ln>
        </p:spPr>
      </p:sp>
      <p:sp>
        <p:nvSpPr>
          <p:cNvPr id="129027" name="Notes Placeholder 2"/>
          <p:cNvSpPr>
            <a:spLocks noGrp="1"/>
          </p:cNvSpPr>
          <p:nvPr>
            <p:ph type="body" idx="1"/>
          </p:nvPr>
        </p:nvSpPr>
        <p:spPr bwMode="auto">
          <a:xfrm>
            <a:off x="609600" y="4415790"/>
            <a:ext cx="5486400" cy="4183380"/>
          </a:xfrm>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extLst>
      <p:ext uri="{BB962C8B-B14F-4D97-AF65-F5344CB8AC3E}">
        <p14:creationId xmlns:p14="http://schemas.microsoft.com/office/powerpoint/2010/main" val="1975227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028700" y="619125"/>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extLst>
      <p:ext uri="{BB962C8B-B14F-4D97-AF65-F5344CB8AC3E}">
        <p14:creationId xmlns:p14="http://schemas.microsoft.com/office/powerpoint/2010/main" val="1355152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096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15</a:t>
            </a:fld>
            <a:endParaRPr lang="en-US"/>
          </a:p>
        </p:txBody>
      </p:sp>
    </p:spTree>
    <p:extLst>
      <p:ext uri="{BB962C8B-B14F-4D97-AF65-F5344CB8AC3E}">
        <p14:creationId xmlns:p14="http://schemas.microsoft.com/office/powerpoint/2010/main" val="920622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16</a:t>
            </a:fld>
            <a:endParaRPr lang="en-US" dirty="0"/>
          </a:p>
        </p:txBody>
      </p:sp>
    </p:spTree>
    <p:extLst>
      <p:ext uri="{BB962C8B-B14F-4D97-AF65-F5344CB8AC3E}">
        <p14:creationId xmlns:p14="http://schemas.microsoft.com/office/powerpoint/2010/main" val="2792196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17</a:t>
            </a:fld>
            <a:endParaRPr lang="en-US" dirty="0"/>
          </a:p>
        </p:txBody>
      </p:sp>
    </p:spTree>
    <p:extLst>
      <p:ext uri="{BB962C8B-B14F-4D97-AF65-F5344CB8AC3E}">
        <p14:creationId xmlns:p14="http://schemas.microsoft.com/office/powerpoint/2010/main" val="4250945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18</a:t>
            </a:fld>
            <a:endParaRPr lang="en-US"/>
          </a:p>
        </p:txBody>
      </p:sp>
    </p:spTree>
    <p:extLst>
      <p:ext uri="{BB962C8B-B14F-4D97-AF65-F5344CB8AC3E}">
        <p14:creationId xmlns:p14="http://schemas.microsoft.com/office/powerpoint/2010/main" val="2697895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066800" y="685800"/>
            <a:ext cx="4648200" cy="348615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19</a:t>
            </a:fld>
            <a:endParaRPr lang="en-US"/>
          </a:p>
        </p:txBody>
      </p:sp>
    </p:spTree>
    <p:extLst>
      <p:ext uri="{BB962C8B-B14F-4D97-AF65-F5344CB8AC3E}">
        <p14:creationId xmlns:p14="http://schemas.microsoft.com/office/powerpoint/2010/main" val="249996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81038" lvl="1" indent="-223838">
              <a:lnSpc>
                <a:spcPct val="92000"/>
              </a:lnSpc>
              <a:spcBef>
                <a:spcPts val="1800"/>
              </a:spcBef>
              <a:buClr>
                <a:srgbClr val="002955"/>
              </a:buClr>
              <a:buSzPct val="44000"/>
              <a:buFont typeface="Wingdings" panose="05000000000000000000" pitchFamily="2" charset="2"/>
              <a:buChar char="l"/>
              <a:tabLst>
                <a:tab pos="935038" algn="l"/>
                <a:tab pos="1862138" algn="l"/>
                <a:tab pos="2801938" algn="l"/>
                <a:tab pos="3727450" algn="l"/>
                <a:tab pos="4667250" algn="l"/>
                <a:tab pos="5608638" algn="l"/>
                <a:tab pos="6535738" algn="l"/>
                <a:tab pos="7448550" algn="l"/>
                <a:tab pos="8399463" algn="l"/>
                <a:tab pos="9324975" algn="l"/>
                <a:tab pos="10279063" algn="l"/>
                <a:tab pos="11191875" algn="l"/>
              </a:tabLst>
            </a:pPr>
            <a:endParaRPr lang="en-US" alt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5D9148A2-6F68-4550-B5AC-DBFC4C5F2B3E}" type="slidenum">
              <a:rPr lang="en-US" altLang="en-US" sz="1200" smtClean="0"/>
              <a:pPr/>
              <a:t>2</a:t>
            </a:fld>
            <a:endParaRPr lang="en-US" altLang="en-US" sz="1200" smtClean="0"/>
          </a:p>
        </p:txBody>
      </p:sp>
    </p:spTree>
    <p:extLst>
      <p:ext uri="{BB962C8B-B14F-4D97-AF65-F5344CB8AC3E}">
        <p14:creationId xmlns:p14="http://schemas.microsoft.com/office/powerpoint/2010/main" val="2461444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lvl="0">
              <a:defRPr/>
            </a:pPr>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20</a:t>
            </a:fld>
            <a:endParaRPr lang="en-US"/>
          </a:p>
        </p:txBody>
      </p:sp>
    </p:spTree>
    <p:extLst>
      <p:ext uri="{BB962C8B-B14F-4D97-AF65-F5344CB8AC3E}">
        <p14:creationId xmlns:p14="http://schemas.microsoft.com/office/powerpoint/2010/main" val="2779849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03F61B24-E5F8-4AB5-B34C-44FB05C19B13}" type="slidenum">
              <a:rPr lang="en-US" smtClean="0"/>
              <a:pPr>
                <a:defRPr/>
              </a:pPr>
              <a:t>21</a:t>
            </a:fld>
            <a:endParaRPr lang="en-US"/>
          </a:p>
        </p:txBody>
      </p:sp>
    </p:spTree>
    <p:extLst>
      <p:ext uri="{BB962C8B-B14F-4D97-AF65-F5344CB8AC3E}">
        <p14:creationId xmlns:p14="http://schemas.microsoft.com/office/powerpoint/2010/main" val="4041477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22</a:t>
            </a:fld>
            <a:endParaRPr lang="en-US" dirty="0"/>
          </a:p>
        </p:txBody>
      </p:sp>
    </p:spTree>
    <p:extLst>
      <p:ext uri="{BB962C8B-B14F-4D97-AF65-F5344CB8AC3E}">
        <p14:creationId xmlns:p14="http://schemas.microsoft.com/office/powerpoint/2010/main" val="4034483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extLst>
      <p:ext uri="{BB962C8B-B14F-4D97-AF65-F5344CB8AC3E}">
        <p14:creationId xmlns:p14="http://schemas.microsoft.com/office/powerpoint/2010/main" val="3942125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extLst>
      <p:ext uri="{BB962C8B-B14F-4D97-AF65-F5344CB8AC3E}">
        <p14:creationId xmlns:p14="http://schemas.microsoft.com/office/powerpoint/2010/main" val="1144767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extLst>
      <p:ext uri="{BB962C8B-B14F-4D97-AF65-F5344CB8AC3E}">
        <p14:creationId xmlns:p14="http://schemas.microsoft.com/office/powerpoint/2010/main" val="43197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
        <p:nvSpPr>
          <p:cNvPr id="2" name="Rectangle 1"/>
          <p:cNvSpPr/>
          <p:nvPr/>
        </p:nvSpPr>
        <p:spPr>
          <a:xfrm>
            <a:off x="838200" y="4572000"/>
            <a:ext cx="5105400" cy="1787925"/>
          </a:xfrm>
          <a:prstGeom prst="rect">
            <a:avLst/>
          </a:prstGeom>
        </p:spPr>
        <p:txBody>
          <a:bodyPr wrap="square">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latin typeface="UC Berkeley OS Sign"/>
              <a:sym typeface="Arial" pitchFamily="34" charset="0"/>
            </a:endParaRP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a:latin typeface="UC Berkeley OS Sign"/>
                <a:sym typeface="Arial" pitchFamily="34" charset="0"/>
              </a:rPr>
              <a:t>(</a:t>
            </a:r>
            <a:r>
              <a:rPr lang="en-US" dirty="0" err="1">
                <a:latin typeface="UC Berkeley OS Sign"/>
                <a:sym typeface="Arial" pitchFamily="34" charset="0"/>
              </a:rPr>
              <a:t>Apte</a:t>
            </a:r>
            <a:r>
              <a:rPr lang="en-US" dirty="0">
                <a:latin typeface="UC Berkeley OS Sign"/>
                <a:sym typeface="Arial" pitchFamily="34" charset="0"/>
              </a:rPr>
              <a:t> and Mason don’t consider “value creation with data” that doesn’t require people because </a:t>
            </a:r>
            <a:r>
              <a:rPr lang="en-US" dirty="0" smtClean="0">
                <a:latin typeface="UC Berkeley OS Sign"/>
                <a:sym typeface="Arial" pitchFamily="34" charset="0"/>
              </a:rPr>
              <a:t>the point of their analysis was to identify which jobs could be outsourced by “disaggregation”)</a:t>
            </a:r>
          </a:p>
        </p:txBody>
      </p:sp>
    </p:spTree>
    <p:extLst>
      <p:ext uri="{BB962C8B-B14F-4D97-AF65-F5344CB8AC3E}">
        <p14:creationId xmlns:p14="http://schemas.microsoft.com/office/powerpoint/2010/main" val="1098070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extLst>
      <p:ext uri="{BB962C8B-B14F-4D97-AF65-F5344CB8AC3E}">
        <p14:creationId xmlns:p14="http://schemas.microsoft.com/office/powerpoint/2010/main" val="1225253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extLst>
      <p:ext uri="{BB962C8B-B14F-4D97-AF65-F5344CB8AC3E}">
        <p14:creationId xmlns:p14="http://schemas.microsoft.com/office/powerpoint/2010/main" val="3311726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p:txBody>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sym typeface="Arial" pitchFamily="34" charset="0"/>
            </a:endParaRPr>
          </a:p>
        </p:txBody>
      </p:sp>
      <p:sp>
        <p:nvSpPr>
          <p:cNvPr id="48131" name="Slide Number Placeholder 3"/>
          <p:cNvSpPr>
            <a:spLocks noGrp="1"/>
          </p:cNvSpPr>
          <p:nvPr>
            <p:ph type="sldNum" sz="quarter" idx="5"/>
          </p:nvPr>
        </p:nvSpPr>
        <p:spPr>
          <a:noFill/>
        </p:spPr>
        <p:txBody>
          <a:bodyPr/>
          <a:lstStyle/>
          <a:p>
            <a:fld id="{80305709-99B0-4FC9-A6B9-70D8859148D1}" type="slidenum">
              <a:rPr lang="en-US"/>
              <a:pPr/>
              <a:t>29</a:t>
            </a:fld>
            <a:endParaRPr lang="en-US"/>
          </a:p>
        </p:txBody>
      </p:sp>
    </p:spTree>
    <p:extLst>
      <p:ext uri="{BB962C8B-B14F-4D97-AF65-F5344CB8AC3E}">
        <p14:creationId xmlns:p14="http://schemas.microsoft.com/office/powerpoint/2010/main" val="348941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346C242F-3D5E-451A-B2D5-8A84D2023D4D}" type="slidenum">
              <a:rPr lang="en-US" altLang="en-US" sz="1200" smtClean="0"/>
              <a:pPr/>
              <a:t>3</a:t>
            </a:fld>
            <a:endParaRPr lang="en-US" altLang="en-US" sz="1200" smtClean="0"/>
          </a:p>
        </p:txBody>
      </p:sp>
    </p:spTree>
    <p:extLst>
      <p:ext uri="{BB962C8B-B14F-4D97-AF65-F5344CB8AC3E}">
        <p14:creationId xmlns:p14="http://schemas.microsoft.com/office/powerpoint/2010/main" val="2569724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30</a:t>
            </a:fld>
            <a:endParaRPr lang="en-US" dirty="0"/>
          </a:p>
        </p:txBody>
      </p:sp>
    </p:spTree>
    <p:extLst>
      <p:ext uri="{BB962C8B-B14F-4D97-AF65-F5344CB8AC3E}">
        <p14:creationId xmlns:p14="http://schemas.microsoft.com/office/powerpoint/2010/main" val="2264807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322888" indent="-322888">
              <a:lnSpc>
                <a:spcPct val="93000"/>
              </a:lnSpc>
              <a:spcBef>
                <a:spcPts val="1719"/>
              </a:spcBef>
              <a:buFontTx/>
              <a:buChar char="•"/>
            </a:pPr>
            <a:endParaRPr lang="en-US" dirty="0"/>
          </a:p>
        </p:txBody>
      </p:sp>
      <p:sp>
        <p:nvSpPr>
          <p:cNvPr id="4" name="Slide Number Placeholder 3"/>
          <p:cNvSpPr>
            <a:spLocks noGrp="1"/>
          </p:cNvSpPr>
          <p:nvPr>
            <p:ph type="sldNum" sz="quarter" idx="5"/>
          </p:nvPr>
        </p:nvSpPr>
        <p:spPr/>
        <p:txBody>
          <a:bodyPr/>
          <a:lstStyle/>
          <a:p>
            <a:pPr>
              <a:defRPr/>
            </a:pPr>
            <a:fld id="{4AF1B49F-86EC-4443-9207-28C8BC3B9F25}" type="slidenum">
              <a:rPr lang="en-US" smtClean="0"/>
              <a:pPr>
                <a:defRPr/>
              </a:pPr>
              <a:t>31</a:t>
            </a:fld>
            <a:endParaRPr lang="en-US" dirty="0"/>
          </a:p>
        </p:txBody>
      </p:sp>
    </p:spTree>
    <p:extLst>
      <p:ext uri="{BB962C8B-B14F-4D97-AF65-F5344CB8AC3E}">
        <p14:creationId xmlns:p14="http://schemas.microsoft.com/office/powerpoint/2010/main" val="2525952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extLst>
      <p:ext uri="{BB962C8B-B14F-4D97-AF65-F5344CB8AC3E}">
        <p14:creationId xmlns:p14="http://schemas.microsoft.com/office/powerpoint/2010/main" val="3406086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None/>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extLst>
      <p:ext uri="{BB962C8B-B14F-4D97-AF65-F5344CB8AC3E}">
        <p14:creationId xmlns:p14="http://schemas.microsoft.com/office/powerpoint/2010/main" val="2952318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None/>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extLst>
      <p:ext uri="{BB962C8B-B14F-4D97-AF65-F5344CB8AC3E}">
        <p14:creationId xmlns:p14="http://schemas.microsoft.com/office/powerpoint/2010/main" val="22791094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extLst>
      <p:ext uri="{BB962C8B-B14F-4D97-AF65-F5344CB8AC3E}">
        <p14:creationId xmlns:p14="http://schemas.microsoft.com/office/powerpoint/2010/main" val="2492493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36</a:t>
            </a:fld>
            <a:endParaRPr lang="en-US" dirty="0"/>
          </a:p>
        </p:txBody>
      </p:sp>
    </p:spTree>
    <p:extLst>
      <p:ext uri="{BB962C8B-B14F-4D97-AF65-F5344CB8AC3E}">
        <p14:creationId xmlns:p14="http://schemas.microsoft.com/office/powerpoint/2010/main" val="927237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37</a:t>
            </a:fld>
            <a:endParaRPr lang="en-US" dirty="0"/>
          </a:p>
        </p:txBody>
      </p:sp>
    </p:spTree>
    <p:extLst>
      <p:ext uri="{BB962C8B-B14F-4D97-AF65-F5344CB8AC3E}">
        <p14:creationId xmlns:p14="http://schemas.microsoft.com/office/powerpoint/2010/main" val="2117914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extLst>
      <p:ext uri="{BB962C8B-B14F-4D97-AF65-F5344CB8AC3E}">
        <p14:creationId xmlns:p14="http://schemas.microsoft.com/office/powerpoint/2010/main" val="1897901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extLst>
      <p:ext uri="{BB962C8B-B14F-4D97-AF65-F5344CB8AC3E}">
        <p14:creationId xmlns:p14="http://schemas.microsoft.com/office/powerpoint/2010/main" val="3511811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a:lnSpc>
                <a:spcPct val="92000"/>
              </a:lnSpc>
              <a:spcBef>
                <a:spcPts val="1800"/>
              </a:spcBef>
              <a:buClr>
                <a:srgbClr val="002955"/>
              </a:buClr>
              <a:buSzPct val="44000"/>
              <a:buFont typeface="Wingdings" panose="05000000000000000000" pitchFamily="2" charset="2"/>
              <a:buNone/>
              <a:tabLst>
                <a:tab pos="935038" algn="l"/>
                <a:tab pos="1862138" algn="l"/>
                <a:tab pos="2801938" algn="l"/>
                <a:tab pos="3727450" algn="l"/>
                <a:tab pos="4667250" algn="l"/>
                <a:tab pos="5608638" algn="l"/>
                <a:tab pos="6535738" algn="l"/>
                <a:tab pos="7448550" algn="l"/>
                <a:tab pos="8399463" algn="l"/>
                <a:tab pos="9324975" algn="l"/>
                <a:tab pos="10279063" algn="l"/>
                <a:tab pos="11191875" algn="l"/>
              </a:tabLst>
            </a:pPr>
            <a:endParaRPr lang="en-US" altLang="en-US"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AFB4083D-16A5-4DD0-99B7-DBFF3C65A853}" type="slidenum">
              <a:rPr lang="en-US" altLang="en-US" sz="1200" smtClean="0"/>
              <a:pPr/>
              <a:t>4</a:t>
            </a:fld>
            <a:endParaRPr lang="en-US" altLang="en-US" sz="1200" smtClean="0"/>
          </a:p>
        </p:txBody>
      </p:sp>
    </p:spTree>
    <p:extLst>
      <p:ext uri="{BB962C8B-B14F-4D97-AF65-F5344CB8AC3E}">
        <p14:creationId xmlns:p14="http://schemas.microsoft.com/office/powerpoint/2010/main" val="890555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40</a:t>
            </a:fld>
            <a:endParaRPr lang="en-US" dirty="0"/>
          </a:p>
        </p:txBody>
      </p:sp>
    </p:spTree>
    <p:extLst>
      <p:ext uri="{BB962C8B-B14F-4D97-AF65-F5344CB8AC3E}">
        <p14:creationId xmlns:p14="http://schemas.microsoft.com/office/powerpoint/2010/main" val="3727281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453488" lvl="1">
              <a:lnSpc>
                <a:spcPct val="92000"/>
              </a:lnSpc>
              <a:spcBef>
                <a:spcPts val="1786"/>
              </a:spcBef>
              <a:buClr>
                <a:srgbClr val="002955"/>
              </a:buClr>
              <a:buSzPct val="44000"/>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extLst>
      <p:ext uri="{BB962C8B-B14F-4D97-AF65-F5344CB8AC3E}">
        <p14:creationId xmlns:p14="http://schemas.microsoft.com/office/powerpoint/2010/main" val="38680947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marR="0" lvl="1" indent="-222239" algn="l" defTabSz="914400" rtl="0" eaLnBrk="1" fontAlgn="auto" latinLnBrk="0" hangingPunct="1">
              <a:lnSpc>
                <a:spcPct val="92000"/>
              </a:lnSpc>
              <a:spcBef>
                <a:spcPts val="1786"/>
              </a:spcBef>
              <a:spcAft>
                <a:spcPts val="0"/>
              </a:spcAft>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extLst>
      <p:ext uri="{BB962C8B-B14F-4D97-AF65-F5344CB8AC3E}">
        <p14:creationId xmlns:p14="http://schemas.microsoft.com/office/powerpoint/2010/main" val="3697605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0B296479-552A-45BA-98F2-7E7955757142}" type="slidenum">
              <a:rPr lang="en-US" smtClean="0"/>
              <a:pPr>
                <a:defRPr/>
              </a:pPr>
              <a:t>43</a:t>
            </a:fld>
            <a:endParaRPr lang="en-US"/>
          </a:p>
        </p:txBody>
      </p:sp>
    </p:spTree>
    <p:extLst>
      <p:ext uri="{BB962C8B-B14F-4D97-AF65-F5344CB8AC3E}">
        <p14:creationId xmlns:p14="http://schemas.microsoft.com/office/powerpoint/2010/main" val="41939901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44</a:t>
            </a:fld>
            <a:endParaRPr lang="en-US"/>
          </a:p>
        </p:txBody>
      </p:sp>
    </p:spTree>
    <p:extLst>
      <p:ext uri="{BB962C8B-B14F-4D97-AF65-F5344CB8AC3E}">
        <p14:creationId xmlns:p14="http://schemas.microsoft.com/office/powerpoint/2010/main" val="522114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45</a:t>
            </a:fld>
            <a:endParaRPr lang="en-US" dirty="0"/>
          </a:p>
        </p:txBody>
      </p:sp>
    </p:spTree>
    <p:extLst>
      <p:ext uri="{BB962C8B-B14F-4D97-AF65-F5344CB8AC3E}">
        <p14:creationId xmlns:p14="http://schemas.microsoft.com/office/powerpoint/2010/main" val="1801858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46</a:t>
            </a:fld>
            <a:endParaRPr lang="en-US" dirty="0"/>
          </a:p>
        </p:txBody>
      </p:sp>
    </p:spTree>
    <p:extLst>
      <p:ext uri="{BB962C8B-B14F-4D97-AF65-F5344CB8AC3E}">
        <p14:creationId xmlns:p14="http://schemas.microsoft.com/office/powerpoint/2010/main" val="15359749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47</a:t>
            </a:fld>
            <a:endParaRPr lang="en-US" dirty="0"/>
          </a:p>
        </p:txBody>
      </p:sp>
    </p:spTree>
    <p:extLst>
      <p:ext uri="{BB962C8B-B14F-4D97-AF65-F5344CB8AC3E}">
        <p14:creationId xmlns:p14="http://schemas.microsoft.com/office/powerpoint/2010/main" val="2787112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924BFFEF-90CF-467A-969D-540AEB25C52B}" type="slidenum">
              <a:rPr lang="en-US" altLang="en-US" sz="1200" smtClean="0"/>
              <a:pPr/>
              <a:t>5</a:t>
            </a:fld>
            <a:endParaRPr lang="en-US" altLang="en-US" sz="1200" smtClean="0"/>
          </a:p>
        </p:txBody>
      </p:sp>
    </p:spTree>
    <p:extLst>
      <p:ext uri="{BB962C8B-B14F-4D97-AF65-F5344CB8AC3E}">
        <p14:creationId xmlns:p14="http://schemas.microsoft.com/office/powerpoint/2010/main" val="1320987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79450" lvl="1" indent="-222250">
              <a:lnSpc>
                <a:spcPct val="92000"/>
              </a:lnSpc>
              <a:spcBef>
                <a:spcPts val="1800"/>
              </a:spcBef>
              <a:buClr>
                <a:srgbClr val="002955"/>
              </a:buClr>
              <a:buSzPct val="44000"/>
              <a:buFont typeface="Wingdings" panose="05000000000000000000" pitchFamily="2" charset="2"/>
              <a:buChar char="l"/>
              <a:tabLst>
                <a:tab pos="933450" algn="l"/>
                <a:tab pos="1860550" algn="l"/>
                <a:tab pos="2800350" algn="l"/>
                <a:tab pos="3725863" algn="l"/>
                <a:tab pos="4665663" algn="l"/>
                <a:tab pos="5607050" algn="l"/>
                <a:tab pos="6532563" algn="l"/>
                <a:tab pos="7445375" algn="l"/>
                <a:tab pos="8397875" algn="l"/>
                <a:tab pos="9321800" algn="l"/>
                <a:tab pos="10275888" algn="l"/>
                <a:tab pos="11190288" algn="l"/>
              </a:tabLst>
            </a:pPr>
            <a:endParaRPr lang="en-US" altLang="en-US"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F1B06E2A-CA33-42B7-83CC-2B4A26AAF4B7}" type="slidenum">
              <a:rPr lang="en-US" altLang="en-US" sz="1200" smtClean="0"/>
              <a:pPr/>
              <a:t>6</a:t>
            </a:fld>
            <a:endParaRPr lang="en-US" altLang="en-US" sz="1200" smtClean="0"/>
          </a:p>
        </p:txBody>
      </p:sp>
    </p:spTree>
    <p:extLst>
      <p:ext uri="{BB962C8B-B14F-4D97-AF65-F5344CB8AC3E}">
        <p14:creationId xmlns:p14="http://schemas.microsoft.com/office/powerpoint/2010/main" val="245133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a:t>
            </a:fld>
            <a:endParaRPr lang="en-US" dirty="0"/>
          </a:p>
        </p:txBody>
      </p:sp>
    </p:spTree>
    <p:extLst>
      <p:ext uri="{BB962C8B-B14F-4D97-AF65-F5344CB8AC3E}">
        <p14:creationId xmlns:p14="http://schemas.microsoft.com/office/powerpoint/2010/main" val="2737870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a:p>
        </p:txBody>
      </p:sp>
    </p:spTree>
    <p:extLst>
      <p:ext uri="{BB962C8B-B14F-4D97-AF65-F5344CB8AC3E}">
        <p14:creationId xmlns:p14="http://schemas.microsoft.com/office/powerpoint/2010/main" val="3488530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028700" y="619125"/>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extLst>
      <p:ext uri="{BB962C8B-B14F-4D97-AF65-F5344CB8AC3E}">
        <p14:creationId xmlns:p14="http://schemas.microsoft.com/office/powerpoint/2010/main" val="771101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EF3C472-F86D-4BB3-88DF-E9BBD78A45A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7212781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CCCCB54-9D49-48E1-AE17-02C289EFA14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0165426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12"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D056A264-3C00-4F72-95EF-7B3BAF1C4A4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61940369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414" y="1603995"/>
            <a:ext cx="4059660" cy="5241727"/>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230" y="1603995"/>
            <a:ext cx="4060775" cy="5241727"/>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93ACBA89-39A2-4F04-9DA1-413E513A6A8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4144454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5269573F-2BEA-4961-B273-F5AA875D923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1808994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B2C6F1EF-3BDA-44D4-BAF0-7F861C516A6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94910566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29970F64-AA9E-4BD2-A3AF-C49D216CA4A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50674297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6"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528492F-AE8E-42DE-9365-89413584DE0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8400140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6"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dirty="0" smtClean="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6F6A198-174D-4D37-827A-3FE1B54F7EC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8411712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4A7797D-E69D-43F4-AA27-D79E149FCE0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1564400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945" y="85949"/>
            <a:ext cx="2056061" cy="675977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4" y="85949"/>
            <a:ext cx="6064374" cy="67597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F908AD2-538E-406F-9437-DE92B06CB18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55405437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293557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34562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991091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92252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472652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898328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34844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903225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746964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495471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754273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045443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331044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753146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068799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531619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29896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018773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34822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1/31/2019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1/31/2019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1/31/2019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1/31/2019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5415" y="85949"/>
            <a:ext cx="8227591" cy="151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sym typeface="Arial" panose="020B0604020202020204" pitchFamily="34" charset="0"/>
              </a:rPr>
              <a:t>Click to edit Master title style</a:t>
            </a:r>
          </a:p>
        </p:txBody>
      </p:sp>
      <p:sp>
        <p:nvSpPr>
          <p:cNvPr id="1027" name="Rectangle 2"/>
          <p:cNvSpPr>
            <a:spLocks noGrp="1" noChangeArrowheads="1"/>
          </p:cNvSpPr>
          <p:nvPr>
            <p:ph type="body" idx="1"/>
          </p:nvPr>
        </p:nvSpPr>
        <p:spPr bwMode="auto">
          <a:xfrm>
            <a:off x="455415" y="1603995"/>
            <a:ext cx="8227591" cy="524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sym typeface="Arial" panose="020B0604020202020204" pitchFamily="34" charset="0"/>
              </a:rPr>
              <a:t>Click to edit Master text styles</a:t>
            </a:r>
          </a:p>
          <a:p>
            <a:pPr lvl="1"/>
            <a:r>
              <a:rPr lang="en-US" altLang="en-US" smtClean="0">
                <a:sym typeface="Arial" panose="020B0604020202020204" pitchFamily="34" charset="0"/>
              </a:rPr>
              <a:t>Second level</a:t>
            </a:r>
          </a:p>
          <a:p>
            <a:pPr lvl="2"/>
            <a:r>
              <a:rPr lang="en-US" altLang="en-US" smtClean="0">
                <a:sym typeface="Arial" panose="020B0604020202020204" pitchFamily="34" charset="0"/>
              </a:rPr>
              <a:t>Third level</a:t>
            </a:r>
          </a:p>
          <a:p>
            <a:pPr lvl="3"/>
            <a:r>
              <a:rPr lang="en-US" altLang="en-US" smtClean="0">
                <a:sym typeface="Arial" panose="020B0604020202020204" pitchFamily="34" charset="0"/>
              </a:rPr>
              <a:t>Fourth level</a:t>
            </a:r>
          </a:p>
          <a:p>
            <a:pPr lvl="4"/>
            <a:r>
              <a:rPr lang="en-US" altLang="en-US" smtClean="0">
                <a:sym typeface="Arial" panose="020B0604020202020204" pitchFamily="34" charset="0"/>
              </a:rPr>
              <a:t>Fifth level</a:t>
            </a:r>
          </a:p>
        </p:txBody>
      </p:sp>
      <p:sp>
        <p:nvSpPr>
          <p:cNvPr id="2" name="Text Box 3"/>
          <p:cNvSpPr txBox="1">
            <a:spLocks noGrp="1" noChangeArrowheads="1"/>
          </p:cNvSpPr>
          <p:nvPr>
            <p:ph type="sldNum" sz="quarter" idx="4"/>
          </p:nvPr>
        </p:nvSpPr>
        <p:spPr bwMode="auto">
          <a:xfrm>
            <a:off x="7552283" y="6246317"/>
            <a:ext cx="133945" cy="133945"/>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ctr" eaLnBrk="1" hangingPunct="1">
              <a:defRPr sz="984">
                <a:solidFill>
                  <a:schemeClr val="tx1"/>
                </a:solidFill>
                <a:latin typeface="Times New Roman" panose="02020603050405020304" pitchFamily="18" charset="0"/>
                <a:ea typeface="MS PGothic" panose="020B0600070205080204" pitchFamily="34" charset="-128"/>
                <a:sym typeface="Times New Roman" panose="02020603050405020304" pitchFamily="18" charset="0"/>
              </a:defRPr>
            </a:lvl1pPr>
          </a:lstStyle>
          <a:p>
            <a:pPr fontAlgn="base">
              <a:spcBef>
                <a:spcPct val="0"/>
              </a:spcBef>
              <a:spcAft>
                <a:spcPct val="0"/>
              </a:spcAft>
              <a:defRPr/>
            </a:pPr>
            <a:fld id="{7800669D-37C1-4535-AEB8-F7A5AE9E2A7E}"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4231789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ransition/>
  <p:hf hdr="0" ftr="0" dt="0"/>
  <p:txStyles>
    <p:titleStyle>
      <a:lvl1pPr algn="ctr" rtl="0" eaLnBrk="0" fontAlgn="base" hangingPunct="0">
        <a:lnSpc>
          <a:spcPct val="93000"/>
        </a:lnSpc>
        <a:spcBef>
          <a:spcPct val="0"/>
        </a:spcBef>
        <a:spcAft>
          <a:spcPct val="0"/>
        </a:spcAft>
        <a:defRPr sz="3656">
          <a:solidFill>
            <a:schemeClr val="tx1"/>
          </a:solidFill>
          <a:latin typeface="UC Berkeley OS Sign"/>
          <a:ea typeface="+mj-ea"/>
          <a:cs typeface="+mj-cs"/>
          <a:sym typeface="Arial" panose="020B0604020202020204" pitchFamily="34" charset="0"/>
        </a:defRPr>
      </a:lvl1pPr>
      <a:lvl2pPr algn="ctr" rtl="0" eaLnBrk="0" fontAlgn="base" hangingPunct="0">
        <a:lnSpc>
          <a:spcPct val="93000"/>
        </a:lnSpc>
        <a:spcBef>
          <a:spcPct val="0"/>
        </a:spcBef>
        <a:spcAft>
          <a:spcPct val="0"/>
        </a:spcAft>
        <a:defRPr sz="3656">
          <a:solidFill>
            <a:schemeClr val="tx1"/>
          </a:solidFill>
          <a:latin typeface="UC Berkeley OS Sign" charset="0"/>
          <a:ea typeface="ヒラギノ角ゴ ProN W3" charset="0"/>
          <a:cs typeface="ヒラギノ角ゴ ProN W3" charset="0"/>
          <a:sym typeface="Arial" panose="020B0604020202020204" pitchFamily="34" charset="0"/>
        </a:defRPr>
      </a:lvl2pPr>
      <a:lvl3pPr algn="ctr" rtl="0" eaLnBrk="0" fontAlgn="base" hangingPunct="0">
        <a:lnSpc>
          <a:spcPct val="93000"/>
        </a:lnSpc>
        <a:spcBef>
          <a:spcPct val="0"/>
        </a:spcBef>
        <a:spcAft>
          <a:spcPct val="0"/>
        </a:spcAft>
        <a:defRPr sz="3656">
          <a:solidFill>
            <a:schemeClr val="tx1"/>
          </a:solidFill>
          <a:latin typeface="UC Berkeley OS Sign" charset="0"/>
          <a:ea typeface="ヒラギノ角ゴ ProN W3" charset="0"/>
          <a:cs typeface="ヒラギノ角ゴ ProN W3" charset="0"/>
          <a:sym typeface="Arial" panose="020B0604020202020204" pitchFamily="34" charset="0"/>
        </a:defRPr>
      </a:lvl3pPr>
      <a:lvl4pPr algn="ctr" rtl="0" eaLnBrk="0" fontAlgn="base" hangingPunct="0">
        <a:lnSpc>
          <a:spcPct val="93000"/>
        </a:lnSpc>
        <a:spcBef>
          <a:spcPct val="0"/>
        </a:spcBef>
        <a:spcAft>
          <a:spcPct val="0"/>
        </a:spcAft>
        <a:defRPr sz="3656">
          <a:solidFill>
            <a:schemeClr val="tx1"/>
          </a:solidFill>
          <a:latin typeface="UC Berkeley OS Sign" charset="0"/>
          <a:ea typeface="ヒラギノ角ゴ ProN W3" charset="0"/>
          <a:cs typeface="ヒラギノ角ゴ ProN W3" charset="0"/>
          <a:sym typeface="Arial" panose="020B0604020202020204" pitchFamily="34" charset="0"/>
        </a:defRPr>
      </a:lvl4pPr>
      <a:lvl5pPr algn="ctr" rtl="0" eaLnBrk="0" fontAlgn="base" hangingPunct="0">
        <a:lnSpc>
          <a:spcPct val="93000"/>
        </a:lnSpc>
        <a:spcBef>
          <a:spcPct val="0"/>
        </a:spcBef>
        <a:spcAft>
          <a:spcPct val="0"/>
        </a:spcAft>
        <a:defRPr sz="3656">
          <a:solidFill>
            <a:schemeClr val="tx1"/>
          </a:solidFill>
          <a:latin typeface="UC Berkeley OS Sign" charset="0"/>
          <a:ea typeface="ヒラギノ角ゴ ProN W3" charset="0"/>
          <a:cs typeface="ヒラギノ角ゴ ProN W3" charset="0"/>
          <a:sym typeface="Arial" panose="020B0604020202020204" pitchFamily="34" charset="0"/>
        </a:defRPr>
      </a:lvl5pPr>
      <a:lvl6pPr marL="321457" algn="ctr" rtl="0" fontAlgn="base">
        <a:lnSpc>
          <a:spcPct val="93000"/>
        </a:lnSpc>
        <a:spcBef>
          <a:spcPct val="0"/>
        </a:spcBef>
        <a:spcAft>
          <a:spcPct val="0"/>
        </a:spcAft>
        <a:defRPr sz="3656">
          <a:solidFill>
            <a:schemeClr val="tx1"/>
          </a:solidFill>
          <a:latin typeface="Arial" charset="0"/>
          <a:ea typeface="ヒラギノ角ゴ ProN W3" charset="0"/>
          <a:cs typeface="ヒラギノ角ゴ ProN W3" charset="0"/>
          <a:sym typeface="Arial" charset="0"/>
        </a:defRPr>
      </a:lvl6pPr>
      <a:lvl7pPr marL="642915" algn="ctr" rtl="0" fontAlgn="base">
        <a:lnSpc>
          <a:spcPct val="93000"/>
        </a:lnSpc>
        <a:spcBef>
          <a:spcPct val="0"/>
        </a:spcBef>
        <a:spcAft>
          <a:spcPct val="0"/>
        </a:spcAft>
        <a:defRPr sz="3656">
          <a:solidFill>
            <a:schemeClr val="tx1"/>
          </a:solidFill>
          <a:latin typeface="Arial" charset="0"/>
          <a:ea typeface="ヒラギノ角ゴ ProN W3" charset="0"/>
          <a:cs typeface="ヒラギノ角ゴ ProN W3" charset="0"/>
          <a:sym typeface="Arial" charset="0"/>
        </a:defRPr>
      </a:lvl7pPr>
      <a:lvl8pPr marL="964372" algn="ctr" rtl="0" fontAlgn="base">
        <a:lnSpc>
          <a:spcPct val="93000"/>
        </a:lnSpc>
        <a:spcBef>
          <a:spcPct val="0"/>
        </a:spcBef>
        <a:spcAft>
          <a:spcPct val="0"/>
        </a:spcAft>
        <a:defRPr sz="3656">
          <a:solidFill>
            <a:schemeClr val="tx1"/>
          </a:solidFill>
          <a:latin typeface="Arial" charset="0"/>
          <a:ea typeface="ヒラギノ角ゴ ProN W3" charset="0"/>
          <a:cs typeface="ヒラギノ角ゴ ProN W3" charset="0"/>
          <a:sym typeface="Arial" charset="0"/>
        </a:defRPr>
      </a:lvl8pPr>
      <a:lvl9pPr marL="1285829" algn="ctr" rtl="0" fontAlgn="base">
        <a:lnSpc>
          <a:spcPct val="93000"/>
        </a:lnSpc>
        <a:spcBef>
          <a:spcPct val="0"/>
        </a:spcBef>
        <a:spcAft>
          <a:spcPct val="0"/>
        </a:spcAft>
        <a:defRPr sz="3656">
          <a:solidFill>
            <a:schemeClr val="tx1"/>
          </a:solidFill>
          <a:latin typeface="Arial" charset="0"/>
          <a:ea typeface="ヒラギノ角ゴ ProN W3" charset="0"/>
          <a:cs typeface="ヒラギノ角ゴ ProN W3" charset="0"/>
          <a:sym typeface="Arial" charset="0"/>
        </a:defRPr>
      </a:lvl9pPr>
    </p:titleStyle>
    <p:bodyStyle>
      <a:lvl1pPr marL="241093" indent="-241093" algn="l" rtl="0" eaLnBrk="0" fontAlgn="base" hangingPunct="0">
        <a:lnSpc>
          <a:spcPct val="93000"/>
        </a:lnSpc>
        <a:spcBef>
          <a:spcPts val="1266"/>
        </a:spcBef>
        <a:spcAft>
          <a:spcPct val="0"/>
        </a:spcAft>
        <a:defRPr sz="2672">
          <a:solidFill>
            <a:schemeClr val="tx1"/>
          </a:solidFill>
          <a:latin typeface="UC Berkeley OS Sign"/>
          <a:ea typeface="+mn-ea"/>
          <a:cs typeface="+mn-cs"/>
          <a:sym typeface="Arial" panose="020B0604020202020204" pitchFamily="34" charset="0"/>
        </a:defRPr>
      </a:lvl1pPr>
      <a:lvl2pPr marL="410751" indent="-89294" algn="l" rtl="0" eaLnBrk="0" fontAlgn="base" hangingPunct="0">
        <a:lnSpc>
          <a:spcPct val="93000"/>
        </a:lnSpc>
        <a:spcBef>
          <a:spcPts val="1055"/>
        </a:spcBef>
        <a:spcAft>
          <a:spcPct val="0"/>
        </a:spcAft>
        <a:defRPr sz="2250">
          <a:solidFill>
            <a:schemeClr val="tx1"/>
          </a:solidFill>
          <a:latin typeface="UC Berkeley OS Sign"/>
          <a:ea typeface="+mn-ea"/>
          <a:cs typeface="+mn-cs"/>
          <a:sym typeface="Arial" panose="020B0604020202020204" pitchFamily="34" charset="0"/>
        </a:defRPr>
      </a:lvl2pPr>
      <a:lvl3pPr marL="830431" indent="-187517" algn="l" rtl="0" eaLnBrk="0" fontAlgn="base" hangingPunct="0">
        <a:lnSpc>
          <a:spcPct val="93000"/>
        </a:lnSpc>
        <a:spcBef>
          <a:spcPts val="773"/>
        </a:spcBef>
        <a:spcAft>
          <a:spcPct val="0"/>
        </a:spcAft>
        <a:defRPr sz="1687">
          <a:solidFill>
            <a:schemeClr val="tx1"/>
          </a:solidFill>
          <a:latin typeface="UC Berkeley OS Sign"/>
          <a:ea typeface="+mn-ea"/>
          <a:cs typeface="+mn-cs"/>
          <a:sym typeface="Arial" panose="020B0604020202020204" pitchFamily="34" charset="0"/>
        </a:defRPr>
      </a:lvl3pPr>
      <a:lvl4pPr marL="1241182" indent="-276810" algn="l" rtl="0" eaLnBrk="0" fontAlgn="base" hangingPunct="0">
        <a:lnSpc>
          <a:spcPct val="93000"/>
        </a:lnSpc>
        <a:spcBef>
          <a:spcPts val="492"/>
        </a:spcBef>
        <a:spcAft>
          <a:spcPct val="0"/>
        </a:spcAft>
        <a:defRPr sz="1547">
          <a:solidFill>
            <a:schemeClr val="tx1"/>
          </a:solidFill>
          <a:latin typeface="UC Berkeley OS Sign"/>
          <a:ea typeface="+mn-ea"/>
          <a:cs typeface="+mn-cs"/>
          <a:sym typeface="Arial" panose="020B0604020202020204" pitchFamily="34" charset="0"/>
        </a:defRPr>
      </a:lvl4pPr>
      <a:lvl5pPr marL="1660863" indent="-375034" algn="l" rtl="0" eaLnBrk="0" fontAlgn="base" hangingPunct="0">
        <a:lnSpc>
          <a:spcPct val="93000"/>
        </a:lnSpc>
        <a:spcBef>
          <a:spcPts val="281"/>
        </a:spcBef>
        <a:spcAft>
          <a:spcPct val="0"/>
        </a:spcAft>
        <a:defRPr sz="1547">
          <a:solidFill>
            <a:schemeClr val="tx1"/>
          </a:solidFill>
          <a:latin typeface="UC Berkeley OS Sign"/>
          <a:ea typeface="+mn-ea"/>
          <a:cs typeface="+mn-cs"/>
          <a:sym typeface="Arial" panose="020B0604020202020204" pitchFamily="34" charset="0"/>
        </a:defRPr>
      </a:lvl5pPr>
      <a:lvl6pPr marL="1982320" algn="l" rtl="0" fontAlgn="base">
        <a:lnSpc>
          <a:spcPct val="93000"/>
        </a:lnSpc>
        <a:spcBef>
          <a:spcPts val="281"/>
        </a:spcBef>
        <a:spcAft>
          <a:spcPct val="0"/>
        </a:spcAft>
        <a:defRPr sz="1547">
          <a:solidFill>
            <a:schemeClr val="tx1"/>
          </a:solidFill>
          <a:latin typeface="+mn-lt"/>
          <a:ea typeface="+mn-ea"/>
          <a:cs typeface="+mn-cs"/>
          <a:sym typeface="Arial" charset="0"/>
        </a:defRPr>
      </a:lvl6pPr>
      <a:lvl7pPr marL="2303777" algn="l" rtl="0" fontAlgn="base">
        <a:lnSpc>
          <a:spcPct val="93000"/>
        </a:lnSpc>
        <a:spcBef>
          <a:spcPts val="281"/>
        </a:spcBef>
        <a:spcAft>
          <a:spcPct val="0"/>
        </a:spcAft>
        <a:defRPr sz="1547">
          <a:solidFill>
            <a:schemeClr val="tx1"/>
          </a:solidFill>
          <a:latin typeface="+mn-lt"/>
          <a:ea typeface="+mn-ea"/>
          <a:cs typeface="+mn-cs"/>
          <a:sym typeface="Arial" charset="0"/>
        </a:defRPr>
      </a:lvl7pPr>
      <a:lvl8pPr marL="2625235" algn="l" rtl="0" fontAlgn="base">
        <a:lnSpc>
          <a:spcPct val="93000"/>
        </a:lnSpc>
        <a:spcBef>
          <a:spcPts val="281"/>
        </a:spcBef>
        <a:spcAft>
          <a:spcPct val="0"/>
        </a:spcAft>
        <a:defRPr sz="1547">
          <a:solidFill>
            <a:schemeClr val="tx1"/>
          </a:solidFill>
          <a:latin typeface="+mn-lt"/>
          <a:ea typeface="+mn-ea"/>
          <a:cs typeface="+mn-cs"/>
          <a:sym typeface="Arial" charset="0"/>
        </a:defRPr>
      </a:lvl8pPr>
      <a:lvl9pPr marL="2946692" algn="l" rtl="0" fontAlgn="base">
        <a:lnSpc>
          <a:spcPct val="93000"/>
        </a:lnSpc>
        <a:spcBef>
          <a:spcPts val="281"/>
        </a:spcBef>
        <a:spcAft>
          <a:spcPct val="0"/>
        </a:spcAft>
        <a:defRPr sz="1547">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www.nytimes.com/video/movies/100000001341145/clip-moneyball.html" TargetMode="External"/><Relationship Id="rId4" Type="http://schemas.openxmlformats.org/officeDocument/2006/relationships/hyperlink" Target="http://blog.ted.com/2014/01/28/the-moneyball-effect-how-smart-data-is-transforming-criminal-justice-healthcare-music-and-even-government-spendin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jf-WjW9RzQ0" TargetMode="Externa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0.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10.gif"/><Relationship Id="rId4" Type="http://schemas.openxmlformats.org/officeDocument/2006/relationships/tags" Target="../tags/tag8.xml"/><Relationship Id="rId9"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online.wsj.com/articles/the-smithsonian-works-to-digitize-millions-of-documents-1410464327" TargetMode="External"/><Relationship Id="rId5" Type="http://schemas.openxmlformats.org/officeDocument/2006/relationships/hyperlink" Target="https://transcription.si.edu/" TargetMode="External"/><Relationship Id="rId4" Type="http://schemas.openxmlformats.org/officeDocument/2006/relationships/hyperlink" Target="http://newscenter.berkeley.edu/2013/05/22/citizen-scientists-help-calbu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ideo" Target="https://www.youtube.com/embed/pkyC5qo94b0" TargetMode="External"/><Relationship Id="rId5" Type="http://schemas.openxmlformats.org/officeDocument/2006/relationships/hyperlink" Target="http://www.macfound.org/fellows/892/" TargetMode="External"/><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CogSci 190</a:t>
            </a:r>
            <a:br>
              <a:rPr lang="en-US" sz="3800" b="1" dirty="0" smtClean="0">
                <a:sym typeface="UC Berkeley OS Sign"/>
              </a:rPr>
            </a:br>
            <a:r>
              <a:rPr lang="en-US" sz="3800" b="1" dirty="0" smtClean="0">
                <a:sym typeface="UC Berkeley OS Sign"/>
              </a:rPr>
              <a:t>“Sensemaking and Organizing”</a:t>
            </a:r>
            <a:br>
              <a:rPr lang="en-US" sz="3800" b="1" dirty="0" smtClean="0">
                <a:sym typeface="UC Berkeley OS Sign"/>
              </a:rPr>
            </a:br>
            <a:r>
              <a:rPr lang="en-US" sz="3800" b="1" dirty="0" smtClean="0">
                <a:sym typeface="UC Berkeley OS Sign"/>
              </a:rPr>
              <a:t>Spring 2019</a:t>
            </a:r>
            <a:endParaRPr lang="en-US" sz="3400" dirty="0" smtClean="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31 January 2019</a:t>
            </a:r>
            <a:br>
              <a:rPr lang="en-US" sz="3000" dirty="0" smtClean="0">
                <a:sym typeface="UC Berkeley OS Sign"/>
              </a:rPr>
            </a:br>
            <a:r>
              <a:rPr lang="en-US" sz="3000" dirty="0" smtClean="0">
                <a:sym typeface="UC Berkeley OS Sign"/>
              </a:rPr>
              <a:t> 4) The Activities of Sensemaking and Organizing</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a:xfrm>
            <a:off x="4572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
            </a:r>
            <a:br>
              <a:rPr lang="en-US" sz="3600" b="1" dirty="0" smtClean="0">
                <a:sym typeface="UC Berkeley OS Sign"/>
              </a:rPr>
            </a:br>
            <a:r>
              <a:rPr lang="en-US" sz="3600" b="1" dirty="0" smtClean="0">
                <a:sym typeface="UC Berkeley OS Sign"/>
              </a:rPr>
              <a:t>Is “Who” Just You?</a:t>
            </a:r>
          </a:p>
        </p:txBody>
      </p:sp>
      <p:sp>
        <p:nvSpPr>
          <p:cNvPr id="4915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6D504EE-3E01-4EC0-929A-3715972E26FE}"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553193" y="1828800"/>
            <a:ext cx="8036719" cy="446926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sym typeface="UC Berkeley OS Sign"/>
              </a:rPr>
              <a:t>Organizing systems that we create for our personal use will naturally embody our individual goals and </a:t>
            </a:r>
            <a:r>
              <a:rPr lang="en-US" sz="2400" dirty="0" smtClean="0">
                <a:latin typeface="UC Berkeley OS Sign"/>
                <a:sym typeface="UC Berkeley OS Sign"/>
              </a:rPr>
              <a:t>preferences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solidFill>
                  <a:srgbClr val="FF0000"/>
                </a:solidFill>
                <a:latin typeface="UC Berkeley OS Sign"/>
                <a:sym typeface="UC Berkeley OS Sign"/>
              </a:rPr>
              <a:t>What are the implications for the selection criteria?</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Organizing systems used by more than one person or for more than one interaction must prioritize the users and the interactions they want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olidFill>
                  <a:srgbClr val="FF0000"/>
                </a:solidFill>
                <a:latin typeface="UC Berkeley OS Sign"/>
                <a:sym typeface="UC Berkeley OS Sign"/>
              </a:rPr>
              <a:t>Which users and which interactions do we need to consider?</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olidFill>
                  <a:srgbClr val="FF0000"/>
                </a:solidFill>
                <a:latin typeface="UC Berkeley OS Sign"/>
                <a:sym typeface="UC Berkeley OS Sign"/>
              </a:rPr>
              <a:t>Which users and their requirements should have priority?</a:t>
            </a:r>
          </a:p>
        </p:txBody>
      </p:sp>
    </p:spTree>
    <p:extLst>
      <p:ext uri="{BB962C8B-B14F-4D97-AF65-F5344CB8AC3E}">
        <p14:creationId xmlns:p14="http://schemas.microsoft.com/office/powerpoint/2010/main" val="397966783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04800"/>
            <a:ext cx="8228707" cy="1190997"/>
          </a:xfrm>
        </p:spPr>
        <p:txBody>
          <a:bodyPr>
            <a:normAutofit/>
          </a:bodyPr>
          <a:lstStyle/>
          <a:p>
            <a:pPr fontAlgn="base">
              <a:lnSpc>
                <a:spcPct val="92000"/>
              </a:lnSpc>
              <a:spcAft>
                <a:spcPct val="0"/>
              </a:spcAft>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Selection in Different Domains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219200"/>
            <a:ext cx="8036719" cy="4758641"/>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Libraries select, collect, organize, conserve, preserve and provide access to information on behalf of a community of users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Museum collections, especially of special or rare items, bring status or prestige whether or not the items have any contemporary use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Hiring decisions are rapidly moving from informal or intuitive criteria to more formal approaches using “</a:t>
            </a:r>
            <a:r>
              <a:rPr lang="en-US" sz="2800" dirty="0" smtClean="0">
                <a:solidFill>
                  <a:srgbClr val="FF0000"/>
                </a:solidFill>
              </a:rPr>
              <a:t>predictive analytics</a:t>
            </a:r>
            <a:r>
              <a:rPr lang="en-US" sz="2800" dirty="0" smtClean="0"/>
              <a:t>” techniques that use information about successful hires to create selection models</a:t>
            </a:r>
          </a:p>
        </p:txBody>
      </p:sp>
    </p:spTree>
    <p:extLst>
      <p:ext uri="{BB962C8B-B14F-4D97-AF65-F5344CB8AC3E}">
        <p14:creationId xmlns:p14="http://schemas.microsoft.com/office/powerpoint/2010/main" val="32156843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hardballtimes.com/images/uploads/williamsgraphic.png"/>
          <p:cNvPicPr>
            <a:picLocks noChangeAspect="1" noChangeArrowheads="1"/>
          </p:cNvPicPr>
          <p:nvPr/>
        </p:nvPicPr>
        <p:blipFill>
          <a:blip r:embed="rId3" cstate="print"/>
          <a:srcRect/>
          <a:stretch>
            <a:fillRect/>
          </a:stretch>
        </p:blipFill>
        <p:spPr bwMode="auto">
          <a:xfrm>
            <a:off x="685800" y="228601"/>
            <a:ext cx="3780916" cy="4953000"/>
          </a:xfrm>
          <a:prstGeom prst="rect">
            <a:avLst/>
          </a:prstGeom>
          <a:noFill/>
        </p:spPr>
      </p:pic>
      <p:sp>
        <p:nvSpPr>
          <p:cNvPr id="4" name="Rectangle 3"/>
          <p:cNvSpPr/>
          <p:nvPr/>
        </p:nvSpPr>
        <p:spPr>
          <a:xfrm>
            <a:off x="581167" y="5334000"/>
            <a:ext cx="4572000" cy="646331"/>
          </a:xfrm>
          <a:prstGeom prst="rect">
            <a:avLst/>
          </a:prstGeom>
        </p:spPr>
        <p:txBody>
          <a:bodyPr>
            <a:spAutoFit/>
          </a:bodyPr>
          <a:lstStyle/>
          <a:p>
            <a:r>
              <a:rPr lang="en-US" dirty="0" smtClean="0"/>
              <a:t>http://www.hardballtimes.com/wp-content/images/tht/williamsgraphic.png</a:t>
            </a:r>
            <a:endParaRPr lang="en-US" dirty="0"/>
          </a:p>
        </p:txBody>
      </p:sp>
      <p:sp>
        <p:nvSpPr>
          <p:cNvPr id="5" name="TextBox 4"/>
          <p:cNvSpPr txBox="1"/>
          <p:nvPr/>
        </p:nvSpPr>
        <p:spPr>
          <a:xfrm>
            <a:off x="4953000" y="3934684"/>
            <a:ext cx="3048000" cy="1754326"/>
          </a:xfrm>
          <a:prstGeom prst="rect">
            <a:avLst/>
          </a:prstGeom>
          <a:noFill/>
        </p:spPr>
        <p:txBody>
          <a:bodyPr wrap="square" rtlCol="0">
            <a:spAutoFit/>
          </a:bodyPr>
          <a:lstStyle/>
          <a:p>
            <a:r>
              <a:rPr lang="en-US" dirty="0" smtClean="0">
                <a:hlinkClick r:id="rId4"/>
              </a:rPr>
              <a:t>http://blog.ted.com/2014/01/28/the-moneyball-effect-how-smart-data-is-transforming-criminal-justice-healthcare-music-and-even-government-spending</a:t>
            </a:r>
            <a:r>
              <a:rPr lang="en-US" dirty="0" smtClean="0"/>
              <a:t>/</a:t>
            </a:r>
            <a:endParaRPr lang="en-US" dirty="0"/>
          </a:p>
        </p:txBody>
      </p:sp>
      <p:sp>
        <p:nvSpPr>
          <p:cNvPr id="7" name="Rectangle 1"/>
          <p:cNvSpPr txBox="1">
            <a:spLocks noChangeArrowheads="1"/>
          </p:cNvSpPr>
          <p:nvPr/>
        </p:nvSpPr>
        <p:spPr>
          <a:xfrm>
            <a:off x="4163136" y="341869"/>
            <a:ext cx="5334000" cy="1190997"/>
          </a:xfrm>
          <a:prstGeom prst="rect">
            <a:avLst/>
          </a:prstGeom>
        </p:spPr>
        <p:txBody>
          <a:bodyPr/>
          <a:lstStyle/>
          <a:p>
            <a:pPr marL="0" marR="0" lvl="0" indent="0" algn="ctr" defTabSz="914400" rtl="0" eaLnBrk="1" fontAlgn="auto" latinLnBrk="0" hangingPunct="1">
              <a:lnSpc>
                <a:spcPct val="92000"/>
              </a:lnSpc>
              <a:spcBef>
                <a:spcPct val="0"/>
              </a:spcBef>
              <a:spcAft>
                <a:spcPts val="0"/>
              </a:spcAft>
              <a:buClrTx/>
              <a:buSzTx/>
              <a:buFontTx/>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kumimoji="0" lang="en-US" sz="3400" b="0" i="0" u="none" strike="noStrike" kern="1200" cap="none" spc="0" normalizeH="0" baseline="0" noProof="0" dirty="0" smtClean="0">
                <a:ln>
                  <a:noFill/>
                </a:ln>
                <a:solidFill>
                  <a:schemeClr val="tx1"/>
                </a:solidFill>
                <a:effectLst/>
                <a:uLnTx/>
                <a:uFillTx/>
                <a:latin typeface="+mj-lt"/>
                <a:ea typeface="+mj-ea"/>
                <a:cs typeface="+mj-cs"/>
                <a:sym typeface="UC Berkeley OS Sign"/>
              </a:rPr>
              <a:t>The MoneyBall Effect</a:t>
            </a:r>
          </a:p>
        </p:txBody>
      </p:sp>
      <p:sp>
        <p:nvSpPr>
          <p:cNvPr id="8" name="Rectangle 7"/>
          <p:cNvSpPr/>
          <p:nvPr/>
        </p:nvSpPr>
        <p:spPr>
          <a:xfrm>
            <a:off x="4772736" y="1685265"/>
            <a:ext cx="4114800" cy="1904624"/>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smtClean="0"/>
              <a:t>Personnel selection is very task dependent and </a:t>
            </a:r>
            <a:r>
              <a:rPr lang="en-US" sz="3200" dirty="0" smtClean="0">
                <a:hlinkClick r:id="rId5"/>
              </a:rPr>
              <a:t>becoming highly data-intensive</a:t>
            </a:r>
            <a:endParaRPr lang="en-US" sz="3200" dirty="0" smtClean="0"/>
          </a:p>
        </p:txBody>
      </p:sp>
    </p:spTree>
    <p:extLst>
      <p:ext uri="{BB962C8B-B14F-4D97-AF65-F5344CB8AC3E}">
        <p14:creationId xmlns:p14="http://schemas.microsoft.com/office/powerpoint/2010/main" val="618782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4048" y="43479"/>
            <a:ext cx="8228707" cy="1190997"/>
          </a:xfrm>
        </p:spPr>
        <p:txBody>
          <a:bodyPr>
            <a:normAutofit fontScale="90000"/>
          </a:bodyPr>
          <a:lstStyle/>
          <a:p>
            <a:pPr fontAlgn="base">
              <a:lnSpc>
                <a:spcPct val="92000"/>
              </a:lnSpc>
              <a:spcAft>
                <a:spcPct val="0"/>
              </a:spcAft>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Upstream and </a:t>
            </a:r>
            <a:br>
              <a:rPr lang="en-US" sz="4000" b="1" dirty="0" smtClean="0">
                <a:sym typeface="UC Berkeley OS Sign"/>
              </a:rPr>
            </a:br>
            <a:r>
              <a:rPr lang="en-US" sz="4000" b="1" dirty="0" smtClean="0">
                <a:sym typeface="UC Berkeley OS Sign"/>
              </a:rPr>
              <a:t>Downstream Selection</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4048" y="1234476"/>
            <a:ext cx="8132712" cy="548845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Selection based on predictions of future capability or suitability can be thought of as “downstream” selection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But it is also useful to select resources by looking “upstream” and evaluating the people, processes, or systems that create them</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Because the quality of these upstream factors determines the quality of the resource </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You can’t “test in” quality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It is more effective and efficient to improve quality at the source … this is the basis of the “quality movement”</a:t>
            </a:r>
          </a:p>
        </p:txBody>
      </p:sp>
      <p:sp>
        <p:nvSpPr>
          <p:cNvPr id="5" name="5-Point Star 4"/>
          <p:cNvSpPr/>
          <p:nvPr/>
        </p:nvSpPr>
        <p:spPr>
          <a:xfrm>
            <a:off x="103596" y="58754"/>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7245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“Path Dependence”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36719" cy="469567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Does the selection principle apply to each candidate resource in isolation?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 or does the selection decision consider the items already in the collection?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 ... or does the selection decision consider possible future selections?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 or does the selection decision consider selections being made by others?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in what situations does a particular selection preclude another one?</a:t>
            </a:r>
          </a:p>
        </p:txBody>
      </p:sp>
    </p:spTree>
    <p:extLst>
      <p:ext uri="{BB962C8B-B14F-4D97-AF65-F5344CB8AC3E}">
        <p14:creationId xmlns:p14="http://schemas.microsoft.com/office/powerpoint/2010/main" val="72790253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1066800"/>
            <a:ext cx="8192010" cy="5181600"/>
          </a:xfrm>
          <a:prstGeom prst="rect">
            <a:avLst/>
          </a:prstGeom>
        </p:spPr>
      </p:pic>
      <p:sp>
        <p:nvSpPr>
          <p:cNvPr id="3" name="Rectangle 1"/>
          <p:cNvSpPr txBox="1">
            <a:spLocks noChangeArrowheads="1"/>
          </p:cNvSpPr>
          <p:nvPr/>
        </p:nvSpPr>
        <p:spPr>
          <a:xfrm>
            <a:off x="457200" y="166501"/>
            <a:ext cx="8228707" cy="119099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Stop and Think: Course Selection</a:t>
            </a:r>
            <a:endParaRPr lang="en-US" sz="4000" b="1" dirty="0">
              <a:sym typeface="UC Berkeley OS Sign"/>
            </a:endParaRPr>
          </a:p>
        </p:txBody>
      </p:sp>
    </p:spTree>
    <p:extLst>
      <p:ext uri="{BB962C8B-B14F-4D97-AF65-F5344CB8AC3E}">
        <p14:creationId xmlns:p14="http://schemas.microsoft.com/office/powerpoint/2010/main" val="3257491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360359"/>
            <a:ext cx="8353807" cy="6116642"/>
          </a:xfrm>
          <a:prstGeom prst="rect">
            <a:avLst/>
          </a:prstGeom>
        </p:spPr>
      </p:pic>
    </p:spTree>
    <p:extLst>
      <p:ext uri="{BB962C8B-B14F-4D97-AF65-F5344CB8AC3E}">
        <p14:creationId xmlns:p14="http://schemas.microsoft.com/office/powerpoint/2010/main" val="291409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7772400" cy="1470025"/>
          </a:xfrm>
        </p:spPr>
        <p:txBody>
          <a:bodyPr>
            <a:normAutofit/>
          </a:bodyPr>
          <a:lstStyle/>
          <a:p>
            <a:r>
              <a:rPr lang="en-US" sz="5400" dirty="0" smtClean="0"/>
              <a:t>Organizing Resources</a:t>
            </a:r>
            <a:endParaRPr lang="en-US" sz="5400" dirty="0"/>
          </a:p>
        </p:txBody>
      </p:sp>
    </p:spTree>
    <p:extLst>
      <p:ext uri="{BB962C8B-B14F-4D97-AF65-F5344CB8AC3E}">
        <p14:creationId xmlns:p14="http://schemas.microsoft.com/office/powerpoint/2010/main" val="3246715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7200" y="1219200"/>
            <a:ext cx="7867055" cy="5181600"/>
          </a:xfrm>
        </p:spPr>
        <p:txBody>
          <a:bodyPr>
            <a:noAutofit/>
          </a:bodyPr>
          <a:lstStyle/>
          <a:p>
            <a:r>
              <a:rPr lang="en-US" dirty="0" smtClean="0"/>
              <a:t>Almost any property of resources can be used to organize them, but the most appropriate or effective properties differ across resource types and tasks</a:t>
            </a:r>
          </a:p>
          <a:p>
            <a:r>
              <a:rPr lang="en-US" dirty="0" smtClean="0"/>
              <a:t>Decisions about which resource properties will be used in organizing must often precede the creation or selection of the resources</a:t>
            </a:r>
          </a:p>
          <a:p>
            <a:pPr lvl="1"/>
            <a:r>
              <a:rPr lang="en-US" sz="3200" b="1" dirty="0" smtClean="0">
                <a:solidFill>
                  <a:srgbClr val="FF0000"/>
                </a:solidFill>
              </a:rPr>
              <a:t>In what domains is this especially critical?</a:t>
            </a:r>
          </a:p>
        </p:txBody>
      </p:sp>
      <p:sp>
        <p:nvSpPr>
          <p:cNvPr id="7171" name="Rectangle 1"/>
          <p:cNvSpPr>
            <a:spLocks noGrp="1" noChangeArrowheads="1"/>
          </p:cNvSpPr>
          <p:nvPr>
            <p:ph type="title"/>
          </p:nvPr>
        </p:nvSpPr>
        <p:spPr>
          <a:xfrm>
            <a:off x="4572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Organizing Resources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5" name="5-Point Star 4"/>
          <p:cNvSpPr/>
          <p:nvPr/>
        </p:nvSpPr>
        <p:spPr>
          <a:xfrm>
            <a:off x="228600" y="138298"/>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5465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7200" y="1600200"/>
            <a:ext cx="8228707" cy="4800600"/>
          </a:xfrm>
        </p:spPr>
        <p:txBody>
          <a:bodyPr>
            <a:normAutofit/>
          </a:bodyPr>
          <a:lstStyle/>
          <a:p>
            <a:r>
              <a:rPr lang="en-US" sz="3600" dirty="0" smtClean="0"/>
              <a:t>A physical resource can only be in one place at a time</a:t>
            </a:r>
          </a:p>
          <a:p>
            <a:pPr lvl="1"/>
            <a:r>
              <a:rPr lang="en-US" dirty="0" smtClean="0">
                <a:solidFill>
                  <a:srgbClr val="FF0000"/>
                </a:solidFill>
              </a:rPr>
              <a:t>But what if it is used in more than one place?</a:t>
            </a:r>
            <a:endParaRPr lang="en-US" dirty="0">
              <a:solidFill>
                <a:srgbClr val="FF0000"/>
              </a:solidFill>
            </a:endParaRPr>
          </a:p>
          <a:p>
            <a:pPr marL="342900" lvl="1" indent="-342900">
              <a:buFont typeface="Arial" pitchFamily="34" charset="0"/>
              <a:buChar char="•"/>
            </a:pPr>
            <a:r>
              <a:rPr lang="en-US" sz="3600" dirty="0" smtClean="0"/>
              <a:t>Because physical resources take up space, you need to consider whether you are organizing the resources you have, or resources you might have in the future</a:t>
            </a:r>
          </a:p>
          <a:p>
            <a:pPr lvl="1"/>
            <a:r>
              <a:rPr lang="en-US" dirty="0">
                <a:solidFill>
                  <a:srgbClr val="FF0000"/>
                </a:solidFill>
              </a:rPr>
              <a:t>But how much of a future should you plan for?</a:t>
            </a:r>
          </a:p>
          <a:p>
            <a:pPr marL="742950" lvl="2" indent="-342900"/>
            <a:endParaRPr lang="en-US" sz="3200" dirty="0" smtClean="0"/>
          </a:p>
        </p:txBody>
      </p:sp>
      <p:sp>
        <p:nvSpPr>
          <p:cNvPr id="7171" name="Rectangle 1"/>
          <p:cNvSpPr>
            <a:spLocks noGrp="1" noChangeArrowheads="1"/>
          </p:cNvSpPr>
          <p:nvPr>
            <p:ph type="title"/>
          </p:nvPr>
        </p:nvSpPr>
        <p:spPr>
          <a:xfrm>
            <a:off x="457200" y="304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Organizing</a:t>
            </a:r>
            <a:br>
              <a:rPr lang="en-US" sz="4000" b="1" dirty="0" smtClean="0">
                <a:sym typeface="UC Berkeley OS Sign"/>
              </a:rPr>
            </a:br>
            <a:r>
              <a:rPr lang="en-US" sz="4000" b="1" dirty="0" smtClean="0">
                <a:sym typeface="UC Berkeley OS Sign"/>
              </a:rPr>
              <a:t> </a:t>
            </a:r>
            <a:r>
              <a:rPr lang="en-US" sz="4000" b="1" dirty="0">
                <a:sym typeface="UC Berkeley OS Sign"/>
              </a:rPr>
              <a:t>Physical Resources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5" name="5-Point Star 4"/>
          <p:cNvSpPr/>
          <p:nvPr/>
        </p:nvSpPr>
        <p:spPr>
          <a:xfrm>
            <a:off x="228600" y="200397"/>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6568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Grp="1" noChangeArrowheads="1"/>
          </p:cNvSpPr>
          <p:nvPr>
            <p:ph type="title"/>
          </p:nvPr>
        </p:nvSpPr>
        <p:spPr>
          <a:xfrm>
            <a:off x="455414" y="804788"/>
            <a:ext cx="8228707" cy="1190997"/>
          </a:xfrm>
        </p:spPr>
        <p:txBody>
          <a:bodyPr>
            <a:normAutofit/>
          </a:bodyPr>
          <a:lstStyle/>
          <a:p>
            <a:pPr fontAlgn="base">
              <a:lnSpc>
                <a:spcPct val="92000"/>
              </a:lnSpc>
              <a:spcAft>
                <a:spcPct val="0"/>
              </a:spcAft>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altLang="en-US" sz="4000" b="1" dirty="0">
                <a:sym typeface="UC Berkeley OS Sign"/>
              </a:rPr>
              <a:t>The Activities in Organizing Systems</a:t>
            </a:r>
          </a:p>
        </p:txBody>
      </p:sp>
      <p:sp>
        <p:nvSpPr>
          <p:cNvPr id="97283"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293E031E-841D-437C-86C3-E7E22269A03B}" type="slidenum">
              <a:rPr lang="en-US" altLang="en-US" sz="1477">
                <a:solidFill>
                  <a:srgbClr val="002955"/>
                </a:solidFill>
                <a:latin typeface="UC Berkeley OS Sign"/>
                <a:ea typeface="MS PGothic" panose="020B0600070205080204" pitchFamily="34" charset="-128"/>
                <a:sym typeface="UC Berkeley OS Sign"/>
              </a:rPr>
              <a:pPr algn="ctr" eaLnBrk="1" hangingPunct="1"/>
              <a:t>2</a:t>
            </a:fld>
            <a:endParaRPr lang="en-US" altLang="en-US" sz="1477">
              <a:solidFill>
                <a:srgbClr val="002955"/>
              </a:solidFill>
              <a:latin typeface="UC Berkeley OS Sign"/>
              <a:ea typeface="MS PGothic" panose="020B0600070205080204" pitchFamily="34" charset="-128"/>
              <a:sym typeface="UC Berkeley OS Sign"/>
            </a:endParaRPr>
          </a:p>
        </p:txBody>
      </p:sp>
      <p:sp>
        <p:nvSpPr>
          <p:cNvPr id="97284" name="Rectangle 7"/>
          <p:cNvSpPr>
            <a:spLocks noChangeArrowheads="1"/>
          </p:cNvSpPr>
          <p:nvPr/>
        </p:nvSpPr>
        <p:spPr bwMode="auto">
          <a:xfrm>
            <a:off x="553641" y="2035969"/>
            <a:ext cx="8036719" cy="439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6858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nSpc>
                <a:spcPct val="92000"/>
              </a:lnSpc>
              <a:spcBef>
                <a:spcPts val="1266"/>
              </a:spcBef>
              <a:buClr>
                <a:srgbClr val="002955"/>
              </a:buClr>
              <a:buSzPct val="44000"/>
              <a:buFont typeface="Wingdings" panose="05000000000000000000" pitchFamily="2" charset="2"/>
              <a:buChar char="l"/>
            </a:pPr>
            <a:r>
              <a:rPr lang="en-US" altLang="en-US" sz="3094"/>
              <a:t>We can identify four activities in the lifecycle of every organizing system:</a:t>
            </a:r>
          </a:p>
          <a:p>
            <a:pPr lvl="1">
              <a:lnSpc>
                <a:spcPct val="92000"/>
              </a:lnSpc>
              <a:spcBef>
                <a:spcPts val="1266"/>
              </a:spcBef>
              <a:buClr>
                <a:srgbClr val="002955"/>
              </a:buClr>
              <a:buSzPct val="44000"/>
              <a:buFont typeface="Wingdings" panose="05000000000000000000" pitchFamily="2" charset="2"/>
              <a:buChar char="l"/>
            </a:pPr>
            <a:r>
              <a:rPr lang="en-US" altLang="en-US" sz="3094"/>
              <a:t> Selecting resources</a:t>
            </a:r>
          </a:p>
          <a:p>
            <a:pPr lvl="1">
              <a:lnSpc>
                <a:spcPct val="92000"/>
              </a:lnSpc>
              <a:spcBef>
                <a:spcPts val="1266"/>
              </a:spcBef>
              <a:buClr>
                <a:srgbClr val="002955"/>
              </a:buClr>
              <a:buSzPct val="44000"/>
              <a:buFont typeface="Wingdings" panose="05000000000000000000" pitchFamily="2" charset="2"/>
              <a:buChar char="l"/>
            </a:pPr>
            <a:r>
              <a:rPr lang="en-US" altLang="en-US" sz="3094"/>
              <a:t> Organizing resources</a:t>
            </a:r>
          </a:p>
          <a:p>
            <a:pPr lvl="1">
              <a:lnSpc>
                <a:spcPct val="92000"/>
              </a:lnSpc>
              <a:spcBef>
                <a:spcPts val="1266"/>
              </a:spcBef>
              <a:buClr>
                <a:srgbClr val="002955"/>
              </a:buClr>
              <a:buSzPct val="44000"/>
              <a:buFont typeface="Wingdings" panose="05000000000000000000" pitchFamily="2" charset="2"/>
              <a:buChar char="l"/>
            </a:pPr>
            <a:r>
              <a:rPr lang="en-US" altLang="en-US" sz="3094"/>
              <a:t> Supporting resource-based interactions and services</a:t>
            </a:r>
          </a:p>
          <a:p>
            <a:pPr lvl="1">
              <a:lnSpc>
                <a:spcPct val="92000"/>
              </a:lnSpc>
              <a:spcBef>
                <a:spcPts val="1266"/>
              </a:spcBef>
              <a:buClr>
                <a:srgbClr val="002955"/>
              </a:buClr>
              <a:buSzPct val="44000"/>
              <a:buFont typeface="Wingdings" panose="05000000000000000000" pitchFamily="2" charset="2"/>
              <a:buChar char="l"/>
            </a:pPr>
            <a:r>
              <a:rPr lang="en-US" altLang="en-US" sz="3094"/>
              <a:t> Maintaining resources</a:t>
            </a:r>
          </a:p>
          <a:p>
            <a:pPr lvl="1">
              <a:lnSpc>
                <a:spcPct val="92000"/>
              </a:lnSpc>
              <a:spcBef>
                <a:spcPts val="1266"/>
              </a:spcBef>
              <a:buClr>
                <a:srgbClr val="002955"/>
              </a:buClr>
              <a:buSzPct val="44000"/>
              <a:buFont typeface="Wingdings" panose="05000000000000000000" pitchFamily="2" charset="2"/>
              <a:buChar char="l"/>
            </a:pPr>
            <a:endParaRPr lang="en-US" altLang="en-US" sz="2812">
              <a:latin typeface="UC Berkeley OS Sign"/>
            </a:endParaRPr>
          </a:p>
        </p:txBody>
      </p:sp>
      <p:sp>
        <p:nvSpPr>
          <p:cNvPr id="5" name="5-Point Star 4"/>
          <p:cNvSpPr/>
          <p:nvPr/>
        </p:nvSpPr>
        <p:spPr>
          <a:xfrm>
            <a:off x="96441" y="152400"/>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001616"/>
      </p:ext>
    </p:extLst>
  </p:cSld>
  <p:clrMapOvr>
    <a:masterClrMapping/>
  </p:clrMapOvr>
  <mc:AlternateContent xmlns:mc="http://schemas.openxmlformats.org/markup-compatibility/2006" xmlns:p14="http://schemas.microsoft.com/office/powerpoint/2010/main">
    <mc:Choice Requires="p14">
      <p:transition spd="slow" p14:dur="2000" advTm="16442"/>
    </mc:Choice>
    <mc:Fallback xmlns="">
      <p:transition spd="slow" advTm="1644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156056" y="838200"/>
            <a:ext cx="8534400" cy="5105400"/>
          </a:xfrm>
        </p:spPr>
        <p:txBody>
          <a:bodyPr>
            <a:normAutofit/>
          </a:bodyPr>
          <a:lstStyle/>
          <a:p>
            <a:r>
              <a:rPr lang="en-US" sz="3000" dirty="0" smtClean="0"/>
              <a:t>The kitchen organizing system:  "put in place” </a:t>
            </a:r>
          </a:p>
          <a:p>
            <a:pPr lvl="1"/>
            <a:r>
              <a:rPr lang="en-US" sz="2600" dirty="0" smtClean="0"/>
              <a:t>Advance organization is essential to enable the rapid pace of a restaurant</a:t>
            </a:r>
          </a:p>
          <a:p>
            <a:pPr lvl="1"/>
            <a:r>
              <a:rPr lang="en-US" sz="2600" dirty="0" smtClean="0"/>
              <a:t>Ingredients and tools for particular recipes are pre-arranged for efficient cooking and plating</a:t>
            </a:r>
          </a:p>
        </p:txBody>
      </p:sp>
      <p:sp>
        <p:nvSpPr>
          <p:cNvPr id="7171" name="Rectangle 1"/>
          <p:cNvSpPr>
            <a:spLocks noGrp="1" noChangeArrowheads="1"/>
          </p:cNvSpPr>
          <p:nvPr>
            <p:ph type="title"/>
          </p:nvPr>
        </p:nvSpPr>
        <p:spPr>
          <a:xfrm>
            <a:off x="476534" y="728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Mise-en-place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pic>
        <p:nvPicPr>
          <p:cNvPr id="2" name="jf-WjW9RzQ0"/>
          <p:cNvPicPr>
            <a:picLocks noRot="1" noChangeAspect="1"/>
          </p:cNvPicPr>
          <p:nvPr>
            <a:videoFile r:link="rId1"/>
          </p:nvPr>
        </p:nvPicPr>
        <p:blipFill>
          <a:blip r:embed="rId4"/>
          <a:stretch>
            <a:fillRect/>
          </a:stretch>
        </p:blipFill>
        <p:spPr>
          <a:xfrm>
            <a:off x="1851729" y="3362467"/>
            <a:ext cx="5478316" cy="3081553"/>
          </a:xfrm>
          <a:prstGeom prst="rect">
            <a:avLst/>
          </a:prstGeom>
        </p:spPr>
      </p:pic>
    </p:spTree>
    <p:extLst>
      <p:ext uri="{BB962C8B-B14F-4D97-AF65-F5344CB8AC3E}">
        <p14:creationId xmlns:p14="http://schemas.microsoft.com/office/powerpoint/2010/main" val="31183524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544733" y="160131"/>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Mise-</a:t>
            </a:r>
            <a:r>
              <a:rPr lang="en-US" sz="3600" b="1" dirty="0" err="1">
                <a:sym typeface="UC Berkeley OS Sign"/>
              </a:rPr>
              <a:t>en</a:t>
            </a:r>
            <a:r>
              <a:rPr lang="en-US" sz="3600" b="1" dirty="0">
                <a:sym typeface="UC Berkeley OS Sign"/>
              </a:rPr>
              <a:t>-place</a:t>
            </a:r>
            <a:endParaRPr lang="en-US" sz="3400" dirty="0" smtClean="0">
              <a:sym typeface="UC Berkeley OS Sign"/>
            </a:endParaRPr>
          </a:p>
        </p:txBody>
      </p:sp>
      <p:sp>
        <p:nvSpPr>
          <p:cNvPr id="286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D892E6C-3556-4245-9DDB-0D1AC7261743}"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pic>
        <p:nvPicPr>
          <p:cNvPr id="3" name="Content Placeholder 2"/>
          <p:cNvPicPr>
            <a:picLocks noGrp="1" noChangeAspect="1"/>
          </p:cNvPicPr>
          <p:nvPr>
            <p:ph idx="1"/>
          </p:nvPr>
        </p:nvPicPr>
        <p:blipFill>
          <a:blip r:embed="rId3"/>
          <a:stretch>
            <a:fillRect/>
          </a:stretch>
        </p:blipFill>
        <p:spPr>
          <a:xfrm>
            <a:off x="990600" y="1320420"/>
            <a:ext cx="7519941" cy="5004179"/>
          </a:xfrm>
          <a:prstGeom prst="rect">
            <a:avLst/>
          </a:prstGeom>
        </p:spPr>
      </p:pic>
    </p:spTree>
    <p:extLst>
      <p:ext uri="{BB962C8B-B14F-4D97-AF65-F5344CB8AC3E}">
        <p14:creationId xmlns:p14="http://schemas.microsoft.com/office/powerpoint/2010/main" val="412254641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7772400" cy="1470025"/>
          </a:xfrm>
        </p:spPr>
        <p:txBody>
          <a:bodyPr>
            <a:normAutofit fontScale="90000"/>
          </a:bodyPr>
          <a:lstStyle/>
          <a:p>
            <a:r>
              <a:rPr lang="en-US" sz="5400" dirty="0" smtClean="0"/>
              <a:t>Designing Interactions</a:t>
            </a:r>
            <a:br>
              <a:rPr lang="en-US" sz="5400" dirty="0" smtClean="0"/>
            </a:br>
            <a:r>
              <a:rPr lang="en-US" sz="5400" dirty="0" smtClean="0"/>
              <a:t> with Resources</a:t>
            </a:r>
            <a:endParaRPr lang="en-US" sz="5400" dirty="0"/>
          </a:p>
        </p:txBody>
      </p:sp>
    </p:spTree>
    <p:extLst>
      <p:ext uri="{BB962C8B-B14F-4D97-AF65-F5344CB8AC3E}">
        <p14:creationId xmlns:p14="http://schemas.microsoft.com/office/powerpoint/2010/main" val="1265721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sz="4000" b="1" dirty="0" smtClean="0"/>
              <a:t>Requirements for Interactions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4527680"/>
          </a:xfrm>
          <a:prstGeom prst="rect">
            <a:avLst/>
          </a:prstGeom>
          <a:noFill/>
          <a:ln w="9525">
            <a:noFill/>
            <a:miter lim="800000"/>
            <a:headEnd/>
            <a:tailEnd/>
          </a:ln>
        </p:spPr>
        <p:txBody>
          <a:bodyPr wrap="square" lIns="64291" tIns="32146" rIns="64291" bIns="32146">
            <a:sp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All organizing systems have some common interactions, but most of the time we want to pay attention to the more resource-specific interactions that create the most value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priorities of different interactions are often determined by decisions about intended users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An essential requirement is ensuring that the supported interactions can be discovered and invoked by their intended users (</a:t>
            </a:r>
            <a:r>
              <a:rPr lang="en-US" sz="2800" dirty="0" err="1" smtClean="0">
                <a:latin typeface="UC Berkeley OS Sign"/>
                <a:sym typeface="UC Berkeley OS Sign"/>
              </a:rPr>
              <a:t>i.e</a:t>
            </a:r>
            <a:r>
              <a:rPr lang="en-US" sz="2800" dirty="0" smtClean="0">
                <a:latin typeface="UC Berkeley OS Sign"/>
                <a:sym typeface="UC Berkeley OS Sign"/>
              </a:rPr>
              <a:t>, we need good user interfaces)</a:t>
            </a:r>
          </a:p>
        </p:txBody>
      </p:sp>
      <p:sp>
        <p:nvSpPr>
          <p:cNvPr id="5" name="5-Point Star 4"/>
          <p:cNvSpPr/>
          <p:nvPr/>
        </p:nvSpPr>
        <p:spPr>
          <a:xfrm>
            <a:off x="304800" y="138298"/>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19224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1143000" y="0"/>
            <a:ext cx="7086600" cy="16764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Interaction and Value Creation</a:t>
            </a:r>
          </a:p>
        </p:txBody>
      </p:sp>
      <p:pic>
        <p:nvPicPr>
          <p:cNvPr id="2056" name="Picture 8"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grpSp>
        <p:nvGrpSpPr>
          <p:cNvPr id="12" name="Group 11"/>
          <p:cNvGrpSpPr/>
          <p:nvPr/>
        </p:nvGrpSpPr>
        <p:grpSpPr>
          <a:xfrm>
            <a:off x="533400" y="1371600"/>
            <a:ext cx="4648200" cy="4114800"/>
            <a:chOff x="381000" y="1905000"/>
            <a:chExt cx="3581400" cy="3378200"/>
          </a:xfrm>
        </p:grpSpPr>
        <p:sp>
          <p:nvSpPr>
            <p:cNvPr id="13" name="Rounded Rectangle 12"/>
            <p:cNvSpPr/>
            <p:nvPr>
              <p:custDataLst>
                <p:tags r:id="rId1"/>
              </p:custDataLst>
            </p:nvPr>
          </p:nvSpPr>
          <p:spPr bwMode="auto">
            <a:xfrm>
              <a:off x="381000" y="1905000"/>
              <a:ext cx="3581400" cy="33782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custDataLst>
                <p:tags r:id="rId2"/>
              </p:custDataLst>
            </p:nvPr>
          </p:nvSpPr>
          <p:spPr bwMode="auto">
            <a:xfrm>
              <a:off x="584200" y="2890838"/>
              <a:ext cx="1689100" cy="1419225"/>
            </a:xfrm>
            <a:prstGeom prst="ellipse">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0" tIns="0" rIns="0" bIns="0" anchor="ctr"/>
            <a:lstStyle/>
            <a:p>
              <a:pPr algn="ctr" fontAlgn="auto">
                <a:spcBef>
                  <a:spcPts val="0"/>
                </a:spcBef>
                <a:spcAft>
                  <a:spcPts val="0"/>
                </a:spcAft>
                <a:defRPr/>
              </a:pPr>
              <a:r>
                <a:rPr lang="en-US" sz="1400" b="1" dirty="0">
                  <a:solidFill>
                    <a:schemeClr val="tx2"/>
                  </a:solidFill>
                </a:rPr>
                <a:t>Symbolic Manipulation</a:t>
              </a:r>
              <a:endParaRPr lang="en-US" sz="1200" b="1" dirty="0">
                <a:solidFill>
                  <a:schemeClr val="tx2"/>
                </a:solidFill>
              </a:endParaRPr>
            </a:p>
          </p:txBody>
        </p:sp>
        <p:sp>
          <p:nvSpPr>
            <p:cNvPr id="15" name="Oval 14"/>
            <p:cNvSpPr/>
            <p:nvPr>
              <p:custDataLst>
                <p:tags r:id="rId3"/>
              </p:custDataLst>
            </p:nvPr>
          </p:nvSpPr>
          <p:spPr bwMode="auto">
            <a:xfrm>
              <a:off x="1866900" y="2474913"/>
              <a:ext cx="1871663" cy="1293813"/>
            </a:xfrm>
            <a:prstGeom prst="ellipse">
              <a:avLst/>
            </a:prstGeom>
            <a:gradFill>
              <a:gsLst>
                <a:gs pos="0">
                  <a:schemeClr val="accent3">
                    <a:tint val="50000"/>
                    <a:satMod val="300000"/>
                    <a:alpha val="30000"/>
                  </a:schemeClr>
                </a:gs>
                <a:gs pos="35000">
                  <a:schemeClr val="accent3">
                    <a:tint val="37000"/>
                    <a:satMod val="300000"/>
                    <a:alpha val="30000"/>
                  </a:schemeClr>
                </a:gs>
                <a:gs pos="100000">
                  <a:schemeClr val="accent3">
                    <a:tint val="15000"/>
                    <a:satMod val="350000"/>
                    <a:alpha val="30000"/>
                  </a:schemeClr>
                </a:gs>
              </a:gsLst>
            </a:gra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400" b="1" dirty="0">
                  <a:solidFill>
                    <a:schemeClr val="accent3">
                      <a:lumMod val="50000"/>
                    </a:schemeClr>
                  </a:solidFill>
                </a:rPr>
                <a:t>Physical Object Manipulation</a:t>
              </a:r>
            </a:p>
          </p:txBody>
        </p:sp>
        <p:sp>
          <p:nvSpPr>
            <p:cNvPr id="16" name="Oval 15"/>
            <p:cNvSpPr/>
            <p:nvPr>
              <p:custDataLst>
                <p:tags r:id="rId4"/>
              </p:custDataLst>
            </p:nvPr>
          </p:nvSpPr>
          <p:spPr bwMode="auto">
            <a:xfrm>
              <a:off x="1935163" y="3432175"/>
              <a:ext cx="1874837" cy="1216025"/>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30000"/>
                  </a:schemeClr>
                </a:gs>
              </a:gsLst>
            </a:gra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400" b="1" dirty="0" smtClean="0">
                  <a:solidFill>
                    <a:schemeClr val="accent4"/>
                  </a:solidFill>
                </a:rPr>
                <a:t>Interpersonal Interaction</a:t>
              </a:r>
              <a:endParaRPr lang="en-US" sz="1400" b="1" dirty="0">
                <a:solidFill>
                  <a:schemeClr val="accent4"/>
                </a:solidFill>
              </a:endParaRPr>
            </a:p>
          </p:txBody>
        </p:sp>
      </p:grpSp>
      <p:sp>
        <p:nvSpPr>
          <p:cNvPr id="17" name="TextBox 16"/>
          <p:cNvSpPr txBox="1"/>
          <p:nvPr/>
        </p:nvSpPr>
        <p:spPr>
          <a:xfrm>
            <a:off x="1447800" y="6019800"/>
            <a:ext cx="6553200" cy="590931"/>
          </a:xfrm>
          <a:prstGeom prst="rect">
            <a:avLst/>
          </a:prstGeom>
          <a:noFill/>
        </p:spPr>
        <p:txBody>
          <a:bodyPr wrap="square" rtlCol="0">
            <a:spAutoFit/>
          </a:bodyPr>
          <a:lstStyle/>
          <a:p>
            <a:pPr>
              <a:lnSpc>
                <a:spcPct val="80000"/>
              </a:lnSpc>
            </a:pPr>
            <a:r>
              <a:rPr lang="en-US" altLang="ko-KR" sz="2000" b="1" dirty="0" err="1" smtClean="0"/>
              <a:t>Apte</a:t>
            </a:r>
            <a:r>
              <a:rPr lang="en-US" altLang="ko-KR" sz="2000" b="1" dirty="0" smtClean="0"/>
              <a:t>, U. and Mason, R.   Global Disaggregation of</a:t>
            </a:r>
            <a:br>
              <a:rPr lang="en-US" altLang="ko-KR" sz="2000" b="1" dirty="0" smtClean="0"/>
            </a:br>
            <a:r>
              <a:rPr lang="en-US" altLang="ko-KR" sz="2000" b="1" dirty="0" smtClean="0"/>
              <a:t>Information-Intensive Services. </a:t>
            </a:r>
            <a:r>
              <a:rPr lang="en-US" altLang="ko-KR" sz="2000" b="1" i="1" dirty="0" smtClean="0"/>
              <a:t>Management Science</a:t>
            </a:r>
            <a:r>
              <a:rPr lang="en-US" altLang="ko-KR" sz="2000" b="1" dirty="0" smtClean="0"/>
              <a:t> (1995).</a:t>
            </a:r>
            <a:endParaRPr lang="en-US" sz="2000" dirty="0"/>
          </a:p>
        </p:txBody>
      </p:sp>
      <p:sp>
        <p:nvSpPr>
          <p:cNvPr id="18" name="TextBox 17"/>
          <p:cNvSpPr txBox="1"/>
          <p:nvPr/>
        </p:nvSpPr>
        <p:spPr>
          <a:xfrm>
            <a:off x="5562600" y="1295400"/>
            <a:ext cx="3124200" cy="4154984"/>
          </a:xfrm>
          <a:prstGeom prst="rect">
            <a:avLst/>
          </a:prstGeom>
          <a:noFill/>
        </p:spPr>
        <p:txBody>
          <a:bodyPr wrap="square" rtlCol="0">
            <a:spAutoFit/>
          </a:bodyPr>
          <a:lstStyle/>
          <a:p>
            <a:r>
              <a:rPr lang="en-US" sz="2400" b="1" dirty="0" smtClean="0"/>
              <a:t>Interactions differ in the absolute and relative amounts of physical manipulation, interpersonal or empathetic contact, and symbolic manipulation or information exchange involved in the interaction</a:t>
            </a:r>
            <a:endParaRPr lang="en-US" sz="2400" b="1" dirty="0"/>
          </a:p>
        </p:txBody>
      </p:sp>
      <p:sp>
        <p:nvSpPr>
          <p:cNvPr id="19" name="5-Point Star 18"/>
          <p:cNvSpPr/>
          <p:nvPr/>
        </p:nvSpPr>
        <p:spPr>
          <a:xfrm>
            <a:off x="228600" y="67820"/>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1492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Value Creation with Physical Resources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524000"/>
            <a:ext cx="8305800" cy="4925353"/>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Physical manipulation is often the intrinsic type of interaction with physical resources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The resource might have to be handled or directly perceived in order to interact with it</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Physical manipulation and interpersonal contact might be required to interact with information resources in physical form like printed books in libraries or music in CDs or albums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Interactions involving physical resources often emphasize generic aesthetic or emotional goals and are not always “purposeful”</a:t>
            </a:r>
          </a:p>
        </p:txBody>
      </p:sp>
    </p:spTree>
    <p:extLst>
      <p:ext uri="{BB962C8B-B14F-4D97-AF65-F5344CB8AC3E}">
        <p14:creationId xmlns:p14="http://schemas.microsoft.com/office/powerpoint/2010/main" val="207606650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887861" y="88126"/>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Value Creation with Digital Resources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567" y="1066800"/>
            <a:ext cx="8305800" cy="5488584"/>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Arial" pitchFamily="34" charset="0"/>
              </a:rPr>
              <a:t>With digital resources, neither physical manipulation nor interpersonal contact is required for interactions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Arial" pitchFamily="34" charset="0"/>
              </a:rPr>
              <a:t>The essence of the interaction is information exchange or symbolic manipulation of the information contained in the resource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Arial" pitchFamily="34" charset="0"/>
              </a:rPr>
              <a:t>By replacing interactions that involve people and physical resources with symbolic ones, organizing systems can lower their costs without reducing user satisfaction (automation, self-service, outsourcing…)</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Digital </a:t>
            </a:r>
            <a:r>
              <a:rPr lang="en-US" sz="2400" dirty="0">
                <a:latin typeface="UC Berkeley OS Sign"/>
                <a:sym typeface="UC Berkeley OS Sign"/>
              </a:rPr>
              <a:t>resource descriptions for information resources can facilitate finding, identifying, </a:t>
            </a:r>
            <a:r>
              <a:rPr lang="en-US" sz="2400" dirty="0" smtClean="0">
                <a:latin typeface="UC Berkeley OS Sign"/>
                <a:sym typeface="UC Berkeley OS Sign"/>
              </a:rPr>
              <a:t>selecting, and other “value-creating” </a:t>
            </a:r>
            <a:r>
              <a:rPr lang="en-US" sz="2400" dirty="0">
                <a:latin typeface="UC Berkeley OS Sign"/>
                <a:sym typeface="UC Berkeley OS Sign"/>
              </a:rPr>
              <a:t>interactions even if the resources themselves are not digitized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smtClean="0">
              <a:latin typeface="UC Berkeley OS Sign"/>
              <a:sym typeface="UC Berkeley OS Sign"/>
            </a:endParaRPr>
          </a:p>
        </p:txBody>
      </p:sp>
      <p:sp>
        <p:nvSpPr>
          <p:cNvPr id="5" name="5-Point Star 4"/>
          <p:cNvSpPr/>
          <p:nvPr/>
        </p:nvSpPr>
        <p:spPr>
          <a:xfrm>
            <a:off x="86396" y="86735"/>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6688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signPatternsResourceProperties.gif"/>
          <p:cNvPicPr>
            <a:picLocks noChangeAspect="1"/>
          </p:cNvPicPr>
          <p:nvPr/>
        </p:nvPicPr>
        <p:blipFill>
          <a:blip r:embed="rId3" cstate="print"/>
          <a:stretch>
            <a:fillRect/>
          </a:stretch>
        </p:blipFill>
        <p:spPr bwMode="auto">
          <a:xfrm>
            <a:off x="2971800" y="1214444"/>
            <a:ext cx="6105303" cy="4963613"/>
          </a:xfrm>
          <a:prstGeom prst="rect">
            <a:avLst/>
          </a:prstGeom>
          <a:noFill/>
          <a:ln w="9525">
            <a:noFill/>
            <a:miter lim="800000"/>
            <a:headEnd/>
            <a:tailEnd/>
          </a:ln>
        </p:spPr>
      </p:pic>
      <p:sp>
        <p:nvSpPr>
          <p:cNvPr id="29698" name="Rectangle 1"/>
          <p:cNvSpPr>
            <a:spLocks noGrp="1" noChangeArrowheads="1"/>
          </p:cNvSpPr>
          <p:nvPr>
            <p:ph type="title"/>
          </p:nvPr>
        </p:nvSpPr>
        <p:spPr>
          <a:xfrm>
            <a:off x="3048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Value Creation with</a:t>
            </a:r>
            <a:br>
              <a:rPr lang="en-US" sz="3600" b="1" dirty="0" smtClean="0">
                <a:sym typeface="UC Berkeley OS Sign"/>
              </a:rPr>
            </a:br>
            <a:r>
              <a:rPr lang="en-US" sz="3600" b="1" dirty="0" smtClean="0">
                <a:sym typeface="UC Berkeley OS Sign"/>
              </a:rPr>
              <a:t> “Smart” Resources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2400" y="1447800"/>
            <a:ext cx="3429000" cy="4496902"/>
          </a:xfrm>
          <a:prstGeom prst="rect">
            <a:avLst/>
          </a:prstGeom>
          <a:noFill/>
          <a:ln w="9525">
            <a:noFill/>
            <a:miter lim="800000"/>
            <a:headEnd/>
            <a:tailEnd/>
          </a:ln>
        </p:spPr>
        <p:txBody>
          <a:bodyPr wrap="square" lIns="64291" tIns="32146" rIns="64291" bIns="32146">
            <a:spAutoFit/>
          </a:bodyPr>
          <a:lstStyle/>
          <a:p>
            <a:r>
              <a:rPr lang="en-US" sz="2400" dirty="0" smtClean="0"/>
              <a:t>The variety and functions of interactions with digital resources are determined by the amount of structure and semantics represented in their digital encoding, in the descriptions associated with the resources, or by the intelligence of the</a:t>
            </a:r>
          </a:p>
          <a:p>
            <a:r>
              <a:rPr lang="en-US" sz="2400" dirty="0" smtClean="0"/>
              <a:t>computational processes applied to them</a:t>
            </a:r>
            <a:endParaRPr lang="en-US" sz="2400" dirty="0" smtClean="0">
              <a:latin typeface="UC Berkeley OS Sign"/>
              <a:cs typeface="Arial" pitchFamily="34" charset="0"/>
              <a:sym typeface="UC Berkeley OS Sign"/>
            </a:endParaRPr>
          </a:p>
        </p:txBody>
      </p:sp>
      <p:sp>
        <p:nvSpPr>
          <p:cNvPr id="6" name="5-Point Star 5"/>
          <p:cNvSpPr/>
          <p:nvPr/>
        </p:nvSpPr>
        <p:spPr>
          <a:xfrm>
            <a:off x="118872" y="138298"/>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82927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990600" y="152400"/>
            <a:ext cx="7086600" cy="1676400"/>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Disaggregation of </a:t>
            </a:r>
            <a:br>
              <a:rPr lang="en-US" sz="4000" b="1" dirty="0" smtClean="0"/>
            </a:br>
            <a:r>
              <a:rPr lang="en-US" sz="4000" b="1" dirty="0" smtClean="0"/>
              <a:t>Symbolic Interaction</a:t>
            </a:r>
            <a:br>
              <a:rPr lang="en-US" sz="4000" b="1" dirty="0" smtClean="0"/>
            </a:br>
            <a:r>
              <a:rPr lang="en-US" sz="4000" b="1" dirty="0" smtClean="0"/>
              <a:t> and Other Impacts of Technology</a:t>
            </a:r>
          </a:p>
        </p:txBody>
      </p:sp>
      <p:pic>
        <p:nvPicPr>
          <p:cNvPr id="2056" name="Picture 8" descr="http://assets.macys.com/navapp/web20/assets/script/scene7/core/images/spacer.gif"/>
          <p:cNvPicPr>
            <a:picLocks noChangeAspect="1" noChangeArrowheads="1"/>
          </p:cNvPicPr>
          <p:nvPr/>
        </p:nvPicPr>
        <p:blipFill>
          <a:blip r:embed="rId10"/>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10"/>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10"/>
          <a:srcRect/>
          <a:stretch>
            <a:fillRect/>
          </a:stretch>
        </p:blipFill>
        <p:spPr bwMode="auto">
          <a:xfrm>
            <a:off x="155575" y="-136525"/>
            <a:ext cx="9525" cy="9525"/>
          </a:xfrm>
          <a:prstGeom prst="rect">
            <a:avLst/>
          </a:prstGeom>
          <a:noFill/>
        </p:spPr>
      </p:pic>
      <p:grpSp>
        <p:nvGrpSpPr>
          <p:cNvPr id="18" name="Group 17"/>
          <p:cNvGrpSpPr/>
          <p:nvPr/>
        </p:nvGrpSpPr>
        <p:grpSpPr>
          <a:xfrm>
            <a:off x="457200" y="2057400"/>
            <a:ext cx="5334000" cy="4419600"/>
            <a:chOff x="1676400" y="2286000"/>
            <a:chExt cx="4343400" cy="3276600"/>
          </a:xfrm>
        </p:grpSpPr>
        <p:sp>
          <p:nvSpPr>
            <p:cNvPr id="11" name="Rounded Rectangle 10"/>
            <p:cNvSpPr/>
            <p:nvPr>
              <p:custDataLst>
                <p:tags r:id="rId1"/>
              </p:custDataLst>
            </p:nvPr>
          </p:nvSpPr>
          <p:spPr bwMode="auto">
            <a:xfrm>
              <a:off x="1676400" y="2286000"/>
              <a:ext cx="4343400" cy="32766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p:cNvSpPr/>
            <p:nvPr>
              <p:custDataLst>
                <p:tags r:id="rId2"/>
              </p:custDataLst>
            </p:nvPr>
          </p:nvSpPr>
          <p:spPr bwMode="auto">
            <a:xfrm>
              <a:off x="3019894" y="3100388"/>
              <a:ext cx="1539405" cy="1229990"/>
            </a:xfrm>
            <a:prstGeom prst="ellipse">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0" tIns="0" rIns="0" bIns="0" anchor="ctr"/>
            <a:lstStyle/>
            <a:p>
              <a:pPr algn="ctr" fontAlgn="auto">
                <a:spcBef>
                  <a:spcPts val="0"/>
                </a:spcBef>
                <a:spcAft>
                  <a:spcPts val="0"/>
                </a:spcAft>
                <a:defRPr/>
              </a:pPr>
              <a:r>
                <a:rPr lang="en-US" sz="1200" b="1" dirty="0">
                  <a:solidFill>
                    <a:schemeClr val="tx2"/>
                  </a:solidFill>
                </a:rPr>
                <a:t>Symbolic</a:t>
              </a:r>
              <a:r>
                <a:rPr lang="en-US" sz="1400" b="1" dirty="0">
                  <a:solidFill>
                    <a:schemeClr val="tx2"/>
                  </a:solidFill>
                </a:rPr>
                <a:t> </a:t>
              </a:r>
              <a:r>
                <a:rPr lang="en-US" sz="1200" b="1" dirty="0">
                  <a:solidFill>
                    <a:schemeClr val="tx2"/>
                  </a:solidFill>
                </a:rPr>
                <a:t>Manipulation</a:t>
              </a:r>
            </a:p>
            <a:p>
              <a:pPr algn="ctr" fontAlgn="auto">
                <a:spcBef>
                  <a:spcPts val="0"/>
                </a:spcBef>
                <a:spcAft>
                  <a:spcPts val="0"/>
                </a:spcAft>
                <a:defRPr/>
              </a:pPr>
              <a:r>
                <a:rPr lang="en-US" sz="1200" b="1" dirty="0">
                  <a:solidFill>
                    <a:schemeClr val="tx2"/>
                  </a:solidFill>
                </a:rPr>
                <a:t>(Part 1)</a:t>
              </a:r>
              <a:endParaRPr lang="en-US" sz="1400" b="1" dirty="0">
                <a:solidFill>
                  <a:schemeClr val="tx2"/>
                </a:solidFill>
              </a:endParaRPr>
            </a:p>
          </p:txBody>
        </p:sp>
        <p:sp>
          <p:nvSpPr>
            <p:cNvPr id="13" name="Oval 12"/>
            <p:cNvSpPr/>
            <p:nvPr>
              <p:custDataLst>
                <p:tags r:id="rId3"/>
              </p:custDataLst>
            </p:nvPr>
          </p:nvSpPr>
          <p:spPr bwMode="auto">
            <a:xfrm>
              <a:off x="4061646" y="2628900"/>
              <a:ext cx="1373954" cy="1229990"/>
            </a:xfrm>
            <a:prstGeom prst="ellipse">
              <a:avLst/>
            </a:prstGeom>
            <a:gradFill>
              <a:gsLst>
                <a:gs pos="0">
                  <a:schemeClr val="accent3">
                    <a:tint val="50000"/>
                    <a:satMod val="300000"/>
                    <a:alpha val="30000"/>
                  </a:schemeClr>
                </a:gs>
                <a:gs pos="35000">
                  <a:schemeClr val="accent3">
                    <a:tint val="37000"/>
                    <a:satMod val="300000"/>
                    <a:alpha val="30000"/>
                  </a:schemeClr>
                </a:gs>
                <a:gs pos="100000">
                  <a:schemeClr val="accent3">
                    <a:tint val="15000"/>
                    <a:satMod val="350000"/>
                    <a:alpha val="30000"/>
                  </a:schemeClr>
                </a:gs>
              </a:gsLst>
            </a:gra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400" b="1" dirty="0">
                <a:solidFill>
                  <a:schemeClr val="accent3">
                    <a:lumMod val="50000"/>
                  </a:schemeClr>
                </a:solidFill>
              </a:endParaRPr>
            </a:p>
          </p:txBody>
        </p:sp>
        <p:sp>
          <p:nvSpPr>
            <p:cNvPr id="14" name="Oval 13"/>
            <p:cNvSpPr/>
            <p:nvPr>
              <p:custDataLst>
                <p:tags r:id="rId4"/>
              </p:custDataLst>
            </p:nvPr>
          </p:nvSpPr>
          <p:spPr bwMode="auto">
            <a:xfrm>
              <a:off x="4128109" y="3640138"/>
              <a:ext cx="1375753" cy="1229990"/>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30000"/>
                  </a:schemeClr>
                </a:gs>
              </a:gsLst>
            </a:gra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400" b="1" dirty="0">
                <a:solidFill>
                  <a:schemeClr val="accent4"/>
                </a:solidFill>
              </a:endParaRPr>
            </a:p>
          </p:txBody>
        </p:sp>
        <p:sp>
          <p:nvSpPr>
            <p:cNvPr id="15" name="Moon 14"/>
            <p:cNvSpPr/>
            <p:nvPr>
              <p:custDataLst>
                <p:tags r:id="rId5"/>
              </p:custDataLst>
            </p:nvPr>
          </p:nvSpPr>
          <p:spPr bwMode="auto">
            <a:xfrm>
              <a:off x="2125357" y="3100388"/>
              <a:ext cx="1221094" cy="1299217"/>
            </a:xfrm>
            <a:prstGeom prst="moon">
              <a:avLst>
                <a:gd name="adj" fmla="val 68923"/>
              </a:avLst>
            </a:prstGeom>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fontAlgn="auto">
                <a:spcBef>
                  <a:spcPts val="0"/>
                </a:spcBef>
                <a:spcAft>
                  <a:spcPts val="0"/>
                </a:spcAft>
                <a:defRPr/>
              </a:pPr>
              <a:r>
                <a:rPr lang="en-US" sz="1200" b="1" dirty="0">
                  <a:solidFill>
                    <a:schemeClr val="tx2"/>
                  </a:solidFill>
                </a:rPr>
                <a:t>Symbolic </a:t>
              </a:r>
            </a:p>
            <a:p>
              <a:pPr algn="ctr" fontAlgn="auto">
                <a:spcBef>
                  <a:spcPts val="0"/>
                </a:spcBef>
                <a:spcAft>
                  <a:spcPts val="0"/>
                </a:spcAft>
                <a:defRPr/>
              </a:pPr>
              <a:r>
                <a:rPr lang="en-US" sz="1200" b="1" dirty="0">
                  <a:solidFill>
                    <a:schemeClr val="tx2"/>
                  </a:solidFill>
                </a:rPr>
                <a:t>Manipulation</a:t>
              </a:r>
            </a:p>
            <a:p>
              <a:pPr algn="ctr" fontAlgn="auto">
                <a:spcBef>
                  <a:spcPts val="0"/>
                </a:spcBef>
                <a:spcAft>
                  <a:spcPts val="0"/>
                </a:spcAft>
                <a:defRPr/>
              </a:pPr>
              <a:r>
                <a:rPr lang="en-US" sz="1200" b="1" dirty="0">
                  <a:solidFill>
                    <a:schemeClr val="tx2"/>
                  </a:solidFill>
                </a:rPr>
                <a:t>(Part 2)</a:t>
              </a:r>
            </a:p>
            <a:p>
              <a:pPr algn="ctr" fontAlgn="auto">
                <a:spcBef>
                  <a:spcPts val="0"/>
                </a:spcBef>
                <a:spcAft>
                  <a:spcPts val="0"/>
                </a:spcAft>
                <a:defRPr/>
              </a:pPr>
              <a:endParaRPr lang="en-US" sz="1050" dirty="0"/>
            </a:p>
          </p:txBody>
        </p:sp>
        <p:sp>
          <p:nvSpPr>
            <p:cNvPr id="16" name="Oval 15"/>
            <p:cNvSpPr/>
            <p:nvPr>
              <p:custDataLst>
                <p:tags r:id="rId6"/>
              </p:custDataLst>
            </p:nvPr>
          </p:nvSpPr>
          <p:spPr bwMode="auto">
            <a:xfrm>
              <a:off x="4298895" y="2695575"/>
              <a:ext cx="1070031" cy="888684"/>
            </a:xfrm>
            <a:prstGeom prst="ellipse">
              <a:avLst/>
            </a:prstGeom>
            <a:gradFill flip="none" rotWithShape="1">
              <a:gsLst>
                <a:gs pos="0">
                  <a:schemeClr val="accent3">
                    <a:lumMod val="75000"/>
                  </a:schemeClr>
                </a:gs>
                <a:gs pos="35000">
                  <a:schemeClr val="accent3">
                    <a:tint val="37000"/>
                    <a:satMod val="300000"/>
                  </a:schemeClr>
                </a:gs>
                <a:gs pos="100000">
                  <a:schemeClr val="accent3">
                    <a:tint val="15000"/>
                    <a:satMod val="35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fontAlgn="auto">
                <a:spcBef>
                  <a:spcPts val="0"/>
                </a:spcBef>
                <a:spcAft>
                  <a:spcPts val="0"/>
                </a:spcAft>
                <a:defRPr/>
              </a:pPr>
              <a:r>
                <a:rPr lang="en-US" sz="1200" b="1" dirty="0">
                  <a:solidFill>
                    <a:schemeClr val="accent3">
                      <a:lumMod val="50000"/>
                    </a:schemeClr>
                  </a:solidFill>
                </a:rPr>
                <a:t>Robotics, </a:t>
              </a:r>
            </a:p>
            <a:p>
              <a:pPr algn="ctr" fontAlgn="auto">
                <a:spcBef>
                  <a:spcPts val="0"/>
                </a:spcBef>
                <a:spcAft>
                  <a:spcPts val="0"/>
                </a:spcAft>
                <a:defRPr/>
              </a:pPr>
              <a:r>
                <a:rPr lang="en-US" sz="1200" b="1" dirty="0">
                  <a:solidFill>
                    <a:schemeClr val="accent3">
                      <a:lumMod val="50000"/>
                    </a:schemeClr>
                  </a:solidFill>
                </a:rPr>
                <a:t>Remote </a:t>
              </a:r>
            </a:p>
            <a:p>
              <a:pPr algn="ctr" fontAlgn="auto">
                <a:spcBef>
                  <a:spcPts val="0"/>
                </a:spcBef>
                <a:spcAft>
                  <a:spcPts val="0"/>
                </a:spcAft>
                <a:defRPr/>
              </a:pPr>
              <a:r>
                <a:rPr lang="en-US" sz="1200" b="1" dirty="0">
                  <a:solidFill>
                    <a:schemeClr val="accent3">
                      <a:lumMod val="50000"/>
                    </a:schemeClr>
                  </a:solidFill>
                </a:rPr>
                <a:t>manipulation?</a:t>
              </a:r>
            </a:p>
          </p:txBody>
        </p:sp>
        <p:sp>
          <p:nvSpPr>
            <p:cNvPr id="17" name="Oval 16"/>
            <p:cNvSpPr/>
            <p:nvPr>
              <p:custDataLst>
                <p:tags r:id="rId7"/>
              </p:custDataLst>
            </p:nvPr>
          </p:nvSpPr>
          <p:spPr bwMode="auto">
            <a:xfrm>
              <a:off x="4367369" y="3910013"/>
              <a:ext cx="1068232" cy="888684"/>
            </a:xfrm>
            <a:prstGeom prst="ellipse">
              <a:avLst/>
            </a:prstGeom>
            <a:gradFill>
              <a:gsLst>
                <a:gs pos="0">
                  <a:schemeClr val="accent4">
                    <a:lumMod val="75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fontAlgn="auto">
                <a:spcBef>
                  <a:spcPts val="0"/>
                </a:spcBef>
                <a:spcAft>
                  <a:spcPts val="0"/>
                </a:spcAft>
                <a:defRPr/>
              </a:pPr>
              <a:r>
                <a:rPr lang="en-US" sz="1200" b="1" dirty="0">
                  <a:solidFill>
                    <a:schemeClr val="accent4">
                      <a:lumMod val="50000"/>
                    </a:schemeClr>
                  </a:solidFill>
                </a:rPr>
                <a:t>Telepresence?</a:t>
              </a:r>
            </a:p>
          </p:txBody>
        </p:sp>
      </p:grpSp>
      <p:sp>
        <p:nvSpPr>
          <p:cNvPr id="22" name="TextBox 21"/>
          <p:cNvSpPr txBox="1"/>
          <p:nvPr/>
        </p:nvSpPr>
        <p:spPr>
          <a:xfrm>
            <a:off x="6019800" y="2209800"/>
            <a:ext cx="2743200" cy="3539430"/>
          </a:xfrm>
          <a:prstGeom prst="rect">
            <a:avLst/>
          </a:prstGeom>
          <a:noFill/>
        </p:spPr>
        <p:txBody>
          <a:bodyPr wrap="square" rtlCol="0">
            <a:spAutoFit/>
          </a:bodyPr>
          <a:lstStyle/>
          <a:p>
            <a:pPr lvl="1" fontAlgn="auto">
              <a:spcBef>
                <a:spcPts val="0"/>
              </a:spcBef>
              <a:spcAft>
                <a:spcPts val="0"/>
              </a:spcAft>
              <a:defRPr/>
            </a:pPr>
            <a:r>
              <a:rPr lang="en-US" sz="2800" b="1" dirty="0" smtClean="0"/>
              <a:t>Information can augment</a:t>
            </a:r>
            <a:br>
              <a:rPr lang="en-US" sz="2800" b="1" dirty="0" smtClean="0"/>
            </a:br>
            <a:r>
              <a:rPr lang="en-US" sz="2800" b="1" dirty="0" smtClean="0"/>
              <a:t>interpersonal and physical interactions</a:t>
            </a:r>
          </a:p>
          <a:p>
            <a:pPr lvl="1" fontAlgn="auto">
              <a:spcBef>
                <a:spcPts val="0"/>
              </a:spcBef>
              <a:spcAft>
                <a:spcPts val="0"/>
              </a:spcAft>
              <a:defRPr/>
            </a:pPr>
            <a:r>
              <a:rPr lang="en-US" sz="2800" b="1" dirty="0" smtClean="0"/>
              <a:t/>
            </a:r>
            <a:br>
              <a:rPr lang="en-US" sz="2800" b="1" dirty="0" smtClean="0"/>
            </a:br>
            <a:r>
              <a:rPr lang="en-US" sz="2800" b="1" dirty="0" smtClean="0"/>
              <a:t>And can also replace them</a:t>
            </a:r>
            <a:endParaRPr lang="en-US" sz="2800" b="1" dirty="0"/>
          </a:p>
        </p:txBody>
      </p:sp>
      <p:sp>
        <p:nvSpPr>
          <p:cNvPr id="19" name="5-Point Star 18"/>
          <p:cNvSpPr/>
          <p:nvPr/>
        </p:nvSpPr>
        <p:spPr>
          <a:xfrm>
            <a:off x="304800" y="152400"/>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16636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srcRect/>
          <a:stretch>
            <a:fillRect/>
          </a:stretch>
        </p:blipFill>
        <p:spPr bwMode="auto">
          <a:xfrm>
            <a:off x="5105400" y="304800"/>
            <a:ext cx="3671359" cy="3019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7105" name="Title 1"/>
          <p:cNvSpPr>
            <a:spLocks noGrp="1"/>
          </p:cNvSpPr>
          <p:nvPr>
            <p:ph type="title"/>
          </p:nvPr>
        </p:nvSpPr>
        <p:spPr>
          <a:xfrm>
            <a:off x="762000" y="228600"/>
            <a:ext cx="441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Telepresence</a:t>
            </a:r>
            <a:br>
              <a:rPr lang="en-US" sz="3600" b="1" dirty="0" smtClean="0"/>
            </a:br>
            <a:r>
              <a:rPr lang="en-US" sz="3600" b="1" dirty="0" smtClean="0"/>
              <a:t> &amp; Telerobotics</a:t>
            </a:r>
          </a:p>
        </p:txBody>
      </p:sp>
      <p:pic>
        <p:nvPicPr>
          <p:cNvPr id="13" name="Picture 2"/>
          <p:cNvPicPr>
            <a:picLocks noChangeAspect="1" noChangeArrowheads="1"/>
          </p:cNvPicPr>
          <p:nvPr/>
        </p:nvPicPr>
        <p:blipFill>
          <a:blip r:embed="rId4" cstate="print"/>
          <a:srcRect/>
          <a:stretch>
            <a:fillRect/>
          </a:stretch>
        </p:blipFill>
        <p:spPr bwMode="auto">
          <a:xfrm>
            <a:off x="762000" y="1981200"/>
            <a:ext cx="3908734"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3"/>
          <p:cNvPicPr>
            <a:picLocks noChangeAspect="1" noChangeArrowheads="1"/>
          </p:cNvPicPr>
          <p:nvPr/>
        </p:nvPicPr>
        <p:blipFill>
          <a:blip r:embed="rId5" cstate="print"/>
          <a:srcRect/>
          <a:stretch>
            <a:fillRect/>
          </a:stretch>
        </p:blipFill>
        <p:spPr bwMode="auto">
          <a:xfrm>
            <a:off x="5181600" y="3657600"/>
            <a:ext cx="3237739" cy="3026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6782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
          <p:cNvSpPr>
            <a:spLocks noGrp="1" noChangeArrowheads="1"/>
          </p:cNvSpPr>
          <p:nvPr>
            <p:ph type="title"/>
          </p:nvPr>
        </p:nvSpPr>
        <p:spPr>
          <a:xfrm>
            <a:off x="914400" y="228600"/>
            <a:ext cx="3505200" cy="1190997"/>
          </a:xfrm>
        </p:spPr>
        <p:txBody>
          <a:bodyPr/>
          <a:lstStyle/>
          <a:p>
            <a:pPr eaLnBrk="1" hangingPunct="1">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altLang="en-US" sz="4000" b="1" kern="1200" dirty="0">
                <a:latin typeface="+mj-lt"/>
                <a:sym typeface="UC Berkeley OS Sign"/>
              </a:rPr>
              <a:t>An Organized Closet</a:t>
            </a:r>
          </a:p>
        </p:txBody>
      </p:sp>
      <p:sp>
        <p:nvSpPr>
          <p:cNvPr id="99331"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fontAlgn="base">
              <a:spcBef>
                <a:spcPct val="0"/>
              </a:spcBef>
              <a:spcAft>
                <a:spcPct val="0"/>
              </a:spcAft>
            </a:pPr>
            <a:fld id="{90F5471A-488A-4F27-BCB6-A9C573AB2D13}" type="slidenum">
              <a:rPr lang="en-US" altLang="en-US" sz="1477">
                <a:solidFill>
                  <a:srgbClr val="002955"/>
                </a:solidFill>
                <a:latin typeface="UC Berkeley OS Sign"/>
                <a:ea typeface="MS PGothic" panose="020B0600070205080204" pitchFamily="34" charset="-128"/>
                <a:sym typeface="UC Berkeley OS Sign"/>
              </a:rPr>
              <a:pPr algn="ctr" fontAlgn="base">
                <a:spcBef>
                  <a:spcPct val="0"/>
                </a:spcBef>
                <a:spcAft>
                  <a:spcPct val="0"/>
                </a:spcAft>
              </a:pPr>
              <a:t>3</a:t>
            </a:fld>
            <a:endParaRPr lang="en-US" altLang="en-US" sz="1477">
              <a:solidFill>
                <a:srgbClr val="002955"/>
              </a:solidFill>
              <a:latin typeface="UC Berkeley OS Sign"/>
              <a:ea typeface="MS PGothic" panose="020B0600070205080204" pitchFamily="34" charset="-128"/>
              <a:sym typeface="UC Berkeley OS Sign"/>
            </a:endParaRPr>
          </a:p>
        </p:txBody>
      </p:sp>
      <p:pic>
        <p:nvPicPr>
          <p:cNvPr id="99332" name="Content Placeholder 8" descr="3766541080_2763a33f3a_o.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600199"/>
            <a:ext cx="5268792" cy="4981187"/>
          </a:xfrm>
        </p:spPr>
      </p:pic>
      <p:pic>
        <p:nvPicPr>
          <p:cNvPr id="2" name="Picture 1"/>
          <p:cNvPicPr>
            <a:picLocks noChangeAspect="1"/>
          </p:cNvPicPr>
          <p:nvPr/>
        </p:nvPicPr>
        <p:blipFill>
          <a:blip r:embed="rId4"/>
          <a:stretch>
            <a:fillRect/>
          </a:stretch>
        </p:blipFill>
        <p:spPr>
          <a:xfrm>
            <a:off x="5642828" y="76200"/>
            <a:ext cx="3141353" cy="3991537"/>
          </a:xfrm>
          <a:prstGeom prst="rect">
            <a:avLst/>
          </a:prstGeom>
        </p:spPr>
      </p:pic>
      <p:pic>
        <p:nvPicPr>
          <p:cNvPr id="3" name="Picture 2"/>
          <p:cNvPicPr>
            <a:picLocks noChangeAspect="1"/>
          </p:cNvPicPr>
          <p:nvPr/>
        </p:nvPicPr>
        <p:blipFill>
          <a:blip r:embed="rId5"/>
          <a:stretch>
            <a:fillRect/>
          </a:stretch>
        </p:blipFill>
        <p:spPr>
          <a:xfrm>
            <a:off x="5642828" y="3819099"/>
            <a:ext cx="2989141" cy="2762287"/>
          </a:xfrm>
          <a:prstGeom prst="rect">
            <a:avLst/>
          </a:prstGeom>
        </p:spPr>
      </p:pic>
    </p:spTree>
    <p:extLst>
      <p:ext uri="{BB962C8B-B14F-4D97-AF65-F5344CB8AC3E}">
        <p14:creationId xmlns:p14="http://schemas.microsoft.com/office/powerpoint/2010/main" val="3955971662"/>
      </p:ext>
    </p:extLst>
  </p:cSld>
  <p:clrMapOvr>
    <a:masterClrMapping/>
  </p:clrMapOvr>
  <p:transition advTm="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7772400" cy="1470025"/>
          </a:xfrm>
        </p:spPr>
        <p:txBody>
          <a:bodyPr>
            <a:normAutofit/>
          </a:bodyPr>
          <a:lstStyle/>
          <a:p>
            <a:r>
              <a:rPr lang="en-US" sz="5400" dirty="0" smtClean="0"/>
              <a:t>Maintaining Resources</a:t>
            </a:r>
            <a:endParaRPr lang="en-US" sz="5400" dirty="0"/>
          </a:p>
        </p:txBody>
      </p:sp>
    </p:spTree>
    <p:extLst>
      <p:ext uri="{BB962C8B-B14F-4D97-AF65-F5344CB8AC3E}">
        <p14:creationId xmlns:p14="http://schemas.microsoft.com/office/powerpoint/2010/main" val="965880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32172" y="750094"/>
          <a:ext cx="8590359" cy="6107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7" name="Rectangle 1"/>
          <p:cNvSpPr>
            <a:spLocks noGrp="1" noChangeArrowheads="1"/>
          </p:cNvSpPr>
          <p:nvPr>
            <p:ph type="title"/>
          </p:nvPr>
        </p:nvSpPr>
        <p:spPr>
          <a:xfrm>
            <a:off x="285750" y="58936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Resource Preservation </a:t>
            </a:r>
            <a:r>
              <a:rPr lang="en-US" sz="4000" b="1" dirty="0" smtClean="0"/>
              <a:t>as</a:t>
            </a:r>
            <a:br>
              <a:rPr lang="en-US" sz="4000" b="1" dirty="0" smtClean="0"/>
            </a:br>
            <a:r>
              <a:rPr lang="en-US" sz="4000" b="1" dirty="0" smtClean="0"/>
              <a:t> </a:t>
            </a:r>
            <a:r>
              <a:rPr lang="en-US" sz="4000" b="1" dirty="0"/>
              <a:t>Means vs. End</a:t>
            </a:r>
            <a:endParaRPr lang="en-US" sz="4000" b="1" dirty="0">
              <a:sym typeface="UC Berkeley OS Sign"/>
            </a:endParaRPr>
          </a:p>
        </p:txBody>
      </p:sp>
      <p:sp>
        <p:nvSpPr>
          <p:cNvPr id="1638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99F6D396-EE4C-4EEA-A695-BF250B35A6BF}"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409312827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Maintaining Resources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36719" cy="396278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Maintaining includes any activity whose purpose is to ensure that a resource will be available at some future time for use or reuse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Note that the intended future "user" of a resource might be a computational process or service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For many kinds of resources, you need to preserve more than the "primary resource" for it to have future use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Maintenance has many synonyms or near-synonyms across domains: Preservation, curation, governance, storage…</a:t>
            </a:r>
            <a:endParaRPr lang="en-US" sz="2400" dirty="0">
              <a:latin typeface="UC Berkeley OS Sign"/>
            </a:endParaRPr>
          </a:p>
        </p:txBody>
      </p:sp>
      <p:sp>
        <p:nvSpPr>
          <p:cNvPr id="5" name="5-Point Star 4"/>
          <p:cNvSpPr/>
          <p:nvPr/>
        </p:nvSpPr>
        <p:spPr>
          <a:xfrm>
            <a:off x="228600" y="228600"/>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76750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Organizing {and,or,vs.} Maintaining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524000"/>
            <a:ext cx="8036719" cy="413257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latin typeface="UC Berkeley OS Sign"/>
              </a:rPr>
              <a:t>How we organize a collection of resources can determine what kinds of maintenance we can do and how hard it is to do it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latin typeface="UC Berkeley OS Sign"/>
              </a:rPr>
              <a:t> How well can we anticipate future changes to the collection or the desired interactions?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latin typeface="UC Berkeley OS Sign"/>
              </a:rPr>
              <a:t> Designing / organizing for maintainability and extensibility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latin typeface="UC Berkeley OS Sign"/>
              </a:rPr>
              <a:t>Resource properties or the intended interactions might change over time</a:t>
            </a:r>
          </a:p>
        </p:txBody>
      </p:sp>
    </p:spTree>
    <p:extLst>
      <p:ext uri="{BB962C8B-B14F-4D97-AF65-F5344CB8AC3E}">
        <p14:creationId xmlns:p14="http://schemas.microsoft.com/office/powerpoint/2010/main" val="126884560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Selecting {and,or,vs.} Maintaining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371600"/>
            <a:ext cx="8036719" cy="277668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SELECTION is based on some set of implicit or explicit criteria applied to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MAINTENANCE activities should be consistent with the selection criteria</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More carefully selected resources should be maintained more carefully</a:t>
            </a:r>
          </a:p>
        </p:txBody>
      </p:sp>
    </p:spTree>
    <p:extLst>
      <p:ext uri="{BB962C8B-B14F-4D97-AF65-F5344CB8AC3E}">
        <p14:creationId xmlns:p14="http://schemas.microsoft.com/office/powerpoint/2010/main" val="210208664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0998" y="52474"/>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Preservation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74820" y="990600"/>
            <a:ext cx="7930980" cy="159072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Preservation of physical resources requires that they be kept in conditions that prevent their deterioration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It might also include actions to improve access or to restore the resource</a:t>
            </a:r>
          </a:p>
        </p:txBody>
      </p:sp>
      <p:pic>
        <p:nvPicPr>
          <p:cNvPr id="5" name="Content Placeholder 8" descr="3766541080_2763a33f3a_o.jpg"/>
          <p:cNvPicPr>
            <a:picLocks noGrp="1" noChangeAspect="1"/>
          </p:cNvPicPr>
          <p:nvPr>
            <p:ph idx="1"/>
          </p:nvPr>
        </p:nvPicPr>
        <p:blipFill>
          <a:blip r:embed="rId3" cstate="print"/>
          <a:stretch>
            <a:fillRect/>
          </a:stretch>
        </p:blipFill>
        <p:spPr>
          <a:xfrm>
            <a:off x="228600" y="3249896"/>
            <a:ext cx="3505884" cy="2535024"/>
          </a:xfrm>
        </p:spPr>
      </p:pic>
      <p:sp>
        <p:nvSpPr>
          <p:cNvPr id="2" name="TextBox 1"/>
          <p:cNvSpPr txBox="1"/>
          <p:nvPr/>
        </p:nvSpPr>
        <p:spPr>
          <a:xfrm>
            <a:off x="381747" y="6035027"/>
            <a:ext cx="3733800" cy="369332"/>
          </a:xfrm>
          <a:prstGeom prst="rect">
            <a:avLst/>
          </a:prstGeom>
          <a:noFill/>
        </p:spPr>
        <p:txBody>
          <a:bodyPr wrap="square" rtlCol="0">
            <a:spAutoFit/>
          </a:bodyPr>
          <a:lstStyle/>
          <a:p>
            <a:r>
              <a:rPr lang="en-US" dirty="0" smtClean="0"/>
              <a:t>B-52 “Boneyard” in Arizona desert</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997" y="2916108"/>
            <a:ext cx="4678379" cy="3118919"/>
          </a:xfrm>
          <a:prstGeom prst="rect">
            <a:avLst/>
          </a:prstGeom>
        </p:spPr>
      </p:pic>
      <p:sp>
        <p:nvSpPr>
          <p:cNvPr id="6" name="Rectangle 5"/>
          <p:cNvSpPr/>
          <p:nvPr/>
        </p:nvSpPr>
        <p:spPr>
          <a:xfrm>
            <a:off x="4572000" y="6185147"/>
            <a:ext cx="3805722" cy="369332"/>
          </a:xfrm>
          <a:prstGeom prst="rect">
            <a:avLst/>
          </a:prstGeom>
        </p:spPr>
        <p:txBody>
          <a:bodyPr wrap="none">
            <a:spAutoFit/>
          </a:bodyPr>
          <a:lstStyle/>
          <a:p>
            <a:r>
              <a:rPr lang="en-US" dirty="0" smtClean="0"/>
              <a:t>Final scene in ”Raiders of the Lost Ark”</a:t>
            </a:r>
            <a:endParaRPr lang="en-US" dirty="0"/>
          </a:p>
        </p:txBody>
      </p:sp>
    </p:spTree>
    <p:extLst>
      <p:ext uri="{BB962C8B-B14F-4D97-AF65-F5344CB8AC3E}">
        <p14:creationId xmlns:p14="http://schemas.microsoft.com/office/powerpoint/2010/main" val="201577088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The Ship of Theseus Paradox</a:t>
            </a:r>
          </a:p>
        </p:txBody>
      </p:sp>
      <p:sp>
        <p:nvSpPr>
          <p:cNvPr id="3" name="Content Placeholder 2"/>
          <p:cNvSpPr>
            <a:spLocks noGrp="1"/>
          </p:cNvSpPr>
          <p:nvPr>
            <p:ph idx="1"/>
          </p:nvPr>
        </p:nvSpPr>
        <p:spPr/>
        <p:txBody>
          <a:bodyPr>
            <a:normAutofit fontScale="92500" lnSpcReduction="10000"/>
          </a:bodyPr>
          <a:lstStyle/>
          <a:p>
            <a:pPr marL="0" indent="0">
              <a:buNone/>
            </a:pPr>
            <a:r>
              <a:rPr lang="en-US" i="1" dirty="0"/>
              <a:t>The ship </a:t>
            </a:r>
            <a:r>
              <a:rPr lang="en-US" i="1" dirty="0" smtClean="0"/>
              <a:t>of </a:t>
            </a:r>
            <a:r>
              <a:rPr lang="en-US" i="1" dirty="0"/>
              <a:t>Theseus </a:t>
            </a:r>
            <a:r>
              <a:rPr lang="en-US" i="1" dirty="0" smtClean="0"/>
              <a:t>was </a:t>
            </a:r>
            <a:r>
              <a:rPr lang="en-US" i="1" dirty="0"/>
              <a:t>preserved by the Athenians down even to the time of Demetrius Phalereus, for they took away the old planks as they decayed, putting in new and stronger timber in their </a:t>
            </a:r>
            <a:r>
              <a:rPr lang="en-US" i="1" dirty="0" smtClean="0"/>
              <a:t>place</a:t>
            </a:r>
          </a:p>
          <a:p>
            <a:pPr marL="0" indent="0">
              <a:buNone/>
            </a:pPr>
            <a:r>
              <a:rPr lang="en-US" i="1" dirty="0" smtClean="0"/>
              <a:t>This </a:t>
            </a:r>
            <a:r>
              <a:rPr lang="en-US" i="1" dirty="0"/>
              <a:t>ship became a standing example among the philosophers, for the logical question of things that grow; one side holding that the ship remained the same, and the other contending that it was not the </a:t>
            </a:r>
            <a:r>
              <a:rPr lang="en-US" i="1" dirty="0" smtClean="0"/>
              <a:t>same</a:t>
            </a:r>
          </a:p>
          <a:p>
            <a:pPr marL="0" indent="0">
              <a:buNone/>
            </a:pPr>
            <a:r>
              <a:rPr lang="en-US" i="1" dirty="0"/>
              <a:t>	</a:t>
            </a:r>
            <a:r>
              <a:rPr lang="en-US" i="1" dirty="0" smtClean="0"/>
              <a:t>- </a:t>
            </a:r>
            <a:r>
              <a:rPr lang="en-US" dirty="0" smtClean="0"/>
              <a:t>Plutarch (2000 years ago)</a:t>
            </a:r>
            <a:endParaRPr lang="en-US" dirty="0"/>
          </a:p>
        </p:txBody>
      </p:sp>
    </p:spTree>
    <p:extLst>
      <p:ext uri="{BB962C8B-B14F-4D97-AF65-F5344CB8AC3E}">
        <p14:creationId xmlns:p14="http://schemas.microsoft.com/office/powerpoint/2010/main" val="2972118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85800"/>
            <a:ext cx="8382000" cy="4714875"/>
          </a:xfrm>
          <a:prstGeom prst="rect">
            <a:avLst/>
          </a:prstGeom>
        </p:spPr>
      </p:pic>
      <p:sp>
        <p:nvSpPr>
          <p:cNvPr id="3" name="TextBox 2"/>
          <p:cNvSpPr txBox="1"/>
          <p:nvPr/>
        </p:nvSpPr>
        <p:spPr>
          <a:xfrm>
            <a:off x="685800" y="5791200"/>
            <a:ext cx="3429000" cy="954107"/>
          </a:xfrm>
          <a:prstGeom prst="rect">
            <a:avLst/>
          </a:prstGeom>
          <a:noFill/>
        </p:spPr>
        <p:txBody>
          <a:bodyPr wrap="square" rtlCol="0">
            <a:spAutoFit/>
          </a:bodyPr>
          <a:lstStyle/>
          <a:p>
            <a:r>
              <a:rPr lang="en-US" sz="2800" dirty="0" smtClean="0"/>
              <a:t>Ship built from parts of original ship</a:t>
            </a:r>
            <a:endParaRPr lang="en-US" sz="2800" dirty="0"/>
          </a:p>
        </p:txBody>
      </p:sp>
      <p:sp>
        <p:nvSpPr>
          <p:cNvPr id="4" name="TextBox 3"/>
          <p:cNvSpPr txBox="1"/>
          <p:nvPr/>
        </p:nvSpPr>
        <p:spPr>
          <a:xfrm>
            <a:off x="5230368" y="5791199"/>
            <a:ext cx="3429000" cy="954107"/>
          </a:xfrm>
          <a:prstGeom prst="rect">
            <a:avLst/>
          </a:prstGeom>
          <a:noFill/>
        </p:spPr>
        <p:txBody>
          <a:bodyPr wrap="square" rtlCol="0">
            <a:spAutoFit/>
          </a:bodyPr>
          <a:lstStyle/>
          <a:p>
            <a:r>
              <a:rPr lang="en-US" sz="2800" dirty="0"/>
              <a:t>Original ship repaired with all new parts</a:t>
            </a:r>
          </a:p>
        </p:txBody>
      </p:sp>
    </p:spTree>
    <p:extLst>
      <p:ext uri="{BB962C8B-B14F-4D97-AF65-F5344CB8AC3E}">
        <p14:creationId xmlns:p14="http://schemas.microsoft.com/office/powerpoint/2010/main" val="722408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Digital Preservation</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79116" y="1676400"/>
            <a:ext cx="8036719" cy="412949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Preservation of digital copies might seem easier, but other issues arise: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How many copies do we need to ensure preservation?</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Do we care about which copy is the original?</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How do we prevent or at least detect tampering?</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Technological obsolescence of storage media and software requires that preserved digital resources might become inaccessible (compare books on library shelves with files on some storage medium)</a:t>
            </a:r>
          </a:p>
        </p:txBody>
      </p:sp>
    </p:spTree>
    <p:extLst>
      <p:ext uri="{BB962C8B-B14F-4D97-AF65-F5344CB8AC3E}">
        <p14:creationId xmlns:p14="http://schemas.microsoft.com/office/powerpoint/2010/main" val="409743800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48948" y="36576"/>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Preservation (or not) and the Law</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72988" y="1036926"/>
            <a:ext cx="8036719" cy="530917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Laws requiring it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Sarbanes-Oxley Act – requirement to keep transactional and accounting records to enable traceability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Civil procedure rules to enable document discovery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Government accountability FOIAs</a:t>
            </a:r>
            <a:endParaRPr lang="en-US"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Laws prohibiting keeping personally identifiable information</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HIPPA, FERPA, European “right to be forgotten” </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Laws dealing with “failed” preservation</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SB </a:t>
            </a:r>
            <a:r>
              <a:rPr lang="en-US" sz="2400" dirty="0">
                <a:latin typeface="UC Berkeley OS Sign"/>
              </a:rPr>
              <a:t>1386 and similar state statues mandating disclosure of data </a:t>
            </a:r>
            <a:r>
              <a:rPr lang="en-US" sz="2400" dirty="0" smtClean="0">
                <a:latin typeface="UC Berkeley OS Sign"/>
              </a:rPr>
              <a:t>breaches</a:t>
            </a:r>
          </a:p>
        </p:txBody>
      </p:sp>
      <p:sp>
        <p:nvSpPr>
          <p:cNvPr id="5" name="5-Point Star 4"/>
          <p:cNvSpPr/>
          <p:nvPr/>
        </p:nvSpPr>
        <p:spPr>
          <a:xfrm>
            <a:off x="115788" y="36576"/>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8139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Grp="1" noChangeArrowheads="1"/>
          </p:cNvSpPr>
          <p:nvPr>
            <p:ph type="title"/>
          </p:nvPr>
        </p:nvSpPr>
        <p:spPr>
          <a:xfrm>
            <a:off x="1" y="375047"/>
            <a:ext cx="8782348"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altLang="en-US" sz="4000" b="1" dirty="0">
                <a:sym typeface="UC Berkeley OS Sign"/>
              </a:rPr>
              <a:t>Activities in </a:t>
            </a:r>
            <a:r>
              <a:rPr lang="en-US" altLang="en-US" sz="4000" b="1" dirty="0" smtClean="0">
                <a:sym typeface="UC Berkeley OS Sign"/>
              </a:rPr>
              <a:t>a</a:t>
            </a:r>
            <a:br>
              <a:rPr lang="en-US" altLang="en-US" sz="4000" b="1" dirty="0" smtClean="0">
                <a:sym typeface="UC Berkeley OS Sign"/>
              </a:rPr>
            </a:br>
            <a:r>
              <a:rPr lang="en-US" altLang="en-US" sz="4000" b="1" dirty="0" smtClean="0">
                <a:sym typeface="UC Berkeley OS Sign"/>
              </a:rPr>
              <a:t> </a:t>
            </a:r>
            <a:r>
              <a:rPr lang="en-US" altLang="en-US" sz="4000" b="1" dirty="0">
                <a:sym typeface="UC Berkeley OS Sign"/>
              </a:rPr>
              <a:t>Closet Organizing System…</a:t>
            </a:r>
          </a:p>
        </p:txBody>
      </p:sp>
      <p:sp>
        <p:nvSpPr>
          <p:cNvPr id="101379"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B8A7F3DB-34FC-4F64-B2A8-FB395C19ACA5}" type="slidenum">
              <a:rPr lang="en-US" altLang="en-US" sz="1477">
                <a:solidFill>
                  <a:srgbClr val="002955"/>
                </a:solidFill>
                <a:latin typeface="UC Berkeley OS Sign"/>
                <a:ea typeface="MS PGothic" panose="020B0600070205080204" pitchFamily="34" charset="-128"/>
                <a:sym typeface="UC Berkeley OS Sign"/>
              </a:rPr>
              <a:pPr algn="ctr" eaLnBrk="1" hangingPunct="1"/>
              <a:t>4</a:t>
            </a:fld>
            <a:endParaRPr lang="en-US" altLang="en-US" sz="1477">
              <a:solidFill>
                <a:srgbClr val="002955"/>
              </a:solidFill>
              <a:latin typeface="UC Berkeley OS Sign"/>
              <a:ea typeface="MS PGothic" panose="020B0600070205080204" pitchFamily="34" charset="-128"/>
              <a:sym typeface="UC Berkeley OS Sign"/>
            </a:endParaRPr>
          </a:p>
        </p:txBody>
      </p:sp>
      <p:sp>
        <p:nvSpPr>
          <p:cNvPr id="101380" name="Rectangle 7"/>
          <p:cNvSpPr>
            <a:spLocks noChangeArrowheads="1"/>
          </p:cNvSpPr>
          <p:nvPr/>
        </p:nvSpPr>
        <p:spPr bwMode="auto">
          <a:xfrm>
            <a:off x="553641" y="2035969"/>
            <a:ext cx="8036719" cy="337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nSpc>
                <a:spcPct val="92000"/>
              </a:lnSpc>
              <a:spcBef>
                <a:spcPts val="1266"/>
              </a:spcBef>
              <a:buClr>
                <a:srgbClr val="002955"/>
              </a:buClr>
              <a:buSzPct val="44000"/>
              <a:buFont typeface="Wingdings" panose="05000000000000000000" pitchFamily="2" charset="2"/>
              <a:buChar char="l"/>
            </a:pPr>
            <a:r>
              <a:rPr lang="en-US" altLang="en-US" sz="2812" b="1"/>
              <a:t>Selecting</a:t>
            </a:r>
            <a:r>
              <a:rPr lang="en-US" altLang="en-US" sz="2812"/>
              <a:t>: </a:t>
            </a:r>
            <a:r>
              <a:rPr lang="en-US" altLang="en-US" sz="2812" i="1"/>
              <a:t>Should I hang up my sweaters in the closet or put them in a drawer?</a:t>
            </a:r>
          </a:p>
          <a:p>
            <a:pPr>
              <a:lnSpc>
                <a:spcPct val="92000"/>
              </a:lnSpc>
              <a:spcBef>
                <a:spcPts val="1266"/>
              </a:spcBef>
              <a:buClr>
                <a:srgbClr val="002955"/>
              </a:buClr>
              <a:buSzPct val="44000"/>
              <a:buFont typeface="Wingdings" panose="05000000000000000000" pitchFamily="2" charset="2"/>
              <a:buChar char="l"/>
            </a:pPr>
            <a:r>
              <a:rPr lang="en-US" altLang="en-US" sz="2812" i="1"/>
              <a:t> </a:t>
            </a:r>
            <a:r>
              <a:rPr lang="en-US" altLang="en-US" sz="2812" b="1"/>
              <a:t>Organizing</a:t>
            </a:r>
            <a:r>
              <a:rPr lang="en-US" altLang="en-US" sz="2812"/>
              <a:t>: </a:t>
            </a:r>
            <a:r>
              <a:rPr lang="en-US" altLang="en-US" sz="2812" i="1"/>
              <a:t>Should I sort my shirts by color, sleeve type, or season?</a:t>
            </a:r>
          </a:p>
          <a:p>
            <a:pPr>
              <a:lnSpc>
                <a:spcPct val="92000"/>
              </a:lnSpc>
              <a:spcBef>
                <a:spcPts val="1266"/>
              </a:spcBef>
              <a:buClr>
                <a:srgbClr val="002955"/>
              </a:buClr>
              <a:buSzPct val="44000"/>
              <a:buFont typeface="Wingdings" panose="05000000000000000000" pitchFamily="2" charset="2"/>
              <a:buChar char="l"/>
            </a:pPr>
            <a:r>
              <a:rPr lang="en-US" altLang="en-US" sz="2812" i="1"/>
              <a:t> </a:t>
            </a:r>
            <a:r>
              <a:rPr lang="en-US" altLang="en-US" sz="2812" b="1"/>
              <a:t>Supporting Interactions</a:t>
            </a:r>
            <a:r>
              <a:rPr lang="en-US" altLang="en-US" sz="2812"/>
              <a:t>:</a:t>
            </a:r>
            <a:r>
              <a:rPr lang="en-US" altLang="en-US" sz="2812" i="1"/>
              <a:t> Do I need separate places for laundry or dry cleaning?</a:t>
            </a:r>
          </a:p>
          <a:p>
            <a:pPr>
              <a:lnSpc>
                <a:spcPct val="92000"/>
              </a:lnSpc>
              <a:spcBef>
                <a:spcPts val="1266"/>
              </a:spcBef>
              <a:buClr>
                <a:srgbClr val="002955"/>
              </a:buClr>
              <a:buSzPct val="44000"/>
              <a:buFont typeface="Wingdings" panose="05000000000000000000" pitchFamily="2" charset="2"/>
              <a:buChar char="l"/>
            </a:pPr>
            <a:r>
              <a:rPr lang="en-US" altLang="en-US" sz="2812" i="1"/>
              <a:t> </a:t>
            </a:r>
            <a:r>
              <a:rPr lang="en-US" altLang="en-US" sz="2812" b="1"/>
              <a:t>Maintaining: </a:t>
            </a:r>
            <a:r>
              <a:rPr lang="en-US" altLang="en-US" sz="2812" i="1"/>
              <a:t>When do I get rid of something?</a:t>
            </a:r>
            <a:endParaRPr lang="en-US" altLang="en-US" sz="2812">
              <a:latin typeface="UC Berkeley OS Sign"/>
            </a:endParaRPr>
          </a:p>
        </p:txBody>
      </p:sp>
    </p:spTree>
    <p:extLst>
      <p:ext uri="{BB962C8B-B14F-4D97-AF65-F5344CB8AC3E}">
        <p14:creationId xmlns:p14="http://schemas.microsoft.com/office/powerpoint/2010/main" val="1297368963"/>
      </p:ext>
    </p:extLst>
  </p:cSld>
  <p:clrMapOvr>
    <a:masterClrMapping/>
  </p:clrMapOvr>
  <mc:AlternateContent xmlns:mc="http://schemas.openxmlformats.org/markup-compatibility/2006" xmlns:p14="http://schemas.microsoft.com/office/powerpoint/2010/main">
    <mc:Choice Requires="p14">
      <p:transition spd="slow" p14:dur="2000" advTm="1716"/>
    </mc:Choice>
    <mc:Fallback xmlns="">
      <p:transition spd="slow" advTm="1716"/>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Two (In-)famous Incidents of Not Following the Rules for Information Management and Record-keeping</a:t>
            </a:r>
          </a:p>
        </p:txBody>
      </p:sp>
      <p:sp>
        <p:nvSpPr>
          <p:cNvPr id="4" name="AutoShape 2" descr="Image result for hillary clinton emai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598697"/>
            <a:ext cx="3421613" cy="2824386"/>
          </a:xfrm>
          <a:prstGeom prst="rect">
            <a:avLst/>
          </a:prstGeom>
        </p:spPr>
      </p:pic>
      <p:sp>
        <p:nvSpPr>
          <p:cNvPr id="6" name="TextBox 5"/>
          <p:cNvSpPr txBox="1"/>
          <p:nvPr/>
        </p:nvSpPr>
        <p:spPr>
          <a:xfrm>
            <a:off x="762000" y="5934670"/>
            <a:ext cx="3425825" cy="923330"/>
          </a:xfrm>
          <a:prstGeom prst="rect">
            <a:avLst/>
          </a:prstGeom>
          <a:noFill/>
        </p:spPr>
        <p:txBody>
          <a:bodyPr wrap="square" rtlCol="0">
            <a:spAutoFit/>
          </a:bodyPr>
          <a:lstStyle/>
          <a:p>
            <a:r>
              <a:rPr lang="en-US" dirty="0" smtClean="0"/>
              <a:t>Oliver North – shredded documents but didn’t realize that his email was backed up</a:t>
            </a:r>
            <a:endParaRPr lang="en-US" dirty="0"/>
          </a:p>
        </p:txBody>
      </p:sp>
      <p:sp>
        <p:nvSpPr>
          <p:cNvPr id="7" name="Rectangle 6"/>
          <p:cNvSpPr/>
          <p:nvPr/>
        </p:nvSpPr>
        <p:spPr>
          <a:xfrm>
            <a:off x="4897352" y="5934670"/>
            <a:ext cx="3837709" cy="923330"/>
          </a:xfrm>
          <a:prstGeom prst="rect">
            <a:avLst/>
          </a:prstGeom>
        </p:spPr>
        <p:txBody>
          <a:bodyPr wrap="square">
            <a:spAutoFit/>
          </a:bodyPr>
          <a:lstStyle/>
          <a:p>
            <a:r>
              <a:rPr lang="en-US" dirty="0" smtClean="0"/>
              <a:t>Hillary Clinton – sent messages about classified information on a personal email account</a:t>
            </a:r>
            <a:endParaRPr lang="en-US" dirty="0"/>
          </a:p>
        </p:txBody>
      </p:sp>
      <p:pic>
        <p:nvPicPr>
          <p:cNvPr id="10" name="Picture 9"/>
          <p:cNvPicPr>
            <a:picLocks noChangeAspect="1"/>
          </p:cNvPicPr>
          <p:nvPr/>
        </p:nvPicPr>
        <p:blipFill>
          <a:blip r:embed="rId4"/>
          <a:stretch>
            <a:fillRect/>
          </a:stretch>
        </p:blipFill>
        <p:spPr>
          <a:xfrm>
            <a:off x="307975" y="2358597"/>
            <a:ext cx="5011352" cy="3304587"/>
          </a:xfrm>
          <a:prstGeom prst="rect">
            <a:avLst/>
          </a:prstGeom>
        </p:spPr>
      </p:pic>
    </p:spTree>
    <p:extLst>
      <p:ext uri="{BB962C8B-B14F-4D97-AF65-F5344CB8AC3E}">
        <p14:creationId xmlns:p14="http://schemas.microsoft.com/office/powerpoint/2010/main" val="3894928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87128" y="20301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Is A Fish a Document?</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53049" y="5058184"/>
            <a:ext cx="8305800" cy="1172915"/>
          </a:xfrm>
          <a:prstGeom prst="rect">
            <a:avLst/>
          </a:prstGeom>
          <a:noFill/>
          <a:ln w="9525">
            <a:noFill/>
            <a:miter lim="800000"/>
            <a:headEnd/>
            <a:tailEnd/>
          </a:ln>
        </p:spPr>
        <p:txBody>
          <a:bodyPr wrap="square" lIns="64291" tIns="32146" rIns="64291" bIns="32146">
            <a:spAutoFit/>
          </a:bodyPr>
          <a:lstStyle/>
          <a:p>
            <a:pPr marL="285750" indent="-285750">
              <a:buFont typeface="Arial" panose="020B0604020202020204" pitchFamily="34" charset="0"/>
              <a:buChar char="•"/>
            </a:pPr>
            <a:r>
              <a:rPr lang="en-US" dirty="0" smtClean="0"/>
              <a:t>The US Supreme </a:t>
            </a:r>
            <a:r>
              <a:rPr lang="en-US" dirty="0"/>
              <a:t>Court ruled in favor of the </a:t>
            </a:r>
            <a:r>
              <a:rPr lang="en-US" dirty="0" smtClean="0"/>
              <a:t>fisherman (Yates v. United States 2015), </a:t>
            </a:r>
            <a:r>
              <a:rPr lang="en-US" dirty="0"/>
              <a:t>finding that “tangible object” must be interpreted in the context of “record” and “document” and, as such, only applies to an object “used to record or preserve </a:t>
            </a:r>
            <a:r>
              <a:rPr lang="en-US" dirty="0" smtClean="0"/>
              <a:t>information”</a:t>
            </a:r>
            <a:endParaRPr lang="en-US" dirty="0"/>
          </a:p>
        </p:txBody>
      </p:sp>
      <p:pic>
        <p:nvPicPr>
          <p:cNvPr id="1028" name="Picture 4" descr="XXX 131936 FISH CASE 0009.JPG USA F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66" y="1394010"/>
            <a:ext cx="2458767" cy="1846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752" y="3198992"/>
            <a:ext cx="5143448" cy="1754326"/>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When </a:t>
            </a:r>
            <a:r>
              <a:rPr lang="en-US" dirty="0"/>
              <a:t>he dumped them overboard instead, he was charged with violating the Sarbanes-Oxley </a:t>
            </a:r>
            <a:r>
              <a:rPr lang="en-US" dirty="0" smtClean="0"/>
              <a:t>Act, which imposes </a:t>
            </a:r>
            <a:r>
              <a:rPr lang="en-US" dirty="0"/>
              <a:t>harsh penalties for destroying “</a:t>
            </a:r>
            <a:r>
              <a:rPr lang="en-US" dirty="0">
                <a:solidFill>
                  <a:srgbClr val="FF0000"/>
                </a:solidFill>
              </a:rPr>
              <a:t>any record, document, or tangible object</a:t>
            </a:r>
            <a:r>
              <a:rPr lang="en-US" dirty="0"/>
              <a:t>” to impede a federal investigation</a:t>
            </a:r>
          </a:p>
        </p:txBody>
      </p:sp>
      <p:pic>
        <p:nvPicPr>
          <p:cNvPr id="3074" name="Picture 2" descr="Epinephelus mori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414167"/>
            <a:ext cx="2095500" cy="13239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00400" y="1455479"/>
            <a:ext cx="5181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John Yates, a </a:t>
            </a:r>
            <a:r>
              <a:rPr lang="en-US" dirty="0"/>
              <a:t>commercial fisherman in </a:t>
            </a:r>
            <a:r>
              <a:rPr lang="en-US" dirty="0" smtClean="0"/>
              <a:t>Florida, </a:t>
            </a:r>
            <a:r>
              <a:rPr lang="en-US" dirty="0"/>
              <a:t>was found with </a:t>
            </a:r>
            <a:r>
              <a:rPr lang="en-US" dirty="0" smtClean="0"/>
              <a:t>red groupers </a:t>
            </a:r>
            <a:r>
              <a:rPr lang="en-US" dirty="0"/>
              <a:t>in his catch below the legal size limit. </a:t>
            </a:r>
            <a:r>
              <a:rPr lang="en-US" dirty="0" smtClean="0"/>
              <a:t> An </a:t>
            </a:r>
            <a:r>
              <a:rPr lang="en-US" dirty="0"/>
              <a:t>inspector ordered him to return to port and hand the fish over to the </a:t>
            </a:r>
            <a:r>
              <a:rPr lang="en-US" dirty="0" smtClean="0"/>
              <a:t>authorities</a:t>
            </a:r>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5"/>
          <a:stretch>
            <a:fillRect/>
          </a:stretch>
        </p:blipFill>
        <p:spPr>
          <a:xfrm>
            <a:off x="5528524" y="4400633"/>
            <a:ext cx="2620852" cy="450459"/>
          </a:xfrm>
          <a:prstGeom prst="rect">
            <a:avLst/>
          </a:prstGeom>
        </p:spPr>
      </p:pic>
    </p:spTree>
    <p:extLst>
      <p:ext uri="{BB962C8B-B14F-4D97-AF65-F5344CB8AC3E}">
        <p14:creationId xmlns:p14="http://schemas.microsoft.com/office/powerpoint/2010/main" val="182930433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Curation &amp; Governance</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371600"/>
            <a:ext cx="8036719" cy="565529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CURATION a common term for maintenance activities in "memory institutions“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It includes work to improve access (through better organization or description) or to restore / transform the resource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Curation decisions are often on an item-by-item basis, or for a set of closely related ones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a:latin typeface="UC Berkeley OS Sign"/>
              </a:rPr>
              <a:t>GOVERNANCE and Curation overlap, but the former term is more associated with corporate or enterprise data management and focuses more on policy than on process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a:latin typeface="UC Berkeley OS Sign"/>
              </a:rPr>
              <a:t>Governance often has an economic basis or metaphor at its foundation</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400" dirty="0" smtClean="0">
              <a:latin typeface="UC Berkeley OS Sign"/>
            </a:endParaRPr>
          </a:p>
        </p:txBody>
      </p:sp>
    </p:spTree>
    <p:extLst>
      <p:ext uri="{BB962C8B-B14F-4D97-AF65-F5344CB8AC3E}">
        <p14:creationId xmlns:p14="http://schemas.microsoft.com/office/powerpoint/2010/main" val="116318490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a:xfrm>
            <a:off x="3048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Crowdsourcing Digitization / </a:t>
            </a:r>
            <a:r>
              <a:rPr lang="en-US" sz="3600" b="1" dirty="0" smtClean="0">
                <a:sym typeface="UC Berkeley OS Sign"/>
              </a:rPr>
              <a:t/>
            </a:r>
            <a:br>
              <a:rPr lang="en-US" sz="3600" b="1" dirty="0" smtClean="0">
                <a:sym typeface="UC Berkeley OS Sign"/>
              </a:rPr>
            </a:br>
            <a:r>
              <a:rPr lang="en-US" sz="3600" b="1" dirty="0" smtClean="0">
                <a:sym typeface="UC Berkeley OS Sign"/>
              </a:rPr>
              <a:t>Citizen </a:t>
            </a:r>
            <a:r>
              <a:rPr lang="en-US" sz="3600" b="1" dirty="0">
                <a:sym typeface="UC Berkeley OS Sign"/>
              </a:rPr>
              <a:t>Science</a:t>
            </a:r>
          </a:p>
        </p:txBody>
      </p:sp>
      <p:sp>
        <p:nvSpPr>
          <p:cNvPr id="552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a:fld id="{F414E6E1-36C7-49D3-B716-BE1C2B35C8BA}"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pic>
        <p:nvPicPr>
          <p:cNvPr id="55303" name="Picture 2" descr="C:\Users\glushko\Documents\Courses\F2011\202\figures\FootballTeam.jpg"/>
          <p:cNvPicPr>
            <a:picLocks noGrp="1" noChangeAspect="1" noChangeArrowheads="1"/>
          </p:cNvPicPr>
          <p:nvPr>
            <p:ph idx="1"/>
          </p:nvPr>
        </p:nvPicPr>
        <p:blipFill>
          <a:blip r:embed="rId3" cstate="print"/>
          <a:srcRect/>
          <a:stretch>
            <a:fillRect/>
          </a:stretch>
        </p:blipFill>
        <p:spPr>
          <a:xfrm>
            <a:off x="533400" y="2133600"/>
            <a:ext cx="2869947" cy="3657600"/>
          </a:xfrm>
        </p:spPr>
      </p:pic>
      <p:sp>
        <p:nvSpPr>
          <p:cNvPr id="9" name="Rectangle 8"/>
          <p:cNvSpPr/>
          <p:nvPr/>
        </p:nvSpPr>
        <p:spPr>
          <a:xfrm>
            <a:off x="3606644" y="1608594"/>
            <a:ext cx="5190903" cy="4985980"/>
          </a:xfrm>
          <a:prstGeom prst="rect">
            <a:avLst/>
          </a:prstGeom>
        </p:spPr>
        <p:txBody>
          <a:bodyPr wrap="square">
            <a:spAutoFit/>
          </a:bodyPr>
          <a:lstStyle/>
          <a:p>
            <a:pPr>
              <a:buFontTx/>
              <a:buChar char="•"/>
            </a:pPr>
            <a:r>
              <a:rPr lang="en-US" sz="2000" dirty="0" smtClean="0"/>
              <a:t>Many museums or scientific repositories are asking for help in digitizing their collections</a:t>
            </a:r>
          </a:p>
          <a:p>
            <a:pPr>
              <a:buFontTx/>
              <a:buChar char="•"/>
            </a:pPr>
            <a:endParaRPr lang="en-US" sz="2000" dirty="0" smtClean="0"/>
          </a:p>
          <a:p>
            <a:pPr>
              <a:buFontTx/>
              <a:buChar char="•"/>
            </a:pPr>
            <a:r>
              <a:rPr lang="en-US" sz="2000" dirty="0" smtClean="0"/>
              <a:t> Typically this involves the transcription of “pictures of documents” or preliminary classification so that scarce experts can focus on  resources likely to be more important</a:t>
            </a:r>
          </a:p>
          <a:p>
            <a:pPr>
              <a:buFontTx/>
              <a:buChar char="•"/>
            </a:pPr>
            <a:endParaRPr lang="en-US" sz="2000" dirty="0" smtClean="0"/>
          </a:p>
          <a:p>
            <a:pPr lvl="1">
              <a:buFontTx/>
              <a:buChar char="•"/>
            </a:pPr>
            <a:r>
              <a:rPr lang="en-US" sz="2000" dirty="0" err="1" smtClean="0"/>
              <a:t>Calbug</a:t>
            </a:r>
            <a:r>
              <a:rPr lang="en-US" sz="2000" dirty="0" smtClean="0"/>
              <a:t>:  </a:t>
            </a:r>
            <a:r>
              <a:rPr lang="en-US" sz="2000" dirty="0" smtClean="0">
                <a:hlinkClick r:id="rId4" tooltip="http://newscenter.berkeley.edu/2013/05/22/citizen-scientists-help-calbug/"/>
              </a:rPr>
              <a:t>newscenter.berkeley.edu/2013/05/22/citizen-scientists-help-</a:t>
            </a:r>
            <a:r>
              <a:rPr lang="en-US" sz="2000" dirty="0" err="1" smtClean="0">
                <a:hlinkClick r:id="rId4" tooltip="http://newscenter.berkeley.edu/2013/05/22/citizen-scientists-help-calbug/"/>
              </a:rPr>
              <a:t>calbug</a:t>
            </a:r>
            <a:r>
              <a:rPr lang="en-US" sz="2000" dirty="0" smtClean="0">
                <a:hlinkClick r:id="rId4" tooltip="http://newscenter.berkeley.edu/2013/05/22/citizen-scientists-help-calbug/"/>
              </a:rPr>
              <a:t>/</a:t>
            </a:r>
            <a:endParaRPr lang="en-US" sz="2000" dirty="0" smtClean="0"/>
          </a:p>
          <a:p>
            <a:pPr>
              <a:buFontTx/>
              <a:buChar char="•"/>
            </a:pPr>
            <a:endParaRPr lang="en-US" sz="2000" dirty="0" smtClean="0"/>
          </a:p>
          <a:p>
            <a:pPr lvl="1">
              <a:buFontTx/>
              <a:buChar char="•"/>
            </a:pPr>
            <a:r>
              <a:rPr lang="en-US" sz="2000" dirty="0" smtClean="0">
                <a:hlinkClick r:id="rId5"/>
              </a:rPr>
              <a:t>Smithsonian Transcription Center:</a:t>
            </a:r>
            <a:r>
              <a:rPr lang="en-US" sz="2000" dirty="0" smtClean="0"/>
              <a:t/>
            </a:r>
            <a:br>
              <a:rPr lang="en-US" sz="2000" dirty="0" smtClean="0"/>
            </a:br>
            <a:endParaRPr lang="en-US" sz="2000" dirty="0" smtClean="0"/>
          </a:p>
          <a:p>
            <a:pPr lvl="2">
              <a:buFont typeface="Arial" pitchFamily="34" charset="0"/>
              <a:buChar char="•"/>
            </a:pPr>
            <a:r>
              <a:rPr lang="en-US" sz="2000" dirty="0" smtClean="0">
                <a:hlinkClick r:id="rId6"/>
              </a:rPr>
              <a:t>WSJ Article 9/13/14</a:t>
            </a:r>
            <a:endParaRPr lang="en-US" dirty="0" smtClean="0"/>
          </a:p>
          <a:p>
            <a:pPr>
              <a:buFontTx/>
              <a:buChar char="•"/>
            </a:pPr>
            <a:endParaRPr lang="en-US" dirty="0" smtClean="0"/>
          </a:p>
        </p:txBody>
      </p:sp>
    </p:spTree>
    <p:extLst>
      <p:ext uri="{BB962C8B-B14F-4D97-AF65-F5344CB8AC3E}">
        <p14:creationId xmlns:p14="http://schemas.microsoft.com/office/powerpoint/2010/main" val="258053516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Restoration of Audio Resources</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pic>
        <p:nvPicPr>
          <p:cNvPr id="2051" name="Picture 3"/>
          <p:cNvPicPr>
            <a:picLocks noChangeAspect="1" noChangeArrowheads="1"/>
          </p:cNvPicPr>
          <p:nvPr/>
        </p:nvPicPr>
        <p:blipFill>
          <a:blip r:embed="rId3" cstate="print"/>
          <a:srcRect/>
          <a:stretch>
            <a:fillRect/>
          </a:stretch>
        </p:blipFill>
        <p:spPr bwMode="auto">
          <a:xfrm>
            <a:off x="457200" y="990600"/>
            <a:ext cx="3811287" cy="17907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838200" y="2971800"/>
            <a:ext cx="3642774" cy="1815800"/>
          </a:xfrm>
          <a:prstGeom prst="rect">
            <a:avLst/>
          </a:prstGeom>
          <a:noFill/>
          <a:ln w="9525">
            <a:noFill/>
            <a:miter lim="800000"/>
            <a:headEnd/>
            <a:tailEnd/>
          </a:ln>
        </p:spPr>
      </p:pic>
      <p:pic>
        <p:nvPicPr>
          <p:cNvPr id="3074" name="Picture 2"/>
          <p:cNvPicPr>
            <a:picLocks noGrp="1" noChangeAspect="1" noChangeArrowheads="1"/>
          </p:cNvPicPr>
          <p:nvPr>
            <p:ph idx="1"/>
          </p:nvPr>
        </p:nvPicPr>
        <p:blipFill>
          <a:blip r:embed="rId5" cstate="print"/>
          <a:srcRect/>
          <a:stretch>
            <a:fillRect/>
          </a:stretch>
        </p:blipFill>
        <p:spPr bwMode="auto">
          <a:xfrm>
            <a:off x="1066800" y="4876800"/>
            <a:ext cx="7033260" cy="1300021"/>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4876800" y="990600"/>
            <a:ext cx="3330422" cy="1784542"/>
          </a:xfrm>
          <a:prstGeom prst="rect">
            <a:avLst/>
          </a:prstGeom>
          <a:noFill/>
          <a:ln w="9525">
            <a:noFill/>
            <a:miter lim="800000"/>
            <a:headEnd/>
            <a:tailEnd/>
          </a:ln>
        </p:spPr>
      </p:pic>
      <p:pic>
        <p:nvPicPr>
          <p:cNvPr id="3076" name="Picture 4"/>
          <p:cNvPicPr>
            <a:picLocks noChangeAspect="1" noChangeArrowheads="1"/>
          </p:cNvPicPr>
          <p:nvPr/>
        </p:nvPicPr>
        <p:blipFill>
          <a:blip r:embed="rId7" cstate="print"/>
          <a:srcRect/>
          <a:stretch>
            <a:fillRect/>
          </a:stretch>
        </p:blipFill>
        <p:spPr bwMode="auto">
          <a:xfrm>
            <a:off x="5029200" y="2971800"/>
            <a:ext cx="2667000" cy="1851760"/>
          </a:xfrm>
          <a:prstGeom prst="rect">
            <a:avLst/>
          </a:prstGeom>
          <a:noFill/>
          <a:ln w="9525">
            <a:noFill/>
            <a:miter lim="800000"/>
            <a:headEnd/>
            <a:tailEnd/>
          </a:ln>
        </p:spPr>
      </p:pic>
    </p:spTree>
    <p:extLst>
      <p:ext uri="{BB962C8B-B14F-4D97-AF65-F5344CB8AC3E}">
        <p14:creationId xmlns:p14="http://schemas.microsoft.com/office/powerpoint/2010/main" val="249705463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kyC5qo94b0"/>
          <p:cNvPicPr>
            <a:picLocks noRot="1" noChangeAspect="1"/>
          </p:cNvPicPr>
          <p:nvPr>
            <a:videoFile r:link="rId1"/>
          </p:nvPr>
        </p:nvPicPr>
        <p:blipFill>
          <a:blip r:embed="rId4"/>
          <a:stretch>
            <a:fillRect/>
          </a:stretch>
        </p:blipFill>
        <p:spPr>
          <a:xfrm>
            <a:off x="478452" y="982052"/>
            <a:ext cx="7586133" cy="5486400"/>
          </a:xfrm>
          <a:prstGeom prst="rect">
            <a:avLst/>
          </a:prstGeom>
        </p:spPr>
      </p:pic>
      <p:sp>
        <p:nvSpPr>
          <p:cNvPr id="4" name="TextBox 3"/>
          <p:cNvSpPr txBox="1"/>
          <p:nvPr/>
        </p:nvSpPr>
        <p:spPr>
          <a:xfrm>
            <a:off x="2198611" y="6432058"/>
            <a:ext cx="4343400" cy="381000"/>
          </a:xfrm>
          <a:prstGeom prst="rect">
            <a:avLst/>
          </a:prstGeom>
          <a:noFill/>
        </p:spPr>
        <p:txBody>
          <a:bodyPr wrap="square" rtlCol="0">
            <a:spAutoFit/>
          </a:bodyPr>
          <a:lstStyle/>
          <a:p>
            <a:r>
              <a:rPr lang="en-US" dirty="0" smtClean="0">
                <a:hlinkClick r:id="rId5"/>
              </a:rPr>
              <a:t>http://www.macfound.org/fellows/892/</a:t>
            </a:r>
            <a:endParaRPr lang="en-US" dirty="0"/>
          </a:p>
        </p:txBody>
      </p:sp>
      <p:sp>
        <p:nvSpPr>
          <p:cNvPr id="6" name="TextBox 5"/>
          <p:cNvSpPr txBox="1"/>
          <p:nvPr/>
        </p:nvSpPr>
        <p:spPr>
          <a:xfrm>
            <a:off x="2895600" y="314280"/>
            <a:ext cx="3962400" cy="646331"/>
          </a:xfrm>
          <a:prstGeom prst="rect">
            <a:avLst/>
          </a:prstGeom>
          <a:noFill/>
        </p:spPr>
        <p:txBody>
          <a:bodyPr wrap="square" rtlCol="0">
            <a:spAutoFit/>
          </a:bodyPr>
          <a:lstStyle/>
          <a:p>
            <a:r>
              <a:rPr lang="en-US" sz="3600" b="1" dirty="0">
                <a:latin typeface="+mj-lt"/>
                <a:ea typeface="+mj-ea"/>
                <a:cs typeface="+mj-cs"/>
              </a:rPr>
              <a:t>Carl Haber</a:t>
            </a:r>
          </a:p>
        </p:txBody>
      </p:sp>
    </p:spTree>
    <p:extLst>
      <p:ext uri="{BB962C8B-B14F-4D97-AF65-F5344CB8AC3E}">
        <p14:creationId xmlns:p14="http://schemas.microsoft.com/office/powerpoint/2010/main" val="9061890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4621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3452"/>
            <a:ext cx="8229600" cy="1143000"/>
          </a:xfrm>
        </p:spPr>
        <p:txBody>
          <a:bodyPr>
            <a:normAutofit fontScale="90000"/>
          </a:bodyPr>
          <a:lstStyle/>
          <a:p>
            <a:r>
              <a:rPr lang="en-US" dirty="0" smtClean="0"/>
              <a:t>Assignment 1</a:t>
            </a:r>
            <a:br>
              <a:rPr lang="en-US" dirty="0" smtClean="0"/>
            </a:br>
            <a:r>
              <a:rPr lang="en-US" dirty="0" smtClean="0"/>
              <a:t>due noon Feb 5</a:t>
            </a:r>
            <a:endParaRPr lang="en-US" dirty="0"/>
          </a:p>
        </p:txBody>
      </p:sp>
      <p:pic>
        <p:nvPicPr>
          <p:cNvPr id="3" name="Picture 2"/>
          <p:cNvPicPr>
            <a:picLocks noChangeAspect="1"/>
          </p:cNvPicPr>
          <p:nvPr/>
        </p:nvPicPr>
        <p:blipFill>
          <a:blip r:embed="rId3"/>
          <a:stretch>
            <a:fillRect/>
          </a:stretch>
        </p:blipFill>
        <p:spPr>
          <a:xfrm>
            <a:off x="4343400" y="1828800"/>
            <a:ext cx="4038600" cy="3028950"/>
          </a:xfrm>
          <a:prstGeom prst="rect">
            <a:avLst/>
          </a:prstGeom>
        </p:spPr>
      </p:pic>
      <p:sp>
        <p:nvSpPr>
          <p:cNvPr id="4" name="Rectangle 3"/>
          <p:cNvSpPr/>
          <p:nvPr/>
        </p:nvSpPr>
        <p:spPr>
          <a:xfrm>
            <a:off x="304800" y="892625"/>
            <a:ext cx="3505200" cy="4031873"/>
          </a:xfrm>
          <a:prstGeom prst="rect">
            <a:avLst/>
          </a:prstGeom>
        </p:spPr>
        <p:txBody>
          <a:bodyPr wrap="square">
            <a:spAutoFit/>
          </a:bodyPr>
          <a:lstStyle/>
          <a:p>
            <a:pPr marL="285750" indent="-285750">
              <a:buFont typeface="Arial" panose="020B0604020202020204" pitchFamily="34" charset="0"/>
              <a:buChar char="•"/>
            </a:pPr>
            <a:r>
              <a:rPr lang="en-US" sz="3200" dirty="0" smtClean="0"/>
              <a:t>Design an organizing system for a collection of record albums</a:t>
            </a:r>
          </a:p>
          <a:p>
            <a:pPr marL="285750" indent="-285750">
              <a:buFont typeface="Arial" panose="020B0604020202020204" pitchFamily="34" charset="0"/>
              <a:buChar char="•"/>
            </a:pPr>
            <a:r>
              <a:rPr lang="en-US" sz="3200" dirty="0" smtClean="0"/>
              <a:t>Compare it to the organizing system you use for digital music</a:t>
            </a:r>
          </a:p>
        </p:txBody>
      </p:sp>
      <p:sp>
        <p:nvSpPr>
          <p:cNvPr id="6" name="Rectangle 5"/>
          <p:cNvSpPr/>
          <p:nvPr/>
        </p:nvSpPr>
        <p:spPr>
          <a:xfrm>
            <a:off x="304800" y="5300098"/>
            <a:ext cx="8381999" cy="1200329"/>
          </a:xfrm>
          <a:prstGeom prst="rect">
            <a:avLst/>
          </a:prstGeom>
        </p:spPr>
        <p:txBody>
          <a:bodyPr wrap="square">
            <a:spAutoFit/>
          </a:bodyPr>
          <a:lstStyle/>
          <a:p>
            <a:pPr marL="285750" indent="-285750">
              <a:buFont typeface="Arial" panose="020B0604020202020204" pitchFamily="34" charset="0"/>
              <a:buChar char="•"/>
            </a:pPr>
            <a:r>
              <a:rPr lang="en-US" sz="2400" dirty="0"/>
              <a:t>YOU SHOULD BE ABLE TO COMPLETE THIS ASSIGNMENT IN 400-500 WORDS - NO LONGER THAN ONE SINGLE-SPACED PAGE OF TEXT IN A 10 OR 12 PT SIZE FONT</a:t>
            </a:r>
          </a:p>
        </p:txBody>
      </p:sp>
    </p:spTree>
    <p:extLst>
      <p:ext uri="{BB962C8B-B14F-4D97-AF65-F5344CB8AC3E}">
        <p14:creationId xmlns:p14="http://schemas.microsoft.com/office/powerpoint/2010/main" val="2457383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p:cNvSpPr>
            <a:spLocks noGrp="1" noChangeArrowheads="1"/>
          </p:cNvSpPr>
          <p:nvPr>
            <p:ph type="title"/>
          </p:nvPr>
        </p:nvSpPr>
        <p:spPr>
          <a:xfrm>
            <a:off x="553641" y="375047"/>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altLang="en-US" sz="4000" b="1" dirty="0">
                <a:sym typeface="UC Berkeley OS Sign"/>
              </a:rPr>
              <a:t>An Organized Data Warehouse</a:t>
            </a:r>
          </a:p>
        </p:txBody>
      </p:sp>
      <p:sp>
        <p:nvSpPr>
          <p:cNvPr id="113667"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9074B121-E644-411E-AE23-CB5960831B8B}" type="slidenum">
              <a:rPr lang="en-US" altLang="en-US" sz="1477">
                <a:solidFill>
                  <a:srgbClr val="002955"/>
                </a:solidFill>
                <a:latin typeface="UC Berkeley OS Sign"/>
                <a:ea typeface="MS PGothic" panose="020B0600070205080204" pitchFamily="34" charset="-128"/>
                <a:sym typeface="UC Berkeley OS Sign"/>
              </a:rPr>
              <a:pPr algn="ctr" eaLnBrk="1" hangingPunct="1"/>
              <a:t>5</a:t>
            </a:fld>
            <a:endParaRPr lang="en-US" altLang="en-US" sz="1477">
              <a:solidFill>
                <a:srgbClr val="002955"/>
              </a:solidFill>
              <a:latin typeface="UC Berkeley OS Sign"/>
              <a:ea typeface="MS PGothic" panose="020B0600070205080204" pitchFamily="34" charset="-128"/>
              <a:sym typeface="UC Berkeley OS Sign"/>
            </a:endParaRPr>
          </a:p>
        </p:txBody>
      </p:sp>
      <p:pic>
        <p:nvPicPr>
          <p:cNvPr id="113668"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64469" y="1339454"/>
            <a:ext cx="6242968" cy="4682505"/>
          </a:xfrm>
        </p:spPr>
      </p:pic>
      <p:sp>
        <p:nvSpPr>
          <p:cNvPr id="113669" name="TextBox 1"/>
          <p:cNvSpPr txBox="1">
            <a:spLocks noChangeArrowheads="1"/>
          </p:cNvSpPr>
          <p:nvPr/>
        </p:nvSpPr>
        <p:spPr bwMode="auto">
          <a:xfrm>
            <a:off x="944315" y="6268641"/>
            <a:ext cx="7447359"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r>
              <a:rPr lang="en-US" altLang="en-US" sz="1125"/>
              <a:t>By Hhultgren - Own work, Public Domain, https://commons.wikimedia.org/w/index.php?curid=3552549</a:t>
            </a:r>
          </a:p>
        </p:txBody>
      </p:sp>
    </p:spTree>
    <p:extLst>
      <p:ext uri="{BB962C8B-B14F-4D97-AF65-F5344CB8AC3E}">
        <p14:creationId xmlns:p14="http://schemas.microsoft.com/office/powerpoint/2010/main" val="46848280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Grp="1" noChangeArrowheads="1"/>
          </p:cNvSpPr>
          <p:nvPr>
            <p:ph type="title"/>
          </p:nvPr>
        </p:nvSpPr>
        <p:spPr>
          <a:xfrm>
            <a:off x="500063" y="535782"/>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altLang="en-US" sz="4000" b="1" dirty="0" smtClean="0">
                <a:sym typeface="UC Berkeley OS Sign"/>
              </a:rPr>
              <a:t>Activities in a Data Warehouse</a:t>
            </a:r>
            <a:br>
              <a:rPr lang="en-US" altLang="en-US" sz="4000" b="1" dirty="0" smtClean="0">
                <a:sym typeface="UC Berkeley OS Sign"/>
              </a:rPr>
            </a:br>
            <a:r>
              <a:rPr lang="en-US" altLang="en-US" sz="4000" b="1" dirty="0" smtClean="0">
                <a:sym typeface="UC Berkeley OS Sign"/>
              </a:rPr>
              <a:t> Organizing System…</a:t>
            </a:r>
            <a:endParaRPr lang="en-US" altLang="en-US" sz="4000" b="1" dirty="0">
              <a:sym typeface="UC Berkeley OS Sign"/>
            </a:endParaRPr>
          </a:p>
        </p:txBody>
      </p:sp>
      <p:sp>
        <p:nvSpPr>
          <p:cNvPr id="115715"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5856ECE9-820F-4F6D-94EC-70A6E6EEE673}" type="slidenum">
              <a:rPr lang="en-US" altLang="en-US" sz="1477">
                <a:solidFill>
                  <a:srgbClr val="002955"/>
                </a:solidFill>
                <a:latin typeface="UC Berkeley OS Sign"/>
                <a:ea typeface="MS PGothic" panose="020B0600070205080204" pitchFamily="34" charset="-128"/>
                <a:sym typeface="UC Berkeley OS Sign"/>
              </a:rPr>
              <a:pPr algn="ctr" eaLnBrk="1" hangingPunct="1"/>
              <a:t>6</a:t>
            </a:fld>
            <a:endParaRPr lang="en-US" altLang="en-US" sz="1477">
              <a:solidFill>
                <a:srgbClr val="002955"/>
              </a:solidFill>
              <a:latin typeface="UC Berkeley OS Sign"/>
              <a:ea typeface="MS PGothic" panose="020B0600070205080204" pitchFamily="34" charset="-128"/>
              <a:sym typeface="UC Berkeley OS Sign"/>
            </a:endParaRPr>
          </a:p>
        </p:txBody>
      </p:sp>
      <p:sp>
        <p:nvSpPr>
          <p:cNvPr id="115716" name="Rectangle 7"/>
          <p:cNvSpPr>
            <a:spLocks noChangeArrowheads="1"/>
          </p:cNvSpPr>
          <p:nvPr/>
        </p:nvSpPr>
        <p:spPr bwMode="auto">
          <a:xfrm>
            <a:off x="553640" y="2035969"/>
            <a:ext cx="8358188" cy="45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nSpc>
                <a:spcPct val="92000"/>
              </a:lnSpc>
              <a:spcBef>
                <a:spcPts val="1266"/>
              </a:spcBef>
              <a:buClr>
                <a:srgbClr val="002955"/>
              </a:buClr>
              <a:buSzPct val="44000"/>
              <a:buFont typeface="Wingdings" panose="05000000000000000000" pitchFamily="2" charset="2"/>
              <a:buChar char="l"/>
            </a:pPr>
            <a:r>
              <a:rPr lang="en-US" altLang="en-US" sz="2812" b="1"/>
              <a:t>Selecting</a:t>
            </a:r>
            <a:r>
              <a:rPr lang="en-US" altLang="en-US" sz="2812"/>
              <a:t>: </a:t>
            </a:r>
            <a:r>
              <a:rPr lang="en-US" altLang="en-US" sz="2812" i="1"/>
              <a:t>which data sources should be included?  How is their quality assessed?</a:t>
            </a:r>
          </a:p>
          <a:p>
            <a:pPr>
              <a:lnSpc>
                <a:spcPct val="92000"/>
              </a:lnSpc>
              <a:spcBef>
                <a:spcPts val="1266"/>
              </a:spcBef>
              <a:buClr>
                <a:srgbClr val="002955"/>
              </a:buClr>
              <a:buSzPct val="44000"/>
              <a:buFont typeface="Wingdings" panose="05000000000000000000" pitchFamily="2" charset="2"/>
              <a:buChar char="l"/>
            </a:pPr>
            <a:r>
              <a:rPr lang="en-US" altLang="en-US" sz="2812" i="1"/>
              <a:t> </a:t>
            </a:r>
            <a:r>
              <a:rPr lang="en-US" altLang="en-US" sz="2812" b="1"/>
              <a:t>Organizing</a:t>
            </a:r>
            <a:r>
              <a:rPr lang="en-US" altLang="en-US" sz="2812"/>
              <a:t>: </a:t>
            </a:r>
            <a:r>
              <a:rPr lang="en-US" altLang="en-US" sz="2812" i="1"/>
              <a:t>which data formats and schemas will enable effective processing?  Are needed transformations made at load time or query time?</a:t>
            </a:r>
          </a:p>
          <a:p>
            <a:pPr>
              <a:lnSpc>
                <a:spcPct val="92000"/>
              </a:lnSpc>
              <a:spcBef>
                <a:spcPts val="1266"/>
              </a:spcBef>
              <a:buClr>
                <a:srgbClr val="002955"/>
              </a:buClr>
              <a:buSzPct val="44000"/>
              <a:buFont typeface="Wingdings" panose="05000000000000000000" pitchFamily="2" charset="2"/>
              <a:buChar char="l"/>
            </a:pPr>
            <a:r>
              <a:rPr lang="en-US" altLang="en-US" sz="2812" i="1"/>
              <a:t> </a:t>
            </a:r>
            <a:r>
              <a:rPr lang="en-US" altLang="en-US" sz="2812" b="1"/>
              <a:t>Supporting Interactions</a:t>
            </a:r>
            <a:r>
              <a:rPr lang="en-US" altLang="en-US" sz="2812"/>
              <a:t>:</a:t>
            </a:r>
            <a:r>
              <a:rPr lang="en-US" altLang="en-US" sz="2812" i="1"/>
              <a:t> what are the most important and frequent queries that need to be pre-configured?  </a:t>
            </a:r>
          </a:p>
          <a:p>
            <a:pPr>
              <a:lnSpc>
                <a:spcPct val="92000"/>
              </a:lnSpc>
              <a:spcBef>
                <a:spcPts val="1266"/>
              </a:spcBef>
              <a:buClr>
                <a:srgbClr val="002955"/>
              </a:buClr>
              <a:buSzPct val="44000"/>
              <a:buFont typeface="Wingdings" panose="05000000000000000000" pitchFamily="2" charset="2"/>
              <a:buChar char="l"/>
            </a:pPr>
            <a:r>
              <a:rPr lang="en-US" altLang="en-US" sz="2812" i="1"/>
              <a:t> </a:t>
            </a:r>
            <a:r>
              <a:rPr lang="en-US" altLang="en-US" sz="2812" b="1"/>
              <a:t>Maintaining: </a:t>
            </a:r>
            <a:r>
              <a:rPr lang="en-US" altLang="en-US" sz="2812" i="1"/>
              <a:t>data governance… retention, compliance, privacy issues</a:t>
            </a:r>
            <a:endParaRPr lang="en-US" altLang="en-US" sz="2812">
              <a:latin typeface="UC Berkeley OS Sign"/>
            </a:endParaRPr>
          </a:p>
        </p:txBody>
      </p:sp>
    </p:spTree>
    <p:extLst>
      <p:ext uri="{BB962C8B-B14F-4D97-AF65-F5344CB8AC3E}">
        <p14:creationId xmlns:p14="http://schemas.microsoft.com/office/powerpoint/2010/main" val="1740443829"/>
      </p:ext>
    </p:extLst>
  </p:cSld>
  <p:clrMapOvr>
    <a:masterClrMapping/>
  </p:clrMapOvr>
  <mc:AlternateContent xmlns:mc="http://schemas.openxmlformats.org/markup-compatibility/2006" xmlns:p14="http://schemas.microsoft.com/office/powerpoint/2010/main">
    <mc:Choice Requires="p14">
      <p:transition spd="slow" p14:dur="2000" advTm="8907"/>
    </mc:Choice>
    <mc:Fallback xmlns="">
      <p:transition spd="slow" advTm="890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7772400" cy="1470025"/>
          </a:xfrm>
        </p:spPr>
        <p:txBody>
          <a:bodyPr>
            <a:normAutofit/>
          </a:bodyPr>
          <a:lstStyle/>
          <a:p>
            <a:r>
              <a:rPr lang="en-US" sz="5400" dirty="0" smtClean="0"/>
              <a:t>Selecting Resources</a:t>
            </a:r>
            <a:endParaRPr lang="en-US" sz="5400" dirty="0"/>
          </a:p>
        </p:txBody>
      </p:sp>
    </p:spTree>
    <p:extLst>
      <p:ext uri="{BB962C8B-B14F-4D97-AF65-F5344CB8AC3E}">
        <p14:creationId xmlns:p14="http://schemas.microsoft.com/office/powerpoint/2010/main" val="1726357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646" y="533400"/>
            <a:ext cx="8228707" cy="1190997"/>
          </a:xfrm>
        </p:spPr>
        <p:txBody>
          <a:bodyPr>
            <a:normAutofit/>
          </a:bodyPr>
          <a:lstStyle/>
          <a:p>
            <a:pPr fontAlgn="base">
              <a:lnSpc>
                <a:spcPct val="92000"/>
              </a:lnSpc>
              <a:spcAft>
                <a:spcPct val="0"/>
              </a:spcAft>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Selecting Resources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49634" y="1724397"/>
            <a:ext cx="8036719" cy="477441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500" dirty="0" smtClean="0"/>
              <a:t>SELECTION is the process by which resources are identified, evaluated, and added to a collection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500" dirty="0" smtClean="0"/>
              <a:t>Selection is by definition an intentional process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500" dirty="0" smtClean="0"/>
              <a:t>Selection methods and criteria vary across domains (as do the words that describe them)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500" dirty="0" smtClean="0"/>
              <a:t>Selection criteria can be subjective or objective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b="1" dirty="0" smtClean="0">
                <a:solidFill>
                  <a:srgbClr val="FF0000"/>
                </a:solidFill>
              </a:rPr>
              <a:t>What are some synonyms or near synonyms for selection?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b="1" dirty="0">
                <a:solidFill>
                  <a:srgbClr val="FF0000"/>
                </a:solidFill>
              </a:rPr>
              <a:t>What are some typical selection criteria?</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b="1" dirty="0">
              <a:solidFill>
                <a:srgbClr val="FF0000"/>
              </a:solidFill>
            </a:endParaRPr>
          </a:p>
        </p:txBody>
      </p:sp>
      <p:sp>
        <p:nvSpPr>
          <p:cNvPr id="5" name="5-Point Star 4"/>
          <p:cNvSpPr/>
          <p:nvPr/>
        </p:nvSpPr>
        <p:spPr>
          <a:xfrm>
            <a:off x="304800" y="214498"/>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83633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646"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Selection Criteria</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3304" y="1447800"/>
            <a:ext cx="8036719" cy="4403031"/>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Utility for some specific purpose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Intrinsic value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Scarcity or uniqueness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Newest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To establish a brand or reputation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FITNESS FOR USE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dirty="0"/>
          </a:p>
        </p:txBody>
      </p:sp>
      <p:sp>
        <p:nvSpPr>
          <p:cNvPr id="5" name="5-Point Star 4"/>
          <p:cNvSpPr/>
          <p:nvPr/>
        </p:nvSpPr>
        <p:spPr>
          <a:xfrm>
            <a:off x="226104" y="86482"/>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23919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SIU17oDg0CqYtblPBzXe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ofghoPuJ0SLJRjOP1s_Y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8_eiVqtePE.r8kXFJgqv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a3NRKCqHk.PaXtaOd.s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1y9p28PfU2Km1Z8dGxV7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dpPzKF9nUurxg4zOsNGH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yI6GJLuakqOB6tToJyRq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UPAuiAHC063P.tKjXQJg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T9naBAs8EeIgzUN7zS6q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52.OiUmiEC1sBX9scubH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3jCnBCddGkSeEW4JYLMRu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808080"/>
      </a:lt2>
      <a:accent1>
        <a:srgbClr val="00B8FF"/>
      </a:accent1>
      <a:accent2>
        <a:srgbClr val="333399"/>
      </a:accent2>
      <a:accent3>
        <a:srgbClr val="FFFFFF"/>
      </a:accent3>
      <a:accent4>
        <a:srgbClr val="000000"/>
      </a:accent4>
      <a:accent5>
        <a:srgbClr val="AAD8F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3000"/>
          </a:lnSpc>
          <a:spcBef>
            <a:spcPct val="0"/>
          </a:spcBef>
          <a:spcAft>
            <a:spcPct val="0"/>
          </a:spcAft>
          <a:buClrTx/>
          <a:buSzTx/>
          <a:buFontTx/>
          <a:buNone/>
          <a:tabLst/>
          <a:defRPr kumimoji="0" lang="en-US" sz="16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3000"/>
          </a:lnSpc>
          <a:spcBef>
            <a:spcPct val="0"/>
          </a:spcBef>
          <a:spcAft>
            <a:spcPct val="0"/>
          </a:spcAft>
          <a:buClrTx/>
          <a:buSzTx/>
          <a:buFontTx/>
          <a:buNone/>
          <a:tabLst/>
          <a:defRPr kumimoji="0" lang="en-US" sz="16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2123</Words>
  <Application>Microsoft Office PowerPoint</Application>
  <PresentationFormat>On-screen Show (4:3)</PresentationFormat>
  <Paragraphs>283</Paragraphs>
  <Slides>47</Slides>
  <Notes>47</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맑은 고딕</vt:lpstr>
      <vt:lpstr>MS PGothic</vt:lpstr>
      <vt:lpstr>Arial</vt:lpstr>
      <vt:lpstr>Calibri</vt:lpstr>
      <vt:lpstr>Times New Roman</vt:lpstr>
      <vt:lpstr>UC Berkeley OS Sign</vt:lpstr>
      <vt:lpstr>Wingdings</vt:lpstr>
      <vt:lpstr>ヒラギノ角ゴ ProN W3</vt:lpstr>
      <vt:lpstr>Office Theme</vt:lpstr>
      <vt:lpstr>Title &amp; Bullets</vt:lpstr>
      <vt:lpstr>CogSci 190 “Sensemaking and Organizing” Spring 2019</vt:lpstr>
      <vt:lpstr>The Activities in Organizing Systems</vt:lpstr>
      <vt:lpstr>An Organized Closet</vt:lpstr>
      <vt:lpstr>Activities in a  Closet Organizing System…</vt:lpstr>
      <vt:lpstr>An Organized Data Warehouse</vt:lpstr>
      <vt:lpstr>Activities in a Data Warehouse  Organizing System…</vt:lpstr>
      <vt:lpstr>Selecting Resources</vt:lpstr>
      <vt:lpstr>Selecting Resources</vt:lpstr>
      <vt:lpstr>Selection Criteria</vt:lpstr>
      <vt:lpstr> Is “Who” Just You?</vt:lpstr>
      <vt:lpstr>Selection in Different Domains</vt:lpstr>
      <vt:lpstr>PowerPoint Presentation</vt:lpstr>
      <vt:lpstr>Upstream and  Downstream Selection</vt:lpstr>
      <vt:lpstr>“Path Dependence”</vt:lpstr>
      <vt:lpstr>PowerPoint Presentation</vt:lpstr>
      <vt:lpstr>PowerPoint Presentation</vt:lpstr>
      <vt:lpstr>Organizing Resources</vt:lpstr>
      <vt:lpstr>Organizing Resources</vt:lpstr>
      <vt:lpstr>Organizing  Physical Resources</vt:lpstr>
      <vt:lpstr>Mise-en-place</vt:lpstr>
      <vt:lpstr>Mise-en-place</vt:lpstr>
      <vt:lpstr>Designing Interactions  with Resources</vt:lpstr>
      <vt:lpstr>  Requirements for Interactions</vt:lpstr>
      <vt:lpstr>Interaction and Value Creation</vt:lpstr>
      <vt:lpstr>Value Creation with Physical Resources</vt:lpstr>
      <vt:lpstr>Value Creation with Digital Resources</vt:lpstr>
      <vt:lpstr>Value Creation with  “Smart” Resources</vt:lpstr>
      <vt:lpstr>Disaggregation of  Symbolic Interaction  and Other Impacts of Technology</vt:lpstr>
      <vt:lpstr>Telepresence  &amp; Telerobotics</vt:lpstr>
      <vt:lpstr>Maintaining Resources</vt:lpstr>
      <vt:lpstr>Resource Preservation as  Means vs. End</vt:lpstr>
      <vt:lpstr>Maintaining Resources</vt:lpstr>
      <vt:lpstr>Organizing {and,or,vs.} Maintaining</vt:lpstr>
      <vt:lpstr>Selecting {and,or,vs.} Maintaining</vt:lpstr>
      <vt:lpstr>Preservation</vt:lpstr>
      <vt:lpstr>The Ship of Theseus Paradox</vt:lpstr>
      <vt:lpstr>PowerPoint Presentation</vt:lpstr>
      <vt:lpstr>Digital Preservation</vt:lpstr>
      <vt:lpstr>Preservation (or not) and the Law</vt:lpstr>
      <vt:lpstr>Two (In-)famous Incidents of Not Following the Rules for Information Management and Record-keeping</vt:lpstr>
      <vt:lpstr>Is A Fish a Document?</vt:lpstr>
      <vt:lpstr>Curation &amp; Governance</vt:lpstr>
      <vt:lpstr>Crowdsourcing Digitization /  Citizen Science</vt:lpstr>
      <vt:lpstr>Restoration of Audio Resources</vt:lpstr>
      <vt:lpstr>PowerPoint Presentation</vt:lpstr>
      <vt:lpstr>PowerPoint Presentation</vt:lpstr>
      <vt:lpstr>Assignment 1 due noon Feb 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2017-10-26T16:02:22Z</dcterms:created>
  <dcterms:modified xsi:type="dcterms:W3CDTF">2019-01-31T19:08:05Z</dcterms:modified>
</cp:coreProperties>
</file>