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68"/>
  </p:notesMasterIdLst>
  <p:sldIdLst>
    <p:sldId id="266" r:id="rId2"/>
    <p:sldId id="273" r:id="rId3"/>
    <p:sldId id="274" r:id="rId4"/>
    <p:sldId id="275" r:id="rId5"/>
    <p:sldId id="276" r:id="rId6"/>
    <p:sldId id="396" r:id="rId7"/>
    <p:sldId id="277" r:id="rId8"/>
    <p:sldId id="278" r:id="rId9"/>
    <p:sldId id="349" r:id="rId10"/>
    <p:sldId id="382" r:id="rId11"/>
    <p:sldId id="351" r:id="rId12"/>
    <p:sldId id="279" r:id="rId13"/>
    <p:sldId id="395" r:id="rId14"/>
    <p:sldId id="355" r:id="rId15"/>
    <p:sldId id="383" r:id="rId16"/>
    <p:sldId id="397" r:id="rId17"/>
    <p:sldId id="398" r:id="rId18"/>
    <p:sldId id="401" r:id="rId19"/>
    <p:sldId id="399" r:id="rId20"/>
    <p:sldId id="402" r:id="rId21"/>
    <p:sldId id="400" r:id="rId22"/>
    <p:sldId id="403" r:id="rId23"/>
    <p:sldId id="384" r:id="rId24"/>
    <p:sldId id="405" r:id="rId25"/>
    <p:sldId id="387" r:id="rId26"/>
    <p:sldId id="388" r:id="rId27"/>
    <p:sldId id="404" r:id="rId28"/>
    <p:sldId id="356" r:id="rId29"/>
    <p:sldId id="285" r:id="rId30"/>
    <p:sldId id="286" r:id="rId31"/>
    <p:sldId id="267" r:id="rId32"/>
    <p:sldId id="289" r:id="rId33"/>
    <p:sldId id="290" r:id="rId34"/>
    <p:sldId id="291" r:id="rId35"/>
    <p:sldId id="292" r:id="rId36"/>
    <p:sldId id="293" r:id="rId37"/>
    <p:sldId id="353" r:id="rId38"/>
    <p:sldId id="354" r:id="rId39"/>
    <p:sldId id="295" r:id="rId40"/>
    <p:sldId id="360" r:id="rId41"/>
    <p:sldId id="362" r:id="rId42"/>
    <p:sldId id="357" r:id="rId43"/>
    <p:sldId id="363" r:id="rId44"/>
    <p:sldId id="368" r:id="rId45"/>
    <p:sldId id="369" r:id="rId46"/>
    <p:sldId id="370" r:id="rId47"/>
    <p:sldId id="371" r:id="rId48"/>
    <p:sldId id="372" r:id="rId49"/>
    <p:sldId id="373" r:id="rId50"/>
    <p:sldId id="374" r:id="rId51"/>
    <p:sldId id="375" r:id="rId52"/>
    <p:sldId id="376" r:id="rId53"/>
    <p:sldId id="379" r:id="rId54"/>
    <p:sldId id="415" r:id="rId55"/>
    <p:sldId id="406" r:id="rId56"/>
    <p:sldId id="407" r:id="rId57"/>
    <p:sldId id="408" r:id="rId58"/>
    <p:sldId id="409" r:id="rId59"/>
    <p:sldId id="410" r:id="rId60"/>
    <p:sldId id="411" r:id="rId61"/>
    <p:sldId id="412" r:id="rId62"/>
    <p:sldId id="413" r:id="rId63"/>
    <p:sldId id="414" r:id="rId64"/>
    <p:sldId id="416" r:id="rId65"/>
    <p:sldId id="417" r:id="rId66"/>
    <p:sldId id="418" r:id="rId67"/>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971" autoAdjust="0"/>
    <p:restoredTop sz="62717" autoAdjust="0"/>
  </p:normalViewPr>
  <p:slideViewPr>
    <p:cSldViewPr>
      <p:cViewPr varScale="1">
        <p:scale>
          <a:sx n="59" d="100"/>
          <a:sy n="59" d="100"/>
        </p:scale>
        <p:origin x="1982" y="53"/>
      </p:cViewPr>
      <p:guideLst>
        <p:guide orient="horz" pos="2160"/>
        <p:guide pos="2880"/>
      </p:guideLst>
    </p:cSldViewPr>
  </p:slideViewPr>
  <p:outlineViewPr>
    <p:cViewPr>
      <p:scale>
        <a:sx n="33" d="100"/>
        <a:sy n="33" d="100"/>
      </p:scale>
      <p:origin x="0" y="-6869"/>
    </p:cViewPr>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63" d="100"/>
          <a:sy n="63" d="100"/>
        </p:scale>
        <p:origin x="2558" y="67"/>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490B4808-2445-4A8E-B4E1-ED80AB1FCF8F}" type="datetimeFigureOut">
              <a:rPr lang="en-US" smtClean="0"/>
              <a:pPr/>
              <a:t>2/5/2019</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433CA1B0-15C9-4F2D-85FD-131A188FAB7D}" type="slidenum">
              <a:rPr lang="en-US" smtClean="0"/>
              <a:pPr/>
              <a:t>‹#›</a:t>
            </a:fld>
            <a:endParaRPr lang="en-US" dirty="0"/>
          </a:p>
        </p:txBody>
      </p:sp>
    </p:spTree>
    <p:extLst>
      <p:ext uri="{BB962C8B-B14F-4D97-AF65-F5344CB8AC3E}">
        <p14:creationId xmlns:p14="http://schemas.microsoft.com/office/powerpoint/2010/main" val="1594051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C1A9816D-3DFD-4EC5-904C-2F861A49E925}" type="slidenum">
              <a:rPr lang="en-US" smtClean="0"/>
              <a:pPr>
                <a:defRPr/>
              </a:pPr>
              <a:t>1</a:t>
            </a:fld>
            <a:endParaRPr lang="en-US" dirty="0"/>
          </a:p>
        </p:txBody>
      </p:sp>
    </p:spTree>
    <p:extLst>
      <p:ext uri="{BB962C8B-B14F-4D97-AF65-F5344CB8AC3E}">
        <p14:creationId xmlns:p14="http://schemas.microsoft.com/office/powerpoint/2010/main" val="2383280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10</a:t>
            </a:fld>
            <a:endParaRPr lang="en-US" dirty="0"/>
          </a:p>
        </p:txBody>
      </p:sp>
    </p:spTree>
    <p:extLst>
      <p:ext uri="{BB962C8B-B14F-4D97-AF65-F5344CB8AC3E}">
        <p14:creationId xmlns:p14="http://schemas.microsoft.com/office/powerpoint/2010/main" val="466903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43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C7C67B80-5758-46E9-89B9-2A88C2EDBC0D}" type="slidenum">
              <a:rPr lang="en-US" smtClean="0"/>
              <a:pPr>
                <a:defRPr/>
              </a:pPr>
              <a:t>11</a:t>
            </a:fld>
            <a:endParaRPr lang="en-US" dirty="0"/>
          </a:p>
        </p:txBody>
      </p:sp>
    </p:spTree>
    <p:extLst>
      <p:ext uri="{BB962C8B-B14F-4D97-AF65-F5344CB8AC3E}">
        <p14:creationId xmlns:p14="http://schemas.microsoft.com/office/powerpoint/2010/main" val="2726417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12</a:t>
            </a:fld>
            <a:endParaRPr lang="en-US" dirty="0"/>
          </a:p>
        </p:txBody>
      </p:sp>
    </p:spTree>
    <p:extLst>
      <p:ext uri="{BB962C8B-B14F-4D97-AF65-F5344CB8AC3E}">
        <p14:creationId xmlns:p14="http://schemas.microsoft.com/office/powerpoint/2010/main" val="424600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13</a:t>
            </a:fld>
            <a:endParaRPr lang="en-US" dirty="0"/>
          </a:p>
        </p:txBody>
      </p:sp>
    </p:spTree>
    <p:extLst>
      <p:ext uri="{BB962C8B-B14F-4D97-AF65-F5344CB8AC3E}">
        <p14:creationId xmlns:p14="http://schemas.microsoft.com/office/powerpoint/2010/main" val="3895545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14</a:t>
            </a:fld>
            <a:endParaRPr lang="en-US" dirty="0"/>
          </a:p>
        </p:txBody>
      </p:sp>
    </p:spTree>
    <p:extLst>
      <p:ext uri="{BB962C8B-B14F-4D97-AF65-F5344CB8AC3E}">
        <p14:creationId xmlns:p14="http://schemas.microsoft.com/office/powerpoint/2010/main" val="902500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15</a:t>
            </a:fld>
            <a:endParaRPr lang="en-US"/>
          </a:p>
        </p:txBody>
      </p:sp>
    </p:spTree>
    <p:extLst>
      <p:ext uri="{BB962C8B-B14F-4D97-AF65-F5344CB8AC3E}">
        <p14:creationId xmlns:p14="http://schemas.microsoft.com/office/powerpoint/2010/main" val="3130395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16</a:t>
            </a:fld>
            <a:endParaRPr lang="en-US" dirty="0"/>
          </a:p>
        </p:txBody>
      </p:sp>
    </p:spTree>
    <p:extLst>
      <p:ext uri="{BB962C8B-B14F-4D97-AF65-F5344CB8AC3E}">
        <p14:creationId xmlns:p14="http://schemas.microsoft.com/office/powerpoint/2010/main" val="4081944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17</a:t>
            </a:fld>
            <a:endParaRPr lang="en-US" dirty="0"/>
          </a:p>
        </p:txBody>
      </p:sp>
    </p:spTree>
    <p:extLst>
      <p:ext uri="{BB962C8B-B14F-4D97-AF65-F5344CB8AC3E}">
        <p14:creationId xmlns:p14="http://schemas.microsoft.com/office/powerpoint/2010/main" val="313749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18</a:t>
            </a:fld>
            <a:endParaRPr lang="en-US" dirty="0"/>
          </a:p>
        </p:txBody>
      </p:sp>
    </p:spTree>
    <p:extLst>
      <p:ext uri="{BB962C8B-B14F-4D97-AF65-F5344CB8AC3E}">
        <p14:creationId xmlns:p14="http://schemas.microsoft.com/office/powerpoint/2010/main" val="956704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19</a:t>
            </a:fld>
            <a:endParaRPr lang="en-US" dirty="0"/>
          </a:p>
        </p:txBody>
      </p:sp>
    </p:spTree>
    <p:extLst>
      <p:ext uri="{BB962C8B-B14F-4D97-AF65-F5344CB8AC3E}">
        <p14:creationId xmlns:p14="http://schemas.microsoft.com/office/powerpoint/2010/main" val="4247858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675727" lvl="1" indent="-222239">
              <a:lnSpc>
                <a:spcPct val="92000"/>
              </a:lnSpc>
              <a:spcBef>
                <a:spcPts val="1786"/>
              </a:spcBef>
              <a:buClr>
                <a:srgbClr val="002955"/>
              </a:buClr>
              <a:buSzPct val="44000"/>
              <a:buFont typeface="Wingdings" pitchFamily="2" charset="2"/>
              <a:buChar char="l"/>
              <a:tabLst>
                <a:tab pos="926498" algn="l"/>
                <a:tab pos="1845487" algn="l"/>
                <a:tab pos="2776489" algn="l"/>
                <a:tab pos="3692475" algn="l"/>
                <a:tab pos="4623477" algn="l"/>
                <a:tab pos="5555980" algn="l"/>
                <a:tab pos="6474969" algn="l"/>
                <a:tab pos="7378942" algn="l"/>
                <a:tab pos="8320456" algn="l"/>
                <a:tab pos="9237943" algn="l"/>
                <a:tab pos="10182460" algn="l"/>
                <a:tab pos="11087934" algn="l"/>
              </a:tabLst>
            </a:pPr>
            <a:endParaRPr lang="en-US" dirty="0" smtClean="0">
              <a:latin typeface="UC Berkeley OS Sign"/>
            </a:endParaRPr>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a:t>
            </a:fld>
            <a:endParaRPr lang="en-US" dirty="0"/>
          </a:p>
        </p:txBody>
      </p:sp>
    </p:spTree>
    <p:extLst>
      <p:ext uri="{BB962C8B-B14F-4D97-AF65-F5344CB8AC3E}">
        <p14:creationId xmlns:p14="http://schemas.microsoft.com/office/powerpoint/2010/main" val="224338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20</a:t>
            </a:fld>
            <a:endParaRPr lang="en-US" dirty="0"/>
          </a:p>
        </p:txBody>
      </p:sp>
    </p:spTree>
    <p:extLst>
      <p:ext uri="{BB962C8B-B14F-4D97-AF65-F5344CB8AC3E}">
        <p14:creationId xmlns:p14="http://schemas.microsoft.com/office/powerpoint/2010/main" val="3739020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21</a:t>
            </a:fld>
            <a:endParaRPr lang="en-US" dirty="0"/>
          </a:p>
        </p:txBody>
      </p:sp>
    </p:spTree>
    <p:extLst>
      <p:ext uri="{BB962C8B-B14F-4D97-AF65-F5344CB8AC3E}">
        <p14:creationId xmlns:p14="http://schemas.microsoft.com/office/powerpoint/2010/main" val="2330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22</a:t>
            </a:fld>
            <a:endParaRPr lang="en-US" dirty="0"/>
          </a:p>
        </p:txBody>
      </p:sp>
    </p:spTree>
    <p:extLst>
      <p:ext uri="{BB962C8B-B14F-4D97-AF65-F5344CB8AC3E}">
        <p14:creationId xmlns:p14="http://schemas.microsoft.com/office/powerpoint/2010/main" val="24779435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342900" indent="-342900" eaLnBrk="0" fontAlgn="base" hangingPunct="0">
              <a:lnSpc>
                <a:spcPct val="93000"/>
              </a:lnSpc>
              <a:spcBef>
                <a:spcPts val="1800"/>
              </a:spcBef>
              <a:spcAft>
                <a:spcPct val="0"/>
              </a:spcAft>
              <a:buFont typeface="Arial"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23</a:t>
            </a:fld>
            <a:endParaRPr lang="en-US" dirty="0"/>
          </a:p>
        </p:txBody>
      </p:sp>
    </p:spTree>
    <p:extLst>
      <p:ext uri="{BB962C8B-B14F-4D97-AF65-F5344CB8AC3E}">
        <p14:creationId xmlns:p14="http://schemas.microsoft.com/office/powerpoint/2010/main" val="10722175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24</a:t>
            </a:fld>
            <a:endParaRPr lang="en-US" dirty="0"/>
          </a:p>
        </p:txBody>
      </p:sp>
    </p:spTree>
    <p:extLst>
      <p:ext uri="{BB962C8B-B14F-4D97-AF65-F5344CB8AC3E}">
        <p14:creationId xmlns:p14="http://schemas.microsoft.com/office/powerpoint/2010/main" val="2709192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25</a:t>
            </a:fld>
            <a:endParaRPr lang="en-US"/>
          </a:p>
        </p:txBody>
      </p:sp>
    </p:spTree>
    <p:extLst>
      <p:ext uri="{BB962C8B-B14F-4D97-AF65-F5344CB8AC3E}">
        <p14:creationId xmlns:p14="http://schemas.microsoft.com/office/powerpoint/2010/main" val="24971230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A3BB1-4831-483C-B557-C0FFEDB18E50}" type="slidenum">
              <a:rPr lang="en-US" smtClean="0"/>
              <a:pPr/>
              <a:t>26</a:t>
            </a:fld>
            <a:endParaRPr lang="en-US"/>
          </a:p>
        </p:txBody>
      </p:sp>
    </p:spTree>
    <p:extLst>
      <p:ext uri="{BB962C8B-B14F-4D97-AF65-F5344CB8AC3E}">
        <p14:creationId xmlns:p14="http://schemas.microsoft.com/office/powerpoint/2010/main" val="11509168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27</a:t>
            </a:fld>
            <a:endParaRPr lang="en-US" dirty="0"/>
          </a:p>
        </p:txBody>
      </p:sp>
    </p:spTree>
    <p:extLst>
      <p:ext uri="{BB962C8B-B14F-4D97-AF65-F5344CB8AC3E}">
        <p14:creationId xmlns:p14="http://schemas.microsoft.com/office/powerpoint/2010/main" val="7788604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AE88ADB-39F4-4DE7-86AC-3699CB681B69}" type="slidenum">
              <a:rPr lang="en-US" smtClean="0"/>
              <a:pPr>
                <a:defRPr/>
              </a:pPr>
              <a:t>28</a:t>
            </a:fld>
            <a:endParaRPr lang="en-US" dirty="0"/>
          </a:p>
        </p:txBody>
      </p:sp>
    </p:spTree>
    <p:extLst>
      <p:ext uri="{BB962C8B-B14F-4D97-AF65-F5344CB8AC3E}">
        <p14:creationId xmlns:p14="http://schemas.microsoft.com/office/powerpoint/2010/main" val="21104967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29</a:t>
            </a:fld>
            <a:endParaRPr lang="en-US" dirty="0"/>
          </a:p>
        </p:txBody>
      </p:sp>
    </p:spTree>
    <p:extLst>
      <p:ext uri="{BB962C8B-B14F-4D97-AF65-F5344CB8AC3E}">
        <p14:creationId xmlns:p14="http://schemas.microsoft.com/office/powerpoint/2010/main" val="952493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smtClean="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a:t>
            </a:fld>
            <a:endParaRPr lang="en-US" dirty="0"/>
          </a:p>
        </p:txBody>
      </p:sp>
    </p:spTree>
    <p:extLst>
      <p:ext uri="{BB962C8B-B14F-4D97-AF65-F5344CB8AC3E}">
        <p14:creationId xmlns:p14="http://schemas.microsoft.com/office/powerpoint/2010/main" val="3005223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01188671-F426-4F04-A17D-B79EFE69FDC4}" type="slidenum">
              <a:rPr lang="en-US" smtClean="0"/>
              <a:pPr>
                <a:defRPr/>
              </a:pPr>
              <a:t>30</a:t>
            </a:fld>
            <a:endParaRPr lang="en-US" dirty="0"/>
          </a:p>
        </p:txBody>
      </p:sp>
    </p:spTree>
    <p:extLst>
      <p:ext uri="{BB962C8B-B14F-4D97-AF65-F5344CB8AC3E}">
        <p14:creationId xmlns:p14="http://schemas.microsoft.com/office/powerpoint/2010/main" val="11195058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6F6BA0A-CE6F-4354-9733-6E36C973E9A0}" type="slidenum">
              <a:rPr lang="en-US" smtClean="0"/>
              <a:pPr>
                <a:defRPr/>
              </a:pPr>
              <a:t>31</a:t>
            </a:fld>
            <a:endParaRPr lang="en-US" dirty="0"/>
          </a:p>
        </p:txBody>
      </p:sp>
    </p:spTree>
    <p:extLst>
      <p:ext uri="{BB962C8B-B14F-4D97-AF65-F5344CB8AC3E}">
        <p14:creationId xmlns:p14="http://schemas.microsoft.com/office/powerpoint/2010/main" val="10533740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32</a:t>
            </a:fld>
            <a:endParaRPr lang="en-US" dirty="0"/>
          </a:p>
        </p:txBody>
      </p:sp>
    </p:spTree>
    <p:extLst>
      <p:ext uri="{BB962C8B-B14F-4D97-AF65-F5344CB8AC3E}">
        <p14:creationId xmlns:p14="http://schemas.microsoft.com/office/powerpoint/2010/main" val="167030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33</a:t>
            </a:fld>
            <a:endParaRPr lang="en-US" dirty="0"/>
          </a:p>
        </p:txBody>
      </p:sp>
    </p:spTree>
    <p:extLst>
      <p:ext uri="{BB962C8B-B14F-4D97-AF65-F5344CB8AC3E}">
        <p14:creationId xmlns:p14="http://schemas.microsoft.com/office/powerpoint/2010/main" val="33744381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xfrm>
            <a:off x="990600" y="609600"/>
            <a:ext cx="4648200" cy="3486150"/>
          </a:xfrm>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a:xfrm>
            <a:off x="457200" y="8599170"/>
            <a:ext cx="2971800" cy="464820"/>
          </a:xfrm>
        </p:spPr>
        <p:txBody>
          <a:bodyPr/>
          <a:lstStyle/>
          <a:p>
            <a:pPr>
              <a:defRPr/>
            </a:pPr>
            <a:fld id="{D08291FB-B15A-420F-9283-903DB9074EC0}" type="slidenum">
              <a:rPr lang="en-US" smtClean="0"/>
              <a:pPr>
                <a:defRPr/>
              </a:pPr>
              <a:t>34</a:t>
            </a:fld>
            <a:endParaRPr lang="en-US" dirty="0"/>
          </a:p>
        </p:txBody>
      </p:sp>
    </p:spTree>
    <p:extLst>
      <p:ext uri="{BB962C8B-B14F-4D97-AF65-F5344CB8AC3E}">
        <p14:creationId xmlns:p14="http://schemas.microsoft.com/office/powerpoint/2010/main" val="25388622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35</a:t>
            </a:fld>
            <a:endParaRPr lang="en-US" dirty="0"/>
          </a:p>
        </p:txBody>
      </p:sp>
    </p:spTree>
    <p:extLst>
      <p:ext uri="{BB962C8B-B14F-4D97-AF65-F5344CB8AC3E}">
        <p14:creationId xmlns:p14="http://schemas.microsoft.com/office/powerpoint/2010/main" val="6499999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36</a:t>
            </a:fld>
            <a:endParaRPr lang="en-US" dirty="0"/>
          </a:p>
        </p:txBody>
      </p:sp>
    </p:spTree>
    <p:extLst>
      <p:ext uri="{BB962C8B-B14F-4D97-AF65-F5344CB8AC3E}">
        <p14:creationId xmlns:p14="http://schemas.microsoft.com/office/powerpoint/2010/main" val="21432306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48484" name="Slide Number Placeholder 3"/>
          <p:cNvSpPr>
            <a:spLocks noGrp="1"/>
          </p:cNvSpPr>
          <p:nvPr>
            <p:ph type="sldNum" sz="quarter" idx="5"/>
          </p:nvPr>
        </p:nvSpPr>
        <p:spPr bwMode="auto">
          <a:noFill/>
          <a:ln>
            <a:miter lim="800000"/>
            <a:headEnd/>
            <a:tailEnd/>
          </a:ln>
        </p:spPr>
        <p:txBody>
          <a:bodyPr/>
          <a:lstStyle/>
          <a:p>
            <a:fld id="{DE462BEF-4CA9-4CCF-BAB2-BB6B5F6F84DC}" type="slidenum">
              <a:rPr lang="en-US" altLang="en-US" sz="1300"/>
              <a:pPr/>
              <a:t>37</a:t>
            </a:fld>
            <a:endParaRPr lang="en-US" altLang="en-US" sz="1300" dirty="0"/>
          </a:p>
        </p:txBody>
      </p:sp>
    </p:spTree>
    <p:extLst>
      <p:ext uri="{BB962C8B-B14F-4D97-AF65-F5344CB8AC3E}">
        <p14:creationId xmlns:p14="http://schemas.microsoft.com/office/powerpoint/2010/main" val="40713086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48484" name="Slide Number Placeholder 3"/>
          <p:cNvSpPr>
            <a:spLocks noGrp="1"/>
          </p:cNvSpPr>
          <p:nvPr>
            <p:ph type="sldNum" sz="quarter" idx="5"/>
          </p:nvPr>
        </p:nvSpPr>
        <p:spPr bwMode="auto">
          <a:noFill/>
          <a:ln>
            <a:miter lim="800000"/>
            <a:headEnd/>
            <a:tailEnd/>
          </a:ln>
        </p:spPr>
        <p:txBody>
          <a:bodyPr/>
          <a:lstStyle/>
          <a:p>
            <a:fld id="{DE462BEF-4CA9-4CCF-BAB2-BB6B5F6F84DC}" type="slidenum">
              <a:rPr lang="en-US" altLang="en-US" sz="1300"/>
              <a:pPr/>
              <a:t>38</a:t>
            </a:fld>
            <a:endParaRPr lang="en-US" altLang="en-US" sz="1300" dirty="0"/>
          </a:p>
        </p:txBody>
      </p:sp>
    </p:spTree>
    <p:extLst>
      <p:ext uri="{BB962C8B-B14F-4D97-AF65-F5344CB8AC3E}">
        <p14:creationId xmlns:p14="http://schemas.microsoft.com/office/powerpoint/2010/main" val="41115079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smtClean="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39</a:t>
            </a:fld>
            <a:endParaRPr lang="en-US" dirty="0"/>
          </a:p>
        </p:txBody>
      </p:sp>
    </p:spTree>
    <p:extLst>
      <p:ext uri="{BB962C8B-B14F-4D97-AF65-F5344CB8AC3E}">
        <p14:creationId xmlns:p14="http://schemas.microsoft.com/office/powerpoint/2010/main" val="1027177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smtClean="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a:t>
            </a:fld>
            <a:endParaRPr lang="en-US" dirty="0"/>
          </a:p>
        </p:txBody>
      </p:sp>
    </p:spTree>
    <p:extLst>
      <p:ext uri="{BB962C8B-B14F-4D97-AF65-F5344CB8AC3E}">
        <p14:creationId xmlns:p14="http://schemas.microsoft.com/office/powerpoint/2010/main" val="10191822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sz="2400" dirty="0" smtClean="0">
              <a:latin typeface="UC Berkeley OS Sign"/>
            </a:endParaRPr>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40</a:t>
            </a:fld>
            <a:endParaRPr lang="en-US"/>
          </a:p>
        </p:txBody>
      </p:sp>
    </p:spTree>
    <p:extLst>
      <p:ext uri="{BB962C8B-B14F-4D97-AF65-F5344CB8AC3E}">
        <p14:creationId xmlns:p14="http://schemas.microsoft.com/office/powerpoint/2010/main" val="37352852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D1AAA97-46B5-0B45-A228-CC52721BBDF5}" type="slidenum">
              <a:rPr lang="en-US" smtClean="0"/>
              <a:pPr/>
              <a:t>41</a:t>
            </a:fld>
            <a:endParaRPr lang="en-US" dirty="0"/>
          </a:p>
        </p:txBody>
      </p:sp>
    </p:spTree>
    <p:extLst>
      <p:ext uri="{BB962C8B-B14F-4D97-AF65-F5344CB8AC3E}">
        <p14:creationId xmlns:p14="http://schemas.microsoft.com/office/powerpoint/2010/main" val="24753026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42</a:t>
            </a:fld>
            <a:endParaRPr lang="en-US" dirty="0"/>
          </a:p>
        </p:txBody>
      </p:sp>
    </p:spTree>
    <p:extLst>
      <p:ext uri="{BB962C8B-B14F-4D97-AF65-F5344CB8AC3E}">
        <p14:creationId xmlns:p14="http://schemas.microsoft.com/office/powerpoint/2010/main" val="42257577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43</a:t>
            </a:fld>
            <a:endParaRPr lang="en-US"/>
          </a:p>
        </p:txBody>
      </p:sp>
    </p:spTree>
    <p:extLst>
      <p:ext uri="{BB962C8B-B14F-4D97-AF65-F5344CB8AC3E}">
        <p14:creationId xmlns:p14="http://schemas.microsoft.com/office/powerpoint/2010/main" val="5356750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D1AAA97-46B5-0B45-A228-CC52721BBDF5}" type="slidenum">
              <a:rPr lang="en-US" smtClean="0"/>
              <a:pPr/>
              <a:t>44</a:t>
            </a:fld>
            <a:endParaRPr lang="en-US" dirty="0"/>
          </a:p>
        </p:txBody>
      </p:sp>
    </p:spTree>
    <p:extLst>
      <p:ext uri="{BB962C8B-B14F-4D97-AF65-F5344CB8AC3E}">
        <p14:creationId xmlns:p14="http://schemas.microsoft.com/office/powerpoint/2010/main" val="35488123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D1AAA97-46B5-0B45-A228-CC52721BBDF5}" type="slidenum">
              <a:rPr lang="en-US" smtClean="0"/>
              <a:pPr/>
              <a:t>45</a:t>
            </a:fld>
            <a:endParaRPr lang="en-US" dirty="0"/>
          </a:p>
        </p:txBody>
      </p:sp>
    </p:spTree>
    <p:extLst>
      <p:ext uri="{BB962C8B-B14F-4D97-AF65-F5344CB8AC3E}">
        <p14:creationId xmlns:p14="http://schemas.microsoft.com/office/powerpoint/2010/main" val="32840406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D1AAA97-46B5-0B45-A228-CC52721BBDF5}" type="slidenum">
              <a:rPr lang="en-US" smtClean="0"/>
              <a:pPr/>
              <a:t>46</a:t>
            </a:fld>
            <a:endParaRPr lang="en-US" dirty="0"/>
          </a:p>
        </p:txBody>
      </p:sp>
    </p:spTree>
    <p:extLst>
      <p:ext uri="{BB962C8B-B14F-4D97-AF65-F5344CB8AC3E}">
        <p14:creationId xmlns:p14="http://schemas.microsoft.com/office/powerpoint/2010/main" val="37081885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D1AAA97-46B5-0B45-A228-CC52721BBDF5}" type="slidenum">
              <a:rPr lang="en-US" smtClean="0"/>
              <a:pPr/>
              <a:t>47</a:t>
            </a:fld>
            <a:endParaRPr lang="en-US" dirty="0"/>
          </a:p>
        </p:txBody>
      </p:sp>
    </p:spTree>
    <p:extLst>
      <p:ext uri="{BB962C8B-B14F-4D97-AF65-F5344CB8AC3E}">
        <p14:creationId xmlns:p14="http://schemas.microsoft.com/office/powerpoint/2010/main" val="33412564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48</a:t>
            </a:fld>
            <a:endParaRPr lang="en-US" dirty="0"/>
          </a:p>
        </p:txBody>
      </p:sp>
    </p:spTree>
    <p:extLst>
      <p:ext uri="{BB962C8B-B14F-4D97-AF65-F5344CB8AC3E}">
        <p14:creationId xmlns:p14="http://schemas.microsoft.com/office/powerpoint/2010/main" val="10655046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D1AAA97-46B5-0B45-A228-CC52721BBDF5}" type="slidenum">
              <a:rPr lang="en-US" smtClean="0"/>
              <a:pPr/>
              <a:t>49</a:t>
            </a:fld>
            <a:endParaRPr lang="en-US" dirty="0"/>
          </a:p>
        </p:txBody>
      </p:sp>
    </p:spTree>
    <p:extLst>
      <p:ext uri="{BB962C8B-B14F-4D97-AF65-F5344CB8AC3E}">
        <p14:creationId xmlns:p14="http://schemas.microsoft.com/office/powerpoint/2010/main" val="2730494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5</a:t>
            </a:fld>
            <a:endParaRPr lang="en-US" dirty="0"/>
          </a:p>
        </p:txBody>
      </p:sp>
    </p:spTree>
    <p:extLst>
      <p:ext uri="{BB962C8B-B14F-4D97-AF65-F5344CB8AC3E}">
        <p14:creationId xmlns:p14="http://schemas.microsoft.com/office/powerpoint/2010/main" val="30032464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D1AAA97-46B5-0B45-A228-CC52721BBDF5}" type="slidenum">
              <a:rPr lang="en-US" smtClean="0"/>
              <a:pPr/>
              <a:t>50</a:t>
            </a:fld>
            <a:endParaRPr lang="en-US" dirty="0"/>
          </a:p>
        </p:txBody>
      </p:sp>
    </p:spTree>
    <p:extLst>
      <p:ext uri="{BB962C8B-B14F-4D97-AF65-F5344CB8AC3E}">
        <p14:creationId xmlns:p14="http://schemas.microsoft.com/office/powerpoint/2010/main" val="10214898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sz="2800" b="1" baseline="0" dirty="0" smtClean="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51</a:t>
            </a:fld>
            <a:endParaRPr lang="en-US"/>
          </a:p>
        </p:txBody>
      </p:sp>
    </p:spTree>
    <p:extLst>
      <p:ext uri="{BB962C8B-B14F-4D97-AF65-F5344CB8AC3E}">
        <p14:creationId xmlns:p14="http://schemas.microsoft.com/office/powerpoint/2010/main" val="28702157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52</a:t>
            </a:fld>
            <a:endParaRPr lang="en-US"/>
          </a:p>
        </p:txBody>
      </p:sp>
    </p:spTree>
    <p:extLst>
      <p:ext uri="{BB962C8B-B14F-4D97-AF65-F5344CB8AC3E}">
        <p14:creationId xmlns:p14="http://schemas.microsoft.com/office/powerpoint/2010/main" val="21241089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53</a:t>
            </a:fld>
            <a:endParaRPr lang="en-US"/>
          </a:p>
        </p:txBody>
      </p:sp>
    </p:spTree>
    <p:extLst>
      <p:ext uri="{BB962C8B-B14F-4D97-AF65-F5344CB8AC3E}">
        <p14:creationId xmlns:p14="http://schemas.microsoft.com/office/powerpoint/2010/main" val="30936043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54</a:t>
            </a:fld>
            <a:endParaRPr lang="en-US" dirty="0"/>
          </a:p>
        </p:txBody>
      </p:sp>
    </p:spTree>
    <p:extLst>
      <p:ext uri="{BB962C8B-B14F-4D97-AF65-F5344CB8AC3E}">
        <p14:creationId xmlns:p14="http://schemas.microsoft.com/office/powerpoint/2010/main" val="34064027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C1A9816D-3DFD-4EC5-904C-2F861A49E925}" type="slidenum">
              <a:rPr lang="en-US" smtClean="0"/>
              <a:pPr>
                <a:defRPr/>
              </a:pPr>
              <a:t>55</a:t>
            </a:fld>
            <a:endParaRPr lang="en-US" dirty="0"/>
          </a:p>
        </p:txBody>
      </p:sp>
    </p:spTree>
    <p:extLst>
      <p:ext uri="{BB962C8B-B14F-4D97-AF65-F5344CB8AC3E}">
        <p14:creationId xmlns:p14="http://schemas.microsoft.com/office/powerpoint/2010/main" val="27098679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56</a:t>
            </a:fld>
            <a:endParaRPr lang="en-US" dirty="0"/>
          </a:p>
        </p:txBody>
      </p:sp>
    </p:spTree>
    <p:extLst>
      <p:ext uri="{BB962C8B-B14F-4D97-AF65-F5344CB8AC3E}">
        <p14:creationId xmlns:p14="http://schemas.microsoft.com/office/powerpoint/2010/main" val="21455462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57</a:t>
            </a:fld>
            <a:endParaRPr lang="en-US" dirty="0"/>
          </a:p>
        </p:txBody>
      </p:sp>
    </p:spTree>
    <p:extLst>
      <p:ext uri="{BB962C8B-B14F-4D97-AF65-F5344CB8AC3E}">
        <p14:creationId xmlns:p14="http://schemas.microsoft.com/office/powerpoint/2010/main" val="32387270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58</a:t>
            </a:fld>
            <a:endParaRPr lang="en-US" dirty="0"/>
          </a:p>
        </p:txBody>
      </p:sp>
    </p:spTree>
    <p:extLst>
      <p:ext uri="{BB962C8B-B14F-4D97-AF65-F5344CB8AC3E}">
        <p14:creationId xmlns:p14="http://schemas.microsoft.com/office/powerpoint/2010/main" val="29969374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59</a:t>
            </a:fld>
            <a:endParaRPr lang="en-US" dirty="0"/>
          </a:p>
        </p:txBody>
      </p:sp>
    </p:spTree>
    <p:extLst>
      <p:ext uri="{BB962C8B-B14F-4D97-AF65-F5344CB8AC3E}">
        <p14:creationId xmlns:p14="http://schemas.microsoft.com/office/powerpoint/2010/main" val="2387099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6</a:t>
            </a:fld>
            <a:endParaRPr lang="en-US" dirty="0"/>
          </a:p>
        </p:txBody>
      </p:sp>
    </p:spTree>
    <p:extLst>
      <p:ext uri="{BB962C8B-B14F-4D97-AF65-F5344CB8AC3E}">
        <p14:creationId xmlns:p14="http://schemas.microsoft.com/office/powerpoint/2010/main" val="29824864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60</a:t>
            </a:fld>
            <a:endParaRPr lang="en-US" dirty="0"/>
          </a:p>
        </p:txBody>
      </p:sp>
    </p:spTree>
    <p:extLst>
      <p:ext uri="{BB962C8B-B14F-4D97-AF65-F5344CB8AC3E}">
        <p14:creationId xmlns:p14="http://schemas.microsoft.com/office/powerpoint/2010/main" val="11505299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61</a:t>
            </a:fld>
            <a:endParaRPr lang="en-US" dirty="0"/>
          </a:p>
        </p:txBody>
      </p:sp>
    </p:spTree>
    <p:extLst>
      <p:ext uri="{BB962C8B-B14F-4D97-AF65-F5344CB8AC3E}">
        <p14:creationId xmlns:p14="http://schemas.microsoft.com/office/powerpoint/2010/main" val="11665937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62</a:t>
            </a:fld>
            <a:endParaRPr lang="en-US" dirty="0"/>
          </a:p>
        </p:txBody>
      </p:sp>
    </p:spTree>
    <p:extLst>
      <p:ext uri="{BB962C8B-B14F-4D97-AF65-F5344CB8AC3E}">
        <p14:creationId xmlns:p14="http://schemas.microsoft.com/office/powerpoint/2010/main" val="6664947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63</a:t>
            </a:fld>
            <a:endParaRPr lang="en-US" dirty="0"/>
          </a:p>
        </p:txBody>
      </p:sp>
    </p:spTree>
    <p:extLst>
      <p:ext uri="{BB962C8B-B14F-4D97-AF65-F5344CB8AC3E}">
        <p14:creationId xmlns:p14="http://schemas.microsoft.com/office/powerpoint/2010/main" val="21618240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64</a:t>
            </a:fld>
            <a:endParaRPr lang="en-US" dirty="0"/>
          </a:p>
        </p:txBody>
      </p:sp>
    </p:spTree>
    <p:extLst>
      <p:ext uri="{BB962C8B-B14F-4D97-AF65-F5344CB8AC3E}">
        <p14:creationId xmlns:p14="http://schemas.microsoft.com/office/powerpoint/2010/main" val="26444735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65</a:t>
            </a:fld>
            <a:endParaRPr lang="en-US" dirty="0"/>
          </a:p>
        </p:txBody>
      </p:sp>
    </p:spTree>
    <p:extLst>
      <p:ext uri="{BB962C8B-B14F-4D97-AF65-F5344CB8AC3E}">
        <p14:creationId xmlns:p14="http://schemas.microsoft.com/office/powerpoint/2010/main" val="14359537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66</a:t>
            </a:fld>
            <a:endParaRPr lang="en-US" dirty="0"/>
          </a:p>
        </p:txBody>
      </p:sp>
    </p:spTree>
    <p:extLst>
      <p:ext uri="{BB962C8B-B14F-4D97-AF65-F5344CB8AC3E}">
        <p14:creationId xmlns:p14="http://schemas.microsoft.com/office/powerpoint/2010/main" val="4033856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7</a:t>
            </a:fld>
            <a:endParaRPr lang="en-US" dirty="0"/>
          </a:p>
        </p:txBody>
      </p:sp>
    </p:spTree>
    <p:extLst>
      <p:ext uri="{BB962C8B-B14F-4D97-AF65-F5344CB8AC3E}">
        <p14:creationId xmlns:p14="http://schemas.microsoft.com/office/powerpoint/2010/main" val="2786649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8</a:t>
            </a:fld>
            <a:endParaRPr lang="en-US" dirty="0"/>
          </a:p>
        </p:txBody>
      </p:sp>
    </p:spTree>
    <p:extLst>
      <p:ext uri="{BB962C8B-B14F-4D97-AF65-F5344CB8AC3E}">
        <p14:creationId xmlns:p14="http://schemas.microsoft.com/office/powerpoint/2010/main" val="1330164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9</a:t>
            </a:fld>
            <a:endParaRPr lang="en-US" dirty="0"/>
          </a:p>
        </p:txBody>
      </p:sp>
    </p:spTree>
    <p:extLst>
      <p:ext uri="{BB962C8B-B14F-4D97-AF65-F5344CB8AC3E}">
        <p14:creationId xmlns:p14="http://schemas.microsoft.com/office/powerpoint/2010/main" val="1900460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9B7C68-48CA-4F7E-A595-FD5BDC7FD61F}" type="datetimeFigureOut">
              <a:rPr lang="en-US" smtClean="0"/>
              <a:pPr/>
              <a:t>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9B7C68-48CA-4F7E-A595-FD5BDC7FD61F}" type="datetimeFigureOut">
              <a:rPr lang="en-US" smtClean="0"/>
              <a:pPr/>
              <a:t>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9B7C68-48CA-4F7E-A595-FD5BDC7FD61F}" type="datetimeFigureOut">
              <a:rPr lang="en-US" smtClean="0"/>
              <a:pPr/>
              <a:t>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2804662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9B7C68-48CA-4F7E-A595-FD5BDC7FD61F}" type="datetimeFigureOut">
              <a:rPr lang="en-US" smtClean="0"/>
              <a:pPr/>
              <a:t>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9B7C68-48CA-4F7E-A595-FD5BDC7FD61F}" type="datetimeFigureOut">
              <a:rPr lang="en-US" smtClean="0"/>
              <a:pPr/>
              <a:t>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9B7C68-48CA-4F7E-A595-FD5BDC7FD61F}" type="datetimeFigureOut">
              <a:rPr lang="en-US" smtClean="0"/>
              <a:pPr/>
              <a:t>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9B7C68-48CA-4F7E-A595-FD5BDC7FD61F}" type="datetimeFigureOut">
              <a:rPr lang="en-US" smtClean="0"/>
              <a:pPr/>
              <a:t>2/5/2019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9B7C68-48CA-4F7E-A595-FD5BDC7FD61F}" type="datetimeFigureOut">
              <a:rPr lang="en-US" smtClean="0"/>
              <a:pPr/>
              <a:t>2/5/2019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9B7C68-48CA-4F7E-A595-FD5BDC7FD61F}" type="datetimeFigureOut">
              <a:rPr lang="en-US" smtClean="0"/>
              <a:pPr/>
              <a:t>2/5/2019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9B7C68-48CA-4F7E-A595-FD5BDC7FD61F}" type="datetimeFigureOut">
              <a:rPr lang="en-US" smtClean="0"/>
              <a:pPr/>
              <a:t>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42767D-72EB-46BC-8160-C972ECC5DB3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B7C68-48CA-4F7E-A595-FD5BDC7FD61F}" type="datetimeFigureOut">
              <a:rPr lang="en-US" smtClean="0"/>
              <a:pPr/>
              <a:t>2/5/2019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2767D-72EB-46BC-8160-C972ECC5DB3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lushko@berkeley.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35.gif"/><Relationship Id="rId4" Type="http://schemas.openxmlformats.org/officeDocument/2006/relationships/hyperlink" Target="http://nyti.ms/O1tolF"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4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hyperlink" Target="http://estimote.com/"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hyperlink" Target="http://www.blipsystems.com/danish-german-partnership-disseminate-smart-city-solution-help-ease-traffic/" TargetMode="External"/><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hyperlink" Target="http://www.extremetech.com/extreme/176093-v2v-what-are-vehicle-to-vehicle-communications-and-how-does-it-work/3" TargetMode="External"/><Relationship Id="rId4" Type="http://schemas.openxmlformats.org/officeDocument/2006/relationships/image" Target="../media/image44.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mailto:glushko@berkeley.edu"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49560" y="685800"/>
            <a:ext cx="8197453" cy="208954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800" b="1" dirty="0" smtClean="0">
                <a:sym typeface="UC Berkeley OS Sign"/>
              </a:rPr>
              <a:t>CogSci 190</a:t>
            </a:r>
            <a:br>
              <a:rPr lang="en-US" sz="3800" b="1" dirty="0" smtClean="0">
                <a:sym typeface="UC Berkeley OS Sign"/>
              </a:rPr>
            </a:br>
            <a:r>
              <a:rPr lang="en-US" sz="3800" b="1" dirty="0" smtClean="0">
                <a:sym typeface="UC Berkeley OS Sign"/>
              </a:rPr>
              <a:t>“Sensemaking and Organizing”</a:t>
            </a:r>
            <a:br>
              <a:rPr lang="en-US" sz="3800" b="1" dirty="0" smtClean="0">
                <a:sym typeface="UC Berkeley OS Sign"/>
              </a:rPr>
            </a:br>
            <a:r>
              <a:rPr lang="en-US" sz="3800" b="1" dirty="0" smtClean="0">
                <a:sym typeface="UC Berkeley OS Sign"/>
              </a:rPr>
              <a:t>Spring 2019</a:t>
            </a:r>
            <a:endParaRPr lang="en-US" sz="3400" dirty="0" smtClean="0">
              <a:sym typeface="UC Berkeley OS Sign"/>
            </a:endParaRPr>
          </a:p>
        </p:txBody>
      </p:sp>
      <p:sp>
        <p:nvSpPr>
          <p:cNvPr id="2051" name="Rectangle 2"/>
          <p:cNvSpPr>
            <a:spLocks noGrp="1" noChangeArrowheads="1"/>
          </p:cNvSpPr>
          <p:nvPr>
            <p:ph type="body" idx="1"/>
          </p:nvPr>
        </p:nvSpPr>
        <p:spPr>
          <a:xfrm>
            <a:off x="418306" y="2286000"/>
            <a:ext cx="8228707" cy="3589734"/>
          </a:xfrm>
        </p:spPr>
        <p:txBody>
          <a:bodyPr anchor="ctr">
            <a:normAutofit/>
          </a:bodyPr>
          <a:lstStyle/>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smtClean="0">
              <a:sym typeface="UC Berkeley OS Sign"/>
            </a:endParaRPr>
          </a:p>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smtClean="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smtClean="0">
                <a:sym typeface="UC Berkeley OS Sign"/>
              </a:rPr>
              <a:t>Robert J. Glushko</a:t>
            </a:r>
            <a:br>
              <a:rPr lang="en-US" sz="3000" dirty="0" smtClean="0">
                <a:sym typeface="UC Berkeley OS Sign"/>
              </a:rPr>
            </a:br>
            <a:r>
              <a:rPr lang="en-US" sz="3000" dirty="0" smtClean="0">
                <a:sym typeface="UC Berkeley OS Sign"/>
                <a:hlinkClick r:id="rId3"/>
              </a:rPr>
              <a:t>glushko@berkeley.edu</a:t>
            </a:r>
            <a:endParaRPr lang="en-US" sz="3000" dirty="0" smtClean="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smtClean="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smtClean="0">
                <a:sym typeface="UC Berkeley OS Sign"/>
              </a:rPr>
              <a:t>5 February 2019</a:t>
            </a:r>
            <a:br>
              <a:rPr lang="en-US" sz="3000" dirty="0" smtClean="0">
                <a:sym typeface="UC Berkeley OS Sign"/>
              </a:rPr>
            </a:br>
            <a:r>
              <a:rPr lang="en-US" sz="3000" dirty="0" smtClean="0">
                <a:sym typeface="UC Berkeley OS Sign"/>
              </a:rPr>
              <a:t> 5) Resources</a:t>
            </a:r>
          </a:p>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smtClean="0">
              <a:solidFill>
                <a:srgbClr val="002955"/>
              </a:solidFill>
              <a:sym typeface="UC Berkeley OS Sign"/>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txBox="1">
            <a:spLocks noGrp="1" noChangeArrowheads="1"/>
          </p:cNvSpPr>
          <p:nvPr>
            <p:ph type="title"/>
          </p:nvPr>
        </p:nvSpPr>
        <p:spPr>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200" b="1" dirty="0" smtClean="0">
                <a:sym typeface="UC Berkeley OS Sign"/>
              </a:rPr>
              <a:t>Not Carving at the Joints Here </a:t>
            </a:r>
            <a:br>
              <a:rPr lang="en-US" sz="3200" b="1" dirty="0" smtClean="0">
                <a:sym typeface="UC Berkeley OS Sign"/>
              </a:rPr>
            </a:br>
            <a:r>
              <a:rPr lang="en-US" sz="3200" b="1" dirty="0" smtClean="0">
                <a:sym typeface="UC Berkeley OS Sign"/>
              </a:rPr>
              <a:t>Is this a Problem?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908" y="1828800"/>
            <a:ext cx="7838892" cy="4674870"/>
          </a:xfrm>
          <a:prstGeom prst="rect">
            <a:avLst/>
          </a:prstGeom>
        </p:spPr>
      </p:pic>
    </p:spTree>
    <p:extLst>
      <p:ext uri="{BB962C8B-B14F-4D97-AF65-F5344CB8AC3E}">
        <p14:creationId xmlns:p14="http://schemas.microsoft.com/office/powerpoint/2010/main" val="105730713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511781" y="350002"/>
            <a:ext cx="8227591" cy="1518047"/>
          </a:xfrm>
        </p:spPr>
        <p:txBody>
          <a:bodyPr>
            <a:normAutofit/>
          </a:bodyPr>
          <a:lstStyle/>
          <a:p>
            <a:pPr indent="-160729">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smtClean="0"/>
              <a:t>Gerrymandering:  Not Respecting the Joints formed by Cities</a:t>
            </a:r>
            <a:endParaRPr lang="en-US" sz="3600" b="1" dirty="0"/>
          </a:p>
        </p:txBody>
      </p:sp>
      <p:pic>
        <p:nvPicPr>
          <p:cNvPr id="27652"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57623" y="1752600"/>
            <a:ext cx="6335905" cy="5214938"/>
          </a:xfrm>
          <a:noFill/>
        </p:spPr>
      </p:pic>
    </p:spTree>
    <p:extLst>
      <p:ext uri="{BB962C8B-B14F-4D97-AF65-F5344CB8AC3E}">
        <p14:creationId xmlns:p14="http://schemas.microsoft.com/office/powerpoint/2010/main" val="335673011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3464" y="6084407"/>
            <a:ext cx="4343400" cy="523220"/>
          </a:xfrm>
          <a:prstGeom prst="rect">
            <a:avLst/>
          </a:prstGeom>
        </p:spPr>
        <p:txBody>
          <a:bodyPr wrap="square">
            <a:spAutoFit/>
          </a:bodyPr>
          <a:lstStyle/>
          <a:p>
            <a:r>
              <a:rPr lang="en-US" sz="1400" dirty="0"/>
              <a:t>https://chronicle.fanack.com/iraq/history-past-to-present/from-ancient-civilizations-to-mandate/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864" y="974542"/>
            <a:ext cx="4038600" cy="5080000"/>
          </a:xfrm>
          <a:prstGeom prst="rect">
            <a:avLst/>
          </a:prstGeom>
        </p:spPr>
      </p:pic>
      <p:pic>
        <p:nvPicPr>
          <p:cNvPr id="4" name="Picture 3"/>
          <p:cNvPicPr>
            <a:picLocks noChangeAspect="1"/>
          </p:cNvPicPr>
          <p:nvPr/>
        </p:nvPicPr>
        <p:blipFill>
          <a:blip r:embed="rId4"/>
          <a:stretch>
            <a:fillRect/>
          </a:stretch>
        </p:blipFill>
        <p:spPr>
          <a:xfrm>
            <a:off x="5140325" y="732134"/>
            <a:ext cx="3371850" cy="3067050"/>
          </a:xfrm>
          <a:prstGeom prst="rect">
            <a:avLst/>
          </a:prstGeom>
        </p:spPr>
      </p:pic>
      <p:pic>
        <p:nvPicPr>
          <p:cNvPr id="5" name="Picture 4"/>
          <p:cNvPicPr>
            <a:picLocks noChangeAspect="1"/>
          </p:cNvPicPr>
          <p:nvPr/>
        </p:nvPicPr>
        <p:blipFill>
          <a:blip r:embed="rId5"/>
          <a:stretch>
            <a:fillRect/>
          </a:stretch>
        </p:blipFill>
        <p:spPr>
          <a:xfrm>
            <a:off x="5633161" y="3340022"/>
            <a:ext cx="2853614" cy="2744385"/>
          </a:xfrm>
          <a:prstGeom prst="rect">
            <a:avLst/>
          </a:prstGeom>
        </p:spPr>
      </p:pic>
      <p:sp>
        <p:nvSpPr>
          <p:cNvPr id="6" name="Rectangle 5"/>
          <p:cNvSpPr/>
          <p:nvPr/>
        </p:nvSpPr>
        <p:spPr>
          <a:xfrm>
            <a:off x="4876800" y="6054542"/>
            <a:ext cx="3962400" cy="523220"/>
          </a:xfrm>
          <a:prstGeom prst="rect">
            <a:avLst/>
          </a:prstGeom>
        </p:spPr>
        <p:txBody>
          <a:bodyPr wrap="square">
            <a:spAutoFit/>
          </a:bodyPr>
          <a:lstStyle/>
          <a:p>
            <a:r>
              <a:rPr lang="en-US" sz="1400" dirty="0"/>
              <a:t>http://www.mappery.com/map-of/middle-east-religious-composition-map</a:t>
            </a:r>
          </a:p>
        </p:txBody>
      </p:sp>
      <p:sp>
        <p:nvSpPr>
          <p:cNvPr id="7" name="Rectangle 1"/>
          <p:cNvSpPr txBox="1">
            <a:spLocks noChangeArrowheads="1"/>
          </p:cNvSpPr>
          <p:nvPr/>
        </p:nvSpPr>
        <p:spPr>
          <a:xfrm>
            <a:off x="0" y="221280"/>
            <a:ext cx="8785936" cy="1190997"/>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200" b="1" dirty="0" smtClean="0">
                <a:sym typeface="UC Berkeley OS Sign"/>
              </a:rPr>
              <a:t>Not Carving at the Joints in 1916: Bad Outcomes</a:t>
            </a:r>
          </a:p>
        </p:txBody>
      </p:sp>
    </p:spTree>
    <p:extLst>
      <p:ext uri="{BB962C8B-B14F-4D97-AF65-F5344CB8AC3E}">
        <p14:creationId xmlns:p14="http://schemas.microsoft.com/office/powerpoint/2010/main" val="36638187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43596" y="457200"/>
            <a:ext cx="8228707" cy="1190997"/>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sym typeface="UC Berkeley OS Sign"/>
              </a:rPr>
              <a:t>Granularity:  Whole vs. Parts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13</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624447" y="1660897"/>
            <a:ext cx="8067004" cy="4528962"/>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Resources that are aggregates or composites of other resources, or that have internal structure, pose questions about the granularity of their "thingness"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We might need to organize and manage the granular resources, the composite resources, and the relationships between them - all at the same time </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The "part things" can be identified at various levels of contexts/containers/collections in which they occur</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The granularity of physical resources is more easily determined that for information resources </a:t>
            </a:r>
          </a:p>
        </p:txBody>
      </p:sp>
    </p:spTree>
    <p:extLst>
      <p:ext uri="{BB962C8B-B14F-4D97-AF65-F5344CB8AC3E}">
        <p14:creationId xmlns:p14="http://schemas.microsoft.com/office/powerpoint/2010/main" val="128668032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5414" y="804788"/>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Carving </a:t>
            </a:r>
            <a:r>
              <a:rPr lang="en-US" sz="4000" b="1" dirty="0">
                <a:solidFill>
                  <a:srgbClr val="FF0000"/>
                </a:solidFill>
                <a:sym typeface="UC Berkeley OS Sign"/>
              </a:rPr>
              <a:t>Information</a:t>
            </a:r>
            <a:r>
              <a:rPr lang="en-US" sz="4000" b="1" dirty="0">
                <a:sym typeface="UC Berkeley OS Sign"/>
              </a:rPr>
              <a:t> at its Joints?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14</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53641" y="2035969"/>
            <a:ext cx="8036719" cy="3402757"/>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When we deal with resources that are made of information, any "joints" are man-made and </a:t>
            </a:r>
            <a:r>
              <a:rPr lang="en-US" sz="2800" b="1" dirty="0">
                <a:solidFill>
                  <a:srgbClr val="FF0000"/>
                </a:solidFill>
              </a:rPr>
              <a:t>arbitrary</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There might be indications "on the surface" that suggest the "joints" between information resources, but these represent design decisions, might be more structure or presentation oriented than content oriented distinctions, and are subject to cognitive </a:t>
            </a:r>
            <a:r>
              <a:rPr lang="en-US" sz="2800" dirty="0" smtClean="0"/>
              <a:t>interpretation</a:t>
            </a:r>
            <a:endParaRPr lang="en-US" sz="2800" dirty="0"/>
          </a:p>
        </p:txBody>
      </p:sp>
    </p:spTree>
    <p:extLst>
      <p:ext uri="{BB962C8B-B14F-4D97-AF65-F5344CB8AC3E}">
        <p14:creationId xmlns:p14="http://schemas.microsoft.com/office/powerpoint/2010/main" val="26118555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686800" cy="1143000"/>
          </a:xfrm>
        </p:spPr>
        <p:txBody>
          <a:bodyPr>
            <a:normAutofit/>
          </a:bodyPr>
          <a:lstStyle/>
          <a:p>
            <a:r>
              <a:rPr lang="en-US" b="1" dirty="0" smtClean="0"/>
              <a:t> The Document Type Spectrum</a:t>
            </a:r>
            <a:endParaRPr lang="en-US" b="1" dirty="0"/>
          </a:p>
        </p:txBody>
      </p:sp>
      <p:pic>
        <p:nvPicPr>
          <p:cNvPr id="2050" name="Picture 2" descr="C:\Users\glushko\Dropbox\TDO-Restart (1)\DocBook\figs\print\Figure3-2-Replacement.png"/>
          <p:cNvPicPr>
            <a:picLocks noChangeAspect="1" noChangeArrowheads="1"/>
          </p:cNvPicPr>
          <p:nvPr/>
        </p:nvPicPr>
        <p:blipFill>
          <a:blip r:embed="rId3" cstate="print"/>
          <a:srcRect/>
          <a:stretch>
            <a:fillRect/>
          </a:stretch>
        </p:blipFill>
        <p:spPr bwMode="auto">
          <a:xfrm>
            <a:off x="351544" y="1143000"/>
            <a:ext cx="8898112" cy="2743200"/>
          </a:xfrm>
          <a:prstGeom prst="rect">
            <a:avLst/>
          </a:prstGeom>
          <a:noFill/>
        </p:spPr>
      </p:pic>
      <p:sp>
        <p:nvSpPr>
          <p:cNvPr id="3" name="Rectangle 2"/>
          <p:cNvSpPr/>
          <p:nvPr/>
        </p:nvSpPr>
        <p:spPr>
          <a:xfrm>
            <a:off x="351544" y="3907436"/>
            <a:ext cx="8640056" cy="2496837"/>
          </a:xfrm>
          <a:prstGeom prst="rect">
            <a:avLst/>
          </a:prstGeom>
        </p:spPr>
        <p:txBody>
          <a:bodyPr wrap="square">
            <a:spAutoFit/>
          </a:bodyPr>
          <a:lstStyle/>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Different domains or types of documents can be distinguished according to the extent to which their content is semantically prescribed, by the amount of internal structure, and by the correlations of their presentation and for­matting to their content and </a:t>
            </a:r>
            <a:r>
              <a:rPr lang="en-US" sz="2800" dirty="0" smtClean="0">
                <a:latin typeface="UC Berkeley OS Sign"/>
                <a:cs typeface="Arial" pitchFamily="34" charset="0"/>
                <a:sym typeface="Arial" pitchFamily="34" charset="0"/>
              </a:rPr>
              <a:t>structure</a:t>
            </a:r>
          </a:p>
        </p:txBody>
      </p:sp>
    </p:spTree>
    <p:extLst>
      <p:ext uri="{BB962C8B-B14F-4D97-AF65-F5344CB8AC3E}">
        <p14:creationId xmlns:p14="http://schemas.microsoft.com/office/powerpoint/2010/main" val="18641226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229600" cy="1711770"/>
          </a:xfrm>
        </p:spPr>
        <p:txBody>
          <a:bodyPr>
            <a:noAutofit/>
          </a:bodyPr>
          <a:lstStyle/>
          <a:p>
            <a:r>
              <a:rPr lang="en-US" b="1" dirty="0"/>
              <a:t>Analyzing Documents – </a:t>
            </a:r>
            <a:br>
              <a:rPr lang="en-US" b="1" dirty="0"/>
            </a:br>
            <a:r>
              <a:rPr lang="en-US" b="1" dirty="0"/>
              <a:t>3 Types of Information</a:t>
            </a:r>
            <a:br>
              <a:rPr lang="en-US" b="1" dirty="0"/>
            </a:br>
            <a:endParaRPr lang="en-US" b="1" dirty="0"/>
          </a:p>
        </p:txBody>
      </p:sp>
      <p:sp>
        <p:nvSpPr>
          <p:cNvPr id="3" name="Rectangle 2"/>
          <p:cNvSpPr/>
          <p:nvPr/>
        </p:nvSpPr>
        <p:spPr>
          <a:xfrm>
            <a:off x="0" y="1974216"/>
            <a:ext cx="5029200" cy="4524315"/>
          </a:xfrm>
          <a:prstGeom prst="rect">
            <a:avLst/>
          </a:prstGeom>
        </p:spPr>
        <p:txBody>
          <a:bodyPr wrap="square">
            <a:spAutoFit/>
          </a:bodyPr>
          <a:lstStyle/>
          <a:p>
            <a:pPr marL="742950" lvl="1" indent="-285750">
              <a:buFont typeface="Arial" panose="020B0604020202020204" pitchFamily="34" charset="0"/>
              <a:buChar char="•"/>
            </a:pPr>
            <a:r>
              <a:rPr lang="en-US" sz="3200" i="1" dirty="0"/>
              <a:t>Content</a:t>
            </a:r>
            <a:r>
              <a:rPr lang="en-US" sz="3200" dirty="0"/>
              <a:t> – "what does it mean" information</a:t>
            </a:r>
          </a:p>
          <a:p>
            <a:pPr marL="742950" lvl="1" indent="-285750">
              <a:buFont typeface="Arial" panose="020B0604020202020204" pitchFamily="34" charset="0"/>
              <a:buChar char="•"/>
            </a:pPr>
            <a:r>
              <a:rPr lang="en-US" sz="3200" i="1" dirty="0"/>
              <a:t>Structure</a:t>
            </a:r>
            <a:r>
              <a:rPr lang="en-US" sz="3200" dirty="0"/>
              <a:t> – "where is it" or "how it is organized or assembled" information</a:t>
            </a:r>
          </a:p>
          <a:p>
            <a:pPr marL="742950" lvl="1" indent="-285750">
              <a:buFont typeface="Arial" panose="020B0604020202020204" pitchFamily="34" charset="0"/>
              <a:buChar char="•"/>
            </a:pPr>
            <a:r>
              <a:rPr lang="en-US" sz="3200" i="1" dirty="0"/>
              <a:t>Presentation</a:t>
            </a:r>
            <a:r>
              <a:rPr lang="en-US" sz="3200" dirty="0"/>
              <a:t> – "how does it look" or "how is it displayed" </a:t>
            </a:r>
            <a:r>
              <a:rPr lang="en-US" sz="3200" dirty="0" smtClean="0"/>
              <a:t>information</a:t>
            </a:r>
          </a:p>
        </p:txBody>
      </p:sp>
      <p:pic>
        <p:nvPicPr>
          <p:cNvPr id="4" name="Picture 3"/>
          <p:cNvPicPr>
            <a:picLocks noChangeAspect="1"/>
          </p:cNvPicPr>
          <p:nvPr/>
        </p:nvPicPr>
        <p:blipFill>
          <a:blip r:embed="rId3"/>
          <a:stretch>
            <a:fillRect/>
          </a:stretch>
        </p:blipFill>
        <p:spPr>
          <a:xfrm>
            <a:off x="5286890" y="1936056"/>
            <a:ext cx="3561454" cy="4562475"/>
          </a:xfrm>
          <a:prstGeom prst="rect">
            <a:avLst/>
          </a:prstGeom>
        </p:spPr>
      </p:pic>
    </p:spTree>
    <p:extLst>
      <p:ext uri="{BB962C8B-B14F-4D97-AF65-F5344CB8AC3E}">
        <p14:creationId xmlns:p14="http://schemas.microsoft.com/office/powerpoint/2010/main" val="4257765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Presentation Information</a:t>
            </a:r>
          </a:p>
        </p:txBody>
      </p:sp>
      <p:sp>
        <p:nvSpPr>
          <p:cNvPr id="3" name="Content Placeholder 2"/>
          <p:cNvSpPr>
            <a:spLocks noGrp="1"/>
          </p:cNvSpPr>
          <p:nvPr>
            <p:ph idx="1"/>
          </p:nvPr>
        </p:nvSpPr>
        <p:spPr/>
        <p:txBody>
          <a:bodyPr>
            <a:normAutofit/>
          </a:bodyPr>
          <a:lstStyle/>
          <a:p>
            <a:r>
              <a:rPr lang="en-US" dirty="0"/>
              <a:t>Human-oriented attributes for visual (or other sensory) differentiation (type font, type size, color, background, indentation, pitch, ...)</a:t>
            </a:r>
          </a:p>
          <a:p>
            <a:r>
              <a:rPr lang="en-US" dirty="0" smtClean="0"/>
              <a:t>Implementation </a:t>
            </a:r>
            <a:r>
              <a:rPr lang="en-US" dirty="0"/>
              <a:t>specific (e.g. Web vs print vs auditory)</a:t>
            </a:r>
          </a:p>
          <a:p>
            <a:r>
              <a:rPr lang="en-US" dirty="0"/>
              <a:t>Good user interface design correlates this with structural or content </a:t>
            </a:r>
            <a:r>
              <a:rPr lang="en-US" dirty="0" smtClean="0"/>
              <a:t>information for documents used by people</a:t>
            </a:r>
            <a:endParaRPr lang="en-US" dirty="0"/>
          </a:p>
        </p:txBody>
      </p:sp>
    </p:spTree>
    <p:extLst>
      <p:ext uri="{BB962C8B-B14F-4D97-AF65-F5344CB8AC3E}">
        <p14:creationId xmlns:p14="http://schemas.microsoft.com/office/powerpoint/2010/main" val="1898045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3434" y="1905000"/>
            <a:ext cx="8957132" cy="4797552"/>
          </a:xfrm>
          <a:prstGeom prst="rect">
            <a:avLst/>
          </a:prstGeom>
        </p:spPr>
      </p:pic>
      <p:sp>
        <p:nvSpPr>
          <p:cNvPr id="3" name="Title 1"/>
          <p:cNvSpPr txBox="1">
            <a:spLocks/>
          </p:cNvSpPr>
          <p:nvPr/>
        </p:nvSpPr>
        <p:spPr>
          <a:xfrm>
            <a:off x="457200" y="27463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Presentation Information</a:t>
            </a:r>
            <a:endParaRPr lang="en-US" b="1" dirty="0"/>
          </a:p>
        </p:txBody>
      </p:sp>
    </p:spTree>
    <p:extLst>
      <p:ext uri="{BB962C8B-B14F-4D97-AF65-F5344CB8AC3E}">
        <p14:creationId xmlns:p14="http://schemas.microsoft.com/office/powerpoint/2010/main" val="3537265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Structure Information</a:t>
            </a:r>
          </a:p>
        </p:txBody>
      </p:sp>
      <p:sp>
        <p:nvSpPr>
          <p:cNvPr id="3" name="Content Placeholder 2"/>
          <p:cNvSpPr>
            <a:spLocks noGrp="1"/>
          </p:cNvSpPr>
          <p:nvPr>
            <p:ph idx="1"/>
          </p:nvPr>
        </p:nvSpPr>
        <p:spPr/>
        <p:txBody>
          <a:bodyPr>
            <a:normAutofit fontScale="92500" lnSpcReduction="10000"/>
          </a:bodyPr>
          <a:lstStyle/>
          <a:p>
            <a:r>
              <a:rPr lang="en-US" dirty="0"/>
              <a:t>The "where is it ..." </a:t>
            </a:r>
            <a:r>
              <a:rPr lang="en-US" dirty="0" smtClean="0"/>
              <a:t>information</a:t>
            </a:r>
            <a:endParaRPr lang="en-US" dirty="0"/>
          </a:p>
          <a:p>
            <a:r>
              <a:rPr lang="en-US" dirty="0"/>
              <a:t>Physical piece of a document (e.g. table, section, title, header, footer)</a:t>
            </a:r>
          </a:p>
          <a:p>
            <a:r>
              <a:rPr lang="en-US" dirty="0" smtClean="0"/>
              <a:t>Structure provides </a:t>
            </a:r>
            <a:r>
              <a:rPr lang="en-US" dirty="0"/>
              <a:t>the hierarchical "skeleton" or "scaffold" into which </a:t>
            </a:r>
            <a:r>
              <a:rPr lang="en-US" dirty="0" smtClean="0"/>
              <a:t>content is arranged</a:t>
            </a:r>
            <a:endParaRPr lang="en-US" dirty="0"/>
          </a:p>
          <a:p>
            <a:r>
              <a:rPr lang="en-US" dirty="0"/>
              <a:t>The structure also provides a framework for presentation</a:t>
            </a:r>
          </a:p>
          <a:p>
            <a:r>
              <a:rPr lang="en-US" dirty="0"/>
              <a:t>Structures are often hierarchical - one </a:t>
            </a:r>
            <a:r>
              <a:rPr lang="en-US" dirty="0" smtClean="0"/>
              <a:t>structure </a:t>
            </a:r>
            <a:r>
              <a:rPr lang="en-US" dirty="0"/>
              <a:t>can contain others</a:t>
            </a:r>
          </a:p>
          <a:p>
            <a:endParaRPr lang="en-US" dirty="0"/>
          </a:p>
        </p:txBody>
      </p:sp>
    </p:spTree>
    <p:extLst>
      <p:ext uri="{BB962C8B-B14F-4D97-AF65-F5344CB8AC3E}">
        <p14:creationId xmlns:p14="http://schemas.microsoft.com/office/powerpoint/2010/main" val="2807140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610493" y="2286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smtClean="0">
                <a:sym typeface="UC Berkeley OS Sign"/>
              </a:rPr>
              <a:t>Plan for Today’s Lecture(s)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457200" y="922499"/>
            <a:ext cx="8036719" cy="3843327"/>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600" dirty="0" smtClean="0"/>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Resource granularity and </a:t>
            </a:r>
            <a:r>
              <a:rPr lang="en-US" sz="3600" dirty="0" smtClean="0"/>
              <a:t>abstraction</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smtClean="0"/>
              <a:t>Documents as resources</a:t>
            </a:r>
            <a:endParaRPr lang="en-US" sz="3600" dirty="0"/>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dirty="0"/>
              <a:t>Four distinctions about resources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600" dirty="0" smtClean="0"/>
          </a:p>
          <a:p>
            <a:pPr marL="482186"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2800" dirty="0">
              <a:latin typeface="UC Berkeley OS Sign"/>
            </a:endParaRPr>
          </a:p>
        </p:txBody>
      </p:sp>
    </p:spTree>
    <p:extLst>
      <p:ext uri="{BB962C8B-B14F-4D97-AF65-F5344CB8AC3E}">
        <p14:creationId xmlns:p14="http://schemas.microsoft.com/office/powerpoint/2010/main" val="142906518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990600"/>
            <a:ext cx="8546123" cy="5638800"/>
          </a:xfrm>
          <a:prstGeom prst="rect">
            <a:avLst/>
          </a:prstGeom>
        </p:spPr>
      </p:pic>
      <p:sp>
        <p:nvSpPr>
          <p:cNvPr id="3" name="Title 1"/>
          <p:cNvSpPr txBox="1">
            <a:spLocks/>
          </p:cNvSpPr>
          <p:nvPr/>
        </p:nvSpPr>
        <p:spPr>
          <a:xfrm>
            <a:off x="457200" y="27463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Structure Information</a:t>
            </a:r>
            <a:endParaRPr lang="en-US" b="1" dirty="0"/>
          </a:p>
        </p:txBody>
      </p:sp>
    </p:spTree>
    <p:extLst>
      <p:ext uri="{BB962C8B-B14F-4D97-AF65-F5344CB8AC3E}">
        <p14:creationId xmlns:p14="http://schemas.microsoft.com/office/powerpoint/2010/main" val="35767490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Content Information</a:t>
            </a:r>
          </a:p>
        </p:txBody>
      </p:sp>
      <p:sp>
        <p:nvSpPr>
          <p:cNvPr id="3" name="Content Placeholder 2"/>
          <p:cNvSpPr>
            <a:spLocks noGrp="1"/>
          </p:cNvSpPr>
          <p:nvPr>
            <p:ph idx="1"/>
          </p:nvPr>
        </p:nvSpPr>
        <p:spPr/>
        <p:txBody>
          <a:bodyPr/>
          <a:lstStyle/>
          <a:p>
            <a:r>
              <a:rPr lang="en-US" dirty="0"/>
              <a:t>Content </a:t>
            </a:r>
            <a:r>
              <a:rPr lang="en-US" dirty="0" smtClean="0"/>
              <a:t>information is </a:t>
            </a:r>
            <a:r>
              <a:rPr lang="en-US" dirty="0"/>
              <a:t>the "nouns" in our documents or sets of data – things like "topic," "summary," "name," "address," "price"</a:t>
            </a:r>
          </a:p>
          <a:p>
            <a:r>
              <a:rPr lang="en-US" dirty="0" smtClean="0"/>
              <a:t>This is </a:t>
            </a:r>
            <a:r>
              <a:rPr lang="en-US" dirty="0"/>
              <a:t>the "what is it..." </a:t>
            </a:r>
            <a:r>
              <a:rPr lang="en-US" dirty="0" smtClean="0"/>
              <a:t>information</a:t>
            </a:r>
            <a:endParaRPr lang="en-US" dirty="0"/>
          </a:p>
          <a:p>
            <a:endParaRPr lang="en-US" dirty="0"/>
          </a:p>
        </p:txBody>
      </p:sp>
    </p:spTree>
    <p:extLst>
      <p:ext uri="{BB962C8B-B14F-4D97-AF65-F5344CB8AC3E}">
        <p14:creationId xmlns:p14="http://schemas.microsoft.com/office/powerpoint/2010/main" val="2144780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 y="1905000"/>
            <a:ext cx="8382000" cy="4815192"/>
          </a:xfrm>
          <a:prstGeom prst="rect">
            <a:avLst/>
          </a:prstGeom>
        </p:spPr>
      </p:pic>
      <p:sp>
        <p:nvSpPr>
          <p:cNvPr id="3" name="Title 1"/>
          <p:cNvSpPr txBox="1">
            <a:spLocks/>
          </p:cNvSpPr>
          <p:nvPr/>
        </p:nvSpPr>
        <p:spPr>
          <a:xfrm>
            <a:off x="457200" y="27463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Content Information</a:t>
            </a:r>
            <a:endParaRPr lang="en-US" b="1" dirty="0"/>
          </a:p>
        </p:txBody>
      </p:sp>
    </p:spTree>
    <p:extLst>
      <p:ext uri="{BB962C8B-B14F-4D97-AF65-F5344CB8AC3E}">
        <p14:creationId xmlns:p14="http://schemas.microsoft.com/office/powerpoint/2010/main" val="8765915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81000" y="0"/>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smtClean="0">
                <a:sym typeface="UC Berkeley OS Sign"/>
              </a:rPr>
              <a:t>The Spectrum of Structure</a:t>
            </a:r>
            <a:endParaRPr lang="en-US" sz="3400" dirty="0" smtClean="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23</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16092" y="1190997"/>
            <a:ext cx="8305800" cy="5566426"/>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2800" dirty="0" smtClean="0">
                <a:latin typeface="UC Berkeley OS Sign"/>
                <a:cs typeface="Arial" pitchFamily="34" charset="0"/>
                <a:sym typeface="Arial" pitchFamily="34" charset="0"/>
              </a:rPr>
              <a:t>NARRATIVE documents typically have relatively little internal structure, and that usually varies across instances of the same document type</a:t>
            </a:r>
          </a:p>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HYBRID document types are often called "semi-structured“  because they have more structure than narrative ones but less than fully-structured transactional </a:t>
            </a:r>
            <a:r>
              <a:rPr lang="en-US" sz="2800" dirty="0" smtClean="0">
                <a:latin typeface="UC Berkeley OS Sign"/>
                <a:cs typeface="Arial" pitchFamily="34" charset="0"/>
                <a:sym typeface="Arial" pitchFamily="34" charset="0"/>
              </a:rPr>
              <a:t>ones</a:t>
            </a:r>
          </a:p>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TRANSACTIONAL documents are completely and regularly structured because they contain many specific information components that are distinguished by their content </a:t>
            </a:r>
            <a:r>
              <a:rPr lang="en-US" sz="2800" dirty="0" smtClean="0">
                <a:latin typeface="UC Berkeley OS Sign"/>
                <a:cs typeface="Arial" pitchFamily="34" charset="0"/>
                <a:sym typeface="Arial" pitchFamily="34" charset="0"/>
              </a:rPr>
              <a:t>type</a:t>
            </a:r>
            <a:endParaRPr lang="en-US" sz="2800" dirty="0">
              <a:latin typeface="UC Berkeley OS Sign"/>
              <a:cs typeface="Arial" pitchFamily="34" charset="0"/>
              <a:sym typeface="Arial" pitchFamily="34" charset="0"/>
            </a:endParaRPr>
          </a:p>
          <a:p>
            <a:pPr marL="342900" indent="-342900" eaLnBrk="0" fontAlgn="base" hangingPunct="0">
              <a:lnSpc>
                <a:spcPct val="93000"/>
              </a:lnSpc>
              <a:spcBef>
                <a:spcPts val="1800"/>
              </a:spcBef>
              <a:spcAft>
                <a:spcPct val="0"/>
              </a:spcAft>
              <a:buFont typeface="Arial" pitchFamily="34" charset="0"/>
              <a:buChar char="•"/>
            </a:pPr>
            <a:endParaRPr lang="en-US" sz="2800" dirty="0" smtClean="0">
              <a:latin typeface="UC Berkeley OS Sign"/>
              <a:cs typeface="Arial" pitchFamily="34" charset="0"/>
              <a:sym typeface="Arial" pitchFamily="34" charset="0"/>
            </a:endParaRPr>
          </a:p>
        </p:txBody>
      </p:sp>
    </p:spTree>
    <p:extLst>
      <p:ext uri="{BB962C8B-B14F-4D97-AF65-F5344CB8AC3E}">
        <p14:creationId xmlns:p14="http://schemas.microsoft.com/office/powerpoint/2010/main" val="143469534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447800"/>
            <a:ext cx="8229600" cy="5324535"/>
          </a:xfrm>
          <a:prstGeom prst="rect">
            <a:avLst/>
          </a:prstGeom>
        </p:spPr>
        <p:txBody>
          <a:bodyPr wrap="square">
            <a:spAutoFit/>
          </a:bodyPr>
          <a:lstStyle/>
          <a:p>
            <a:r>
              <a:rPr lang="en-US" sz="2000" dirty="0"/>
              <a:t>Call me Ishmael. Some years ago—never mind how long precisely—having little or no money in my purse, and nothing particular to interest me on shore, I thought I would sail about a little and see the watery part of the world. It is a way I have of driving off the spleen and regulating the circulation. Whenever I find myself growing grim about the mouth; whenever it is a damp, drizzly November in my soul; whenever I find myself involuntarily pausing before coffin warehouses, and bringing up the rear of every funeral I meet; and especially whenever my hypos get such an upper hand of me, that it requires a strong moral principle to prevent me from deliberately stepping into the street, and methodically knocking people’s hats off—then, I account it high time to get to sea as soon as I can. This is my substitute for pistol and ball. With a philosophical flourish Cato throws himself upon his sword; I quietly take to the ship. There is nothing surprising in this. If they but knew it, almost all men in their degree, some time or other, cherish very nearly the same feelings towards the ocean with me. </a:t>
            </a:r>
            <a:endParaRPr lang="en-US" sz="2000" dirty="0" smtClean="0"/>
          </a:p>
          <a:p>
            <a:endParaRPr lang="en-US" sz="2000" dirty="0"/>
          </a:p>
          <a:p>
            <a:r>
              <a:rPr lang="en-US" sz="2000" dirty="0"/>
              <a:t>There now is your insular city of the Manhattoes, </a:t>
            </a:r>
            <a:r>
              <a:rPr lang="en-US" dirty="0" smtClean="0"/>
              <a:t>…</a:t>
            </a:r>
            <a:endParaRPr lang="en-US" dirty="0"/>
          </a:p>
        </p:txBody>
      </p:sp>
      <p:sp>
        <p:nvSpPr>
          <p:cNvPr id="3" name="TextBox 2"/>
          <p:cNvSpPr txBox="1"/>
          <p:nvPr/>
        </p:nvSpPr>
        <p:spPr>
          <a:xfrm>
            <a:off x="2438400" y="244536"/>
            <a:ext cx="3962400" cy="602024"/>
          </a:xfrm>
          <a:prstGeom prst="rect">
            <a:avLst/>
          </a:prstGeom>
          <a:noFill/>
        </p:spPr>
        <p:txBody>
          <a:bodyPr wrap="square" rtlCol="0">
            <a:spAutoFit/>
          </a:bodyPr>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latin typeface="+mj-lt"/>
                <a:ea typeface="+mj-ea"/>
                <a:cs typeface="+mj-cs"/>
              </a:rPr>
              <a:t>Moby Dick</a:t>
            </a:r>
          </a:p>
        </p:txBody>
      </p:sp>
      <p:sp>
        <p:nvSpPr>
          <p:cNvPr id="4" name="TextBox 3"/>
          <p:cNvSpPr txBox="1"/>
          <p:nvPr/>
        </p:nvSpPr>
        <p:spPr>
          <a:xfrm>
            <a:off x="457200" y="914400"/>
            <a:ext cx="3124200" cy="677108"/>
          </a:xfrm>
          <a:prstGeom prst="rect">
            <a:avLst/>
          </a:prstGeom>
          <a:noFill/>
        </p:spPr>
        <p:txBody>
          <a:bodyPr wrap="square" rtlCol="0">
            <a:spAutoFit/>
          </a:bodyPr>
          <a:lstStyle/>
          <a:p>
            <a:r>
              <a:rPr lang="en-US" sz="2000" b="1" dirty="0"/>
              <a:t>CHAPTER 1. Loomings. </a:t>
            </a:r>
          </a:p>
          <a:p>
            <a:endParaRPr lang="en-US" dirty="0"/>
          </a:p>
        </p:txBody>
      </p:sp>
    </p:spTree>
    <p:extLst>
      <p:ext uri="{BB962C8B-B14F-4D97-AF65-F5344CB8AC3E}">
        <p14:creationId xmlns:p14="http://schemas.microsoft.com/office/powerpoint/2010/main" val="1526633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1143000"/>
          </a:xfrm>
        </p:spPr>
        <p:txBody>
          <a:bodyPr>
            <a:normAutofit fontScale="90000"/>
          </a:bodyPr>
          <a:lstStyle/>
          <a:p>
            <a:r>
              <a:rPr lang="en-US" b="1" dirty="0" smtClean="0"/>
              <a:t>Encyclopedia: Hybrid or</a:t>
            </a:r>
            <a:br>
              <a:rPr lang="en-US" b="1" dirty="0" smtClean="0"/>
            </a:br>
            <a:r>
              <a:rPr lang="en-US" b="1" dirty="0" smtClean="0"/>
              <a:t>Semi-Structured Document Type</a:t>
            </a:r>
            <a:endParaRPr lang="en-US" b="1" dirty="0"/>
          </a:p>
        </p:txBody>
      </p:sp>
      <p:pic>
        <p:nvPicPr>
          <p:cNvPr id="2050" name="Picture 2" descr="C:\Users\glushko\Dropbox\TDO-Restart (1)\DocBook\figs\print\Figure3-2-Replacement.png"/>
          <p:cNvPicPr>
            <a:picLocks noChangeAspect="1" noChangeArrowheads="1"/>
          </p:cNvPicPr>
          <p:nvPr/>
        </p:nvPicPr>
        <p:blipFill>
          <a:blip r:embed="rId3" cstate="print"/>
          <a:stretch>
            <a:fillRect/>
          </a:stretch>
        </p:blipFill>
        <p:spPr bwMode="auto">
          <a:xfrm>
            <a:off x="533400" y="1447800"/>
            <a:ext cx="8385441" cy="4953000"/>
          </a:xfrm>
          <a:prstGeom prst="rect">
            <a:avLst/>
          </a:prstGeom>
          <a:noFill/>
        </p:spPr>
      </p:pic>
    </p:spTree>
    <p:extLst>
      <p:ext uri="{BB962C8B-B14F-4D97-AF65-F5344CB8AC3E}">
        <p14:creationId xmlns:p14="http://schemas.microsoft.com/office/powerpoint/2010/main" val="16085075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2057400"/>
            <a:ext cx="6315756" cy="4210504"/>
          </a:xfrm>
          <a:prstGeom prst="rect">
            <a:avLst/>
          </a:prstGeom>
        </p:spPr>
      </p:pic>
      <p:sp>
        <p:nvSpPr>
          <p:cNvPr id="3" name="Rectangle 1"/>
          <p:cNvSpPr txBox="1">
            <a:spLocks noChangeArrowheads="1"/>
          </p:cNvSpPr>
          <p:nvPr/>
        </p:nvSpPr>
        <p:spPr>
          <a:xfrm>
            <a:off x="719478" y="381000"/>
            <a:ext cx="7620000" cy="1226438"/>
          </a:xfrm>
          <a:prstGeom prst="rect">
            <a:avLst/>
          </a:prstGeom>
        </p:spPr>
        <p:txBody>
          <a:bodyPr lIns="64291" tIns="32146" rIns="64291" bIns="32146"/>
          <a:lstStyle/>
          <a:p>
            <a:pPr algn="ctr">
              <a:lnSpc>
                <a:spcPct val="92000"/>
              </a:lnSpc>
              <a:spcBef>
                <a:spcPct val="0"/>
              </a:spcBef>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4000" b="1" dirty="0" smtClean="0">
                <a:latin typeface="+mj-lt"/>
                <a:ea typeface="+mj-ea"/>
                <a:cs typeface="+mj-cs"/>
                <a:sym typeface="UC Berkeley OS Sign"/>
              </a:rPr>
              <a:t> Catalogs Often Combine Narrative and Transactional Content</a:t>
            </a:r>
            <a:endParaRPr lang="en-US" sz="4000" b="1" dirty="0">
              <a:latin typeface="+mj-lt"/>
              <a:ea typeface="+mj-ea"/>
              <a:cs typeface="+mj-cs"/>
              <a:sym typeface="UC Berkeley OS Sign"/>
            </a:endParaRPr>
          </a:p>
        </p:txBody>
      </p:sp>
    </p:spTree>
    <p:extLst>
      <p:ext uri="{BB962C8B-B14F-4D97-AF65-F5344CB8AC3E}">
        <p14:creationId xmlns:p14="http://schemas.microsoft.com/office/powerpoint/2010/main" val="14622472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Prescription: Transactional Document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0328" y="1417638"/>
            <a:ext cx="7703343" cy="5135562"/>
          </a:xfrm>
        </p:spPr>
      </p:pic>
    </p:spTree>
    <p:extLst>
      <p:ext uri="{BB962C8B-B14F-4D97-AF65-F5344CB8AC3E}">
        <p14:creationId xmlns:p14="http://schemas.microsoft.com/office/powerpoint/2010/main" val="37294049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normAutofit fontScale="90000"/>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smtClean="0"/>
              <a:t>How Many Things is a Document?</a:t>
            </a:r>
            <a:br>
              <a:rPr lang="en-US" sz="4000" b="1" dirty="0" smtClean="0"/>
            </a:br>
            <a:r>
              <a:rPr lang="en-US" sz="4000" b="1" dirty="0" smtClean="0"/>
              <a:t>(the answer depends on its location on the Document Type Spectrum)</a:t>
            </a:r>
            <a:endParaRPr lang="en-US" sz="4000" b="1" dirty="0"/>
          </a:p>
        </p:txBody>
      </p:sp>
      <p:sp>
        <p:nvSpPr>
          <p:cNvPr id="24579" name="Slide Number Placeholder 3"/>
          <p:cNvSpPr>
            <a:spLocks noGrp="1"/>
          </p:cNvSpPr>
          <p:nvPr>
            <p:ph type="sldNum" sz="quarter" idx="12"/>
          </p:nvPr>
        </p:nvSpPr>
        <p:spPr bwMode="auto">
          <a:noFill/>
          <a:ln>
            <a:miter lim="800000"/>
            <a:headEnd/>
            <a:tailEnd/>
          </a:ln>
        </p:spPr>
        <p:txBody>
          <a:bodyPr/>
          <a:lstStyle/>
          <a:p>
            <a:fld id="{E562F807-0A74-4278-9B43-0B7E7C4BCB46}" type="slidenum">
              <a:rPr lang="en-US" smtClean="0">
                <a:solidFill>
                  <a:srgbClr val="898989"/>
                </a:solidFill>
              </a:rPr>
              <a:pPr/>
              <a:t>28</a:t>
            </a:fld>
            <a:endParaRPr lang="en-US" smtClean="0">
              <a:solidFill>
                <a:srgbClr val="898989"/>
              </a:solidFill>
            </a:endParaRPr>
          </a:p>
        </p:txBody>
      </p:sp>
      <p:pic>
        <p:nvPicPr>
          <p:cNvPr id="2458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85800" y="2324596"/>
            <a:ext cx="3023815" cy="4031754"/>
          </a:xfrm>
          <a:prstGeom prst="rect">
            <a:avLst/>
          </a:prstGeom>
          <a:noFill/>
          <a:ln w="9525">
            <a:noFill/>
            <a:miter lim="800000"/>
            <a:headEnd/>
            <a:tailEnd/>
          </a:ln>
        </p:spPr>
      </p:pic>
      <p:pic>
        <p:nvPicPr>
          <p:cNvPr id="3" name="Picture 2"/>
          <p:cNvPicPr>
            <a:picLocks noChangeAspect="1"/>
          </p:cNvPicPr>
          <p:nvPr/>
        </p:nvPicPr>
        <p:blipFill>
          <a:blip r:embed="rId4" cstate="print"/>
          <a:stretch>
            <a:fillRect/>
          </a:stretch>
        </p:blipFill>
        <p:spPr>
          <a:xfrm>
            <a:off x="3886200" y="2255195"/>
            <a:ext cx="4267200" cy="4170556"/>
          </a:xfrm>
          <a:prstGeom prst="rect">
            <a:avLst/>
          </a:prstGeom>
        </p:spPr>
      </p:pic>
    </p:spTree>
    <p:extLst>
      <p:ext uri="{BB962C8B-B14F-4D97-AF65-F5344CB8AC3E}">
        <p14:creationId xmlns:p14="http://schemas.microsoft.com/office/powerpoint/2010/main" val="246283918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61653" y="3048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Abstraction </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29</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457646" y="1676400"/>
            <a:ext cx="8036719" cy="4362250"/>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We can identify a resource as a unique instance or as a member of a class of resources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The size of this class - the number of resources that are treated as equivalent - is determined by the properties or characteristics we consider when we examine any instance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The choice of these properties depends on context and intent, so the same resource can be identified abstractly in some situations and very concretely in </a:t>
            </a:r>
            <a:r>
              <a:rPr lang="en-US" sz="2800" dirty="0" smtClean="0"/>
              <a:t>others</a:t>
            </a:r>
            <a:endParaRPr lang="en-US" sz="2800" dirty="0"/>
          </a:p>
        </p:txBody>
      </p:sp>
    </p:spTree>
    <p:extLst>
      <p:ext uri="{BB962C8B-B14F-4D97-AF65-F5344CB8AC3E}">
        <p14:creationId xmlns:p14="http://schemas.microsoft.com/office/powerpoint/2010/main" val="360344905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200" y="3048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What is a Resource?</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609600" y="1371600"/>
            <a:ext cx="8036719" cy="4396747"/>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When you look at, refer to, or pick up a natural physical object, it usually seems that it is "one thing"</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t>But many </a:t>
            </a:r>
            <a:r>
              <a:rPr lang="en-US" sz="2800" dirty="0"/>
              <a:t>things have highly visible parts or internal structures, and we must consider whether to treat them as assemblies or aggregations of these separate things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For digital and computational resources, it is much harder to know how many parts we can or should identify</a:t>
            </a:r>
          </a:p>
          <a:p>
            <a:endParaRPr lang="en-US" sz="2800" dirty="0" smtClean="0"/>
          </a:p>
        </p:txBody>
      </p:sp>
    </p:spTree>
    <p:extLst>
      <p:ext uri="{BB962C8B-B14F-4D97-AF65-F5344CB8AC3E}">
        <p14:creationId xmlns:p14="http://schemas.microsoft.com/office/powerpoint/2010/main" val="3368326937"/>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8F2B9C18-EB3A-412A-AE24-F7162F76CABD}" type="slidenum">
              <a:rPr lang="en-US" sz="1500">
                <a:solidFill>
                  <a:srgbClr val="002955"/>
                </a:solidFill>
                <a:latin typeface="UC Berkeley OS Sign"/>
                <a:ea typeface="MS PGothic" pitchFamily="34" charset="-128"/>
                <a:sym typeface="UC Berkeley OS Sign"/>
              </a:rPr>
              <a:pPr algn="ctr"/>
              <a:t>30</a:t>
            </a:fld>
            <a:endParaRPr lang="en-US" sz="1500" dirty="0">
              <a:solidFill>
                <a:srgbClr val="002955"/>
              </a:solidFill>
              <a:latin typeface="UC Berkeley OS Sign"/>
              <a:ea typeface="MS PGothic" pitchFamily="34" charset="-128"/>
              <a:sym typeface="UC Berkeley OS Sign"/>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748" y="1295400"/>
            <a:ext cx="3055069" cy="3239715"/>
          </a:xfrm>
          <a:prstGeom prst="rect">
            <a:avLst/>
          </a:prstGeom>
        </p:spPr>
      </p:pic>
      <p:sp>
        <p:nvSpPr>
          <p:cNvPr id="4" name="Content Placeholder 3"/>
          <p:cNvSpPr>
            <a:spLocks noGrp="1"/>
          </p:cNvSpPr>
          <p:nvPr>
            <p:ph idx="1"/>
          </p:nvPr>
        </p:nvSpPr>
        <p:spPr>
          <a:xfrm>
            <a:off x="3886200" y="1295400"/>
            <a:ext cx="4695603" cy="4525963"/>
          </a:xfrm>
        </p:spPr>
        <p:txBody>
          <a:bodyPr>
            <a:normAutofit/>
          </a:bodyPr>
          <a:lstStyle/>
          <a:p>
            <a:r>
              <a:rPr lang="en-US" dirty="0" smtClean="0"/>
              <a:t>This is an </a:t>
            </a:r>
            <a:r>
              <a:rPr lang="en-US" dirty="0" smtClean="0">
                <a:solidFill>
                  <a:srgbClr val="FF0000"/>
                </a:solidFill>
              </a:rPr>
              <a:t>orca</a:t>
            </a:r>
            <a:r>
              <a:rPr lang="en-US" dirty="0" smtClean="0"/>
              <a:t> (N &gt; 100K)</a:t>
            </a:r>
          </a:p>
          <a:p>
            <a:r>
              <a:rPr lang="en-US" dirty="0" smtClean="0"/>
              <a:t>This is an </a:t>
            </a:r>
            <a:r>
              <a:rPr lang="en-US" dirty="0" smtClean="0">
                <a:solidFill>
                  <a:srgbClr val="FF0000"/>
                </a:solidFill>
              </a:rPr>
              <a:t>orca trained to perform at a marine park </a:t>
            </a:r>
            <a:r>
              <a:rPr lang="en-US" dirty="0" smtClean="0"/>
              <a:t>(N about 100)</a:t>
            </a:r>
          </a:p>
          <a:p>
            <a:r>
              <a:rPr lang="en-US" dirty="0" smtClean="0"/>
              <a:t>This is an </a:t>
            </a:r>
            <a:r>
              <a:rPr lang="en-US" dirty="0" smtClean="0">
                <a:solidFill>
                  <a:srgbClr val="FF0000"/>
                </a:solidFill>
              </a:rPr>
              <a:t>orca that used the stage name “Shamu” at Sea World </a:t>
            </a:r>
            <a:r>
              <a:rPr lang="en-US" dirty="0" smtClean="0"/>
              <a:t>( N = 28)</a:t>
            </a:r>
          </a:p>
        </p:txBody>
      </p:sp>
      <p:sp>
        <p:nvSpPr>
          <p:cNvPr id="6" name="TextBox 5"/>
          <p:cNvSpPr txBox="1"/>
          <p:nvPr/>
        </p:nvSpPr>
        <p:spPr>
          <a:xfrm>
            <a:off x="533400" y="5427940"/>
            <a:ext cx="8162703" cy="1077218"/>
          </a:xfrm>
          <a:prstGeom prst="rect">
            <a:avLst/>
          </a:prstGeom>
          <a:noFill/>
        </p:spPr>
        <p:txBody>
          <a:bodyPr wrap="square" rtlCol="0">
            <a:spAutoFit/>
          </a:bodyPr>
          <a:lstStyle/>
          <a:p>
            <a:pPr marL="342900" indent="-342900">
              <a:spcBef>
                <a:spcPct val="20000"/>
              </a:spcBef>
              <a:buFont typeface="Arial" pitchFamily="34" charset="0"/>
              <a:buChar char="•"/>
            </a:pPr>
            <a:r>
              <a:rPr lang="en-US" sz="3200" dirty="0"/>
              <a:t>This is </a:t>
            </a:r>
            <a:r>
              <a:rPr lang="en-US" sz="3200" dirty="0">
                <a:solidFill>
                  <a:srgbClr val="FF0000"/>
                </a:solidFill>
              </a:rPr>
              <a:t>the orca that performed at San Diego Sea World on April 5, </a:t>
            </a:r>
            <a:r>
              <a:rPr lang="en-US" sz="3200" dirty="0" smtClean="0">
                <a:solidFill>
                  <a:srgbClr val="FF0000"/>
                </a:solidFill>
              </a:rPr>
              <a:t>2010  </a:t>
            </a:r>
            <a:r>
              <a:rPr lang="en-US" sz="3200" dirty="0" smtClean="0"/>
              <a:t>(N = 1)</a:t>
            </a:r>
            <a:endParaRPr lang="en-US" sz="3200" dirty="0"/>
          </a:p>
        </p:txBody>
      </p:sp>
      <p:sp>
        <p:nvSpPr>
          <p:cNvPr id="7" name="TextBox 6"/>
          <p:cNvSpPr txBox="1"/>
          <p:nvPr/>
        </p:nvSpPr>
        <p:spPr>
          <a:xfrm>
            <a:off x="602133" y="4800600"/>
            <a:ext cx="3162300" cy="461665"/>
          </a:xfrm>
          <a:prstGeom prst="rect">
            <a:avLst/>
          </a:prstGeom>
          <a:noFill/>
        </p:spPr>
        <p:txBody>
          <a:bodyPr wrap="square" rtlCol="0">
            <a:spAutoFit/>
          </a:bodyPr>
          <a:lstStyle/>
          <a:p>
            <a:r>
              <a:rPr lang="en-US" sz="1200" dirty="0"/>
              <a:t>https://www.flickr.com/photos/saechang/4496400672/in/photostream/</a:t>
            </a:r>
          </a:p>
        </p:txBody>
      </p:sp>
      <p:sp>
        <p:nvSpPr>
          <p:cNvPr id="8" name="Rectangle 7"/>
          <p:cNvSpPr/>
          <p:nvPr/>
        </p:nvSpPr>
        <p:spPr>
          <a:xfrm>
            <a:off x="2183282" y="371273"/>
            <a:ext cx="5456558" cy="658642"/>
          </a:xfrm>
          <a:prstGeom prst="rect">
            <a:avLst/>
          </a:prstGeom>
        </p:spPr>
        <p:txBody>
          <a:bodyPr wrap="none">
            <a:spAutoFit/>
          </a:bodyPr>
          <a:lstStyle/>
          <a:p>
            <a:pPr algn="ctr">
              <a:lnSpc>
                <a:spcPct val="92000"/>
              </a:lnSpc>
              <a:spcBef>
                <a:spcPct val="0"/>
              </a:spcBef>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latin typeface="+mj-lt"/>
                <a:ea typeface="+mj-ea"/>
                <a:cs typeface="+mj-cs"/>
                <a:sym typeface="UC Berkeley OS Sign"/>
              </a:rPr>
              <a:t>How Big is the Category?</a:t>
            </a:r>
            <a:endParaRPr lang="en-US" sz="4000" b="1" dirty="0">
              <a:latin typeface="+mj-lt"/>
              <a:ea typeface="+mj-ea"/>
              <a:cs typeface="+mj-cs"/>
            </a:endParaRPr>
          </a:p>
        </p:txBody>
      </p:sp>
      <p:sp>
        <p:nvSpPr>
          <p:cNvPr id="2" name="Rectangle 1"/>
          <p:cNvSpPr/>
          <p:nvPr/>
        </p:nvSpPr>
        <p:spPr>
          <a:xfrm>
            <a:off x="76200" y="0"/>
            <a:ext cx="1916166" cy="523220"/>
          </a:xfrm>
          <a:prstGeom prst="rect">
            <a:avLst/>
          </a:prstGeom>
        </p:spPr>
        <p:txBody>
          <a:bodyPr wrap="none">
            <a:spAutoFit/>
          </a:bodyPr>
          <a:lstStyle/>
          <a:p>
            <a:pPr lvl="0"/>
            <a:r>
              <a:rPr lang="en-US" sz="2800" b="1" dirty="0">
                <a:solidFill>
                  <a:srgbClr val="FF0000"/>
                </a:solidFill>
              </a:rPr>
              <a:t>FLASHBACK</a:t>
            </a:r>
          </a:p>
        </p:txBody>
      </p:sp>
    </p:spTree>
    <p:extLst>
      <p:ext uri="{BB962C8B-B14F-4D97-AF65-F5344CB8AC3E}">
        <p14:creationId xmlns:p14="http://schemas.microsoft.com/office/powerpoint/2010/main" val="1666224917"/>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ChangeArrowheads="1"/>
          </p:cNvSpPr>
          <p:nvPr>
            <p:ph type="title"/>
          </p:nvPr>
        </p:nvSpPr>
        <p:spPr>
          <a:xfrm>
            <a:off x="541293" y="470901"/>
            <a:ext cx="8228707" cy="1190997"/>
          </a:xfrm>
        </p:spPr>
        <p:txBody>
          <a:bodyPr>
            <a:no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4000" b="1" dirty="0"/>
              <a:t>Design Choices &amp; Patterns</a:t>
            </a:r>
            <a:br>
              <a:rPr lang="en-US" sz="4000" b="1" dirty="0"/>
            </a:br>
            <a:r>
              <a:rPr lang="en-US" sz="4000" b="1" dirty="0"/>
              <a:t> for Resources</a:t>
            </a:r>
            <a:endParaRPr lang="en-US" sz="4000" b="1" dirty="0">
              <a:sym typeface="UC Berkeley OS Sign"/>
            </a:endParaRPr>
          </a:p>
        </p:txBody>
      </p:sp>
      <p:sp>
        <p:nvSpPr>
          <p:cNvPr id="32771"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88" tIns="32144" rIns="64288" bIns="32144"/>
          <a:lstStyle/>
          <a:p>
            <a:pPr algn="ctr"/>
            <a:fld id="{C8D56061-F224-43AF-B683-3BDE141D491F}" type="slidenum">
              <a:rPr lang="en-US" sz="1500">
                <a:solidFill>
                  <a:srgbClr val="002955"/>
                </a:solidFill>
                <a:latin typeface="UC Berkeley OS Sign"/>
                <a:ea typeface="MS PGothic" pitchFamily="34" charset="-128"/>
                <a:sym typeface="UC Berkeley OS Sign"/>
              </a:rPr>
              <a:pPr algn="ctr"/>
              <a:t>31</a:t>
            </a:fld>
            <a:endParaRPr lang="en-US" sz="1500" dirty="0">
              <a:solidFill>
                <a:srgbClr val="002955"/>
              </a:solidFill>
              <a:latin typeface="UC Berkeley OS Sign"/>
              <a:ea typeface="MS PGothic" pitchFamily="34" charset="-128"/>
              <a:sym typeface="UC Berkeley OS Sign"/>
            </a:endParaRPr>
          </a:p>
        </p:txBody>
      </p:sp>
      <p:pic>
        <p:nvPicPr>
          <p:cNvPr id="32772" name="Content Placeholder 9" descr="organizing-resources.png"/>
          <p:cNvPicPr>
            <a:picLocks noGrp="1" noChangeAspect="1"/>
          </p:cNvPicPr>
          <p:nvPr>
            <p:ph idx="1"/>
          </p:nvPr>
        </p:nvPicPr>
        <p:blipFill>
          <a:blip r:embed="rId3" cstate="print"/>
          <a:srcRect/>
          <a:stretch>
            <a:fillRect/>
          </a:stretch>
        </p:blipFill>
        <p:spPr>
          <a:xfrm>
            <a:off x="178594" y="1714500"/>
            <a:ext cx="8609335" cy="4863331"/>
          </a:xfrm>
        </p:spPr>
      </p:pic>
    </p:spTree>
    <p:extLst>
      <p:ext uri="{BB962C8B-B14F-4D97-AF65-F5344CB8AC3E}">
        <p14:creationId xmlns:p14="http://schemas.microsoft.com/office/powerpoint/2010/main" val="178461597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5413" y="3048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Resource Format in TDO</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32</a:t>
            </a:fld>
            <a:endParaRPr lang="en-US" sz="1500" dirty="0">
              <a:solidFill>
                <a:srgbClr val="002955"/>
              </a:solidFill>
              <a:latin typeface="UC Berkeley OS Sign"/>
              <a:ea typeface="MS PGothic" pitchFamily="34" charset="-128"/>
              <a:sym typeface="UC Berkeley OS Sign"/>
            </a:endParaRPr>
          </a:p>
        </p:txBody>
      </p:sp>
      <p:pic>
        <p:nvPicPr>
          <p:cNvPr id="8" name="Picture 7" descr="ch3.1-350dpi.png"/>
          <p:cNvPicPr>
            <a:picLocks noChangeAspect="1"/>
          </p:cNvPicPr>
          <p:nvPr/>
        </p:nvPicPr>
        <p:blipFill>
          <a:blip r:embed="rId3" cstate="print"/>
          <a:stretch>
            <a:fillRect/>
          </a:stretch>
        </p:blipFill>
        <p:spPr>
          <a:xfrm>
            <a:off x="1331267" y="1676400"/>
            <a:ext cx="6477000" cy="3604000"/>
          </a:xfrm>
          <a:prstGeom prst="rect">
            <a:avLst/>
          </a:prstGeom>
        </p:spPr>
      </p:pic>
      <p:sp>
        <p:nvSpPr>
          <p:cNvPr id="2" name="TextBox 1"/>
          <p:cNvSpPr txBox="1"/>
          <p:nvPr/>
        </p:nvSpPr>
        <p:spPr>
          <a:xfrm>
            <a:off x="685800" y="5791200"/>
            <a:ext cx="7543800" cy="523220"/>
          </a:xfrm>
          <a:prstGeom prst="rect">
            <a:avLst/>
          </a:prstGeom>
          <a:noFill/>
        </p:spPr>
        <p:txBody>
          <a:bodyPr wrap="square" rtlCol="0">
            <a:spAutoFit/>
          </a:bodyPr>
          <a:lstStyle/>
          <a:p>
            <a:r>
              <a:rPr lang="en-US" sz="2800" b="1" i="1" dirty="0" smtClean="0">
                <a:solidFill>
                  <a:srgbClr val="FF0000"/>
                </a:solidFill>
              </a:rPr>
              <a:t>How </a:t>
            </a:r>
            <a:r>
              <a:rPr lang="en-US" sz="2800" b="1" i="1" dirty="0">
                <a:solidFill>
                  <a:srgbClr val="FF0000"/>
                </a:solidFill>
              </a:rPr>
              <a:t>are digitized and born digital likely to differ?</a:t>
            </a:r>
          </a:p>
        </p:txBody>
      </p:sp>
    </p:spTree>
    <p:extLst>
      <p:ext uri="{BB962C8B-B14F-4D97-AF65-F5344CB8AC3E}">
        <p14:creationId xmlns:p14="http://schemas.microsoft.com/office/powerpoint/2010/main" val="393230908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04800" y="305674"/>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smtClean="0">
                <a:sym typeface="UC Berkeley OS Sign"/>
              </a:rPr>
              <a:t>The Digital Format </a:t>
            </a:r>
            <a:r>
              <a:rPr lang="en-US" sz="4000" b="1" dirty="0">
                <a:sym typeface="UC Berkeley OS Sign"/>
              </a:rPr>
              <a:t>Matters!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33</a:t>
            </a:fld>
            <a:endParaRPr lang="en-US" sz="1500" dirty="0">
              <a:solidFill>
                <a:srgbClr val="002955"/>
              </a:solidFill>
              <a:latin typeface="UC Berkeley OS Sign"/>
              <a:ea typeface="MS PGothic" pitchFamily="34" charset="-128"/>
              <a:sym typeface="UC Berkeley OS Sign"/>
            </a:endParaRPr>
          </a:p>
        </p:txBody>
      </p:sp>
      <p:pic>
        <p:nvPicPr>
          <p:cNvPr id="8" name="Picture 7" descr="ch3.1-350dpi.png"/>
          <p:cNvPicPr>
            <a:picLocks noChangeAspect="1"/>
          </p:cNvPicPr>
          <p:nvPr/>
        </p:nvPicPr>
        <p:blipFill>
          <a:blip r:embed="rId3" cstate="print"/>
          <a:stretch>
            <a:fillRect/>
          </a:stretch>
        </p:blipFill>
        <p:spPr>
          <a:xfrm>
            <a:off x="845978" y="1066800"/>
            <a:ext cx="6748339" cy="5486400"/>
          </a:xfrm>
          <a:prstGeom prst="rect">
            <a:avLst/>
          </a:prstGeom>
        </p:spPr>
      </p:pic>
      <p:sp>
        <p:nvSpPr>
          <p:cNvPr id="2" name="Rectangle 1"/>
          <p:cNvSpPr/>
          <p:nvPr/>
        </p:nvSpPr>
        <p:spPr>
          <a:xfrm>
            <a:off x="0" y="0"/>
            <a:ext cx="1916166" cy="523220"/>
          </a:xfrm>
          <a:prstGeom prst="rect">
            <a:avLst/>
          </a:prstGeom>
        </p:spPr>
        <p:txBody>
          <a:bodyPr wrap="none">
            <a:spAutoFit/>
          </a:bodyPr>
          <a:lstStyle/>
          <a:p>
            <a:pPr lvl="0"/>
            <a:r>
              <a:rPr lang="en-US" sz="2800" b="1" dirty="0">
                <a:solidFill>
                  <a:srgbClr val="FF0000"/>
                </a:solidFill>
              </a:rPr>
              <a:t>FLASHBACK</a:t>
            </a:r>
          </a:p>
        </p:txBody>
      </p:sp>
    </p:spTree>
    <p:extLst>
      <p:ext uri="{BB962C8B-B14F-4D97-AF65-F5344CB8AC3E}">
        <p14:creationId xmlns:p14="http://schemas.microsoft.com/office/powerpoint/2010/main" val="1453468466"/>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13605" y="228600"/>
            <a:ext cx="8228707" cy="1190997"/>
          </a:xfrm>
        </p:spPr>
        <p:txBody>
          <a:bodyPr vert="horz" lIns="91440" tIns="45720" rIns="91440" bIns="45720" rtlCol="0" anchor="ct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Bits vs Atoms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34</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689849" y="1164519"/>
            <a:ext cx="8036719" cy="5592202"/>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A contrast between information as "bits" and information as "atoms" was first expressed by Nicholas Negroponte of the MIT Media Lab (see Being Digital (1995</a:t>
            </a:r>
            <a:r>
              <a:rPr lang="en-US" sz="2800" dirty="0" smtClean="0"/>
              <a:t>)</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sym typeface="UC Berkeley OS Sign"/>
              </a:rPr>
              <a:t>Moving Bits != Moving </a:t>
            </a:r>
            <a:r>
              <a:rPr lang="en-US" sz="2800" dirty="0" smtClean="0">
                <a:sym typeface="UC Berkeley OS Sign"/>
              </a:rPr>
              <a:t>Atoms</a:t>
            </a:r>
            <a:endParaRPr lang="en-US" sz="2800" dirty="0">
              <a:sym typeface="UC Berkeley OS Sign"/>
            </a:endParaRP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smtClean="0">
              <a:sym typeface="UC Berkeley OS Sign"/>
            </a:endParaRP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sym typeface="UC Berkeley OS Sign"/>
            </a:endParaRP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smtClean="0">
              <a:sym typeface="UC Berkeley OS Sign"/>
            </a:endParaRP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sym typeface="UC Berkeley OS Sign"/>
            </a:endParaRP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solidFill>
                  <a:srgbClr val="FF0000"/>
                </a:solidFill>
                <a:sym typeface="UC Berkeley OS Sign"/>
              </a:rPr>
              <a:t>What are the most important differences?</a:t>
            </a:r>
            <a:endParaRPr lang="en-US" sz="2800" dirty="0" smtClean="0">
              <a:solidFill>
                <a:srgbClr val="FF0000"/>
              </a:solidFill>
            </a:endParaRP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p>
        </p:txBody>
      </p:sp>
      <p:pic>
        <p:nvPicPr>
          <p:cNvPr id="5" name="Picture 4" descr="ch3.1-350dpi.png"/>
          <p:cNvPicPr>
            <a:picLocks noChangeAspect="1"/>
          </p:cNvPicPr>
          <p:nvPr/>
        </p:nvPicPr>
        <p:blipFill>
          <a:blip r:embed="rId3" cstate="print"/>
          <a:stretch>
            <a:fillRect/>
          </a:stretch>
        </p:blipFill>
        <p:spPr>
          <a:xfrm>
            <a:off x="990600" y="3429000"/>
            <a:ext cx="6182875" cy="2154638"/>
          </a:xfrm>
          <a:prstGeom prst="rect">
            <a:avLst/>
          </a:prstGeom>
        </p:spPr>
      </p:pic>
    </p:spTree>
    <p:extLst>
      <p:ext uri="{BB962C8B-B14F-4D97-AF65-F5344CB8AC3E}">
        <p14:creationId xmlns:p14="http://schemas.microsoft.com/office/powerpoint/2010/main" val="1427042264"/>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52509" y="4572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Resource Focus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35</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44497" y="1600200"/>
            <a:ext cx="8036719" cy="4695675"/>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Any resource can have other resources associated with it, usually to describe it in some way to facilitate finding it, interacting with it, or interpreting it</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So we can designate a resource as a primary one or as a description </a:t>
            </a:r>
            <a:r>
              <a:rPr lang="en-US" sz="2800" dirty="0" smtClean="0"/>
              <a:t>resource associated with it</a:t>
            </a:r>
            <a:endParaRPr lang="en-US" sz="2800" dirty="0"/>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Description resources are often called </a:t>
            </a:r>
            <a:r>
              <a:rPr lang="en-US" sz="2800" dirty="0" smtClean="0">
                <a:solidFill>
                  <a:srgbClr val="FF0000"/>
                </a:solidFill>
              </a:rPr>
              <a:t>METADATA</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solidFill>
                  <a:srgbClr val="FF0000"/>
                </a:solidFill>
              </a:rPr>
              <a:t>Metadata </a:t>
            </a:r>
            <a:r>
              <a:rPr lang="en-US" sz="2800" dirty="0" smtClean="0"/>
              <a:t>often defined as “data about data” but I do not like that definition </a:t>
            </a:r>
            <a:r>
              <a:rPr lang="en-US" sz="2800" dirty="0" smtClean="0">
                <a:sym typeface="Wingdings" panose="05000000000000000000" pitchFamily="2" charset="2"/>
              </a:rPr>
              <a:t>  </a:t>
            </a:r>
            <a:r>
              <a:rPr lang="en-US" sz="2800" dirty="0">
                <a:solidFill>
                  <a:srgbClr val="FF0000"/>
                </a:solidFill>
              </a:rPr>
              <a:t>(We’ll talk about </a:t>
            </a:r>
            <a:r>
              <a:rPr lang="en-US" sz="2800" dirty="0" smtClean="0">
                <a:solidFill>
                  <a:srgbClr val="FF0000"/>
                </a:solidFill>
              </a:rPr>
              <a:t>“Resource Description” </a:t>
            </a:r>
            <a:r>
              <a:rPr lang="en-US" sz="2800" dirty="0">
                <a:solidFill>
                  <a:srgbClr val="FF0000"/>
                </a:solidFill>
              </a:rPr>
              <a:t>on  </a:t>
            </a:r>
            <a:r>
              <a:rPr lang="en-US" sz="2800" dirty="0" smtClean="0">
                <a:solidFill>
                  <a:srgbClr val="FF0000"/>
                </a:solidFill>
              </a:rPr>
              <a:t>February 19)</a:t>
            </a:r>
            <a:endParaRPr lang="en-US" sz="2800" dirty="0">
              <a:solidFill>
                <a:srgbClr val="FF0000"/>
              </a:solidFill>
            </a:endParaRP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smtClean="0"/>
          </a:p>
        </p:txBody>
      </p:sp>
    </p:spTree>
    <p:extLst>
      <p:ext uri="{BB962C8B-B14F-4D97-AF65-F5344CB8AC3E}">
        <p14:creationId xmlns:p14="http://schemas.microsoft.com/office/powerpoint/2010/main" val="107493205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200" y="5334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Resource Focus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36</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53641" y="2035969"/>
            <a:ext cx="8036719" cy="1817194"/>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In the bibliographic domain the resource vs. description distinction is deeply embedded </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It other domains it can be quite arbitrary and "focus" is an important </a:t>
            </a:r>
            <a:r>
              <a:rPr lang="en-US" sz="2800" dirty="0" smtClean="0"/>
              <a:t>decision</a:t>
            </a:r>
            <a:endParaRPr lang="en-US" sz="2800" dirty="0"/>
          </a:p>
        </p:txBody>
      </p:sp>
    </p:spTree>
    <p:extLst>
      <p:ext uri="{BB962C8B-B14F-4D97-AF65-F5344CB8AC3E}">
        <p14:creationId xmlns:p14="http://schemas.microsoft.com/office/powerpoint/2010/main" val="999052275"/>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1"/>
          <p:cNvSpPr>
            <a:spLocks noGrp="1" noChangeArrowheads="1"/>
          </p:cNvSpPr>
          <p:nvPr>
            <p:ph type="title"/>
          </p:nvPr>
        </p:nvSpPr>
        <p:spPr>
          <a:xfrm>
            <a:off x="5134711" y="1295400"/>
            <a:ext cx="3733800" cy="11909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altLang="en-US" sz="4000" b="1" dirty="0" smtClean="0"/>
              <a:t>Concert Ticket:</a:t>
            </a:r>
            <a:br>
              <a:rPr lang="en-US" altLang="en-US" sz="4000" b="1" dirty="0" smtClean="0"/>
            </a:br>
            <a:r>
              <a:rPr lang="en-US" altLang="en-US" sz="4000" b="1" dirty="0" smtClean="0"/>
              <a:t> A Resource Composed of Resource Descriptions</a:t>
            </a:r>
            <a:endParaRPr lang="en-US" altLang="en-US" sz="4000" b="1" dirty="0">
              <a:sym typeface="UC Berkeley OS Sign"/>
            </a:endParaRPr>
          </a:p>
        </p:txBody>
      </p:sp>
      <p:sp>
        <p:nvSpPr>
          <p:cNvPr id="14745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eaLnBrk="1" hangingPunct="1"/>
            <a:fld id="{892F1B34-09F7-4850-A172-533DF20AC023}" type="slidenum">
              <a:rPr lang="en-US" altLang="en-US" sz="1500">
                <a:solidFill>
                  <a:srgbClr val="002955"/>
                </a:solidFill>
                <a:latin typeface="UC Berkeley OS Sign"/>
                <a:ea typeface="MS PGothic" pitchFamily="34" charset="-128"/>
                <a:sym typeface="UC Berkeley OS Sign"/>
              </a:rPr>
              <a:pPr algn="ctr" eaLnBrk="1" hangingPunct="1"/>
              <a:t>37</a:t>
            </a:fld>
            <a:endParaRPr lang="en-US" altLang="en-US" sz="1500" dirty="0">
              <a:solidFill>
                <a:srgbClr val="002955"/>
              </a:solidFill>
              <a:latin typeface="UC Berkeley OS Sign"/>
              <a:ea typeface="MS PGothic" pitchFamily="34" charset="-128"/>
              <a:sym typeface="UC Berkeley OS Sign"/>
            </a:endParaRPr>
          </a:p>
        </p:txBody>
      </p:sp>
      <p:pic>
        <p:nvPicPr>
          <p:cNvPr id="147460"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33400" y="457200"/>
            <a:ext cx="4495800" cy="5938482"/>
          </a:xfrm>
          <a:prstGeom prst="rect">
            <a:avLst/>
          </a:prstGeom>
          <a:noFill/>
          <a:ln w="9525">
            <a:noFill/>
            <a:miter lim="800000"/>
            <a:headEnd/>
            <a:tailEnd/>
          </a:ln>
        </p:spPr>
      </p:pic>
      <p:sp>
        <p:nvSpPr>
          <p:cNvPr id="3" name="TextBox 2"/>
          <p:cNvSpPr txBox="1"/>
          <p:nvPr/>
        </p:nvSpPr>
        <p:spPr>
          <a:xfrm>
            <a:off x="5125408" y="3681450"/>
            <a:ext cx="3743103" cy="2677656"/>
          </a:xfrm>
          <a:prstGeom prst="rect">
            <a:avLst/>
          </a:prstGeom>
          <a:noFill/>
        </p:spPr>
        <p:txBody>
          <a:bodyPr wrap="square" rtlCol="0">
            <a:spAutoFit/>
          </a:bodyPr>
          <a:lstStyle/>
          <a:p>
            <a:pPr marL="457200" indent="-457200">
              <a:buFont typeface="Arial" panose="020B0604020202020204" pitchFamily="34" charset="0"/>
              <a:buChar char="•"/>
            </a:pPr>
            <a:r>
              <a:rPr lang="en-US" altLang="en-US" sz="2800" dirty="0"/>
              <a:t>The distinction between resource and resource description is sometimes subtle and arbitrary</a:t>
            </a:r>
            <a:endParaRPr lang="en-US" sz="2800" dirty="0"/>
          </a:p>
        </p:txBody>
      </p:sp>
    </p:spTree>
    <p:extLst>
      <p:ext uri="{BB962C8B-B14F-4D97-AF65-F5344CB8AC3E}">
        <p14:creationId xmlns:p14="http://schemas.microsoft.com/office/powerpoint/2010/main" val="517504442"/>
      </p:ext>
    </p:extLst>
  </p:cSld>
  <p:clrMapOvr>
    <a:masterClrMapping/>
  </p:clrMapOvr>
  <p:transition advTm="1217"/>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1"/>
          <p:cNvSpPr>
            <a:spLocks noGrp="1" noChangeArrowheads="1"/>
          </p:cNvSpPr>
          <p:nvPr>
            <p:ph type="title"/>
          </p:nvPr>
        </p:nvSpPr>
        <p:spPr>
          <a:xfrm>
            <a:off x="500063" y="482204"/>
            <a:ext cx="8228707" cy="11909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altLang="en-US" sz="4000" b="1" dirty="0" smtClean="0"/>
              <a:t>Concert Calendar: A Resource Composed of Resource Descriptions</a:t>
            </a:r>
            <a:endParaRPr lang="en-US" altLang="en-US" sz="4000" b="1" dirty="0">
              <a:sym typeface="UC Berkeley OS Sign"/>
            </a:endParaRPr>
          </a:p>
        </p:txBody>
      </p:sp>
      <p:sp>
        <p:nvSpPr>
          <p:cNvPr id="14745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eaLnBrk="1" hangingPunct="1"/>
            <a:fld id="{892F1B34-09F7-4850-A172-533DF20AC023}" type="slidenum">
              <a:rPr lang="en-US" altLang="en-US" sz="1500">
                <a:solidFill>
                  <a:srgbClr val="002955"/>
                </a:solidFill>
                <a:latin typeface="UC Berkeley OS Sign"/>
                <a:ea typeface="MS PGothic" pitchFamily="34" charset="-128"/>
                <a:sym typeface="UC Berkeley OS Sign"/>
              </a:rPr>
              <a:pPr algn="ctr" eaLnBrk="1" hangingPunct="1"/>
              <a:t>38</a:t>
            </a:fld>
            <a:endParaRPr lang="en-US" altLang="en-US" sz="1500" dirty="0">
              <a:solidFill>
                <a:srgbClr val="002955"/>
              </a:solidFill>
              <a:latin typeface="UC Berkeley OS Sign"/>
              <a:ea typeface="MS PGothic" pitchFamily="34" charset="-128"/>
              <a:sym typeface="UC Berkeley OS Sign"/>
            </a:endParaRPr>
          </a:p>
        </p:txBody>
      </p:sp>
      <p:pic>
        <p:nvPicPr>
          <p:cNvPr id="147460"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10896" y="1980468"/>
            <a:ext cx="5559957" cy="4036865"/>
          </a:xfrm>
          <a:prstGeom prst="rect">
            <a:avLst/>
          </a:prstGeom>
          <a:noFill/>
          <a:ln w="9525">
            <a:noFill/>
            <a:miter lim="800000"/>
            <a:headEnd/>
            <a:tailEnd/>
          </a:ln>
        </p:spPr>
      </p:pic>
      <p:sp>
        <p:nvSpPr>
          <p:cNvPr id="2" name="Rectangle 1"/>
          <p:cNvSpPr/>
          <p:nvPr/>
        </p:nvSpPr>
        <p:spPr>
          <a:xfrm>
            <a:off x="5867805" y="2367172"/>
            <a:ext cx="3166170" cy="3263457"/>
          </a:xfrm>
          <a:prstGeom prst="rect">
            <a:avLst/>
          </a:prstGeom>
        </p:spPr>
        <p:txBody>
          <a:bodyPr wrap="square">
            <a:spAutoFit/>
          </a:bodyPr>
          <a:lstStyle/>
          <a:p>
            <a:pPr marL="160729" indent="-160729" eaLnBrk="0" fontAlgn="base" hangingPunct="0">
              <a:lnSpc>
                <a:spcPct val="92000"/>
              </a:lnSpc>
              <a:spcBef>
                <a:spcPts val="1266"/>
              </a:spcBef>
              <a:spcAft>
                <a:spcPct val="0"/>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sym typeface="Arial" pitchFamily="34" charset="0"/>
              </a:rPr>
              <a:t>A resource description is also a resource from the perspective of any other resource that uses it, ad infinitum  (TDO 4.2.4, 4.2.5)</a:t>
            </a:r>
            <a:endParaRPr lang="en-US" sz="2800" dirty="0">
              <a:sym typeface="Wingdings" panose="05000000000000000000" pitchFamily="2" charset="2"/>
            </a:endParaRPr>
          </a:p>
        </p:txBody>
      </p:sp>
      <p:sp>
        <p:nvSpPr>
          <p:cNvPr id="3" name="TextBox 2"/>
          <p:cNvSpPr txBox="1"/>
          <p:nvPr/>
        </p:nvSpPr>
        <p:spPr>
          <a:xfrm>
            <a:off x="2057400" y="6324600"/>
            <a:ext cx="5715000" cy="369332"/>
          </a:xfrm>
          <a:prstGeom prst="rect">
            <a:avLst/>
          </a:prstGeom>
          <a:noFill/>
        </p:spPr>
        <p:txBody>
          <a:bodyPr wrap="square" rtlCol="0">
            <a:spAutoFit/>
          </a:bodyPr>
          <a:lstStyle/>
          <a:p>
            <a:r>
              <a:rPr lang="en-US" dirty="0" smtClean="0"/>
              <a:t>Ticketmaster Festival Guide   23 October 2017</a:t>
            </a:r>
            <a:endParaRPr lang="en-US" dirty="0"/>
          </a:p>
        </p:txBody>
      </p:sp>
    </p:spTree>
    <p:extLst>
      <p:ext uri="{BB962C8B-B14F-4D97-AF65-F5344CB8AC3E}">
        <p14:creationId xmlns:p14="http://schemas.microsoft.com/office/powerpoint/2010/main" val="1352758618"/>
      </p:ext>
    </p:extLst>
  </p:cSld>
  <p:clrMapOvr>
    <a:masterClrMapping/>
  </p:clrMapOvr>
  <p:transition advTm="1217"/>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200" y="3048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Resource Agency</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39</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609600" y="1447800"/>
            <a:ext cx="8036719" cy="6051559"/>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t>Traditional </a:t>
            </a:r>
            <a:r>
              <a:rPr lang="en-US" sz="2800" dirty="0"/>
              <a:t>organizing systems contain tangible and static resources that must be acted upon or interacted with to produce an effect</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t>Active resource create </a:t>
            </a:r>
            <a:r>
              <a:rPr lang="en-US" sz="2800" dirty="0"/>
              <a:t>effects or value on their own, sometimes when then initiate interactions with </a:t>
            </a:r>
            <a:r>
              <a:rPr lang="en-US" sz="2800" dirty="0" smtClean="0"/>
              <a:t>static or passive </a:t>
            </a:r>
            <a:r>
              <a:rPr lang="en-US" sz="2800" dirty="0"/>
              <a:t>resources.</a:t>
            </a:r>
          </a:p>
          <a:p>
            <a:pPr marL="1607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Sensors, web-based services, information feeds are </a:t>
            </a:r>
            <a:r>
              <a:rPr lang="en-US" sz="2800" dirty="0" smtClean="0"/>
              <a:t>active </a:t>
            </a:r>
            <a:r>
              <a:rPr lang="en-US" sz="2800" dirty="0"/>
              <a:t>resources that often are combined to implement business processes or business </a:t>
            </a:r>
            <a:r>
              <a:rPr lang="en-US" sz="2800" dirty="0" smtClean="0"/>
              <a:t>models</a:t>
            </a:r>
          </a:p>
          <a:p>
            <a:pPr marL="1607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t>People </a:t>
            </a:r>
            <a:r>
              <a:rPr lang="en-US" sz="2800" dirty="0"/>
              <a:t>are almost always active resources that initiate interactions, especially with each other </a:t>
            </a:r>
            <a:endParaRPr lang="en-US" sz="2800" dirty="0" smtClean="0"/>
          </a:p>
          <a:p>
            <a:pPr marL="1607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smtClean="0"/>
          </a:p>
          <a:p>
            <a:pPr marL="1607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p>
        </p:txBody>
      </p:sp>
    </p:spTree>
    <p:extLst>
      <p:ext uri="{BB962C8B-B14F-4D97-AF65-F5344CB8AC3E}">
        <p14:creationId xmlns:p14="http://schemas.microsoft.com/office/powerpoint/2010/main" val="179668210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1615995" y="381000"/>
            <a:ext cx="6171530" cy="893248"/>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Two Aspects of “Thingness”</a:t>
            </a:r>
          </a:p>
        </p:txBody>
      </p:sp>
      <p:sp>
        <p:nvSpPr>
          <p:cNvPr id="29699" name="Text Box 6"/>
          <p:cNvSpPr txBox="1">
            <a:spLocks noChangeArrowheads="1"/>
          </p:cNvSpPr>
          <p:nvPr/>
        </p:nvSpPr>
        <p:spPr bwMode="auto">
          <a:xfrm>
            <a:off x="7722227" y="5803180"/>
            <a:ext cx="65298" cy="167432"/>
          </a:xfrm>
          <a:prstGeom prst="rect">
            <a:avLst/>
          </a:prstGeom>
          <a:noFill/>
          <a:ln w="12700">
            <a:noFill/>
            <a:miter lim="800000"/>
            <a:headEnd/>
            <a:tailEnd/>
          </a:ln>
        </p:spPr>
        <p:txBody>
          <a:bodyPr wrap="none" lIns="48218" tIns="24110" rIns="48218" bIns="24110"/>
          <a:lstStyle/>
          <a:p>
            <a:pPr algn="ctr"/>
            <a:fld id="{3B9DB3E3-68DC-4616-921E-9097AE825FF2}" type="slidenum">
              <a:rPr lang="en-US" sz="1125">
                <a:solidFill>
                  <a:srgbClr val="002955"/>
                </a:solidFill>
                <a:latin typeface="UC Berkeley OS Sign"/>
                <a:ea typeface="MS PGothic" pitchFamily="34" charset="-128"/>
                <a:sym typeface="UC Berkeley OS Sign"/>
              </a:rPr>
              <a:pPr algn="ctr"/>
              <a:t>4</a:t>
            </a:fld>
            <a:endParaRPr lang="en-US" sz="1125"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990600" y="1749394"/>
            <a:ext cx="6934200" cy="3553240"/>
          </a:xfrm>
          <a:prstGeom prst="rect">
            <a:avLst/>
          </a:prstGeom>
          <a:noFill/>
          <a:ln w="9525">
            <a:noFill/>
            <a:miter lim="800000"/>
            <a:headEnd/>
            <a:tailEnd/>
          </a:ln>
        </p:spPr>
        <p:txBody>
          <a:bodyPr wrap="square" lIns="48218" tIns="24110" rIns="48218" bIns="24110">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Two separate aspects cut across the "thingness" distinctions: </a:t>
            </a:r>
          </a:p>
          <a:p>
            <a:pPr marL="617929" lvl="3"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Granularity – do we think of the resource as unitary, or as consisting of parts?</a:t>
            </a:r>
          </a:p>
          <a:p>
            <a:pPr marL="617929" lvl="3"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Abstraction – </a:t>
            </a:r>
            <a:r>
              <a:rPr lang="en-US" sz="2800" dirty="0" smtClean="0"/>
              <a:t>“thing” or “type of thing” </a:t>
            </a:r>
            <a:r>
              <a:rPr lang="en-US" sz="2800" dirty="0"/>
              <a:t>– </a:t>
            </a:r>
            <a:r>
              <a:rPr lang="en-US" sz="2800" dirty="0" smtClean="0"/>
              <a:t>are </a:t>
            </a:r>
            <a:r>
              <a:rPr lang="en-US" sz="2800" dirty="0"/>
              <a:t>we thinking of the resource as a single instance or as a member of a bigger category?</a:t>
            </a:r>
          </a:p>
        </p:txBody>
      </p:sp>
    </p:spTree>
    <p:extLst>
      <p:ext uri="{BB962C8B-B14F-4D97-AF65-F5344CB8AC3E}">
        <p14:creationId xmlns:p14="http://schemas.microsoft.com/office/powerpoint/2010/main" val="2739743966"/>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5414" y="804788"/>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400" b="1" dirty="0" smtClean="0">
                <a:sym typeface="UC Berkeley OS Sign"/>
              </a:rPr>
              <a:t>Active / Operant / Smart Resources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40</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33400" y="1905000"/>
            <a:ext cx="8036719" cy="3961499"/>
          </a:xfrm>
          <a:prstGeom prst="rect">
            <a:avLst/>
          </a:prstGeom>
          <a:noFill/>
          <a:ln w="9525">
            <a:noFill/>
            <a:miter lim="800000"/>
            <a:headEnd/>
            <a:tailEnd/>
          </a:ln>
        </p:spPr>
        <p:txBody>
          <a:bodyPr lIns="64291" tIns="32146" rIns="64291" bIns="32146">
            <a:spAutoFit/>
          </a:bodyPr>
          <a:lstStyle/>
          <a:p>
            <a:pPr marL="342900" indent="-342900" eaLnBrk="0" fontAlgn="base" hangingPunct="0">
              <a:lnSpc>
                <a:spcPct val="93000"/>
              </a:lnSpc>
              <a:spcBef>
                <a:spcPts val="1800"/>
              </a:spcBef>
              <a:spcAft>
                <a:spcPct val="0"/>
              </a:spcAft>
              <a:buFontTx/>
              <a:buChar char="•"/>
            </a:pPr>
            <a:r>
              <a:rPr lang="en-US" sz="2400" dirty="0" smtClean="0">
                <a:latin typeface="UC Berkeley OS Sign"/>
                <a:cs typeface="Arial" pitchFamily="34" charset="0"/>
                <a:sym typeface="Arial" pitchFamily="34" charset="0"/>
              </a:rPr>
              <a:t>“Smart” is a commonly used description of resources that can exploit sensing,  computing, and communication capabilities</a:t>
            </a:r>
          </a:p>
          <a:p>
            <a:pPr marL="342900" indent="-342900" eaLnBrk="0" fontAlgn="base" hangingPunct="0">
              <a:lnSpc>
                <a:spcPct val="93000"/>
              </a:lnSpc>
              <a:spcBef>
                <a:spcPts val="1800"/>
              </a:spcBef>
              <a:spcAft>
                <a:spcPct val="0"/>
              </a:spcAft>
              <a:buFontTx/>
              <a:buChar char="•"/>
            </a:pPr>
            <a:r>
              <a:rPr lang="en-US" sz="2400" dirty="0" smtClean="0">
                <a:latin typeface="UC Berkeley OS Sign"/>
                <a:cs typeface="Arial" pitchFamily="34" charset="0"/>
                <a:sym typeface="Arial" pitchFamily="34" charset="0"/>
              </a:rPr>
              <a:t>Virtually any product that uses electricity  - toys, coffeemakers, cars, medical diagnostic machines - possesses inherent data processing capabilities. Each has a wealth of information about its current status, usage history, and performance</a:t>
            </a:r>
          </a:p>
          <a:p>
            <a:pPr marL="342900" indent="-342900" eaLnBrk="0" fontAlgn="base" hangingPunct="0">
              <a:lnSpc>
                <a:spcPct val="93000"/>
              </a:lnSpc>
              <a:spcBef>
                <a:spcPts val="1800"/>
              </a:spcBef>
              <a:spcAft>
                <a:spcPct val="0"/>
              </a:spcAft>
              <a:buFontTx/>
              <a:buChar char="•"/>
            </a:pPr>
            <a:r>
              <a:rPr lang="en-US" sz="2400" dirty="0" smtClean="0">
                <a:latin typeface="UC Berkeley OS Sign"/>
                <a:cs typeface="Arial" pitchFamily="34" charset="0"/>
                <a:sym typeface="Arial" pitchFamily="34" charset="0"/>
              </a:rPr>
              <a:t>A “smart” resource with an IP address is said to be part of the “Internet of Things”</a:t>
            </a:r>
            <a:endParaRPr lang="en-US" sz="2400" dirty="0">
              <a:latin typeface="UC Berkeley OS Sign"/>
              <a:cs typeface="Arial" pitchFamily="34" charset="0"/>
              <a:sym typeface="Arial" pitchFamily="34" charset="0"/>
            </a:endParaRPr>
          </a:p>
        </p:txBody>
      </p:sp>
    </p:spTree>
    <p:extLst>
      <p:ext uri="{BB962C8B-B14F-4D97-AF65-F5344CB8AC3E}">
        <p14:creationId xmlns:p14="http://schemas.microsoft.com/office/powerpoint/2010/main" val="2059309206"/>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smtClean="0">
                <a:sym typeface="UC Berkeley OS Sign"/>
              </a:rPr>
              <a:t>What Makes A Resource Smart?</a:t>
            </a:r>
            <a:endParaRPr lang="en-US" sz="3600" b="1" dirty="0">
              <a:sym typeface="UC Berkeley OS Sign"/>
            </a:endParaRPr>
          </a:p>
        </p:txBody>
      </p:sp>
      <p:sp>
        <p:nvSpPr>
          <p:cNvPr id="3" name="Content Placeholder 2"/>
          <p:cNvSpPr>
            <a:spLocks noGrp="1"/>
          </p:cNvSpPr>
          <p:nvPr>
            <p:ph idx="1"/>
          </p:nvPr>
        </p:nvSpPr>
        <p:spPr>
          <a:xfrm>
            <a:off x="457200" y="1371600"/>
            <a:ext cx="8229600" cy="4525963"/>
          </a:xfrm>
        </p:spPr>
        <p:txBody>
          <a:bodyPr>
            <a:normAutofit/>
          </a:bodyPr>
          <a:lstStyle/>
          <a:p>
            <a:r>
              <a:rPr lang="en-US" sz="2400" dirty="0" smtClean="0">
                <a:solidFill>
                  <a:srgbClr val="FF0000"/>
                </a:solidFill>
                <a:latin typeface="UC Berkeley OS Sign"/>
                <a:cs typeface="Arial" pitchFamily="34" charset="0"/>
                <a:sym typeface="Arial" pitchFamily="34" charset="0"/>
              </a:rPr>
              <a:t>Sensing</a:t>
            </a:r>
            <a:r>
              <a:rPr lang="en-US" sz="2400" dirty="0" smtClean="0">
                <a:latin typeface="UC Berkeley OS Sign"/>
                <a:cs typeface="Arial" pitchFamily="34" charset="0"/>
                <a:sym typeface="Arial" pitchFamily="34" charset="0"/>
              </a:rPr>
              <a:t> – the resource can sense, measure, track, or record some aspect of its environment or context, or its interactions with other resources</a:t>
            </a:r>
            <a:endParaRPr lang="en-US" sz="2000" dirty="0" smtClean="0">
              <a:latin typeface="UC Berkeley OS Sign"/>
              <a:cs typeface="Arial" pitchFamily="34" charset="0"/>
              <a:sym typeface="Arial" pitchFamily="34" charset="0"/>
            </a:endParaRPr>
          </a:p>
        </p:txBody>
      </p:sp>
      <p:pic>
        <p:nvPicPr>
          <p:cNvPr id="4" name="Picture 3" descr="SmartPlanet.gif"/>
          <p:cNvPicPr>
            <a:picLocks noChangeAspect="1"/>
          </p:cNvPicPr>
          <p:nvPr/>
        </p:nvPicPr>
        <p:blipFill>
          <a:blip r:embed="rId3" cstate="print"/>
          <a:stretch>
            <a:fillRect/>
          </a:stretch>
        </p:blipFill>
        <p:spPr>
          <a:xfrm>
            <a:off x="718457" y="3095897"/>
            <a:ext cx="7641827" cy="2527978"/>
          </a:xfrm>
          <a:prstGeom prst="rect">
            <a:avLst/>
          </a:prstGeom>
        </p:spPr>
      </p:pic>
      <p:sp>
        <p:nvSpPr>
          <p:cNvPr id="5" name="TextBox 4"/>
          <p:cNvSpPr txBox="1"/>
          <p:nvPr/>
        </p:nvSpPr>
        <p:spPr>
          <a:xfrm>
            <a:off x="381000" y="5897563"/>
            <a:ext cx="8153400" cy="830997"/>
          </a:xfrm>
          <a:prstGeom prst="rect">
            <a:avLst/>
          </a:prstGeom>
          <a:noFill/>
        </p:spPr>
        <p:txBody>
          <a:bodyPr wrap="square" rtlCol="0">
            <a:spAutoFit/>
          </a:bodyPr>
          <a:lstStyle/>
          <a:p>
            <a:r>
              <a:rPr lang="en-US" sz="2400" b="1" i="1" dirty="0">
                <a:solidFill>
                  <a:srgbClr val="C00000"/>
                </a:solidFill>
              </a:rPr>
              <a:t>But sensing something in itself does not create any value in an organizing system. Something needs to be </a:t>
            </a:r>
            <a:r>
              <a:rPr lang="en-US" sz="2400" b="1" i="1" dirty="0" smtClean="0">
                <a:solidFill>
                  <a:srgbClr val="C00000"/>
                </a:solidFill>
              </a:rPr>
              <a:t>done!</a:t>
            </a:r>
            <a:endParaRPr lang="en-US" sz="2400" b="1" i="1" dirty="0"/>
          </a:p>
        </p:txBody>
      </p:sp>
    </p:spTree>
    <p:extLst>
      <p:ext uri="{BB962C8B-B14F-4D97-AF65-F5344CB8AC3E}">
        <p14:creationId xmlns:p14="http://schemas.microsoft.com/office/powerpoint/2010/main" val="8640645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200" y="3048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The “Smartness” Continuum</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42</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457200" y="1447800"/>
            <a:ext cx="8036719" cy="3902894"/>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t>Sensing or Awareness – measuring some aspect of the environment</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t>Actuation – initiate some action or message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t>Connectivity – connected to other resources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t>Computation or Programmability – so they can analyze and adapt</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t>Composability and Cooperation – can function as modules or services in more complex systems</a:t>
            </a:r>
          </a:p>
        </p:txBody>
      </p:sp>
    </p:spTree>
    <p:extLst>
      <p:ext uri="{BB962C8B-B14F-4D97-AF65-F5344CB8AC3E}">
        <p14:creationId xmlns:p14="http://schemas.microsoft.com/office/powerpoint/2010/main" val="3925917224"/>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81000" y="3048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smtClean="0">
                <a:sym typeface="UC Berkeley OS Sign"/>
              </a:rPr>
              <a:t>Some Design Issues for Smart Sensing</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43</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381000" y="1371600"/>
            <a:ext cx="8036719" cy="4598597"/>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Tx/>
              <a:buChar char="•"/>
            </a:pPr>
            <a:r>
              <a:rPr lang="en-US" sz="2400" dirty="0" smtClean="0">
                <a:latin typeface="UC Berkeley OS Sign"/>
                <a:cs typeface="Arial" pitchFamily="34" charset="0"/>
                <a:sym typeface="Arial" pitchFamily="34" charset="0"/>
              </a:rPr>
              <a:t>HOW SMART IS THE RESOURCE?</a:t>
            </a:r>
          </a:p>
          <a:p>
            <a:pPr marL="342900" indent="-342900" eaLnBrk="0" fontAlgn="base" hangingPunct="0">
              <a:lnSpc>
                <a:spcPct val="93000"/>
              </a:lnSpc>
              <a:spcBef>
                <a:spcPts val="1800"/>
              </a:spcBef>
              <a:spcAft>
                <a:spcPct val="0"/>
              </a:spcAft>
              <a:buFontTx/>
              <a:buChar char="•"/>
            </a:pPr>
            <a:r>
              <a:rPr lang="en-US" sz="2400" dirty="0" smtClean="0">
                <a:latin typeface="UC Berkeley OS Sign"/>
                <a:cs typeface="Arial" pitchFamily="34" charset="0"/>
                <a:sym typeface="Arial" pitchFamily="34" charset="0"/>
              </a:rPr>
              <a:t>HOW SMART DOES IT NEED TO BE?</a:t>
            </a:r>
          </a:p>
          <a:p>
            <a:pPr marL="342900" indent="-342900" eaLnBrk="0" fontAlgn="base" hangingPunct="0">
              <a:lnSpc>
                <a:spcPct val="93000"/>
              </a:lnSpc>
              <a:spcBef>
                <a:spcPts val="1800"/>
              </a:spcBef>
              <a:spcAft>
                <a:spcPct val="0"/>
              </a:spcAft>
              <a:buFontTx/>
              <a:buChar char="•"/>
            </a:pPr>
            <a:endParaRPr lang="en-US" sz="2400" dirty="0">
              <a:latin typeface="UC Berkeley OS Sign"/>
              <a:cs typeface="Arial" pitchFamily="34" charset="0"/>
              <a:sym typeface="Arial" pitchFamily="34" charset="0"/>
            </a:endParaRPr>
          </a:p>
          <a:p>
            <a:pPr marL="342900" indent="-342900" eaLnBrk="0" fontAlgn="base" hangingPunct="0">
              <a:lnSpc>
                <a:spcPct val="93000"/>
              </a:lnSpc>
              <a:spcBef>
                <a:spcPts val="1800"/>
              </a:spcBef>
              <a:spcAft>
                <a:spcPct val="0"/>
              </a:spcAft>
              <a:buFontTx/>
              <a:buChar char="•"/>
            </a:pPr>
            <a:r>
              <a:rPr lang="en-US" sz="2400" dirty="0" smtClean="0">
                <a:latin typeface="UC Berkeley OS Sign"/>
                <a:cs typeface="Arial" pitchFamily="34" charset="0"/>
                <a:sym typeface="Arial" pitchFamily="34" charset="0"/>
              </a:rPr>
              <a:t>Are the sensors in known locations, or is locating and arranging them a task in its own right?</a:t>
            </a:r>
          </a:p>
          <a:p>
            <a:pPr marL="342900" indent="-342900" eaLnBrk="0" fontAlgn="base" hangingPunct="0">
              <a:lnSpc>
                <a:spcPct val="93000"/>
              </a:lnSpc>
              <a:spcBef>
                <a:spcPts val="1800"/>
              </a:spcBef>
              <a:spcAft>
                <a:spcPct val="0"/>
              </a:spcAft>
              <a:buFontTx/>
              <a:buChar char="•"/>
            </a:pPr>
            <a:r>
              <a:rPr lang="en-US" sz="2400" dirty="0" smtClean="0">
                <a:latin typeface="UC Berkeley OS Sign"/>
                <a:cs typeface="Arial" pitchFamily="34" charset="0"/>
                <a:sym typeface="Arial" pitchFamily="34" charset="0"/>
              </a:rPr>
              <a:t>How "smart" is the information communicated by the sensor? What format?  Is there any local processing?</a:t>
            </a:r>
          </a:p>
          <a:p>
            <a:pPr marL="342900" indent="-342900" eaLnBrk="0" fontAlgn="base" hangingPunct="0">
              <a:lnSpc>
                <a:spcPct val="93000"/>
              </a:lnSpc>
              <a:spcBef>
                <a:spcPts val="1800"/>
              </a:spcBef>
              <a:spcAft>
                <a:spcPct val="0"/>
              </a:spcAft>
              <a:buFontTx/>
              <a:buChar char="•"/>
            </a:pPr>
            <a:r>
              <a:rPr lang="en-US" sz="2400" dirty="0" smtClean="0">
                <a:latin typeface="UC Berkeley OS Sign"/>
                <a:cs typeface="Arial" pitchFamily="34" charset="0"/>
                <a:sym typeface="Arial" pitchFamily="34" charset="0"/>
              </a:rPr>
              <a:t>What initiates the sending of the sensed information?</a:t>
            </a:r>
          </a:p>
          <a:p>
            <a:pPr eaLnBrk="0" fontAlgn="base" hangingPunct="0">
              <a:lnSpc>
                <a:spcPct val="93000"/>
              </a:lnSpc>
              <a:spcBef>
                <a:spcPts val="1800"/>
              </a:spcBef>
              <a:spcAft>
                <a:spcPct val="0"/>
              </a:spcAft>
            </a:pPr>
            <a:r>
              <a:rPr lang="en-US" sz="2800" dirty="0" smtClean="0"/>
              <a:t>			</a:t>
            </a:r>
          </a:p>
        </p:txBody>
      </p:sp>
    </p:spTree>
    <p:extLst>
      <p:ext uri="{BB962C8B-B14F-4D97-AF65-F5344CB8AC3E}">
        <p14:creationId xmlns:p14="http://schemas.microsoft.com/office/powerpoint/2010/main" val="2585616470"/>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46144"/>
            <a:ext cx="8229600" cy="1143000"/>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smtClean="0">
                <a:sym typeface="UC Berkeley OS Sign"/>
              </a:rPr>
              <a:t>What Makes A Resource Smart?</a:t>
            </a:r>
            <a:endParaRPr lang="en-US" sz="3600" b="1" dirty="0">
              <a:sym typeface="UC Berkeley OS Sign"/>
            </a:endParaRPr>
          </a:p>
        </p:txBody>
      </p:sp>
      <p:sp>
        <p:nvSpPr>
          <p:cNvPr id="3" name="Content Placeholder 2"/>
          <p:cNvSpPr>
            <a:spLocks noGrp="1"/>
          </p:cNvSpPr>
          <p:nvPr>
            <p:ph idx="1"/>
          </p:nvPr>
        </p:nvSpPr>
        <p:spPr>
          <a:xfrm>
            <a:off x="461141" y="990600"/>
            <a:ext cx="8305800" cy="2336774"/>
          </a:xfrm>
        </p:spPr>
        <p:txBody>
          <a:bodyPr>
            <a:normAutofit/>
          </a:bodyPr>
          <a:lstStyle/>
          <a:p>
            <a:r>
              <a:rPr lang="en-US" sz="2400" dirty="0" smtClean="0">
                <a:solidFill>
                  <a:srgbClr val="FF0000"/>
                </a:solidFill>
                <a:latin typeface="UC Berkeley OS Sign"/>
                <a:cs typeface="Arial" pitchFamily="34" charset="0"/>
                <a:sym typeface="Arial" pitchFamily="34" charset="0"/>
              </a:rPr>
              <a:t>Actuation</a:t>
            </a:r>
            <a:r>
              <a:rPr lang="en-US" sz="2400" dirty="0" smtClean="0">
                <a:latin typeface="UC Berkeley OS Sign"/>
                <a:cs typeface="Arial" pitchFamily="34" charset="0"/>
                <a:sym typeface="Arial" pitchFamily="34" charset="0"/>
              </a:rPr>
              <a:t> – the resource can initiate an action based on what it senses</a:t>
            </a:r>
          </a:p>
          <a:p>
            <a:pPr lvl="1"/>
            <a:r>
              <a:rPr lang="en-US" sz="2400" dirty="0" smtClean="0">
                <a:latin typeface="UC Berkeley OS Sign"/>
                <a:cs typeface="Arial" pitchFamily="34" charset="0"/>
                <a:sym typeface="Arial" pitchFamily="34" charset="0"/>
              </a:rPr>
              <a:t>Turning on lights, motors, speakers, cameras</a:t>
            </a:r>
          </a:p>
          <a:p>
            <a:pPr lvl="1"/>
            <a:r>
              <a:rPr lang="en-US" sz="2400" dirty="0" smtClean="0">
                <a:latin typeface="UC Berkeley OS Sign"/>
                <a:cs typeface="Arial" pitchFamily="34" charset="0"/>
                <a:sym typeface="Arial" pitchFamily="34" charset="0"/>
              </a:rPr>
              <a:t>Displaying, broadcasting, or sending information about its state</a:t>
            </a:r>
            <a:endParaRPr lang="en-US" sz="2400" dirty="0">
              <a:latin typeface="UC Berkeley OS Sign"/>
              <a:cs typeface="Arial" pitchFamily="34" charset="0"/>
              <a:sym typeface="Arial"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 y="3327374"/>
            <a:ext cx="4057087" cy="2928256"/>
          </a:xfrm>
          <a:prstGeom prst="rect">
            <a:avLst/>
          </a:prstGeom>
        </p:spPr>
      </p:pic>
      <p:sp>
        <p:nvSpPr>
          <p:cNvPr id="7" name="TextBox 6"/>
          <p:cNvSpPr txBox="1"/>
          <p:nvPr/>
        </p:nvSpPr>
        <p:spPr>
          <a:xfrm>
            <a:off x="4820111" y="5485651"/>
            <a:ext cx="3925810" cy="954107"/>
          </a:xfrm>
          <a:prstGeom prst="rect">
            <a:avLst/>
          </a:prstGeom>
          <a:noFill/>
        </p:spPr>
        <p:txBody>
          <a:bodyPr wrap="square" rtlCol="0">
            <a:spAutoFit/>
          </a:bodyPr>
          <a:lstStyle/>
          <a:p>
            <a:r>
              <a:rPr lang="en-US" sz="2800" dirty="0" smtClean="0">
                <a:hlinkClick r:id="rId4"/>
              </a:rPr>
              <a:t>A Smarter Cow can “Sext” when it is “in heat”</a:t>
            </a:r>
            <a:endParaRPr lang="en-US" sz="2800"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814" y="3124200"/>
            <a:ext cx="3925810" cy="2150395"/>
          </a:xfrm>
          <a:prstGeom prst="rect">
            <a:avLst/>
          </a:prstGeom>
        </p:spPr>
      </p:pic>
    </p:spTree>
    <p:extLst>
      <p:ext uri="{BB962C8B-B14F-4D97-AF65-F5344CB8AC3E}">
        <p14:creationId xmlns:p14="http://schemas.microsoft.com/office/powerpoint/2010/main" val="31801644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228600"/>
            <a:ext cx="3962399" cy="1143000"/>
          </a:xfrm>
        </p:spPr>
        <p:txBody>
          <a:bodyPr>
            <a:normAutofit fontScale="90000"/>
          </a:bodyPr>
          <a:lstStyle/>
          <a:p>
            <a:r>
              <a:rPr lang="en-US" dirty="0" smtClean="0"/>
              <a:t>Your Dog Tells You When It is Bad</a:t>
            </a:r>
            <a:endParaRPr lang="en-US" dirty="0"/>
          </a:p>
        </p:txBody>
      </p:sp>
      <p:pic>
        <p:nvPicPr>
          <p:cNvPr id="2050" name="Picture 2" descr="C:\Users\glushko\Dropbox\TDO-Restart (1)\DocBook5\Pictures\3.2.3.2-nest.jpg"/>
          <p:cNvPicPr>
            <a:picLocks noChangeAspect="1" noChangeArrowheads="1"/>
          </p:cNvPicPr>
          <p:nvPr/>
        </p:nvPicPr>
        <p:blipFill>
          <a:blip r:embed="rId3" cstate="print"/>
          <a:stretch>
            <a:fillRect/>
          </a:stretch>
        </p:blipFill>
        <p:spPr bwMode="auto">
          <a:xfrm>
            <a:off x="609600" y="1371600"/>
            <a:ext cx="4094389" cy="3886200"/>
          </a:xfrm>
          <a:prstGeom prst="rect">
            <a:avLst/>
          </a:prstGeom>
          <a:noFill/>
        </p:spPr>
      </p:pic>
      <p:sp>
        <p:nvSpPr>
          <p:cNvPr id="6" name="Rectangle 5"/>
          <p:cNvSpPr/>
          <p:nvPr/>
        </p:nvSpPr>
        <p:spPr>
          <a:xfrm>
            <a:off x="4953000" y="1676400"/>
            <a:ext cx="3823398" cy="1200329"/>
          </a:xfrm>
          <a:prstGeom prst="rect">
            <a:avLst/>
          </a:prstGeom>
        </p:spPr>
        <p:txBody>
          <a:bodyPr wrap="square">
            <a:spAutoFit/>
          </a:bodyPr>
          <a:lstStyle/>
          <a:p>
            <a:r>
              <a:rPr lang="en-US" b="1" dirty="0" smtClean="0"/>
              <a:t>A location tracking collar on your dog can send you a text message if your dog runs away from some defined location</a:t>
            </a:r>
          </a:p>
        </p:txBody>
      </p:sp>
      <p:pic>
        <p:nvPicPr>
          <p:cNvPr id="7" name="Picture 6" descr="DogTrackerAlert.JPG"/>
          <p:cNvPicPr>
            <a:picLocks noChangeAspect="1"/>
          </p:cNvPicPr>
          <p:nvPr/>
        </p:nvPicPr>
        <p:blipFill>
          <a:blip r:embed="rId4" cstate="print"/>
          <a:stretch>
            <a:fillRect/>
          </a:stretch>
        </p:blipFill>
        <p:spPr>
          <a:xfrm>
            <a:off x="5355770" y="3262069"/>
            <a:ext cx="3126252" cy="3047878"/>
          </a:xfrm>
          <a:prstGeom prst="rect">
            <a:avLst/>
          </a:prstGeom>
        </p:spPr>
      </p:pic>
    </p:spTree>
    <p:extLst>
      <p:ext uri="{BB962C8B-B14F-4D97-AF65-F5344CB8AC3E}">
        <p14:creationId xmlns:p14="http://schemas.microsoft.com/office/powerpoint/2010/main" val="7866674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3092444" cy="1143000"/>
          </a:xfrm>
        </p:spPr>
        <p:txBody>
          <a:bodyPr>
            <a:normAutofit fontScale="90000"/>
          </a:bodyPr>
          <a:lstStyle/>
          <a:p>
            <a:r>
              <a:rPr lang="en-US" dirty="0" smtClean="0"/>
              <a:t>Augmented</a:t>
            </a:r>
            <a:br>
              <a:rPr lang="en-US" dirty="0" smtClean="0"/>
            </a:br>
            <a:r>
              <a:rPr lang="en-US" dirty="0" smtClean="0"/>
              <a:t> Reality</a:t>
            </a:r>
            <a:endParaRPr lang="en-US" dirty="0"/>
          </a:p>
        </p:txBody>
      </p:sp>
      <p:pic>
        <p:nvPicPr>
          <p:cNvPr id="3" name="Picture 2" descr="AugmentedReality.gif"/>
          <p:cNvPicPr>
            <a:picLocks noChangeAspect="1"/>
          </p:cNvPicPr>
          <p:nvPr/>
        </p:nvPicPr>
        <p:blipFill>
          <a:blip r:embed="rId3" cstate="print"/>
          <a:stretch>
            <a:fillRect/>
          </a:stretch>
        </p:blipFill>
        <p:spPr>
          <a:xfrm>
            <a:off x="3848248" y="381000"/>
            <a:ext cx="4756156" cy="2888524"/>
          </a:xfrm>
          <a:prstGeom prst="rect">
            <a:avLst/>
          </a:prstGeom>
        </p:spPr>
      </p:pic>
      <p:sp>
        <p:nvSpPr>
          <p:cNvPr id="4" name="TextBox 3"/>
          <p:cNvSpPr txBox="1"/>
          <p:nvPr/>
        </p:nvSpPr>
        <p:spPr>
          <a:xfrm>
            <a:off x="5410200" y="4343400"/>
            <a:ext cx="2965604" cy="1938992"/>
          </a:xfrm>
          <a:prstGeom prst="rect">
            <a:avLst/>
          </a:prstGeom>
          <a:noFill/>
        </p:spPr>
        <p:txBody>
          <a:bodyPr wrap="square" rtlCol="0">
            <a:spAutoFit/>
          </a:bodyPr>
          <a:lstStyle/>
          <a:p>
            <a:endParaRPr lang="en-US" sz="2400" dirty="0" smtClean="0"/>
          </a:p>
          <a:p>
            <a:r>
              <a:rPr lang="en-US" sz="2400" dirty="0" smtClean="0">
                <a:hlinkClick r:id="rId4"/>
              </a:rPr>
              <a:t>Resources with “beacons” can broadcast this kind of information</a:t>
            </a:r>
            <a:endParaRPr lang="en-US" sz="2400" dirty="0"/>
          </a:p>
        </p:txBody>
      </p:sp>
      <p:sp>
        <p:nvSpPr>
          <p:cNvPr id="5" name="TextBox 4"/>
          <p:cNvSpPr txBox="1"/>
          <p:nvPr/>
        </p:nvSpPr>
        <p:spPr>
          <a:xfrm>
            <a:off x="592894" y="1628380"/>
            <a:ext cx="3168644" cy="1569660"/>
          </a:xfrm>
          <a:prstGeom prst="rect">
            <a:avLst/>
          </a:prstGeom>
          <a:noFill/>
        </p:spPr>
        <p:txBody>
          <a:bodyPr wrap="square" rtlCol="0">
            <a:spAutoFit/>
          </a:bodyPr>
          <a:lstStyle/>
          <a:p>
            <a:r>
              <a:rPr lang="en-US" sz="2400" dirty="0"/>
              <a:t>Location and resource-based information is </a:t>
            </a:r>
            <a:r>
              <a:rPr lang="en-US" sz="2400" dirty="0" smtClean="0"/>
              <a:t> sent to or layered </a:t>
            </a:r>
            <a:r>
              <a:rPr lang="en-US" sz="2400" dirty="0"/>
              <a:t>on your smart </a:t>
            </a:r>
            <a:r>
              <a:rPr lang="en-US" sz="2400" dirty="0" smtClean="0"/>
              <a:t>phone</a:t>
            </a:r>
            <a:endParaRPr lang="en-US" sz="2400" dirty="0"/>
          </a:p>
        </p:txBody>
      </p:sp>
      <p:pic>
        <p:nvPicPr>
          <p:cNvPr id="6" name="Picture 5"/>
          <p:cNvPicPr>
            <a:picLocks noChangeAspect="1"/>
          </p:cNvPicPr>
          <p:nvPr/>
        </p:nvPicPr>
        <p:blipFill>
          <a:blip r:embed="rId5" cstate="print"/>
          <a:stretch>
            <a:fillRect/>
          </a:stretch>
        </p:blipFill>
        <p:spPr>
          <a:xfrm>
            <a:off x="613915" y="3317710"/>
            <a:ext cx="4114800" cy="3220090"/>
          </a:xfrm>
          <a:prstGeom prst="rect">
            <a:avLst/>
          </a:prstGeom>
        </p:spPr>
      </p:pic>
    </p:spTree>
    <p:extLst>
      <p:ext uri="{BB962C8B-B14F-4D97-AF65-F5344CB8AC3E}">
        <p14:creationId xmlns:p14="http://schemas.microsoft.com/office/powerpoint/2010/main" val="7815903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smtClean="0">
                <a:sym typeface="UC Berkeley OS Sign"/>
              </a:rPr>
              <a:t>What Makes a </a:t>
            </a:r>
            <a:r>
              <a:rPr lang="en-US" sz="3600" b="1" dirty="0">
                <a:sym typeface="UC Berkeley OS Sign"/>
              </a:rPr>
              <a:t>Resource Smart</a:t>
            </a:r>
            <a:r>
              <a:rPr lang="en-US" dirty="0" smtClean="0">
                <a:sym typeface="UC Berkeley OS Sign"/>
              </a:rPr>
              <a:t>?</a:t>
            </a:r>
            <a:endParaRPr lang="en-US" sz="3600" b="1" dirty="0">
              <a:sym typeface="UC Berkeley OS Sign"/>
            </a:endParaRPr>
          </a:p>
        </p:txBody>
      </p:sp>
      <p:sp>
        <p:nvSpPr>
          <p:cNvPr id="3" name="Content Placeholder 2"/>
          <p:cNvSpPr>
            <a:spLocks noGrp="1"/>
          </p:cNvSpPr>
          <p:nvPr>
            <p:ph idx="1"/>
          </p:nvPr>
        </p:nvSpPr>
        <p:spPr/>
        <p:txBody>
          <a:bodyPr>
            <a:normAutofit/>
          </a:bodyPr>
          <a:lstStyle/>
          <a:p>
            <a:pPr eaLnBrk="0" fontAlgn="base" hangingPunct="0">
              <a:lnSpc>
                <a:spcPct val="93000"/>
              </a:lnSpc>
              <a:spcBef>
                <a:spcPts val="1800"/>
              </a:spcBef>
              <a:spcAft>
                <a:spcPct val="0"/>
              </a:spcAft>
            </a:pPr>
            <a:r>
              <a:rPr lang="en-US" sz="2800" dirty="0" smtClean="0">
                <a:solidFill>
                  <a:srgbClr val="FF0000"/>
                </a:solidFill>
                <a:latin typeface="Helvetica" pitchFamily="34" charset="0"/>
              </a:rPr>
              <a:t>Connectivity</a:t>
            </a:r>
            <a:r>
              <a:rPr lang="en-US" sz="2800" dirty="0" smtClean="0">
                <a:latin typeface="Helvetica" pitchFamily="34" charset="0"/>
              </a:rPr>
              <a:t> – physical and permanent connection, or digital (e.g., with IP)</a:t>
            </a:r>
          </a:p>
          <a:p>
            <a:pPr marL="742950" lvl="2" indent="-342900" eaLnBrk="0" fontAlgn="base" hangingPunct="0">
              <a:lnSpc>
                <a:spcPct val="93000"/>
              </a:lnSpc>
              <a:spcBef>
                <a:spcPts val="1800"/>
              </a:spcBef>
              <a:spcAft>
                <a:spcPct val="0"/>
              </a:spcAft>
            </a:pPr>
            <a:r>
              <a:rPr lang="en-US" dirty="0" smtClean="0">
                <a:latin typeface="Helvetica" pitchFamily="34" charset="0"/>
              </a:rPr>
              <a:t>Can enable the resource to send information to a more capable resource</a:t>
            </a:r>
          </a:p>
          <a:p>
            <a:pPr eaLnBrk="0" fontAlgn="base" hangingPunct="0">
              <a:lnSpc>
                <a:spcPct val="93000"/>
              </a:lnSpc>
              <a:spcBef>
                <a:spcPts val="1800"/>
              </a:spcBef>
              <a:spcAft>
                <a:spcPct val="0"/>
              </a:spcAft>
            </a:pPr>
            <a:r>
              <a:rPr lang="en-US" sz="2800" dirty="0" smtClean="0">
                <a:solidFill>
                  <a:srgbClr val="FF0000"/>
                </a:solidFill>
                <a:latin typeface="Helvetica" pitchFamily="34" charset="0"/>
              </a:rPr>
              <a:t>Computation</a:t>
            </a:r>
            <a:r>
              <a:rPr lang="en-US" sz="2800" dirty="0" smtClean="0">
                <a:latin typeface="Helvetica" pitchFamily="34" charset="0"/>
              </a:rPr>
              <a:t> – analyze, refine, learn from the information it senses or obtains from connected resources</a:t>
            </a:r>
          </a:p>
          <a:p>
            <a:pPr marL="742950" lvl="2" indent="-342900" eaLnBrk="0" fontAlgn="base" hangingPunct="0">
              <a:lnSpc>
                <a:spcPct val="93000"/>
              </a:lnSpc>
              <a:spcBef>
                <a:spcPts val="1800"/>
              </a:spcBef>
              <a:spcAft>
                <a:spcPct val="0"/>
              </a:spcAft>
            </a:pPr>
            <a:r>
              <a:rPr lang="en-US" dirty="0" smtClean="0">
                <a:latin typeface="Helvetica" pitchFamily="34" charset="0"/>
              </a:rPr>
              <a:t>Programmable resources can have their capabilities upgraded by software updates</a:t>
            </a:r>
          </a:p>
        </p:txBody>
      </p:sp>
    </p:spTree>
    <p:extLst>
      <p:ext uri="{BB962C8B-B14F-4D97-AF65-F5344CB8AC3E}">
        <p14:creationId xmlns:p14="http://schemas.microsoft.com/office/powerpoint/2010/main" val="39285265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5414" y="0"/>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400" dirty="0" smtClean="0">
                <a:sym typeface="UC Berkeley OS Sign"/>
              </a:rPr>
              <a:t>Remote Patient Monitoring</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48</a:t>
            </a:fld>
            <a:endParaRPr lang="en-US" sz="1500" dirty="0">
              <a:solidFill>
                <a:srgbClr val="002955"/>
              </a:solidFill>
              <a:latin typeface="UC Berkeley OS Sign"/>
              <a:ea typeface="MS PGothic" pitchFamily="34" charset="-128"/>
              <a:sym typeface="UC Berkeley OS Sign"/>
            </a:endParaRPr>
          </a:p>
        </p:txBody>
      </p:sp>
      <p:pic>
        <p:nvPicPr>
          <p:cNvPr id="8" name="Picture 7" descr="ShippingContainers.gif"/>
          <p:cNvPicPr>
            <a:picLocks noChangeAspect="1"/>
          </p:cNvPicPr>
          <p:nvPr/>
        </p:nvPicPr>
        <p:blipFill>
          <a:blip r:embed="rId3" cstate="print"/>
          <a:stretch>
            <a:fillRect/>
          </a:stretch>
        </p:blipFill>
        <p:spPr>
          <a:xfrm>
            <a:off x="609600" y="1014884"/>
            <a:ext cx="7805835" cy="3962400"/>
          </a:xfrm>
          <a:prstGeom prst="rect">
            <a:avLst/>
          </a:prstGeom>
        </p:spPr>
      </p:pic>
      <p:sp>
        <p:nvSpPr>
          <p:cNvPr id="9" name="TextBox 8"/>
          <p:cNvSpPr txBox="1"/>
          <p:nvPr/>
        </p:nvSpPr>
        <p:spPr>
          <a:xfrm>
            <a:off x="314103" y="5184949"/>
            <a:ext cx="8458200" cy="1775871"/>
          </a:xfrm>
          <a:prstGeom prst="rect">
            <a:avLst/>
          </a:prstGeom>
          <a:noFill/>
        </p:spPr>
        <p:txBody>
          <a:bodyPr wrap="square" rtlCol="0">
            <a:spAutoFit/>
          </a:bodyPr>
          <a:lstStyle/>
          <a:p>
            <a:pPr marL="342900" indent="-342900" eaLnBrk="0" fontAlgn="base" hangingPunct="0">
              <a:lnSpc>
                <a:spcPct val="93000"/>
              </a:lnSpc>
              <a:spcBef>
                <a:spcPts val="1800"/>
              </a:spcBef>
              <a:spcAft>
                <a:spcPct val="0"/>
              </a:spcAft>
              <a:buFontTx/>
              <a:buChar char="•"/>
            </a:pPr>
            <a:r>
              <a:rPr lang="en-US" sz="2000" dirty="0" smtClean="0">
                <a:latin typeface="UC Berkeley OS Sign"/>
                <a:cs typeface="Arial" pitchFamily="34" charset="0"/>
                <a:sym typeface="Arial" pitchFamily="34" charset="0"/>
              </a:rPr>
              <a:t>Wearable devices or home appliances can capture vital signs and activity data and inform medical personnel as needed</a:t>
            </a:r>
          </a:p>
          <a:p>
            <a:pPr marL="342900" indent="-342900" eaLnBrk="0" fontAlgn="base" hangingPunct="0">
              <a:lnSpc>
                <a:spcPct val="93000"/>
              </a:lnSpc>
              <a:spcBef>
                <a:spcPts val="1800"/>
              </a:spcBef>
              <a:spcAft>
                <a:spcPct val="0"/>
              </a:spcAft>
              <a:buFontTx/>
              <a:buChar char="•"/>
            </a:pPr>
            <a:r>
              <a:rPr lang="en-US" sz="2000" dirty="0" smtClean="0">
                <a:latin typeface="UC Berkeley OS Sign"/>
                <a:cs typeface="Arial" pitchFamily="34" charset="0"/>
                <a:sym typeface="Arial" pitchFamily="34" charset="0"/>
              </a:rPr>
              <a:t>Enabling "aging in place" with "assistive technology" can vastly improve the quality of life for old folks</a:t>
            </a:r>
          </a:p>
          <a:p>
            <a:endParaRPr lang="en-US" sz="2000" dirty="0"/>
          </a:p>
        </p:txBody>
      </p:sp>
    </p:spTree>
    <p:extLst>
      <p:ext uri="{BB962C8B-B14F-4D97-AF65-F5344CB8AC3E}">
        <p14:creationId xmlns:p14="http://schemas.microsoft.com/office/powerpoint/2010/main" val="2392303922"/>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554421"/>
            <a:ext cx="3331029" cy="1143000"/>
          </a:xfrm>
        </p:spPr>
        <p:txBody>
          <a:bodyPr>
            <a:normAutofit fontScale="90000"/>
          </a:bodyPr>
          <a:lstStyle/>
          <a:p>
            <a:r>
              <a:rPr lang="en-US" dirty="0" smtClean="0"/>
              <a:t>The Nest Learning Thermostat</a:t>
            </a:r>
            <a:endParaRPr lang="en-US" dirty="0"/>
          </a:p>
        </p:txBody>
      </p:sp>
      <p:pic>
        <p:nvPicPr>
          <p:cNvPr id="2050" name="Picture 2" descr="C:\Users\glushko\Dropbox\TDO-Restart (1)\DocBook5\Pictures\3.2.3.2-nest.jpg"/>
          <p:cNvPicPr>
            <a:picLocks noChangeAspect="1" noChangeArrowheads="1"/>
          </p:cNvPicPr>
          <p:nvPr/>
        </p:nvPicPr>
        <p:blipFill>
          <a:blip r:embed="rId3" cstate="print"/>
          <a:srcRect/>
          <a:stretch>
            <a:fillRect/>
          </a:stretch>
        </p:blipFill>
        <p:spPr bwMode="auto">
          <a:xfrm>
            <a:off x="762000" y="1125921"/>
            <a:ext cx="3651250" cy="5213350"/>
          </a:xfrm>
          <a:prstGeom prst="rect">
            <a:avLst/>
          </a:prstGeom>
          <a:noFill/>
        </p:spPr>
      </p:pic>
      <p:sp>
        <p:nvSpPr>
          <p:cNvPr id="5" name="Rectangle 4"/>
          <p:cNvSpPr/>
          <p:nvPr/>
        </p:nvSpPr>
        <p:spPr>
          <a:xfrm>
            <a:off x="4838699" y="2286000"/>
            <a:ext cx="3864429" cy="4770537"/>
          </a:xfrm>
          <a:prstGeom prst="rect">
            <a:avLst/>
          </a:prstGeom>
        </p:spPr>
        <p:txBody>
          <a:bodyPr wrap="square">
            <a:spAutoFit/>
          </a:bodyPr>
          <a:lstStyle/>
          <a:p>
            <a:r>
              <a:rPr lang="en-US" sz="2800" dirty="0" smtClean="0"/>
              <a:t>The thermostat control panel and an energy history report </a:t>
            </a:r>
          </a:p>
          <a:p>
            <a:endParaRPr lang="en-US" sz="2800" dirty="0"/>
          </a:p>
          <a:p>
            <a:r>
              <a:rPr lang="en-US" sz="2800" dirty="0" smtClean="0"/>
              <a:t>Can serve </a:t>
            </a:r>
            <a:r>
              <a:rPr lang="en-US" sz="2800" dirty="0"/>
              <a:t>as a hub device, communicating with lights, appliances, </a:t>
            </a:r>
            <a:r>
              <a:rPr lang="en-US" sz="2800" dirty="0" smtClean="0"/>
              <a:t>alarms</a:t>
            </a:r>
            <a:r>
              <a:rPr lang="en-US" sz="2800" dirty="0"/>
              <a:t>, your car, your </a:t>
            </a:r>
            <a:r>
              <a:rPr lang="en-US" sz="2800" dirty="0" smtClean="0"/>
              <a:t>fitness </a:t>
            </a:r>
            <a:r>
              <a:rPr lang="en-US" sz="2800" dirty="0"/>
              <a:t>sensor, and other active resources</a:t>
            </a:r>
          </a:p>
          <a:p>
            <a:endParaRPr lang="en-US" sz="2400" dirty="0"/>
          </a:p>
        </p:txBody>
      </p:sp>
    </p:spTree>
    <p:extLst>
      <p:ext uri="{BB962C8B-B14F-4D97-AF65-F5344CB8AC3E}">
        <p14:creationId xmlns:p14="http://schemas.microsoft.com/office/powerpoint/2010/main" val="35734739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1615995" y="152400"/>
            <a:ext cx="6171530" cy="893248"/>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When “Thingness” Is Easy</a:t>
            </a:r>
          </a:p>
        </p:txBody>
      </p:sp>
      <p:sp>
        <p:nvSpPr>
          <p:cNvPr id="29699" name="Text Box 6"/>
          <p:cNvSpPr txBox="1">
            <a:spLocks noChangeArrowheads="1"/>
          </p:cNvSpPr>
          <p:nvPr/>
        </p:nvSpPr>
        <p:spPr bwMode="auto">
          <a:xfrm>
            <a:off x="7722227" y="5803180"/>
            <a:ext cx="65298" cy="167432"/>
          </a:xfrm>
          <a:prstGeom prst="rect">
            <a:avLst/>
          </a:prstGeom>
          <a:noFill/>
          <a:ln w="12700">
            <a:noFill/>
            <a:miter lim="800000"/>
            <a:headEnd/>
            <a:tailEnd/>
          </a:ln>
        </p:spPr>
        <p:txBody>
          <a:bodyPr wrap="none" lIns="48218" tIns="24110" rIns="48218" bIns="24110"/>
          <a:lstStyle/>
          <a:p>
            <a:pPr algn="ctr"/>
            <a:fld id="{3B9DB3E3-68DC-4616-921E-9097AE825FF2}" type="slidenum">
              <a:rPr lang="en-US" sz="1125">
                <a:solidFill>
                  <a:srgbClr val="002955"/>
                </a:solidFill>
                <a:latin typeface="UC Berkeley OS Sign"/>
                <a:ea typeface="MS PGothic" pitchFamily="34" charset="-128"/>
                <a:sym typeface="UC Berkeley OS Sign"/>
              </a:rPr>
              <a:pPr algn="ctr"/>
              <a:t>5</a:t>
            </a:fld>
            <a:endParaRPr lang="en-US" sz="1125"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33400" y="1219200"/>
            <a:ext cx="8077200" cy="5075836"/>
          </a:xfrm>
          <a:prstGeom prst="rect">
            <a:avLst/>
          </a:prstGeom>
          <a:noFill/>
          <a:ln w="9525">
            <a:noFill/>
            <a:miter lim="800000"/>
            <a:headEnd/>
            <a:tailEnd/>
          </a:ln>
        </p:spPr>
        <p:txBody>
          <a:bodyPr wrap="square" lIns="48218" tIns="24110" rIns="48218" bIns="24110">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Some of the “thingness” of physical objects directly follows from how our sensory systems perceive them</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The boundaries between physical things are enhanced by human perceptual and interaction mechanisms; edge enhancement, object permanence, etc. </a:t>
            </a:r>
            <a:endParaRPr lang="en-US" sz="2800" dirty="0" smtClean="0"/>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t>Many </a:t>
            </a:r>
            <a:r>
              <a:rPr lang="en-US" sz="2800" dirty="0"/>
              <a:t>physical resources like paintings, sculptures, and manufactured </a:t>
            </a:r>
            <a:r>
              <a:rPr lang="en-US" sz="2800" dirty="0" smtClean="0"/>
              <a:t>goods:</a:t>
            </a:r>
          </a:p>
          <a:p>
            <a:pPr marL="617929" lvl="2"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have a material integrity that makes us usually consider them as </a:t>
            </a:r>
            <a:r>
              <a:rPr lang="en-US" sz="2800" dirty="0" smtClean="0"/>
              <a:t>indivisible</a:t>
            </a:r>
          </a:p>
          <a:p>
            <a:pPr marL="617929" lvl="2"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t>or </a:t>
            </a:r>
            <a:r>
              <a:rPr lang="en-US" sz="2800" dirty="0"/>
              <a:t>are composed of </a:t>
            </a:r>
            <a:r>
              <a:rPr lang="en-US" sz="2800" dirty="0" smtClean="0"/>
              <a:t>indivisible parts</a:t>
            </a:r>
            <a:endParaRPr lang="en-US" sz="2800" dirty="0"/>
          </a:p>
        </p:txBody>
      </p:sp>
    </p:spTree>
    <p:extLst>
      <p:ext uri="{BB962C8B-B14F-4D97-AF65-F5344CB8AC3E}">
        <p14:creationId xmlns:p14="http://schemas.microsoft.com/office/powerpoint/2010/main" val="945398285"/>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dirty="0" smtClean="0">
                <a:sym typeface="UC Berkeley OS Sign"/>
              </a:rPr>
              <a:t>What Makes a Resource Smart?</a:t>
            </a:r>
            <a:endParaRPr lang="en-US" sz="3600" b="1" dirty="0">
              <a:sym typeface="UC Berkeley OS Sign"/>
            </a:endParaRPr>
          </a:p>
        </p:txBody>
      </p:sp>
      <p:sp>
        <p:nvSpPr>
          <p:cNvPr id="3" name="Content Placeholder 2"/>
          <p:cNvSpPr>
            <a:spLocks noGrp="1"/>
          </p:cNvSpPr>
          <p:nvPr>
            <p:ph idx="1"/>
          </p:nvPr>
        </p:nvSpPr>
        <p:spPr>
          <a:xfrm>
            <a:off x="577781" y="1417638"/>
            <a:ext cx="3692768" cy="4525963"/>
          </a:xfrm>
        </p:spPr>
        <p:txBody>
          <a:bodyPr>
            <a:normAutofit/>
          </a:bodyPr>
          <a:lstStyle/>
          <a:p>
            <a:r>
              <a:rPr lang="en-US" sz="2400" dirty="0" smtClean="0">
                <a:solidFill>
                  <a:srgbClr val="FF0000"/>
                </a:solidFill>
                <a:latin typeface="UC Berkeley OS Sign"/>
                <a:cs typeface="Arial" pitchFamily="34" charset="0"/>
                <a:sym typeface="Arial" pitchFamily="34" charset="0"/>
              </a:rPr>
              <a:t>Composability and Cooperating  </a:t>
            </a:r>
            <a:r>
              <a:rPr lang="en-US" sz="2400" dirty="0" smtClean="0">
                <a:latin typeface="UC Berkeley OS Sign"/>
                <a:cs typeface="Arial" pitchFamily="34" charset="0"/>
                <a:sym typeface="Arial" pitchFamily="34" charset="0"/>
              </a:rPr>
              <a:t>– independently designed and deployed resources can work together to enable services based on aggregated information</a:t>
            </a:r>
          </a:p>
        </p:txBody>
      </p:sp>
      <p:pic>
        <p:nvPicPr>
          <p:cNvPr id="4" name="Picture 3" descr="AggregatedContextDataGoogleMaps.png"/>
          <p:cNvPicPr>
            <a:picLocks noChangeAspect="1"/>
          </p:cNvPicPr>
          <p:nvPr/>
        </p:nvPicPr>
        <p:blipFill>
          <a:blip r:embed="rId3" cstate="print"/>
          <a:stretch>
            <a:fillRect/>
          </a:stretch>
        </p:blipFill>
        <p:spPr>
          <a:xfrm>
            <a:off x="4919296" y="1417638"/>
            <a:ext cx="2777269" cy="4937366"/>
          </a:xfrm>
          <a:prstGeom prst="rect">
            <a:avLst/>
          </a:prstGeom>
        </p:spPr>
      </p:pic>
    </p:spTree>
    <p:extLst>
      <p:ext uri="{BB962C8B-B14F-4D97-AF65-F5344CB8AC3E}">
        <p14:creationId xmlns:p14="http://schemas.microsoft.com/office/powerpoint/2010/main" val="14073915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5414" y="804788"/>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400" dirty="0" smtClean="0">
                <a:sym typeface="UC Berkeley OS Sign"/>
              </a:rPr>
              <a:t>Smart Transportation Systems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51</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53641" y="2035969"/>
            <a:ext cx="8036719" cy="3274516"/>
          </a:xfrm>
          <a:prstGeom prst="rect">
            <a:avLst/>
          </a:prstGeom>
          <a:noFill/>
          <a:ln w="9525">
            <a:noFill/>
            <a:miter lim="800000"/>
            <a:headEnd/>
            <a:tailEnd/>
          </a:ln>
        </p:spPr>
        <p:txBody>
          <a:bodyPr lIns="64291" tIns="32146" rIns="64291" bIns="32146">
            <a:spAutoFit/>
          </a:bodyPr>
          <a:lstStyle/>
          <a:p>
            <a:pPr marL="342900" indent="-342900" eaLnBrk="0" fontAlgn="base" hangingPunct="0">
              <a:lnSpc>
                <a:spcPct val="93000"/>
              </a:lnSpc>
              <a:spcBef>
                <a:spcPts val="1800"/>
              </a:spcBef>
              <a:spcAft>
                <a:spcPct val="0"/>
              </a:spcAft>
              <a:buFontTx/>
              <a:buChar char="•"/>
            </a:pPr>
            <a:r>
              <a:rPr lang="en-US" sz="2400" dirty="0" smtClean="0">
                <a:latin typeface="UC Berkeley OS Sign"/>
                <a:cs typeface="Arial" pitchFamily="34" charset="0"/>
                <a:sym typeface="Arial" pitchFamily="34" charset="0"/>
              </a:rPr>
              <a:t>Goal is to build a transportation system that will be more efficient, less polluting, and safer for better-informed drivers</a:t>
            </a:r>
          </a:p>
          <a:p>
            <a:pPr marL="342900" indent="-342900" eaLnBrk="0" fontAlgn="base" hangingPunct="0">
              <a:lnSpc>
                <a:spcPct val="93000"/>
              </a:lnSpc>
              <a:spcBef>
                <a:spcPts val="1800"/>
              </a:spcBef>
              <a:spcAft>
                <a:spcPct val="0"/>
              </a:spcAft>
              <a:buFontTx/>
              <a:buChar char="•"/>
            </a:pPr>
            <a:r>
              <a:rPr lang="en-US" sz="2400" dirty="0" smtClean="0">
                <a:latin typeface="UC Berkeley OS Sign"/>
                <a:cs typeface="Arial" pitchFamily="34" charset="0"/>
                <a:sym typeface="Arial" pitchFamily="34" charset="0"/>
              </a:rPr>
              <a:t>Sensors count cars and identify their locations (from which traffic speed is calculated)</a:t>
            </a:r>
          </a:p>
          <a:p>
            <a:pPr marL="342900" indent="-342900" eaLnBrk="0" fontAlgn="base" hangingPunct="0">
              <a:lnSpc>
                <a:spcPct val="93000"/>
              </a:lnSpc>
              <a:spcBef>
                <a:spcPts val="1800"/>
              </a:spcBef>
              <a:spcAft>
                <a:spcPct val="0"/>
              </a:spcAft>
              <a:buFontTx/>
              <a:buChar char="•"/>
            </a:pPr>
            <a:r>
              <a:rPr lang="en-US" sz="2400" dirty="0" smtClean="0">
                <a:latin typeface="UC Berkeley OS Sign"/>
                <a:cs typeface="Arial" pitchFamily="34" charset="0"/>
                <a:sym typeface="Arial" pitchFamily="34" charset="0"/>
              </a:rPr>
              <a:t>"Personal navigation devices" were once dedicated devices, often built into vehicles, but we now have them as smart phone applications</a:t>
            </a:r>
          </a:p>
        </p:txBody>
      </p:sp>
    </p:spTree>
    <p:extLst>
      <p:ext uri="{BB962C8B-B14F-4D97-AF65-F5344CB8AC3E}">
        <p14:creationId xmlns:p14="http://schemas.microsoft.com/office/powerpoint/2010/main" val="3344742125"/>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4191000" cy="1143000"/>
          </a:xfrm>
        </p:spPr>
        <p:txBody>
          <a:bodyPr/>
          <a:lstStyle/>
          <a:p>
            <a:r>
              <a:rPr lang="en-US" dirty="0" smtClean="0"/>
              <a:t>Smart Roads</a:t>
            </a:r>
            <a:endParaRPr lang="en-US" dirty="0"/>
          </a:p>
        </p:txBody>
      </p:sp>
      <p:pic>
        <p:nvPicPr>
          <p:cNvPr id="1026" name="Picture 2" descr="autonomous vehicles on roadway"/>
          <p:cNvPicPr>
            <a:picLocks noChangeAspect="1" noChangeArrowheads="1"/>
          </p:cNvPicPr>
          <p:nvPr/>
        </p:nvPicPr>
        <p:blipFill>
          <a:blip r:embed="rId3" cstate="print"/>
          <a:stretch>
            <a:fillRect/>
          </a:stretch>
        </p:blipFill>
        <p:spPr bwMode="auto">
          <a:xfrm>
            <a:off x="685800" y="1371600"/>
            <a:ext cx="3609975" cy="3609975"/>
          </a:xfrm>
          <a:prstGeom prst="rect">
            <a:avLst/>
          </a:prstGeom>
          <a:noFill/>
        </p:spPr>
      </p:pic>
      <p:pic>
        <p:nvPicPr>
          <p:cNvPr id="3074" name="Picture 2" descr="http://www.extremetech.com/wp-content/uploads/2014/02/dot-v2v-program_100349712_m.jpg"/>
          <p:cNvPicPr>
            <a:picLocks noChangeAspect="1" noChangeArrowheads="1"/>
          </p:cNvPicPr>
          <p:nvPr/>
        </p:nvPicPr>
        <p:blipFill>
          <a:blip r:embed="rId4" cstate="print"/>
          <a:srcRect/>
          <a:stretch>
            <a:fillRect/>
          </a:stretch>
        </p:blipFill>
        <p:spPr bwMode="auto">
          <a:xfrm>
            <a:off x="4800600" y="1828800"/>
            <a:ext cx="3861089" cy="2400301"/>
          </a:xfrm>
          <a:prstGeom prst="rect">
            <a:avLst/>
          </a:prstGeom>
          <a:noFill/>
        </p:spPr>
      </p:pic>
      <p:sp>
        <p:nvSpPr>
          <p:cNvPr id="6" name="Title 1"/>
          <p:cNvSpPr txBox="1">
            <a:spLocks/>
          </p:cNvSpPr>
          <p:nvPr/>
        </p:nvSpPr>
        <p:spPr>
          <a:xfrm>
            <a:off x="4572000" y="609600"/>
            <a:ext cx="4191000" cy="1143000"/>
          </a:xfrm>
          <a:prstGeom prst="rect">
            <a:avLst/>
          </a:prstGeom>
        </p:spPr>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hlinkClick r:id="rId5"/>
              </a:rPr>
              <a:t>V2V</a:t>
            </a:r>
            <a:br>
              <a:rPr kumimoji="0" lang="en-US" sz="4400" b="0" i="0" u="none" strike="noStrike" kern="1200" cap="none" spc="0" normalizeH="0" baseline="0" noProof="0" dirty="0" smtClean="0">
                <a:ln>
                  <a:noFill/>
                </a:ln>
                <a:solidFill>
                  <a:schemeClr val="tx1"/>
                </a:solidFill>
                <a:effectLst/>
                <a:uLnTx/>
                <a:uFillTx/>
                <a:latin typeface="+mj-lt"/>
                <a:ea typeface="+mj-ea"/>
                <a:cs typeface="+mj-cs"/>
                <a:hlinkClick r:id="rId5"/>
              </a:rPr>
            </a:br>
            <a:r>
              <a:rPr kumimoji="0" lang="en-US" sz="4400" b="0" i="0" u="none" strike="noStrike" kern="1200" cap="none" spc="0" normalizeH="0" baseline="0" noProof="0" dirty="0" smtClean="0">
                <a:ln>
                  <a:noFill/>
                </a:ln>
                <a:solidFill>
                  <a:schemeClr val="tx1"/>
                </a:solidFill>
                <a:effectLst/>
                <a:uLnTx/>
                <a:uFillTx/>
                <a:latin typeface="+mj-lt"/>
                <a:ea typeface="+mj-ea"/>
                <a:cs typeface="+mj-cs"/>
                <a:hlinkClick r:id="rId5"/>
              </a:rPr>
              <a:t> Networks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3076" name="Picture 4" descr="http://www.blipsystems.com/wp-content/uploads/2014/08/Queue-Measuement.png"/>
          <p:cNvPicPr>
            <a:picLocks noChangeAspect="1" noChangeArrowheads="1"/>
          </p:cNvPicPr>
          <p:nvPr/>
        </p:nvPicPr>
        <p:blipFill>
          <a:blip r:embed="rId6" cstate="print"/>
          <a:srcRect/>
          <a:stretch>
            <a:fillRect/>
          </a:stretch>
        </p:blipFill>
        <p:spPr bwMode="auto">
          <a:xfrm>
            <a:off x="4648200" y="4419600"/>
            <a:ext cx="4114800" cy="2214296"/>
          </a:xfrm>
          <a:prstGeom prst="rect">
            <a:avLst/>
          </a:prstGeom>
          <a:noFill/>
        </p:spPr>
      </p:pic>
      <p:sp>
        <p:nvSpPr>
          <p:cNvPr id="8" name="TextBox 7"/>
          <p:cNvSpPr txBox="1"/>
          <p:nvPr/>
        </p:nvSpPr>
        <p:spPr>
          <a:xfrm>
            <a:off x="609600" y="5486400"/>
            <a:ext cx="3810000" cy="923330"/>
          </a:xfrm>
          <a:prstGeom prst="rect">
            <a:avLst/>
          </a:prstGeom>
          <a:noFill/>
        </p:spPr>
        <p:txBody>
          <a:bodyPr wrap="square" rtlCol="0">
            <a:spAutoFit/>
          </a:bodyPr>
          <a:lstStyle/>
          <a:p>
            <a:r>
              <a:rPr lang="en-US" dirty="0" smtClean="0">
                <a:hlinkClick r:id="rId7"/>
              </a:rPr>
              <a:t>http://www.blipsystems.com/danish-german-partnership-disseminate-smart-city-solution-help-ease-traffic/</a:t>
            </a:r>
            <a:endParaRPr lang="en-US" dirty="0"/>
          </a:p>
        </p:txBody>
      </p:sp>
    </p:spTree>
    <p:extLst>
      <p:ext uri="{BB962C8B-B14F-4D97-AF65-F5344CB8AC3E}">
        <p14:creationId xmlns:p14="http://schemas.microsoft.com/office/powerpoint/2010/main" val="36420105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87128" y="228600"/>
            <a:ext cx="8228707" cy="1190997"/>
          </a:xfrm>
        </p:spPr>
        <p:txBody>
          <a:bodyPr>
            <a:normAutofit fontScale="90000"/>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smtClean="0"/>
              <a:t/>
            </a:r>
            <a:br>
              <a:rPr lang="en-US" sz="3600" b="1" dirty="0" smtClean="0"/>
            </a:br>
            <a:r>
              <a:rPr lang="en-US" b="1" dirty="0" smtClean="0"/>
              <a:t>Stop And Think</a:t>
            </a:r>
            <a:endParaRPr lang="en-US" b="1" dirty="0" smtClean="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53</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87128" y="1419597"/>
            <a:ext cx="8077200" cy="4840394"/>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endParaRPr lang="en-US" sz="2400" dirty="0" smtClean="0"/>
          </a:p>
          <a:p>
            <a:pPr>
              <a:defRPr/>
            </a:pPr>
            <a:r>
              <a:rPr lang="en-US" sz="3600" b="1" dirty="0" smtClean="0">
                <a:solidFill>
                  <a:srgbClr val="FF0000"/>
                </a:solidFill>
              </a:rPr>
              <a:t>There is a great deal of hype about the Internet of Things, and if you search for the phrase “Internet of Things” along with almost any physical resource, chances are you will find something</a:t>
            </a:r>
          </a:p>
          <a:p>
            <a:pPr>
              <a:defRPr/>
            </a:pPr>
            <a:endParaRPr lang="en-US" sz="3600" b="1" dirty="0">
              <a:solidFill>
                <a:srgbClr val="FF0000"/>
              </a:solidFill>
            </a:endParaRPr>
          </a:p>
          <a:p>
            <a:pPr>
              <a:defRPr/>
            </a:pPr>
            <a:r>
              <a:rPr lang="en-US" sz="3600" b="1" dirty="0" smtClean="0">
                <a:solidFill>
                  <a:srgbClr val="FF0000"/>
                </a:solidFill>
              </a:rPr>
              <a:t>Try “baby,” “dog,” “fork,” “lettuce,” “pajamas,” “streetlamp,” …</a:t>
            </a:r>
          </a:p>
        </p:txBody>
      </p:sp>
    </p:spTree>
    <p:extLst>
      <p:ext uri="{BB962C8B-B14F-4D97-AF65-F5344CB8AC3E}">
        <p14:creationId xmlns:p14="http://schemas.microsoft.com/office/powerpoint/2010/main" val="1162348739"/>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88251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49560" y="685800"/>
            <a:ext cx="8197453" cy="208954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800" b="1" dirty="0" smtClean="0">
                <a:sym typeface="UC Berkeley OS Sign"/>
              </a:rPr>
              <a:t>CogSci 190</a:t>
            </a:r>
            <a:br>
              <a:rPr lang="en-US" sz="3800" b="1" dirty="0" smtClean="0">
                <a:sym typeface="UC Berkeley OS Sign"/>
              </a:rPr>
            </a:br>
            <a:r>
              <a:rPr lang="en-US" sz="3800" b="1" dirty="0" smtClean="0">
                <a:sym typeface="UC Berkeley OS Sign"/>
              </a:rPr>
              <a:t>“Sensemaking and Organizing”</a:t>
            </a:r>
            <a:br>
              <a:rPr lang="en-US" sz="3800" b="1" dirty="0" smtClean="0">
                <a:sym typeface="UC Berkeley OS Sign"/>
              </a:rPr>
            </a:br>
            <a:r>
              <a:rPr lang="en-US" sz="3800" b="1" dirty="0" smtClean="0">
                <a:sym typeface="UC Berkeley OS Sign"/>
              </a:rPr>
              <a:t>Spring 2019</a:t>
            </a:r>
            <a:endParaRPr lang="en-US" sz="3400" dirty="0" smtClean="0">
              <a:sym typeface="UC Berkeley OS Sign"/>
            </a:endParaRPr>
          </a:p>
        </p:txBody>
      </p:sp>
      <p:sp>
        <p:nvSpPr>
          <p:cNvPr id="2051" name="Rectangle 2"/>
          <p:cNvSpPr>
            <a:spLocks noGrp="1" noChangeArrowheads="1"/>
          </p:cNvSpPr>
          <p:nvPr>
            <p:ph type="body" idx="1"/>
          </p:nvPr>
        </p:nvSpPr>
        <p:spPr>
          <a:xfrm>
            <a:off x="418306" y="2286000"/>
            <a:ext cx="8228707" cy="3589734"/>
          </a:xfrm>
        </p:spPr>
        <p:txBody>
          <a:bodyPr anchor="ctr">
            <a:normAutofit lnSpcReduction="10000"/>
          </a:bodyPr>
          <a:lstStyle/>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smtClean="0">
              <a:sym typeface="UC Berkeley OS Sign"/>
            </a:endParaRPr>
          </a:p>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smtClean="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smtClean="0">
                <a:sym typeface="UC Berkeley OS Sign"/>
              </a:rPr>
              <a:t>Robert J. Glushko</a:t>
            </a:r>
            <a:br>
              <a:rPr lang="en-US" sz="3000" dirty="0" smtClean="0">
                <a:sym typeface="UC Berkeley OS Sign"/>
              </a:rPr>
            </a:br>
            <a:r>
              <a:rPr lang="en-US" sz="3000" dirty="0" smtClean="0">
                <a:sym typeface="UC Berkeley OS Sign"/>
                <a:hlinkClick r:id="rId3"/>
              </a:rPr>
              <a:t>glushko@berkeley.edu</a:t>
            </a:r>
            <a:endParaRPr lang="en-US" sz="3000" dirty="0" smtClean="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smtClean="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smtClean="0">
                <a:sym typeface="UC Berkeley OS Sign"/>
              </a:rPr>
              <a:t>5 February 2019 (#5)</a:t>
            </a:r>
            <a:br>
              <a:rPr lang="en-US" sz="3000" dirty="0" smtClean="0">
                <a:sym typeface="UC Berkeley OS Sign"/>
              </a:rPr>
            </a:br>
            <a:r>
              <a:rPr lang="en-US" sz="3000" dirty="0" smtClean="0">
                <a:sym typeface="UC Berkeley OS Sign"/>
              </a:rPr>
              <a:t>GROUP WORK</a:t>
            </a:r>
            <a:br>
              <a:rPr lang="en-US" sz="3000" dirty="0" smtClean="0">
                <a:sym typeface="UC Berkeley OS Sign"/>
              </a:rPr>
            </a:br>
            <a:r>
              <a:rPr lang="en-US" sz="3000" dirty="0" smtClean="0">
                <a:sym typeface="UC Berkeley OS Sign"/>
              </a:rPr>
              <a:t>Abstraction and Granularity</a:t>
            </a:r>
            <a:endParaRPr lang="en-US" sz="3000" dirty="0" smtClean="0">
              <a:solidFill>
                <a:srgbClr val="002955"/>
              </a:solidFill>
              <a:sym typeface="UC Berkeley OS Sign"/>
            </a:endParaRPr>
          </a:p>
        </p:txBody>
      </p:sp>
    </p:spTree>
    <p:extLst>
      <p:ext uri="{BB962C8B-B14F-4D97-AF65-F5344CB8AC3E}">
        <p14:creationId xmlns:p14="http://schemas.microsoft.com/office/powerpoint/2010/main" val="2361041604"/>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4953000" cy="1143000"/>
          </a:xfrm>
        </p:spPr>
        <p:txBody>
          <a:bodyPr>
            <a:normAutofit fontScale="90000"/>
          </a:bodyPr>
          <a:lstStyle/>
          <a:p>
            <a:r>
              <a:rPr lang="en-US" dirty="0" smtClean="0"/>
              <a:t>Granularity Analysis:</a:t>
            </a:r>
            <a:br>
              <a:rPr lang="en-US" dirty="0" smtClean="0"/>
            </a:br>
            <a:r>
              <a:rPr lang="en-US" dirty="0" smtClean="0"/>
              <a:t>Sports Team</a:t>
            </a:r>
            <a:endParaRPr lang="en-US" dirty="0"/>
          </a:p>
        </p:txBody>
      </p:sp>
      <p:sp>
        <p:nvSpPr>
          <p:cNvPr id="3" name="Content Placeholder 2"/>
          <p:cNvSpPr>
            <a:spLocks noGrp="1"/>
          </p:cNvSpPr>
          <p:nvPr>
            <p:ph idx="1"/>
          </p:nvPr>
        </p:nvSpPr>
        <p:spPr>
          <a:xfrm>
            <a:off x="5334000" y="457200"/>
            <a:ext cx="2895600" cy="6096000"/>
          </a:xfrm>
        </p:spPr>
        <p:txBody>
          <a:bodyPr>
            <a:normAutofit fontScale="92500" lnSpcReduction="20000"/>
          </a:bodyPr>
          <a:lstStyle/>
          <a:p>
            <a:endParaRPr lang="en-US" dirty="0" smtClean="0"/>
          </a:p>
          <a:p>
            <a:r>
              <a:rPr lang="en-US" dirty="0" smtClean="0"/>
              <a:t>A sports team is treated as a single resource for some purposes (which ones?)</a:t>
            </a:r>
          </a:p>
          <a:p>
            <a:r>
              <a:rPr lang="en-US" dirty="0" smtClean="0"/>
              <a:t>Or as a collection of individuals, or as a number of sets of individuals for other purposes (which ones?) </a:t>
            </a:r>
          </a:p>
        </p:txBody>
      </p:sp>
      <p:sp>
        <p:nvSpPr>
          <p:cNvPr id="5122" name="AutoShape 2" descr="Image result for san francisco 49ers team phot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 name="Picture 4" descr="49ers.jpg"/>
          <p:cNvPicPr>
            <a:picLocks noChangeAspect="1"/>
          </p:cNvPicPr>
          <p:nvPr/>
        </p:nvPicPr>
        <p:blipFill>
          <a:blip r:embed="rId3" cstate="print"/>
          <a:stretch>
            <a:fillRect/>
          </a:stretch>
        </p:blipFill>
        <p:spPr>
          <a:xfrm>
            <a:off x="609600" y="2057400"/>
            <a:ext cx="4526733" cy="3657600"/>
          </a:xfrm>
          <a:prstGeom prst="rect">
            <a:avLst/>
          </a:prstGeom>
        </p:spPr>
      </p:pic>
    </p:spTree>
    <p:extLst>
      <p:ext uri="{BB962C8B-B14F-4D97-AF65-F5344CB8AC3E}">
        <p14:creationId xmlns:p14="http://schemas.microsoft.com/office/powerpoint/2010/main" val="29418599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1143000"/>
          </a:xfrm>
        </p:spPr>
        <p:txBody>
          <a:bodyPr>
            <a:normAutofit fontScale="90000"/>
          </a:bodyPr>
          <a:lstStyle/>
          <a:p>
            <a:r>
              <a:rPr lang="en-US" b="1" dirty="0" smtClean="0"/>
              <a:t>What are the Information Components in this OED entry?</a:t>
            </a:r>
            <a:endParaRPr lang="en-US" b="1" dirty="0"/>
          </a:p>
        </p:txBody>
      </p:sp>
      <p:pic>
        <p:nvPicPr>
          <p:cNvPr id="2050" name="Picture 2" descr="C:\Users\glushko\Dropbox\TDO-Restart (1)\DocBook\figs\print\Figure3-2-Replacement.png"/>
          <p:cNvPicPr>
            <a:picLocks noChangeAspect="1" noChangeArrowheads="1"/>
          </p:cNvPicPr>
          <p:nvPr/>
        </p:nvPicPr>
        <p:blipFill>
          <a:blip r:embed="rId3" cstate="print"/>
          <a:stretch>
            <a:fillRect/>
          </a:stretch>
        </p:blipFill>
        <p:spPr bwMode="auto">
          <a:xfrm>
            <a:off x="609600" y="1219200"/>
            <a:ext cx="5378727" cy="5485448"/>
          </a:xfrm>
          <a:prstGeom prst="rect">
            <a:avLst/>
          </a:prstGeom>
          <a:noFill/>
        </p:spPr>
      </p:pic>
      <p:sp>
        <p:nvSpPr>
          <p:cNvPr id="3" name="TextBox 2"/>
          <p:cNvSpPr txBox="1"/>
          <p:nvPr/>
        </p:nvSpPr>
        <p:spPr>
          <a:xfrm>
            <a:off x="6629400" y="1515100"/>
            <a:ext cx="1905000" cy="4893647"/>
          </a:xfrm>
          <a:prstGeom prst="rect">
            <a:avLst/>
          </a:prstGeom>
          <a:noFill/>
        </p:spPr>
        <p:txBody>
          <a:bodyPr wrap="square" rtlCol="0">
            <a:spAutoFit/>
          </a:bodyPr>
          <a:lstStyle/>
          <a:p>
            <a:r>
              <a:rPr lang="en-US" sz="2400" dirty="0" smtClean="0"/>
              <a:t>What are the types of content?</a:t>
            </a:r>
          </a:p>
          <a:p>
            <a:endParaRPr lang="en-US" sz="2400" dirty="0"/>
          </a:p>
          <a:p>
            <a:r>
              <a:rPr lang="en-US" sz="2400" dirty="0" smtClean="0"/>
              <a:t>How are they structured?</a:t>
            </a:r>
          </a:p>
          <a:p>
            <a:endParaRPr lang="en-US" sz="2400" dirty="0"/>
          </a:p>
          <a:p>
            <a:r>
              <a:rPr lang="en-US" sz="2400" dirty="0" smtClean="0"/>
              <a:t>How is presentation used to reinforce content and structure?</a:t>
            </a:r>
            <a:endParaRPr lang="en-US" sz="2400" dirty="0"/>
          </a:p>
        </p:txBody>
      </p:sp>
    </p:spTree>
    <p:extLst>
      <p:ext uri="{BB962C8B-B14F-4D97-AF65-F5344CB8AC3E}">
        <p14:creationId xmlns:p14="http://schemas.microsoft.com/office/powerpoint/2010/main" val="9087805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310640"/>
            <a:ext cx="6934200" cy="5547360"/>
          </a:xfrm>
          <a:prstGeom prst="rect">
            <a:avLst/>
          </a:prstGeom>
        </p:spPr>
      </p:pic>
      <p:sp>
        <p:nvSpPr>
          <p:cNvPr id="3" name="Title 1"/>
          <p:cNvSpPr txBox="1">
            <a:spLocks/>
          </p:cNvSpPr>
          <p:nvPr/>
        </p:nvSpPr>
        <p:spPr>
          <a:xfrm>
            <a:off x="76200" y="183543"/>
            <a:ext cx="86868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HINT: Different Views Enabled by the Detailed Model of an OED Entry</a:t>
            </a:r>
            <a:endParaRPr lang="en-US" b="1" dirty="0"/>
          </a:p>
        </p:txBody>
      </p:sp>
    </p:spTree>
    <p:extLst>
      <p:ext uri="{BB962C8B-B14F-4D97-AF65-F5344CB8AC3E}">
        <p14:creationId xmlns:p14="http://schemas.microsoft.com/office/powerpoint/2010/main" val="1795956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0"/>
            <a:ext cx="5956224" cy="6843495"/>
          </a:xfrm>
          <a:prstGeom prst="rect">
            <a:avLst/>
          </a:prstGeom>
        </p:spPr>
      </p:pic>
      <p:sp>
        <p:nvSpPr>
          <p:cNvPr id="4" name="Rectangle 1"/>
          <p:cNvSpPr txBox="1">
            <a:spLocks noChangeArrowheads="1"/>
          </p:cNvSpPr>
          <p:nvPr/>
        </p:nvSpPr>
        <p:spPr>
          <a:xfrm>
            <a:off x="226814" y="1905000"/>
            <a:ext cx="2059186" cy="119099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smtClean="0">
                <a:sym typeface="UC Berkeley OS Sign"/>
              </a:rPr>
              <a:t>Model for OED “Entry”</a:t>
            </a:r>
            <a:endParaRPr lang="en-US" sz="3400" dirty="0" smtClean="0">
              <a:sym typeface="UC Berkeley OS Sign"/>
            </a:endParaRPr>
          </a:p>
        </p:txBody>
      </p:sp>
    </p:spTree>
    <p:extLst>
      <p:ext uri="{BB962C8B-B14F-4D97-AF65-F5344CB8AC3E}">
        <p14:creationId xmlns:p14="http://schemas.microsoft.com/office/powerpoint/2010/main" val="9815155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1219200" y="2362200"/>
            <a:ext cx="2291305" cy="2340687"/>
          </a:xfrm>
          <a:prstGeom prst="rect">
            <a:avLst/>
          </a:prstGeom>
          <a:noFill/>
          <a:ln w="9525">
            <a:noFill/>
            <a:miter lim="800000"/>
            <a:headEnd/>
            <a:tailEnd/>
          </a:ln>
        </p:spPr>
      </p:pic>
      <p:grpSp>
        <p:nvGrpSpPr>
          <p:cNvPr id="3" name="Group 2"/>
          <p:cNvGrpSpPr/>
          <p:nvPr/>
        </p:nvGrpSpPr>
        <p:grpSpPr>
          <a:xfrm>
            <a:off x="4559509" y="1828800"/>
            <a:ext cx="3464490" cy="1403266"/>
            <a:chOff x="1447800" y="5027385"/>
            <a:chExt cx="3464490" cy="1403266"/>
          </a:xfrm>
        </p:grpSpPr>
        <p:sp>
          <p:nvSpPr>
            <p:cNvPr id="4" name="Oval 3"/>
            <p:cNvSpPr/>
            <p:nvPr/>
          </p:nvSpPr>
          <p:spPr>
            <a:xfrm>
              <a:off x="1447800" y="5027385"/>
              <a:ext cx="3464490" cy="129540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rot="20867167">
              <a:off x="1876750" y="5059051"/>
              <a:ext cx="746511"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4160" y="3962400"/>
            <a:ext cx="3166674" cy="2475260"/>
          </a:xfrm>
          <a:prstGeom prst="rect">
            <a:avLst/>
          </a:prstGeom>
        </p:spPr>
      </p:pic>
      <p:sp>
        <p:nvSpPr>
          <p:cNvPr id="7" name="Rectangle 1"/>
          <p:cNvSpPr txBox="1">
            <a:spLocks noChangeArrowheads="1"/>
          </p:cNvSpPr>
          <p:nvPr/>
        </p:nvSpPr>
        <p:spPr>
          <a:xfrm>
            <a:off x="1473744" y="430685"/>
            <a:ext cx="6171530" cy="893248"/>
          </a:xfrm>
          <a:prstGeom prst="rect">
            <a:avLst/>
          </a:prstGeom>
        </p:spPr>
        <p:txBody>
          <a:bodyP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smtClean="0">
                <a:sym typeface="UC Berkeley OS Sign"/>
              </a:rPr>
              <a:t>Pre-attentive/Automatic Organizing</a:t>
            </a:r>
            <a:endParaRPr lang="en-US" sz="4000" b="1" dirty="0">
              <a:sym typeface="UC Berkeley OS Sign"/>
            </a:endParaRPr>
          </a:p>
        </p:txBody>
      </p:sp>
    </p:spTree>
    <p:extLst>
      <p:ext uri="{BB962C8B-B14F-4D97-AF65-F5344CB8AC3E}">
        <p14:creationId xmlns:p14="http://schemas.microsoft.com/office/powerpoint/2010/main" val="30783737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Granularity Analysis:</a:t>
            </a:r>
            <a:br>
              <a:rPr lang="en-US" dirty="0" smtClean="0"/>
            </a:br>
            <a:r>
              <a:rPr lang="en-US" dirty="0" smtClean="0"/>
              <a:t>  Web Page</a:t>
            </a:r>
            <a:endParaRPr lang="en-US" dirty="0"/>
          </a:p>
        </p:txBody>
      </p:sp>
      <p:sp>
        <p:nvSpPr>
          <p:cNvPr id="3" name="Content Placeholder 2"/>
          <p:cNvSpPr>
            <a:spLocks noGrp="1"/>
          </p:cNvSpPr>
          <p:nvPr>
            <p:ph idx="1"/>
          </p:nvPr>
        </p:nvSpPr>
        <p:spPr/>
        <p:txBody>
          <a:bodyPr/>
          <a:lstStyle/>
          <a:p>
            <a:r>
              <a:rPr lang="en-US" dirty="0" smtClean="0"/>
              <a:t>How many things is a  “web page” like</a:t>
            </a:r>
          </a:p>
          <a:p>
            <a:pPr lvl="1"/>
            <a:r>
              <a:rPr lang="en-US" dirty="0" smtClean="0"/>
              <a:t>https://www.berkeley.edu/ </a:t>
            </a:r>
          </a:p>
          <a:p>
            <a:pPr lvl="1"/>
            <a:r>
              <a:rPr lang="en-US" dirty="0" smtClean="0"/>
              <a:t>https://www.amazon.com/</a:t>
            </a:r>
          </a:p>
        </p:txBody>
      </p:sp>
    </p:spTree>
    <p:extLst>
      <p:ext uri="{BB962C8B-B14F-4D97-AF65-F5344CB8AC3E}">
        <p14:creationId xmlns:p14="http://schemas.microsoft.com/office/powerpoint/2010/main" val="588913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4038600" cy="1143000"/>
          </a:xfrm>
        </p:spPr>
        <p:txBody>
          <a:bodyPr>
            <a:normAutofit fontScale="90000"/>
          </a:bodyPr>
          <a:lstStyle/>
          <a:p>
            <a:r>
              <a:rPr lang="en-US" dirty="0" smtClean="0"/>
              <a:t>Granularity and Abstraction</a:t>
            </a:r>
            <a:br>
              <a:rPr lang="en-US" dirty="0" smtClean="0"/>
            </a:br>
            <a:r>
              <a:rPr lang="en-US" dirty="0" smtClean="0"/>
              <a:t> for Your Socks</a:t>
            </a:r>
            <a:endParaRPr lang="en-US" dirty="0"/>
          </a:p>
        </p:txBody>
      </p:sp>
      <p:sp>
        <p:nvSpPr>
          <p:cNvPr id="3" name="Content Placeholder 2"/>
          <p:cNvSpPr>
            <a:spLocks noGrp="1"/>
          </p:cNvSpPr>
          <p:nvPr>
            <p:ph idx="1"/>
          </p:nvPr>
        </p:nvSpPr>
        <p:spPr>
          <a:xfrm>
            <a:off x="5257800" y="533400"/>
            <a:ext cx="3352800" cy="6096000"/>
          </a:xfrm>
        </p:spPr>
        <p:txBody>
          <a:bodyPr>
            <a:normAutofit fontScale="77500" lnSpcReduction="20000"/>
          </a:bodyPr>
          <a:lstStyle/>
          <a:p>
            <a:r>
              <a:rPr lang="en-US" dirty="0" smtClean="0"/>
              <a:t>Is it more natural to think of one sock at a time, or think that the basic “unit of analysis” is a pair of socks?</a:t>
            </a:r>
          </a:p>
          <a:p>
            <a:r>
              <a:rPr lang="en-US" dirty="0" smtClean="0"/>
              <a:t>Is “sock” the most useful level of abstraction for this resource?   Would you want to distinguish dress socks from athletic socks?  Would further distinguish your socks by color or the material they are made of?</a:t>
            </a:r>
          </a:p>
          <a:p>
            <a:endParaRPr lang="en-US" dirty="0"/>
          </a:p>
        </p:txBody>
      </p:sp>
      <p:pic>
        <p:nvPicPr>
          <p:cNvPr id="4097" name="Picture 1"/>
          <p:cNvPicPr>
            <a:picLocks noChangeAspect="1" noChangeArrowheads="1"/>
          </p:cNvPicPr>
          <p:nvPr/>
        </p:nvPicPr>
        <p:blipFill>
          <a:blip r:embed="rId3" cstate="print"/>
          <a:srcRect/>
          <a:stretch>
            <a:fillRect/>
          </a:stretch>
        </p:blipFill>
        <p:spPr bwMode="auto">
          <a:xfrm>
            <a:off x="533400" y="2438400"/>
            <a:ext cx="4562475" cy="3600450"/>
          </a:xfrm>
          <a:prstGeom prst="rect">
            <a:avLst/>
          </a:prstGeom>
          <a:noFill/>
          <a:ln w="9525">
            <a:noFill/>
            <a:miter lim="800000"/>
            <a:headEnd/>
            <a:tailEnd/>
          </a:ln>
        </p:spPr>
      </p:pic>
    </p:spTree>
    <p:extLst>
      <p:ext uri="{BB962C8B-B14F-4D97-AF65-F5344CB8AC3E}">
        <p14:creationId xmlns:p14="http://schemas.microsoft.com/office/powerpoint/2010/main" val="20217275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Tradeoffs</a:t>
            </a:r>
            <a:endParaRPr lang="en-US" dirty="0"/>
          </a:p>
        </p:txBody>
      </p:sp>
      <p:sp>
        <p:nvSpPr>
          <p:cNvPr id="3" name="Content Placeholder 2"/>
          <p:cNvSpPr>
            <a:spLocks noGrp="1"/>
          </p:cNvSpPr>
          <p:nvPr>
            <p:ph idx="1"/>
          </p:nvPr>
        </p:nvSpPr>
        <p:spPr>
          <a:xfrm>
            <a:off x="381000" y="1524000"/>
            <a:ext cx="8229600" cy="4525963"/>
          </a:xfrm>
        </p:spPr>
        <p:txBody>
          <a:bodyPr>
            <a:normAutofit fontScale="92500" lnSpcReduction="20000"/>
          </a:bodyPr>
          <a:lstStyle/>
          <a:p>
            <a:endParaRPr lang="en-US" dirty="0" smtClean="0"/>
          </a:p>
          <a:p>
            <a:r>
              <a:rPr lang="en-US" dirty="0" smtClean="0"/>
              <a:t>Poets and programmers both create resources, but if we put both into a “Creator” category we obscure important differences.</a:t>
            </a:r>
          </a:p>
          <a:p>
            <a:r>
              <a:rPr lang="en-US" dirty="0" smtClean="0"/>
              <a:t>A system of job classification might have “software engineer” or might use less abstract categories and distinguish “build engineer”, “test engineer”, or distinguish programmers by their language (Python, Java, etc.).</a:t>
            </a:r>
          </a:p>
          <a:p>
            <a:r>
              <a:rPr lang="en-US" dirty="0" smtClean="0"/>
              <a:t>Why wouldn’t we always use precise categories if we have them?  Are there downsides?</a:t>
            </a:r>
          </a:p>
        </p:txBody>
      </p:sp>
    </p:spTree>
    <p:extLst>
      <p:ext uri="{BB962C8B-B14F-4D97-AF65-F5344CB8AC3E}">
        <p14:creationId xmlns:p14="http://schemas.microsoft.com/office/powerpoint/2010/main" val="41374672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Abstraction and Granularity Together</a:t>
            </a:r>
            <a:endParaRPr lang="en-US" dirty="0"/>
          </a:p>
        </p:txBody>
      </p:sp>
      <p:sp>
        <p:nvSpPr>
          <p:cNvPr id="3" name="Content Placeholder 2"/>
          <p:cNvSpPr>
            <a:spLocks noGrp="1"/>
          </p:cNvSpPr>
          <p:nvPr>
            <p:ph idx="1"/>
          </p:nvPr>
        </p:nvSpPr>
        <p:spPr/>
        <p:txBody>
          <a:bodyPr>
            <a:normAutofit lnSpcReduction="10000"/>
          </a:bodyPr>
          <a:lstStyle/>
          <a:p>
            <a:r>
              <a:rPr lang="en-US" dirty="0" smtClean="0"/>
              <a:t>Imagine you want to visualize on a map a detailed data set of crimes reported in San Francisco over the last 10 years. </a:t>
            </a:r>
          </a:p>
          <a:p>
            <a:pPr lvl="1"/>
            <a:r>
              <a:rPr lang="en-US" dirty="0" smtClean="0"/>
              <a:t>What are the important questions about category abstraction ?</a:t>
            </a:r>
          </a:p>
          <a:p>
            <a:pPr lvl="1"/>
            <a:r>
              <a:rPr lang="en-US" dirty="0" smtClean="0"/>
              <a:t>What are the important questions about granularity?</a:t>
            </a:r>
          </a:p>
          <a:p>
            <a:pPr lvl="1"/>
            <a:r>
              <a:rPr lang="en-US" dirty="0" smtClean="0"/>
              <a:t>If you want to show trends over time, what are the important questions to answer?</a:t>
            </a:r>
            <a:br>
              <a:rPr lang="en-US" dirty="0" smtClean="0"/>
            </a:br>
            <a:endParaRPr lang="en-US" dirty="0"/>
          </a:p>
        </p:txBody>
      </p:sp>
    </p:spTree>
    <p:extLst>
      <p:ext uri="{BB962C8B-B14F-4D97-AF65-F5344CB8AC3E}">
        <p14:creationId xmlns:p14="http://schemas.microsoft.com/office/powerpoint/2010/main" val="20833714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1710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433844"/>
          </a:xfrm>
        </p:spPr>
        <p:txBody>
          <a:bodyPr>
            <a:normAutofit fontScale="90000"/>
          </a:bodyPr>
          <a:lstStyle/>
          <a:p>
            <a:r>
              <a:rPr lang="en-US" sz="1500" b="1" dirty="0"/>
              <a:t>CogSci 190 Assignment 2</a:t>
            </a:r>
            <a:br>
              <a:rPr lang="en-US" sz="1500" b="1" dirty="0"/>
            </a:br>
            <a:r>
              <a:rPr lang="en-US" sz="1500" b="1" dirty="0"/>
              <a:t>Comparing a Physical and Online Store</a:t>
            </a:r>
            <a:br>
              <a:rPr lang="en-US" sz="1500" b="1" dirty="0"/>
            </a:br>
            <a:endParaRPr lang="en-US" sz="1500" b="1" dirty="0"/>
          </a:p>
        </p:txBody>
      </p:sp>
      <p:sp>
        <p:nvSpPr>
          <p:cNvPr id="3" name="Content Placeholder 2"/>
          <p:cNvSpPr>
            <a:spLocks noGrp="1"/>
          </p:cNvSpPr>
          <p:nvPr>
            <p:ph idx="1"/>
          </p:nvPr>
        </p:nvSpPr>
        <p:spPr>
          <a:xfrm>
            <a:off x="409778" y="1701175"/>
            <a:ext cx="7886700" cy="3263504"/>
          </a:xfrm>
        </p:spPr>
        <p:txBody>
          <a:bodyPr>
            <a:noAutofit/>
          </a:bodyPr>
          <a:lstStyle/>
          <a:p>
            <a:pPr marL="0" indent="0">
              <a:buNone/>
            </a:pPr>
            <a:r>
              <a:rPr lang="en-US" sz="1050" dirty="0"/>
              <a:t>Assigned on 5 February 2019;  SUBMIT YOUR WORK USING BCOURSES BY NOON ON TUESDAY, FEB 12 2019. please bring a printed copy of your analysis to class on the due date (February 12) and be prepared to discuss. </a:t>
            </a:r>
          </a:p>
          <a:p>
            <a:pPr marL="0" indent="0">
              <a:buNone/>
            </a:pPr>
            <a:r>
              <a:rPr lang="en-US" sz="1050" dirty="0"/>
              <a:t>-----------------------------------------------------------------------------------------------------------------------------------------------------------------------------------------------We organize things and we organize information. This assignment explores the differences and similarities in how we do this. In this assignment you will compare and contrast the organizing principles and design patterns guiding the organization of resources in Andronico’s (using the store map on the next page) and at Amazon.com using the directory (https://www.amazon.com/gp/site-directory). We are aware that there are alternative ways of viewing Amazon’s resources via search, and that the resources may be organized very differently in Amazon’s warehouses. However, for the purposes of this assignment, use only the directory as your guide.</a:t>
            </a:r>
          </a:p>
          <a:p>
            <a:pPr marL="0" indent="0">
              <a:buNone/>
            </a:pPr>
            <a:r>
              <a:rPr lang="en-US" sz="1050" dirty="0"/>
              <a:t>Limit your analysis to what you can see or directly infer from the Andronico’s store map and Amazon.com. You do not need to do any research about supermarket or e-commerce site design, and in fact if you try, it will probably distract you.</a:t>
            </a:r>
          </a:p>
          <a:p>
            <a:pPr marL="0" indent="0">
              <a:buNone/>
            </a:pPr>
            <a:r>
              <a:rPr lang="en-US" sz="1050" b="1" dirty="0"/>
              <a:t>Please base your analysis on Amazon directory ONLY. DO NOT analyze the Amazon homepage</a:t>
            </a:r>
            <a:r>
              <a:rPr lang="en-US" sz="1050" dirty="0"/>
              <a:t>.</a:t>
            </a:r>
          </a:p>
          <a:p>
            <a:pPr marL="0" indent="0">
              <a:buNone/>
            </a:pPr>
            <a:r>
              <a:rPr lang="en-US" sz="1050" dirty="0"/>
              <a:t>Please frame your analysis in terms of the four questions below:</a:t>
            </a:r>
          </a:p>
          <a:p>
            <a:pPr marL="0" indent="0">
              <a:buNone/>
            </a:pPr>
            <a:r>
              <a:rPr lang="en-US" sz="1050" dirty="0"/>
              <a:t>1. What principles are used by the Andronico’s organizing system? Define each principle and provide a specific example of resources whose organization follows it.</a:t>
            </a:r>
          </a:p>
          <a:p>
            <a:pPr marL="0" indent="0">
              <a:buNone/>
            </a:pPr>
            <a:r>
              <a:rPr lang="en-US" sz="1050" dirty="0"/>
              <a:t>2. What principles are used in the Amazon.com organizing system? Define each principle (if you haven’t already done so in part 1) and provide a specific example of resources whose organization follows it.</a:t>
            </a:r>
          </a:p>
          <a:p>
            <a:pPr marL="0" indent="0">
              <a:buNone/>
            </a:pPr>
            <a:r>
              <a:rPr lang="en-US" sz="1050" dirty="0"/>
              <a:t>3. Compare and contrast the principles behind the two organizing systems.</a:t>
            </a:r>
          </a:p>
          <a:p>
            <a:pPr marL="0" indent="0">
              <a:buNone/>
            </a:pPr>
            <a:r>
              <a:rPr lang="en-US" sz="1050" dirty="0"/>
              <a:t>4. Review each of the principles in the Andronico’s organizing system and try to revise it to be more abstract so that it can apply to the Amazon organizing system.  If a principle can’t be revised in this way, explain why.</a:t>
            </a:r>
          </a:p>
        </p:txBody>
      </p:sp>
    </p:spTree>
    <p:extLst>
      <p:ext uri="{BB962C8B-B14F-4D97-AF65-F5344CB8AC3E}">
        <p14:creationId xmlns:p14="http://schemas.microsoft.com/office/powerpoint/2010/main" val="118928825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527" y="988435"/>
            <a:ext cx="6509905" cy="4849879"/>
          </a:xfrm>
          <a:prstGeom prst="rect">
            <a:avLst/>
          </a:prstGeom>
        </p:spPr>
      </p:pic>
    </p:spTree>
    <p:extLst>
      <p:ext uri="{BB962C8B-B14F-4D97-AF65-F5344CB8AC3E}">
        <p14:creationId xmlns:p14="http://schemas.microsoft.com/office/powerpoint/2010/main" val="18039193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200" y="4572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“Carving </a:t>
            </a:r>
            <a:r>
              <a:rPr lang="en-US" sz="4000" b="1" dirty="0">
                <a:solidFill>
                  <a:srgbClr val="FF0000"/>
                </a:solidFill>
                <a:sym typeface="UC Berkeley OS Sign"/>
              </a:rPr>
              <a:t>Nature</a:t>
            </a:r>
            <a:r>
              <a:rPr lang="en-US" sz="4000" b="1" dirty="0">
                <a:sym typeface="UC Berkeley OS Sign"/>
              </a:rPr>
              <a:t> at its Joints”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7</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609600" y="1524000"/>
            <a:ext cx="8036719" cy="4362250"/>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Over 2000 years ago Plato </a:t>
            </a:r>
            <a:r>
              <a:rPr lang="en-US" sz="2800" dirty="0" smtClean="0"/>
              <a:t>argues </a:t>
            </a:r>
            <a:r>
              <a:rPr lang="en-US" sz="2800" dirty="0"/>
              <a:t>that species are distinguished by "carving nature at its joints" - where the natural differences between things are the largest or most salient or where there are few </a:t>
            </a:r>
            <a:r>
              <a:rPr lang="en-US" sz="2800" dirty="0" smtClean="0"/>
              <a:t>connections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smtClean="0"/>
              <a:t>I.e., there are “</a:t>
            </a:r>
            <a:r>
              <a:rPr lang="en-US" sz="2800" dirty="0" smtClean="0">
                <a:solidFill>
                  <a:srgbClr val="FF0000"/>
                </a:solidFill>
              </a:rPr>
              <a:t>natural kinds</a:t>
            </a:r>
            <a:r>
              <a:rPr lang="en-US" sz="2800" dirty="0" smtClean="0"/>
              <a:t>” – categories are discovered, not invented</a:t>
            </a:r>
            <a:endParaRPr lang="en-US" sz="2800" dirty="0"/>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"Joints" and the boundaries they create between things exist to some extent with physical resources and are manifested in their surface or perceptible properties</a:t>
            </a:r>
          </a:p>
        </p:txBody>
      </p:sp>
      <p:sp>
        <p:nvSpPr>
          <p:cNvPr id="2" name="TextBox 1"/>
          <p:cNvSpPr txBox="1"/>
          <p:nvPr/>
        </p:nvSpPr>
        <p:spPr>
          <a:xfrm>
            <a:off x="0" y="76200"/>
            <a:ext cx="2209800" cy="523220"/>
          </a:xfrm>
          <a:prstGeom prst="rect">
            <a:avLst/>
          </a:prstGeom>
          <a:noFill/>
        </p:spPr>
        <p:txBody>
          <a:bodyPr wrap="square" rtlCol="0">
            <a:spAutoFit/>
          </a:bodyPr>
          <a:lstStyle/>
          <a:p>
            <a:r>
              <a:rPr lang="en-US" sz="2800" b="1" dirty="0" smtClean="0">
                <a:solidFill>
                  <a:srgbClr val="FF0000"/>
                </a:solidFill>
              </a:rPr>
              <a:t>FLASHBACK</a:t>
            </a:r>
            <a:endParaRPr lang="en-US" sz="2800" b="1" dirty="0">
              <a:solidFill>
                <a:srgbClr val="FF0000"/>
              </a:solidFill>
            </a:endParaRPr>
          </a:p>
        </p:txBody>
      </p:sp>
    </p:spTree>
    <p:extLst>
      <p:ext uri="{BB962C8B-B14F-4D97-AF65-F5344CB8AC3E}">
        <p14:creationId xmlns:p14="http://schemas.microsoft.com/office/powerpoint/2010/main" val="29643412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1000" y="4470399"/>
            <a:ext cx="2658480" cy="2047875"/>
          </a:xfrm>
          <a:prstGeom prst="rect">
            <a:avLst/>
          </a:prstGeom>
        </p:spPr>
      </p:pic>
      <p:pic>
        <p:nvPicPr>
          <p:cNvPr id="3" name="Picture 2"/>
          <p:cNvPicPr>
            <a:picLocks noChangeAspect="1"/>
          </p:cNvPicPr>
          <p:nvPr/>
        </p:nvPicPr>
        <p:blipFill>
          <a:blip r:embed="rId4"/>
          <a:stretch>
            <a:fillRect/>
          </a:stretch>
        </p:blipFill>
        <p:spPr>
          <a:xfrm>
            <a:off x="6249176" y="4494211"/>
            <a:ext cx="2503839" cy="2024062"/>
          </a:xfrm>
          <a:prstGeom prst="rect">
            <a:avLst/>
          </a:prstGeom>
        </p:spPr>
      </p:pic>
      <p:pic>
        <p:nvPicPr>
          <p:cNvPr id="4" name="Picture 3"/>
          <p:cNvPicPr>
            <a:picLocks noChangeAspect="1"/>
          </p:cNvPicPr>
          <p:nvPr/>
        </p:nvPicPr>
        <p:blipFill>
          <a:blip r:embed="rId5"/>
          <a:stretch>
            <a:fillRect/>
          </a:stretch>
        </p:blipFill>
        <p:spPr>
          <a:xfrm>
            <a:off x="3380782" y="4494211"/>
            <a:ext cx="2602515" cy="2000250"/>
          </a:xfrm>
          <a:prstGeom prst="rect">
            <a:avLst/>
          </a:prstGeom>
        </p:spPr>
      </p:pic>
      <p:pic>
        <p:nvPicPr>
          <p:cNvPr id="5" name="Picture 4"/>
          <p:cNvPicPr>
            <a:picLocks noChangeAspect="1"/>
          </p:cNvPicPr>
          <p:nvPr/>
        </p:nvPicPr>
        <p:blipFill>
          <a:blip r:embed="rId6"/>
          <a:stretch>
            <a:fillRect/>
          </a:stretch>
        </p:blipFill>
        <p:spPr>
          <a:xfrm>
            <a:off x="461380" y="1968806"/>
            <a:ext cx="2999782" cy="2252279"/>
          </a:xfrm>
          <a:prstGeom prst="rect">
            <a:avLst/>
          </a:prstGeom>
        </p:spPr>
      </p:pic>
      <p:pic>
        <p:nvPicPr>
          <p:cNvPr id="6" name="Picture 5"/>
          <p:cNvPicPr>
            <a:picLocks noChangeAspect="1"/>
          </p:cNvPicPr>
          <p:nvPr/>
        </p:nvPicPr>
        <p:blipFill>
          <a:blip r:embed="rId7"/>
          <a:stretch>
            <a:fillRect/>
          </a:stretch>
        </p:blipFill>
        <p:spPr>
          <a:xfrm>
            <a:off x="6784514" y="1990421"/>
            <a:ext cx="1610185" cy="2014520"/>
          </a:xfrm>
          <a:prstGeom prst="rect">
            <a:avLst/>
          </a:prstGeom>
        </p:spPr>
      </p:pic>
      <p:pic>
        <p:nvPicPr>
          <p:cNvPr id="7" name="Picture 6"/>
          <p:cNvPicPr>
            <a:picLocks noChangeAspect="1"/>
          </p:cNvPicPr>
          <p:nvPr/>
        </p:nvPicPr>
        <p:blipFill>
          <a:blip r:embed="rId8"/>
          <a:stretch>
            <a:fillRect/>
          </a:stretch>
        </p:blipFill>
        <p:spPr>
          <a:xfrm>
            <a:off x="4267200" y="1993487"/>
            <a:ext cx="2225214" cy="2011454"/>
          </a:xfrm>
          <a:prstGeom prst="rect">
            <a:avLst/>
          </a:prstGeom>
        </p:spPr>
      </p:pic>
      <p:pic>
        <p:nvPicPr>
          <p:cNvPr id="8" name="Picture 7"/>
          <p:cNvPicPr>
            <a:picLocks noChangeAspect="1"/>
          </p:cNvPicPr>
          <p:nvPr/>
        </p:nvPicPr>
        <p:blipFill>
          <a:blip r:embed="rId9"/>
          <a:stretch>
            <a:fillRect/>
          </a:stretch>
        </p:blipFill>
        <p:spPr>
          <a:xfrm>
            <a:off x="6358459" y="149254"/>
            <a:ext cx="2394556" cy="1639160"/>
          </a:xfrm>
          <a:prstGeom prst="rect">
            <a:avLst/>
          </a:prstGeom>
        </p:spPr>
      </p:pic>
      <p:cxnSp>
        <p:nvCxnSpPr>
          <p:cNvPr id="12" name="Elbow Connector 11"/>
          <p:cNvCxnSpPr/>
          <p:nvPr/>
        </p:nvCxnSpPr>
        <p:spPr>
          <a:xfrm>
            <a:off x="381000" y="1788414"/>
            <a:ext cx="8305800" cy="2432671"/>
          </a:xfrm>
          <a:prstGeom prst="bentConnector3">
            <a:avLst>
              <a:gd name="adj1" fmla="val 41437"/>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48400" y="683335"/>
            <a:ext cx="5787796" cy="954107"/>
          </a:xfrm>
          <a:prstGeom prst="rect">
            <a:avLst/>
          </a:prstGeom>
          <a:noFill/>
        </p:spPr>
        <p:txBody>
          <a:bodyPr wrap="square" rtlCol="0">
            <a:spAutoFit/>
          </a:bodyPr>
          <a:lstStyle/>
          <a:p>
            <a:r>
              <a:rPr lang="en-US" sz="2800" b="1" dirty="0" smtClean="0">
                <a:latin typeface="+mj-lt"/>
              </a:rPr>
              <a:t>Shared Visible Features Carve These Animals into Two Categories</a:t>
            </a:r>
            <a:endParaRPr lang="en-US" sz="2800" b="1" dirty="0">
              <a:latin typeface="+mj-lt"/>
            </a:endParaRPr>
          </a:p>
        </p:txBody>
      </p:sp>
      <p:sp>
        <p:nvSpPr>
          <p:cNvPr id="11" name="TextBox 10"/>
          <p:cNvSpPr txBox="1"/>
          <p:nvPr/>
        </p:nvSpPr>
        <p:spPr>
          <a:xfrm>
            <a:off x="0" y="76200"/>
            <a:ext cx="2209800" cy="523220"/>
          </a:xfrm>
          <a:prstGeom prst="rect">
            <a:avLst/>
          </a:prstGeom>
          <a:noFill/>
        </p:spPr>
        <p:txBody>
          <a:bodyPr wrap="square" rtlCol="0">
            <a:spAutoFit/>
          </a:bodyPr>
          <a:lstStyle/>
          <a:p>
            <a:r>
              <a:rPr lang="en-US" sz="2800" b="1" dirty="0" smtClean="0">
                <a:solidFill>
                  <a:srgbClr val="FF0000"/>
                </a:solidFill>
              </a:rPr>
              <a:t>FLASHBACK</a:t>
            </a:r>
            <a:endParaRPr lang="en-US" sz="2800" b="1" dirty="0">
              <a:solidFill>
                <a:srgbClr val="FF0000"/>
              </a:solidFill>
            </a:endParaRPr>
          </a:p>
        </p:txBody>
      </p:sp>
    </p:spTree>
    <p:extLst>
      <p:ext uri="{BB962C8B-B14F-4D97-AF65-F5344CB8AC3E}">
        <p14:creationId xmlns:p14="http://schemas.microsoft.com/office/powerpoint/2010/main" val="42364344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43200" y="609600"/>
            <a:ext cx="6102915" cy="5867400"/>
          </a:xfrm>
          <a:prstGeom prst="rect">
            <a:avLst/>
          </a:prstGeom>
        </p:spPr>
      </p:pic>
      <p:sp>
        <p:nvSpPr>
          <p:cNvPr id="4" name="Rectangle 3"/>
          <p:cNvSpPr/>
          <p:nvPr/>
        </p:nvSpPr>
        <p:spPr>
          <a:xfrm>
            <a:off x="304800" y="609600"/>
            <a:ext cx="2438400" cy="3970318"/>
          </a:xfrm>
          <a:prstGeom prst="rect">
            <a:avLst/>
          </a:prstGeom>
        </p:spPr>
        <p:txBody>
          <a:bodyPr wrap="square">
            <a:spAutoFit/>
          </a:bodyPr>
          <a:lstStyle/>
          <a:p>
            <a:pPr lvl="0"/>
            <a:r>
              <a:rPr lang="en-US" sz="2800" b="1" dirty="0" smtClean="0">
                <a:solidFill>
                  <a:prstClr val="black"/>
                </a:solidFill>
              </a:rPr>
              <a:t>Geopolitical “Carving at the Joints”</a:t>
            </a:r>
          </a:p>
          <a:p>
            <a:pPr lvl="0"/>
            <a:endParaRPr lang="en-US" sz="2800" b="1" dirty="0">
              <a:solidFill>
                <a:prstClr val="black"/>
              </a:solidFill>
            </a:endParaRPr>
          </a:p>
          <a:p>
            <a:pPr lvl="0"/>
            <a:endParaRPr lang="en-US" sz="2800" b="1" dirty="0" smtClean="0">
              <a:solidFill>
                <a:prstClr val="black"/>
              </a:solidFill>
            </a:endParaRPr>
          </a:p>
          <a:p>
            <a:pPr lvl="0"/>
            <a:r>
              <a:rPr lang="en-US" sz="2800" b="1" dirty="0" smtClean="0">
                <a:solidFill>
                  <a:prstClr val="black"/>
                </a:solidFill>
              </a:rPr>
              <a:t>Lakes, Rivers, and Mountains Create Natural Borders</a:t>
            </a:r>
            <a:endParaRPr lang="en-US" sz="2800" b="1" dirty="0">
              <a:solidFill>
                <a:prstClr val="black"/>
              </a:solidFill>
            </a:endParaRPr>
          </a:p>
        </p:txBody>
      </p:sp>
    </p:spTree>
    <p:extLst>
      <p:ext uri="{BB962C8B-B14F-4D97-AF65-F5344CB8AC3E}">
        <p14:creationId xmlns:p14="http://schemas.microsoft.com/office/powerpoint/2010/main" val="27651043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2721</Words>
  <Application>Microsoft Office PowerPoint</Application>
  <PresentationFormat>On-screen Show (4:3)</PresentationFormat>
  <Paragraphs>322</Paragraphs>
  <Slides>66</Slides>
  <Notes>66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66</vt:i4>
      </vt:variant>
    </vt:vector>
  </HeadingPairs>
  <TitlesOfParts>
    <vt:vector size="73" baseType="lpstr">
      <vt:lpstr>MS PGothic</vt:lpstr>
      <vt:lpstr>Arial</vt:lpstr>
      <vt:lpstr>Calibri</vt:lpstr>
      <vt:lpstr>Helvetica</vt:lpstr>
      <vt:lpstr>UC Berkeley OS Sign</vt:lpstr>
      <vt:lpstr>Wingdings</vt:lpstr>
      <vt:lpstr>Office Theme</vt:lpstr>
      <vt:lpstr>CogSci 190 “Sensemaking and Organizing” Spring 2019</vt:lpstr>
      <vt:lpstr>Plan for Today’s Lecture(s)</vt:lpstr>
      <vt:lpstr>What is a Resource?</vt:lpstr>
      <vt:lpstr>Two Aspects of “Thingness”</vt:lpstr>
      <vt:lpstr>When “Thingness” Is Easy</vt:lpstr>
      <vt:lpstr>PowerPoint Presentation</vt:lpstr>
      <vt:lpstr>“Carving Nature at its Joints”</vt:lpstr>
      <vt:lpstr>PowerPoint Presentation</vt:lpstr>
      <vt:lpstr>PowerPoint Presentation</vt:lpstr>
      <vt:lpstr>Not Carving at the Joints Here  Is this a Problem?</vt:lpstr>
      <vt:lpstr>Gerrymandering:  Not Respecting the Joints formed by Cities</vt:lpstr>
      <vt:lpstr>PowerPoint Presentation</vt:lpstr>
      <vt:lpstr>Granularity:  Whole vs. Parts</vt:lpstr>
      <vt:lpstr>Carving Information at its Joints?</vt:lpstr>
      <vt:lpstr> The Document Type Spectrum</vt:lpstr>
      <vt:lpstr>Analyzing Documents –  3 Types of Information </vt:lpstr>
      <vt:lpstr>Presentation Information</vt:lpstr>
      <vt:lpstr>PowerPoint Presentation</vt:lpstr>
      <vt:lpstr>Structure Information</vt:lpstr>
      <vt:lpstr>PowerPoint Presentation</vt:lpstr>
      <vt:lpstr>Content Information</vt:lpstr>
      <vt:lpstr>PowerPoint Presentation</vt:lpstr>
      <vt:lpstr>The Spectrum of Structure</vt:lpstr>
      <vt:lpstr>PowerPoint Presentation</vt:lpstr>
      <vt:lpstr>Encyclopedia: Hybrid or Semi-Structured Document Type</vt:lpstr>
      <vt:lpstr>PowerPoint Presentation</vt:lpstr>
      <vt:lpstr>Prescription: Transactional Document</vt:lpstr>
      <vt:lpstr>How Many Things is a Document? (the answer depends on its location on the Document Type Spectrum)</vt:lpstr>
      <vt:lpstr>Abstraction </vt:lpstr>
      <vt:lpstr>PowerPoint Presentation</vt:lpstr>
      <vt:lpstr>Design Choices &amp; Patterns  for Resources</vt:lpstr>
      <vt:lpstr>Resource Format in TDO</vt:lpstr>
      <vt:lpstr>The Digital Format Matters!</vt:lpstr>
      <vt:lpstr>Bits vs Atoms</vt:lpstr>
      <vt:lpstr>Resource Focus</vt:lpstr>
      <vt:lpstr>Resource Focus</vt:lpstr>
      <vt:lpstr>Concert Ticket:  A Resource Composed of Resource Descriptions</vt:lpstr>
      <vt:lpstr>Concert Calendar: A Resource Composed of Resource Descriptions</vt:lpstr>
      <vt:lpstr>Resource Agency</vt:lpstr>
      <vt:lpstr>Active / Operant / Smart Resources</vt:lpstr>
      <vt:lpstr>What Makes A Resource Smart?</vt:lpstr>
      <vt:lpstr>The “Smartness” Continuum</vt:lpstr>
      <vt:lpstr>Some Design Issues for Smart Sensing</vt:lpstr>
      <vt:lpstr>What Makes A Resource Smart?</vt:lpstr>
      <vt:lpstr>Your Dog Tells You When It is Bad</vt:lpstr>
      <vt:lpstr>Augmented  Reality</vt:lpstr>
      <vt:lpstr>What Makes a Resource Smart?</vt:lpstr>
      <vt:lpstr>Remote Patient Monitoring</vt:lpstr>
      <vt:lpstr>The Nest Learning Thermostat</vt:lpstr>
      <vt:lpstr>What Makes a Resource Smart?</vt:lpstr>
      <vt:lpstr>Smart Transportation Systems</vt:lpstr>
      <vt:lpstr>Smart Roads</vt:lpstr>
      <vt:lpstr> Stop And Think</vt:lpstr>
      <vt:lpstr>PowerPoint Presentation</vt:lpstr>
      <vt:lpstr>CogSci 190 “Sensemaking and Organizing” Spring 2019</vt:lpstr>
      <vt:lpstr>Granularity Analysis: Sports Team</vt:lpstr>
      <vt:lpstr>What are the Information Components in this OED entry?</vt:lpstr>
      <vt:lpstr>PowerPoint Presentation</vt:lpstr>
      <vt:lpstr>PowerPoint Presentation</vt:lpstr>
      <vt:lpstr>Granularity Analysis:   Web Page</vt:lpstr>
      <vt:lpstr>Granularity and Abstraction  for Your Socks</vt:lpstr>
      <vt:lpstr>Tradeoffs</vt:lpstr>
      <vt:lpstr>Abstraction and Granularity Together</vt:lpstr>
      <vt:lpstr>PowerPoint Presentation</vt:lpstr>
      <vt:lpstr>CogSci 190 Assignment 2 Comparing a Physical and Online Store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2017-10-26T16:02:22Z</dcterms:created>
  <dcterms:modified xsi:type="dcterms:W3CDTF">2019-02-05T19:03:04Z</dcterms:modified>
</cp:coreProperties>
</file>