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9"/>
  </p:notesMasterIdLst>
  <p:sldIdLst>
    <p:sldId id="266" r:id="rId2"/>
    <p:sldId id="530" r:id="rId3"/>
    <p:sldId id="568" r:id="rId4"/>
    <p:sldId id="699" r:id="rId5"/>
    <p:sldId id="697" r:id="rId6"/>
    <p:sldId id="698" r:id="rId7"/>
    <p:sldId id="712" r:id="rId8"/>
    <p:sldId id="627" r:id="rId9"/>
    <p:sldId id="628" r:id="rId10"/>
    <p:sldId id="711" r:id="rId11"/>
    <p:sldId id="700" r:id="rId12"/>
    <p:sldId id="706" r:id="rId13"/>
    <p:sldId id="713" r:id="rId14"/>
    <p:sldId id="629" r:id="rId15"/>
    <p:sldId id="708" r:id="rId16"/>
    <p:sldId id="707" r:id="rId17"/>
    <p:sldId id="709" r:id="rId18"/>
    <p:sldId id="701" r:id="rId19"/>
    <p:sldId id="581" r:id="rId20"/>
    <p:sldId id="704" r:id="rId21"/>
    <p:sldId id="702" r:id="rId22"/>
    <p:sldId id="703" r:id="rId23"/>
    <p:sldId id="626" r:id="rId24"/>
    <p:sldId id="583" r:id="rId25"/>
    <p:sldId id="659" r:id="rId26"/>
    <p:sldId id="585" r:id="rId27"/>
    <p:sldId id="586" r:id="rId28"/>
    <p:sldId id="590" r:id="rId29"/>
    <p:sldId id="714" r:id="rId30"/>
    <p:sldId id="591" r:id="rId31"/>
    <p:sldId id="592" r:id="rId32"/>
    <p:sldId id="720" r:id="rId33"/>
    <p:sldId id="719" r:id="rId34"/>
    <p:sldId id="593" r:id="rId35"/>
    <p:sldId id="715" r:id="rId36"/>
    <p:sldId id="595" r:id="rId37"/>
    <p:sldId id="599" r:id="rId38"/>
    <p:sldId id="596" r:id="rId39"/>
    <p:sldId id="600" r:id="rId40"/>
    <p:sldId id="710" r:id="rId41"/>
    <p:sldId id="612" r:id="rId42"/>
    <p:sldId id="613" r:id="rId43"/>
    <p:sldId id="564" r:id="rId44"/>
    <p:sldId id="565" r:id="rId45"/>
    <p:sldId id="721" r:id="rId46"/>
    <p:sldId id="722" r:id="rId47"/>
    <p:sldId id="723" r:id="rId48"/>
    <p:sldId id="689" r:id="rId49"/>
    <p:sldId id="690" r:id="rId50"/>
    <p:sldId id="691" r:id="rId51"/>
    <p:sldId id="692" r:id="rId52"/>
    <p:sldId id="693" r:id="rId53"/>
    <p:sldId id="694" r:id="rId54"/>
    <p:sldId id="695" r:id="rId55"/>
    <p:sldId id="696" r:id="rId56"/>
    <p:sldId id="716" r:id="rId57"/>
    <p:sldId id="717" r:id="rId5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67873" autoAdjust="0"/>
  </p:normalViewPr>
  <p:slideViewPr>
    <p:cSldViewPr>
      <p:cViewPr varScale="1">
        <p:scale>
          <a:sx n="61" d="100"/>
          <a:sy n="61" d="100"/>
        </p:scale>
        <p:origin x="151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6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622"/>
    </p:cViewPr>
  </p:sorterViewPr>
  <p:notesViewPr>
    <p:cSldViewPr>
      <p:cViewPr>
        <p:scale>
          <a:sx n="100" d="100"/>
          <a:sy n="100" d="100"/>
        </p:scale>
        <p:origin x="1747" y="-103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B4808-2445-4A8E-B4E1-ED80AB1FCF8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CA1B0-15C9-4F2D-85FD-131A188FAB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9816D-3DFD-4EC5-904C-2F861A49E9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80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61B24-E5F8-4AB5-B34C-44FB05C19B1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82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97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94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9B35-8416-43AE-9DDE-49790E7963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71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5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82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19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39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55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51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10197" y="4416100"/>
            <a:ext cx="5485805" cy="418399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2CEF5-23D1-4C80-A903-0EB23570C1B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02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256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F73535-AE01-45B1-9DDC-9991D0B8E6F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17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9B35-8416-43AE-9DDE-49790E7963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24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48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46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4825"/>
            <a:ext cx="5486400" cy="41833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9B35-8416-43AE-9DDE-49790E79637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34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94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44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5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24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4343400"/>
            <a:ext cx="548640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60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73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88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33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433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42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08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728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643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80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933199-9705-489D-8A9D-677DB749F77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31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0776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fld id="{588111A5-18B9-48E5-BCBE-44D1D8D2266E}" type="slidenum">
              <a:rPr lang="en-US" altLang="en-US" sz="1300"/>
              <a:pPr eaLnBrk="1" hangingPunct="1"/>
              <a:t>44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8903079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155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284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76050-6F71-4E0A-8C35-EDFAB84E554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345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sz="2800" dirty="0" smtClean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818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5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595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844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sz="2800" dirty="0" smtClean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878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58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dirty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B39F13A4-AD6C-4BDE-8D3B-7A3BA8261462}" type="slidenum">
              <a:rPr lang="en-US" altLang="en-US" sz="1300" smtClean="0"/>
              <a:pPr/>
              <a:t>5</a:t>
            </a:fld>
            <a:endParaRPr lang="en-US" altLang="en-US" sz="1300" dirty="0" smtClean="0"/>
          </a:p>
        </p:txBody>
      </p:sp>
    </p:spTree>
    <p:extLst>
      <p:ext uri="{BB962C8B-B14F-4D97-AF65-F5344CB8AC3E}">
        <p14:creationId xmlns:p14="http://schemas.microsoft.com/office/powerpoint/2010/main" val="23282419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819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75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60729">
              <a:lnSpc>
                <a:spcPct val="112000"/>
              </a:lnSpc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6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541FB-46AF-4C98-9ABD-0C58A8A02BC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455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9B35-8416-43AE-9DDE-49790E7963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03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5791"/>
            <a:ext cx="5486400" cy="297561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9B35-8416-43AE-9DDE-49790E7963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0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234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7C68-48CA-4F7E-A595-FD5BDC7FD61F}" type="datetimeFigureOut">
              <a:rPr lang="en-US" smtClean="0"/>
              <a:pPr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lushko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flickr.com/photos/quintanaroo/2741672230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x0Z6LplaMU" TargetMode="External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560" y="685800"/>
            <a:ext cx="8197453" cy="208954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800" b="1" dirty="0" smtClean="0">
                <a:sym typeface="UC Berkeley OS Sign"/>
              </a:rPr>
              <a:t>CogSci 190</a:t>
            </a:r>
            <a:br>
              <a:rPr lang="en-US" sz="3800" b="1" dirty="0" smtClean="0">
                <a:sym typeface="UC Berkeley OS Sign"/>
              </a:rPr>
            </a:br>
            <a:r>
              <a:rPr lang="en-US" sz="3800" b="1" dirty="0" smtClean="0">
                <a:sym typeface="UC Berkeley OS Sign"/>
              </a:rPr>
              <a:t>“Sensemaking and Organizing”</a:t>
            </a:r>
            <a:br>
              <a:rPr lang="en-US" sz="3800" b="1" dirty="0" smtClean="0">
                <a:sym typeface="UC Berkeley OS Sign"/>
              </a:rPr>
            </a:br>
            <a:r>
              <a:rPr lang="en-US" sz="3800" b="1" dirty="0" smtClean="0">
                <a:sym typeface="UC Berkeley OS Sign"/>
              </a:rPr>
              <a:t>Spring 2019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8306" y="2286000"/>
            <a:ext cx="8228707" cy="3589734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 smtClean="0">
                <a:sym typeface="UC Berkeley OS Sign"/>
              </a:rPr>
              <a:t>Robert J. Glushko</a:t>
            </a:r>
            <a:br>
              <a:rPr lang="en-US" sz="3000" dirty="0" smtClean="0">
                <a:sym typeface="UC Berkeley OS Sign"/>
              </a:rPr>
            </a:br>
            <a:r>
              <a:rPr lang="en-US" sz="3000" dirty="0" smtClean="0">
                <a:sym typeface="UC Berkeley OS Sign"/>
                <a:hlinkClick r:id="rId3"/>
              </a:rPr>
              <a:t>glushko@berkeley.edu</a:t>
            </a: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 smtClean="0">
                <a:sym typeface="UC Berkeley OS Sign"/>
              </a:rPr>
              <a:t>12 February 2019</a:t>
            </a:r>
            <a:br>
              <a:rPr lang="en-US" sz="3000" dirty="0" smtClean="0">
                <a:sym typeface="UC Berkeley OS Sign"/>
              </a:rPr>
            </a:br>
            <a:r>
              <a:rPr lang="en-US" sz="3000" dirty="0" smtClean="0">
                <a:sym typeface="UC Berkeley OS Sign"/>
              </a:rPr>
              <a:t> 7) The Organizing System Lifecycle; </a:t>
            </a: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 smtClean="0">
                <a:sym typeface="UC Berkeley OS Sign"/>
              </a:rPr>
              <a:t>Architectural Thinking</a:t>
            </a:r>
            <a:endParaRPr lang="en-US" sz="3000" dirty="0" smtClean="0">
              <a:solidFill>
                <a:srgbClr val="002955"/>
              </a:solidFill>
              <a:sym typeface="UC Berkeley OS Sig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Waterfall Methodologies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417638"/>
            <a:ext cx="7696200" cy="4525963"/>
          </a:xfrm>
        </p:spPr>
        <p:txBody>
          <a:bodyPr>
            <a:normAutofit fontScale="85000" lnSpcReduction="10000"/>
          </a:bodyPr>
          <a:lstStyle/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>
                <a:latin typeface="UC Berkeley OS Sign"/>
                <a:sym typeface="UC Berkeley OS Sign"/>
              </a:rPr>
              <a:t>Waterfall methodologies consist of a set of sequential activities in which the outputs of each step are the inputs to the next (the "waterfall“)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 smtClean="0">
                <a:latin typeface="UC Berkeley OS Sign"/>
                <a:sym typeface="UC Berkeley OS Sign"/>
              </a:rPr>
              <a:t>Its </a:t>
            </a:r>
            <a:r>
              <a:rPr lang="en-US" dirty="0">
                <a:latin typeface="UC Berkeley OS Sign"/>
                <a:sym typeface="UC Berkeley OS Sign"/>
              </a:rPr>
              <a:t>goal is to "get everything right before progressing to next step" to minimize rework, which assumes complete and clear requirements that can be validated at each step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What things can </a:t>
            </a:r>
            <a:r>
              <a:rPr lang="en-US" dirty="0">
                <a:solidFill>
                  <a:srgbClr val="FF0000"/>
                </a:solidFill>
                <a:latin typeface="UC Berkeley OS Sign"/>
                <a:sym typeface="UC Berkeley OS Sign"/>
              </a:rPr>
              <a:t>be built this way because you can more easily assess progress </a:t>
            </a:r>
            <a:r>
              <a:rPr lang="en-US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after </a:t>
            </a:r>
            <a:r>
              <a:rPr lang="en-US" dirty="0">
                <a:solidFill>
                  <a:srgbClr val="FF0000"/>
                </a:solidFill>
                <a:latin typeface="UC Berkeley OS Sign"/>
                <a:sym typeface="UC Berkeley OS Sign"/>
              </a:rPr>
              <a:t>each completed </a:t>
            </a:r>
            <a:r>
              <a:rPr lang="en-US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step?</a:t>
            </a:r>
            <a:endParaRPr lang="en-US" dirty="0">
              <a:solidFill>
                <a:srgbClr val="FF0000"/>
              </a:solidFill>
              <a:latin typeface="UC Berkeley OS Sign"/>
              <a:sym typeface="UC Berkeley OS Sign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544733" y="160131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Mise-</a:t>
            </a:r>
            <a:r>
              <a:rPr lang="en-US" sz="3600" b="1" dirty="0" err="1">
                <a:sym typeface="UC Berkeley OS Sign"/>
              </a:rPr>
              <a:t>en</a:t>
            </a:r>
            <a:r>
              <a:rPr lang="en-US" sz="3600" b="1" dirty="0">
                <a:sym typeface="UC Berkeley OS Sign"/>
              </a:rPr>
              <a:t>-place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D892E6C-3556-4245-9DDB-0D1AC7261743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320420"/>
            <a:ext cx="7519941" cy="5004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977" y="3329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FLASHBACK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43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228600"/>
            <a:ext cx="9010650" cy="60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 smtClean="0">
                <a:sym typeface="UC Berkeley OS Sign"/>
              </a:rPr>
              <a:t>Case Studies</a:t>
            </a:r>
            <a:br>
              <a:rPr lang="en-US" sz="3600" b="1" dirty="0" smtClean="0">
                <a:sym typeface="UC Berkeley OS Sign"/>
              </a:rPr>
            </a:br>
            <a:endParaRPr lang="en-US" sz="3600" b="1" dirty="0">
              <a:sym typeface="UC Berkeley OS Sign"/>
            </a:endParaRP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401168" y="943841"/>
            <a:ext cx="8458199" cy="523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r>
              <a:rPr lang="en-US" sz="2400" dirty="0" smtClean="0"/>
              <a:t>1/22</a:t>
            </a:r>
          </a:p>
          <a:p>
            <a:pPr lvl="1"/>
            <a:r>
              <a:rPr lang="en-US" sz="2400" dirty="0" smtClean="0"/>
              <a:t>TDO </a:t>
            </a:r>
            <a:r>
              <a:rPr lang="en-US" sz="2400" dirty="0"/>
              <a:t>12.5 Organizing a kitchen (Hardman 2013)</a:t>
            </a:r>
          </a:p>
          <a:p>
            <a:pPr lvl="1"/>
            <a:r>
              <a:rPr lang="en-US" sz="2400" dirty="0"/>
              <a:t>Time Zones (Volkov 2015</a:t>
            </a:r>
            <a:r>
              <a:rPr lang="en-US" sz="2400" dirty="0" smtClean="0"/>
              <a:t>)</a:t>
            </a:r>
          </a:p>
          <a:p>
            <a:pPr marL="0" lvl="1"/>
            <a:r>
              <a:rPr lang="en-US" sz="2400" dirty="0" smtClean="0"/>
              <a:t>1/24</a:t>
            </a:r>
          </a:p>
          <a:p>
            <a:pPr lvl="1"/>
            <a:r>
              <a:rPr lang="en-US" sz="2400" dirty="0"/>
              <a:t>TDO 12.1 Multi-generational photo collection</a:t>
            </a:r>
          </a:p>
          <a:p>
            <a:pPr lvl="1"/>
            <a:r>
              <a:rPr lang="en-US" sz="2400" dirty="0"/>
              <a:t>TDO 12.3 Smarter farming in Japan</a:t>
            </a:r>
          </a:p>
          <a:p>
            <a:pPr lvl="1"/>
            <a:r>
              <a:rPr lang="en-US" sz="2400" dirty="0"/>
              <a:t>Medical Emergencies (Delzompo </a:t>
            </a:r>
            <a:r>
              <a:rPr lang="en-US" sz="2400" dirty="0" smtClean="0"/>
              <a:t>2018)</a:t>
            </a:r>
          </a:p>
          <a:p>
            <a:r>
              <a:rPr lang="en-US" sz="2400" dirty="0" smtClean="0"/>
              <a:t>1/29</a:t>
            </a:r>
          </a:p>
          <a:p>
            <a:pPr lvl="1"/>
            <a:r>
              <a:rPr lang="en-US" sz="2400" dirty="0" smtClean="0"/>
              <a:t>TDO </a:t>
            </a:r>
            <a:r>
              <a:rPr lang="en-US" sz="2400" dirty="0"/>
              <a:t>12.4 Single-source textbook publishing</a:t>
            </a:r>
          </a:p>
          <a:p>
            <a:pPr lvl="1"/>
            <a:r>
              <a:rPr lang="en-US" sz="2400" dirty="0"/>
              <a:t>TDO 12.6 Earth orbiting satellites (Brenners 2014)</a:t>
            </a:r>
          </a:p>
          <a:p>
            <a:pPr lvl="1"/>
            <a:r>
              <a:rPr lang="en-US" sz="2400" dirty="0" smtClean="0"/>
              <a:t>TDO </a:t>
            </a:r>
            <a:r>
              <a:rPr lang="en-US" sz="2400" dirty="0"/>
              <a:t>12.18 Neuroscience lab (Gerber 2013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Cognitive Neuroscience (Griffith 2018)</a:t>
            </a:r>
          </a:p>
          <a:p>
            <a:pPr lvl="1"/>
            <a:r>
              <a:rPr lang="en-US" sz="2400" dirty="0" smtClean="0"/>
              <a:t>Organized </a:t>
            </a:r>
            <a:r>
              <a:rPr lang="en-US" sz="2400" dirty="0"/>
              <a:t>Crime (Sondhi 2015)</a:t>
            </a:r>
          </a:p>
          <a:p>
            <a:pPr marL="0" lvl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3"/>
            <a:ext cx="233497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93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A “Spiral” or Iterative Lifecycle</a:t>
            </a:r>
          </a:p>
        </p:txBody>
      </p:sp>
      <p:pic>
        <p:nvPicPr>
          <p:cNvPr id="2050" name="Picture 2" descr="D:\courses\F2011\228\figures\Spiral_model_(Boehm,_1988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0"/>
            <a:ext cx="6419850" cy="5276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3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Iterative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 smtClean="0">
                <a:latin typeface="UC Berkeley OS Sign"/>
                <a:sym typeface="UC Berkeley OS Sign"/>
              </a:rPr>
              <a:t>Assume </a:t>
            </a:r>
            <a:r>
              <a:rPr lang="en-US" dirty="0">
                <a:latin typeface="UC Berkeley OS Sign"/>
                <a:sym typeface="UC Berkeley OS Sign"/>
              </a:rPr>
              <a:t>that rework is inevitable and desirable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>
                <a:latin typeface="UC Berkeley OS Sign"/>
                <a:sym typeface="UC Berkeley OS Sign"/>
              </a:rPr>
              <a:t>The goal of iterative methods is "get enough right at each step to know which step to take next"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>
                <a:latin typeface="UC Berkeley OS Sign"/>
                <a:sym typeface="UC Berkeley OS Sign"/>
              </a:rPr>
              <a:t>The idea is to invest to reduce risk, knowing you can never eliminate all of it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>
                <a:solidFill>
                  <a:srgbClr val="FF0000"/>
                </a:solidFill>
                <a:latin typeface="UC Berkeley OS Sign"/>
                <a:sym typeface="UC Berkeley OS Sign"/>
              </a:rPr>
              <a:t>Where is this methodology most commonly used? 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1000"/>
            <a:ext cx="813162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1862137"/>
            <a:ext cx="86582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Phase 1: Defining and Scoping</a:t>
            </a:r>
            <a:br>
              <a:rPr lang="en-US" sz="4000" b="1" dirty="0"/>
            </a:br>
            <a:r>
              <a:rPr lang="en-US" sz="4000" b="1" dirty="0"/>
              <a:t> the Domain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Scope and scale</a:t>
            </a:r>
          </a:p>
          <a:p>
            <a:r>
              <a:rPr lang="en-US" dirty="0" smtClean="0"/>
              <a:t>Nature and number of users</a:t>
            </a:r>
          </a:p>
          <a:p>
            <a:r>
              <a:rPr lang="en-US" dirty="0" smtClean="0"/>
              <a:t>Time span</a:t>
            </a:r>
          </a:p>
          <a:p>
            <a:r>
              <a:rPr lang="en-US" dirty="0" smtClean="0"/>
              <a:t>Physical / technological environment</a:t>
            </a:r>
          </a:p>
          <a:p>
            <a:r>
              <a:rPr lang="en-US" dirty="0" smtClean="0"/>
              <a:t>Relationship to overlapping organizing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/>
              <a:t>Scope and Scale</a:t>
            </a:r>
            <a:endParaRPr lang="en-US" sz="40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77367" y="1828800"/>
            <a:ext cx="8382000" cy="294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SCOPE: the breadth and variety of resource types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SCALE: the number of resource instances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>
              <a:latin typeface="UC Berkeley OS Sign"/>
              <a:sym typeface="UC Berkeley OS Sign"/>
            </a:endParaRP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 smtClean="0">
              <a:latin typeface="UC Berkeley OS Sign"/>
              <a:sym typeface="UC Berkeley OS Sign"/>
            </a:endParaRPr>
          </a:p>
          <a:p>
            <a:pPr eaLnBrk="0" hangingPunct="0">
              <a:spcBef>
                <a:spcPts val="600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Which of these is more important, and why?</a:t>
            </a:r>
          </a:p>
        </p:txBody>
      </p:sp>
    </p:spTree>
    <p:extLst>
      <p:ext uri="{BB962C8B-B14F-4D97-AF65-F5344CB8AC3E}">
        <p14:creationId xmlns:p14="http://schemas.microsoft.com/office/powerpoint/2010/main" val="4212280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8800" y="533400"/>
            <a:ext cx="4594324" cy="1190997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Outline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1219200"/>
            <a:ext cx="7848600" cy="5068854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150000"/>
              </a:lnSpc>
              <a:buClr>
                <a:srgbClr val="002955"/>
              </a:buClr>
              <a:buSzPct val="44000"/>
              <a:buFont typeface="Arial" pitchFamily="34" charset="0"/>
              <a:buChar char="•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1000" dirty="0"/>
              <a:t> </a:t>
            </a:r>
            <a:endParaRPr lang="en-US" sz="2800" dirty="0"/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 The Organizing System Lifecycle</a:t>
            </a:r>
            <a:endParaRPr lang="en-US" sz="3200" dirty="0"/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 Architectural Thinking</a:t>
            </a:r>
          </a:p>
          <a:p>
            <a:pPr marL="7143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Universal Vending Machine case study</a:t>
            </a:r>
          </a:p>
          <a:p>
            <a:pPr marL="2571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 Introduction to Assignment 3: Describing </a:t>
            </a:r>
            <a:r>
              <a:rPr lang="en-US" sz="3200" dirty="0"/>
              <a:t>the BART </a:t>
            </a:r>
            <a:r>
              <a:rPr lang="en-US" sz="3200" dirty="0" smtClean="0"/>
              <a:t>system</a:t>
            </a:r>
          </a:p>
          <a:p>
            <a:pPr marL="2571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/>
          </a:p>
          <a:p>
            <a:pPr marL="257166" lvl="1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 Group work – review and self-grade Assignment 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425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/>
              <a:t>Scope and Scale</a:t>
            </a:r>
            <a:endParaRPr lang="en-US" sz="40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09600" y="762000"/>
            <a:ext cx="8382000" cy="53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Heterogeneity of resources is more important than absolute number  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Broad and large collections are hardest to manage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Narrow and small collections are easiest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>
              <a:latin typeface="UC Berkeley OS Sign"/>
              <a:sym typeface="UC Berkeley OS Sign"/>
            </a:endParaRP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 smtClean="0">
              <a:latin typeface="UC Berkeley OS Sign"/>
              <a:sym typeface="UC Berkeley OS Sign"/>
            </a:endParaRP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What is easier to manage?</a:t>
            </a:r>
          </a:p>
          <a:p>
            <a:pPr marL="1075129" lvl="2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A broad but small collection?</a:t>
            </a:r>
          </a:p>
          <a:p>
            <a:pPr marL="1075129" lvl="2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A narrow but large collection?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3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576" y="1265023"/>
            <a:ext cx="4397749" cy="3294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175260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Harris Cattle Ranch</a:t>
            </a:r>
            <a:br>
              <a:rPr lang="en-US" sz="2400" dirty="0" smtClean="0"/>
            </a:br>
            <a:r>
              <a:rPr lang="en-US" sz="2400" dirty="0" smtClean="0"/>
              <a:t>Coalinga CA</a:t>
            </a:r>
          </a:p>
          <a:p>
            <a:r>
              <a:rPr lang="en-US" sz="2400" dirty="0" smtClean="0"/>
              <a:t>100,000 cows</a:t>
            </a:r>
          </a:p>
          <a:p>
            <a:r>
              <a:rPr lang="en-US" sz="2400" dirty="0" smtClean="0"/>
              <a:t>400 employees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92751" y="55626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San Francisco Zoo</a:t>
            </a:r>
          </a:p>
          <a:p>
            <a:r>
              <a:rPr lang="en-US" sz="2400" dirty="0" smtClean="0"/>
              <a:t>100 animals</a:t>
            </a:r>
          </a:p>
          <a:p>
            <a:r>
              <a:rPr lang="en-US" sz="2400" dirty="0" smtClean="0"/>
              <a:t>200 employees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675067"/>
            <a:ext cx="4027049" cy="31129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3936" y="254206"/>
            <a:ext cx="81128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j-lt"/>
              </a:rPr>
              <a:t>Scope and </a:t>
            </a:r>
            <a:r>
              <a:rPr lang="en-US" sz="4000" b="1" dirty="0" smtClean="0">
                <a:latin typeface="+mj-lt"/>
              </a:rPr>
              <a:t>Scale: Cattle Ranch vs. Zoo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23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97619" y="609600"/>
            <a:ext cx="5187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Scope and </a:t>
            </a:r>
            <a:r>
              <a:rPr lang="en-US" sz="4000" b="1" dirty="0" smtClean="0">
                <a:latin typeface="+mj-lt"/>
              </a:rPr>
              <a:t>Scale:</a:t>
            </a:r>
            <a:br>
              <a:rPr lang="en-US" sz="4000" b="1" dirty="0" smtClean="0">
                <a:latin typeface="+mj-lt"/>
              </a:rPr>
            </a:br>
            <a:r>
              <a:rPr lang="en-US" sz="4000" b="1" dirty="0" smtClean="0">
                <a:latin typeface="+mj-lt"/>
              </a:rPr>
              <a:t> Tall Data vs. Wide Data</a:t>
            </a:r>
            <a:endParaRPr lang="en-US" sz="4000" b="1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922" y="222597"/>
            <a:ext cx="990600" cy="5505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8151" y="884316"/>
            <a:ext cx="167877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“tall” dataset might contain </a:t>
            </a:r>
            <a:r>
              <a:rPr lang="en-US" sz="2400" dirty="0"/>
              <a:t>many millions or even billions of </a:t>
            </a:r>
            <a:r>
              <a:rPr lang="en-US" sz="2400" dirty="0" smtClean="0"/>
              <a:t>records, but each has a </a:t>
            </a:r>
            <a:r>
              <a:rPr lang="en-US" sz="2400" dirty="0"/>
              <a:t>relatively small number of variables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endParaRPr lang="en-US" sz="2000" dirty="0" smtClean="0"/>
          </a:p>
        </p:txBody>
      </p:sp>
      <p:sp>
        <p:nvSpPr>
          <p:cNvPr id="16" name="Down Arrow 15"/>
          <p:cNvSpPr/>
          <p:nvPr/>
        </p:nvSpPr>
        <p:spPr>
          <a:xfrm>
            <a:off x="2117422" y="5486400"/>
            <a:ext cx="304800" cy="857250"/>
          </a:xfrm>
          <a:prstGeom prst="downArrow">
            <a:avLst>
              <a:gd name="adj1" fmla="val 41781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21657" y="787345"/>
            <a:ext cx="1352550" cy="5000625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 rot="-5400000">
            <a:off x="8239127" y="2871035"/>
            <a:ext cx="304801" cy="833242"/>
          </a:xfrm>
          <a:prstGeom prst="downArrow">
            <a:avLst>
              <a:gd name="adj1" fmla="val 41781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11932" y="419100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“wide” dataset might have many records, but each record has a large number – hundreds or even thousands - of </a:t>
            </a:r>
            <a:r>
              <a:rPr lang="en-US" sz="2400" dirty="0"/>
              <a:t>variables</a:t>
            </a:r>
            <a:r>
              <a:rPr lang="en-US" sz="2400" dirty="0" smtClean="0"/>
              <a:t>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56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/>
          <a:lstStyle/>
          <a:p>
            <a:pPr algn="ctr"/>
            <a:fld id="{AE6A89F7-5E69-4D9F-A524-AC13C82C23BA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703" y="294902"/>
            <a:ext cx="632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a typeface="+mj-ea"/>
                <a:cs typeface="+mj-cs"/>
                <a:sym typeface="UC Berkeley OS Sign"/>
              </a:rPr>
              <a:t>An Organizing System </a:t>
            </a:r>
            <a:br>
              <a:rPr lang="en-US" sz="4000" b="1" dirty="0">
                <a:solidFill>
                  <a:prstClr val="black"/>
                </a:solidFill>
                <a:ea typeface="+mj-ea"/>
                <a:cs typeface="+mj-cs"/>
                <a:sym typeface="UC Berkeley OS Sign"/>
              </a:rPr>
            </a:br>
            <a:r>
              <a:rPr lang="en-US" sz="4000" b="1" dirty="0">
                <a:solidFill>
                  <a:prstClr val="black"/>
                </a:solidFill>
                <a:ea typeface="+mj-ea"/>
                <a:cs typeface="+mj-cs"/>
                <a:sym typeface="UC Berkeley OS Sign"/>
              </a:rPr>
              <a:t>with </a:t>
            </a:r>
            <a:r>
              <a:rPr lang="en-US" sz="4000" b="1" dirty="0" smtClean="0">
                <a:solidFill>
                  <a:prstClr val="black"/>
                </a:solidFill>
                <a:ea typeface="+mj-ea"/>
                <a:cs typeface="+mj-cs"/>
                <a:sym typeface="UC Berkeley OS Sign"/>
              </a:rPr>
              <a:t>Broad </a:t>
            </a:r>
            <a:r>
              <a:rPr lang="en-US" sz="4000" b="1" dirty="0">
                <a:solidFill>
                  <a:prstClr val="black"/>
                </a:solidFill>
                <a:ea typeface="+mj-ea"/>
                <a:cs typeface="+mj-cs"/>
                <a:sym typeface="UC Berkeley OS Sign"/>
              </a:rPr>
              <a:t>Scope and Scale</a:t>
            </a:r>
            <a:endParaRPr lang="en-US" dirty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70" y="1828800"/>
            <a:ext cx="7821632" cy="450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le 9"/>
          <p:cNvSpPr>
            <a:spLocks noGrp="1"/>
          </p:cNvSpPr>
          <p:nvPr>
            <p:ph type="title"/>
          </p:nvPr>
        </p:nvSpPr>
        <p:spPr>
          <a:xfrm>
            <a:off x="4790151" y="3657600"/>
            <a:ext cx="3187751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59658" algn="l"/>
                <a:tab pos="1311502" algn="l"/>
                <a:tab pos="1972275" algn="l"/>
                <a:tab pos="2624119" algn="l"/>
                <a:tab pos="3284892" algn="l"/>
                <a:tab pos="3945666" algn="l"/>
                <a:tab pos="4597510" algn="l"/>
                <a:tab pos="5240424" algn="l"/>
                <a:tab pos="5910127" algn="l"/>
                <a:tab pos="6561971" algn="l"/>
                <a:tab pos="7231674" algn="l"/>
                <a:tab pos="7874589" algn="l"/>
              </a:tabLst>
            </a:pPr>
            <a:r>
              <a:rPr lang="en-US" sz="3600" b="1" dirty="0">
                <a:sym typeface="UC Berkeley OS Sign"/>
              </a:rPr>
              <a:t>Library of Congress Classification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977" y="3329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FLASHBACK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4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An Organizing System </a:t>
            </a:r>
            <a:br>
              <a:rPr lang="en-US" sz="4000" b="1" dirty="0" smtClean="0">
                <a:sym typeface="UC Berkeley OS Sign"/>
              </a:rPr>
            </a:br>
            <a:r>
              <a:rPr lang="en-US" sz="4000" b="1" dirty="0" smtClean="0">
                <a:sym typeface="UC Berkeley OS Sign"/>
              </a:rPr>
              <a:t>with Narrow Scope and Scale</a:t>
            </a:r>
          </a:p>
        </p:txBody>
      </p:sp>
      <p:pic>
        <p:nvPicPr>
          <p:cNvPr id="146434" name="Picture 2" descr="https://encrypted-tbn0.gstatic.com/images?q=tbn:ANd9GcSIyphzqYw3CYHbsLUsaERhd-3S9qqNDkuiWff46kvH3uPtj-tK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00200"/>
            <a:ext cx="6714238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71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2057400"/>
            <a:ext cx="6938155" cy="3944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0423" y="381000"/>
            <a:ext cx="952500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Why</a:t>
            </a:r>
            <a:r>
              <a:rPr lang="en-US" sz="4000" b="1" dirty="0">
                <a:latin typeface="+mj-lt"/>
                <a:ea typeface="+mj-ea"/>
                <a:cs typeface="+mj-cs"/>
              </a:rPr>
              <a:t> Is Scope More Important Than Scale?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7978" y="136385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Hint: 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41940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87128" y="2286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4000" b="1" dirty="0" smtClean="0"/>
              <a:t>Nature and Number of Users</a:t>
            </a:r>
            <a:endParaRPr lang="en-US" sz="40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62000" y="1752600"/>
            <a:ext cx="7163247" cy="50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How precisely a collection of resources can be described and organized depends on well user types and requirements are known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In what contexts can user types and individual users be controlled and identified? 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In what contexts is it difficult to know the number of types and users until the organizing system is in operation?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 smtClean="0">
              <a:latin typeface="UC Berkeley OS Sign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690440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935162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/>
              <a:t>Who Are We Designing For?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User</a:t>
            </a:r>
          </a:p>
          <a:p>
            <a:r>
              <a:rPr lang="en-US" dirty="0" smtClean="0"/>
              <a:t>Operator</a:t>
            </a:r>
          </a:p>
          <a:p>
            <a:r>
              <a:rPr lang="en-US" dirty="0" smtClean="0"/>
              <a:t>Customer</a:t>
            </a:r>
          </a:p>
          <a:p>
            <a:r>
              <a:rPr lang="en-US" dirty="0" smtClean="0"/>
              <a:t>Patient</a:t>
            </a:r>
          </a:p>
          <a:p>
            <a:r>
              <a:rPr lang="en-US" dirty="0" smtClean="0"/>
              <a:t>Client</a:t>
            </a:r>
          </a:p>
          <a:p>
            <a:r>
              <a:rPr lang="en-US" dirty="0" smtClean="0"/>
              <a:t>Buyer</a:t>
            </a:r>
          </a:p>
          <a:p>
            <a:r>
              <a:rPr lang="en-US" dirty="0" smtClean="0"/>
              <a:t>…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How do these target users differ? Do they prioritize requirements in the same way?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4000" b="1" dirty="0" smtClean="0"/>
              <a:t> The Choice of </a:t>
            </a:r>
            <a:br>
              <a:rPr lang="en-US" sz="4000" b="1" dirty="0" smtClean="0"/>
            </a:br>
            <a:r>
              <a:rPr lang="en-US" sz="4000" b="1" dirty="0" smtClean="0"/>
              <a:t>Organizing Properties Matters!</a:t>
            </a:r>
            <a:endParaRPr lang="en-US" sz="40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" y="1524000"/>
            <a:ext cx="8077200" cy="502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800" dirty="0" smtClean="0"/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Organization using behavior or preferences can make interactions highly efficient for some users and the opposite for those who act differently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=&gt; WINNERS AND LOSERS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When multiple properties are used to organize resources, their order determines the arrangement and the ease of interactions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This implies the need to prioritize user and interaction types</a:t>
            </a:r>
          </a:p>
        </p:txBody>
      </p:sp>
    </p:spTree>
    <p:extLst>
      <p:ext uri="{BB962C8B-B14F-4D97-AF65-F5344CB8AC3E}">
        <p14:creationId xmlns:p14="http://schemas.microsoft.com/office/powerpoint/2010/main" val="2799673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ecurity lines at airpor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7" y="533400"/>
            <a:ext cx="448138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105399" y="3831336"/>
          <a:ext cx="3776334" cy="256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5" imgW="2463492" imgH="1676190" progId="">
                  <p:embed/>
                </p:oleObj>
              </mc:Choice>
              <mc:Fallback>
                <p:oleObj name="Image" r:id="rId5" imgW="2463492" imgH="16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399" y="3831336"/>
                        <a:ext cx="3776334" cy="25694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67640" y="3810000"/>
          <a:ext cx="4559808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7" imgW="3352381" imgH="1904762" progId="">
                  <p:embed/>
                </p:oleObj>
              </mc:Choice>
              <mc:Fallback>
                <p:oleObj name="Image" r:id="rId7" imgW="3352381" imgH="19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" y="3810000"/>
                        <a:ext cx="4559808" cy="259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953000" y="990600"/>
            <a:ext cx="3962400" cy="162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2955"/>
              </a:buClr>
              <a:buSzPct val="44000"/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  <a:sym typeface="UC Berkeley OS Sign"/>
              </a:rPr>
              <a:t>Winners and Losers in Airport Organizing Systems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01375" y="150103"/>
            <a:ext cx="166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FLASHBACK</a:t>
            </a:r>
          </a:p>
        </p:txBody>
      </p:sp>
    </p:spTree>
    <p:extLst>
      <p:ext uri="{BB962C8B-B14F-4D97-AF65-F5344CB8AC3E}">
        <p14:creationId xmlns:p14="http://schemas.microsoft.com/office/powerpoint/2010/main" val="13621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13116" y="30480"/>
            <a:ext cx="8228707" cy="187452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b="1" dirty="0" smtClean="0"/>
              <a:t>The Organizing System Lifecycle:</a:t>
            </a:r>
            <a:br>
              <a:rPr lang="en-US" b="1" dirty="0" smtClean="0"/>
            </a:br>
            <a:r>
              <a:rPr lang="en-US" b="1" dirty="0" smtClean="0"/>
              <a:t> 4 Phases</a:t>
            </a:r>
            <a:endParaRPr lang="en-US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81000" y="984738"/>
            <a:ext cx="8077200" cy="56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r>
              <a:rPr lang="en-US" sz="2800" dirty="0" smtClean="0"/>
              <a:t>  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Defining and scoping the domain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Identifying requirements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Design and implementation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Operations and maintenance</a:t>
            </a:r>
            <a:br>
              <a:rPr lang="en-US" sz="2800" dirty="0" smtClean="0">
                <a:latin typeface="UC Berkeley OS Sign"/>
                <a:sym typeface="UC Berkeley OS Sign"/>
              </a:rPr>
            </a:br>
            <a:endParaRPr lang="en-US" sz="2800" dirty="0" smtClean="0">
              <a:latin typeface="UC Berkeley OS Sign"/>
              <a:sym typeface="UC Berkeley OS Sign"/>
            </a:endParaRP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There is always a lifecycle, </a:t>
            </a:r>
            <a:r>
              <a:rPr lang="en-US" sz="2800" dirty="0" smtClean="0">
                <a:latin typeface="UC Berkeley OS Sign"/>
                <a:sym typeface="UC Berkeley OS Sign"/>
              </a:rPr>
              <a:t>but these phases are brief and mostly </a:t>
            </a:r>
            <a:r>
              <a:rPr lang="en-US" sz="2800" b="1" i="1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inseparable</a:t>
            </a:r>
            <a:r>
              <a:rPr lang="en-US" sz="2800" b="1" i="1" dirty="0" smtClean="0">
                <a:latin typeface="UC Berkeley OS Sign"/>
                <a:sym typeface="UC Berkeley OS Sign"/>
              </a:rPr>
              <a:t> </a:t>
            </a:r>
            <a:r>
              <a:rPr lang="en-US" sz="2800" dirty="0" smtClean="0">
                <a:latin typeface="UC Berkeley OS Sign"/>
                <a:sym typeface="UC Berkeley OS Sign"/>
              </a:rPr>
              <a:t>for some simple organizing systems, more </a:t>
            </a:r>
            <a:r>
              <a:rPr lang="en-US" sz="2800" b="1" i="1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sequential</a:t>
            </a:r>
            <a:r>
              <a:rPr lang="en-US" sz="2800" b="1" dirty="0" smtClean="0">
                <a:latin typeface="UC Berkeley OS Sign"/>
                <a:sym typeface="UC Berkeley OS Sign"/>
              </a:rPr>
              <a:t> </a:t>
            </a:r>
            <a:r>
              <a:rPr lang="en-US" sz="2800" dirty="0" smtClean="0">
                <a:latin typeface="UC Berkeley OS Sign"/>
                <a:sym typeface="UC Berkeley OS Sign"/>
              </a:rPr>
              <a:t>for others, and more systematic and </a:t>
            </a:r>
            <a:r>
              <a:rPr lang="en-US" sz="2800" b="1" i="1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iterative</a:t>
            </a:r>
            <a:r>
              <a:rPr lang="en-US" sz="2800" dirty="0" smtClean="0">
                <a:latin typeface="UC Berkeley OS Sign"/>
                <a:sym typeface="UC Berkeley OS Sign"/>
              </a:rPr>
              <a:t> for complex organizing systems</a:t>
            </a:r>
          </a:p>
        </p:txBody>
      </p:sp>
    </p:spTree>
    <p:extLst>
      <p:ext uri="{BB962C8B-B14F-4D97-AF65-F5344CB8AC3E}">
        <p14:creationId xmlns:p14="http://schemas.microsoft.com/office/powerpoint/2010/main" val="1848021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132233" y="23884"/>
            <a:ext cx="9011767" cy="994242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 </a:t>
            </a:r>
            <a:r>
              <a:rPr lang="en-US" b="1" dirty="0" smtClean="0"/>
              <a:t>Multiple Properties in Different Order</a:t>
            </a:r>
            <a:endParaRPr lang="en-US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ultiplePropertyOrd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779091"/>
            <a:ext cx="8145745" cy="50387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2416" y="1087117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Organizing the Shirts in a Department Store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777778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4000" b="1" dirty="0" smtClean="0"/>
              <a:t>Expected Lifetime</a:t>
            </a:r>
            <a:endParaRPr lang="en-US" sz="40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" y="1295400"/>
            <a:ext cx="8077200" cy="40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800" dirty="0" smtClean="0"/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Usually correlated with number of users and resources; small collections with single users are often ad hoc and don’t outlive the specific tasks for which they were created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Think architecturally to enable more robustness and flexibility with respect to changes in technology or business contexts</a:t>
            </a:r>
          </a:p>
        </p:txBody>
      </p:sp>
    </p:spTree>
    <p:extLst>
      <p:ext uri="{BB962C8B-B14F-4D97-AF65-F5344CB8AC3E}">
        <p14:creationId xmlns:p14="http://schemas.microsoft.com/office/powerpoint/2010/main" val="4224474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6705600" cy="5022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793" y="236484"/>
            <a:ext cx="7768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Technologically Obsolete Implementation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 of an Organizing System You Use A Lot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08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56432"/>
            <a:ext cx="6445188" cy="2715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958463"/>
            <a:ext cx="5651376" cy="2899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793" y="236484"/>
            <a:ext cx="7768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Technology Enables New Interactions… but the Primary Resources Were Not Changed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096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609707" cy="1190997"/>
          </a:xfrm>
        </p:spPr>
        <p:txBody>
          <a:bodyPr>
            <a:normAutofit fontScale="90000"/>
          </a:bodyPr>
          <a:lstStyle/>
          <a:p>
            <a:pPr marL="160729" indent="-160729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b="1" dirty="0" smtClean="0">
                <a:sym typeface="UC Berkeley OS Sign"/>
              </a:rPr>
              <a:t>Don’t Confuse Lifetime of Resources with that of the Organizing System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DCA-Burger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599" y="1752600"/>
            <a:ext cx="708173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13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 smtClean="0">
                <a:sym typeface="UC Berkeley OS Sign"/>
              </a:rPr>
              <a:t>Case Studies</a:t>
            </a:r>
            <a:br>
              <a:rPr lang="en-US" sz="3600" b="1" dirty="0" smtClean="0">
                <a:sym typeface="UC Berkeley OS Sign"/>
              </a:rPr>
            </a:br>
            <a:endParaRPr lang="en-US" sz="3600" b="1" dirty="0">
              <a:sym typeface="UC Berkeley OS Sign"/>
            </a:endParaRP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401168" y="943841"/>
            <a:ext cx="8458199" cy="523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r>
              <a:rPr lang="en-US" sz="2400" dirty="0" smtClean="0"/>
              <a:t>1/22</a:t>
            </a:r>
          </a:p>
          <a:p>
            <a:pPr lvl="1"/>
            <a:r>
              <a:rPr lang="en-US" sz="2400" dirty="0" smtClean="0"/>
              <a:t>TDO </a:t>
            </a:r>
            <a:r>
              <a:rPr lang="en-US" sz="2400" dirty="0"/>
              <a:t>12.5 Organizing a kitchen (Hardman 2013)</a:t>
            </a:r>
          </a:p>
          <a:p>
            <a:pPr lvl="1"/>
            <a:r>
              <a:rPr lang="en-US" sz="2400" dirty="0"/>
              <a:t>Time Zones (Volkov 2015</a:t>
            </a:r>
            <a:r>
              <a:rPr lang="en-US" sz="2400" dirty="0" smtClean="0"/>
              <a:t>)</a:t>
            </a:r>
          </a:p>
          <a:p>
            <a:pPr marL="0" lvl="1"/>
            <a:r>
              <a:rPr lang="en-US" sz="2400" dirty="0" smtClean="0"/>
              <a:t>1/24</a:t>
            </a:r>
          </a:p>
          <a:p>
            <a:pPr lvl="1"/>
            <a:r>
              <a:rPr lang="en-US" sz="2400" dirty="0"/>
              <a:t>TDO 12.1 Multi-generational photo collection</a:t>
            </a:r>
          </a:p>
          <a:p>
            <a:pPr lvl="1"/>
            <a:r>
              <a:rPr lang="en-US" sz="2400" dirty="0"/>
              <a:t>TDO 12.3 Smarter farming in Japan</a:t>
            </a:r>
          </a:p>
          <a:p>
            <a:pPr lvl="1"/>
            <a:r>
              <a:rPr lang="en-US" sz="2400" dirty="0"/>
              <a:t>Medical Emergencies (Delzompo </a:t>
            </a:r>
            <a:r>
              <a:rPr lang="en-US" sz="2400" dirty="0" smtClean="0"/>
              <a:t>2018)</a:t>
            </a:r>
          </a:p>
          <a:p>
            <a:r>
              <a:rPr lang="en-US" sz="2400" dirty="0" smtClean="0"/>
              <a:t>1/29</a:t>
            </a:r>
          </a:p>
          <a:p>
            <a:pPr lvl="1"/>
            <a:r>
              <a:rPr lang="en-US" sz="2400" dirty="0" smtClean="0"/>
              <a:t>TDO </a:t>
            </a:r>
            <a:r>
              <a:rPr lang="en-US" sz="2400" dirty="0"/>
              <a:t>12.4 Single-source textbook publishing</a:t>
            </a:r>
          </a:p>
          <a:p>
            <a:pPr lvl="1"/>
            <a:r>
              <a:rPr lang="en-US" sz="2400" dirty="0"/>
              <a:t>TDO 12.6 Earth orbiting satellites (Brenners 2014)</a:t>
            </a:r>
          </a:p>
          <a:p>
            <a:pPr lvl="1"/>
            <a:r>
              <a:rPr lang="en-US" sz="2400" dirty="0" smtClean="0"/>
              <a:t>TDO </a:t>
            </a:r>
            <a:r>
              <a:rPr lang="en-US" sz="2400" dirty="0"/>
              <a:t>12.18 Neuroscience lab (Gerber 2013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Cognitive Neuroscience (Griffith 2018)</a:t>
            </a:r>
          </a:p>
          <a:p>
            <a:pPr lvl="1"/>
            <a:r>
              <a:rPr lang="en-US" sz="2400" dirty="0" smtClean="0"/>
              <a:t>Organized </a:t>
            </a:r>
            <a:r>
              <a:rPr lang="en-US" sz="2400" dirty="0"/>
              <a:t>Crime (Sondhi 2015)</a:t>
            </a:r>
          </a:p>
          <a:p>
            <a:pPr marL="0" lvl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3"/>
            <a:ext cx="233497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44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4000" b="1" dirty="0" smtClean="0"/>
              <a:t>Physical or Technological Environment</a:t>
            </a:r>
            <a:endParaRPr lang="en-US" sz="40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" y="1524000"/>
            <a:ext cx="8077200" cy="42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Physical environments create possibilities for organizing and interaction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But there might be constraints that limit them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“Installed base” or “legacy” concerns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Be careful if you are designing or selecting technology for an organizing system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Avoid </a:t>
            </a:r>
            <a:r>
              <a:rPr lang="en-US" sz="2800" dirty="0" smtClean="0">
                <a:solidFill>
                  <a:srgbClr val="FF0000"/>
                </a:solidFill>
                <a:latin typeface="UC Berkeley OS Sign"/>
                <a:sym typeface="UC Berkeley OS Sign"/>
              </a:rPr>
              <a:t>resource-specific investments </a:t>
            </a:r>
            <a:r>
              <a:rPr lang="en-US" sz="2800" dirty="0" smtClean="0">
                <a:latin typeface="UC Berkeley OS Sign"/>
                <a:sym typeface="UC Berkeley OS Sign"/>
              </a:rPr>
              <a:t>unless absolutely justified</a:t>
            </a:r>
          </a:p>
        </p:txBody>
      </p:sp>
    </p:spTree>
    <p:extLst>
      <p:ext uri="{BB962C8B-B14F-4D97-AF65-F5344CB8AC3E}">
        <p14:creationId xmlns:p14="http://schemas.microsoft.com/office/powerpoint/2010/main" val="1955224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44673"/>
            <a:ext cx="4122761" cy="2742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72359"/>
            <a:ext cx="3940486" cy="2622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58" y="3662083"/>
            <a:ext cx="4032443" cy="295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02203" y="243767"/>
            <a:ext cx="4055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600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olidFill>
                  <a:prstClr val="black"/>
                </a:solidFill>
                <a:latin typeface="UC Berkeley OS Sign"/>
                <a:sym typeface="UC Berkeley OS Sign"/>
              </a:rPr>
              <a:t>The environment influences that expectations, behavior, and experience of the people who interact with it</a:t>
            </a:r>
          </a:p>
        </p:txBody>
      </p:sp>
    </p:spTree>
    <p:extLst>
      <p:ext uri="{BB962C8B-B14F-4D97-AF65-F5344CB8AC3E}">
        <p14:creationId xmlns:p14="http://schemas.microsoft.com/office/powerpoint/2010/main" val="2766483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4000" b="1" dirty="0" smtClean="0"/>
              <a:t>Physical or Technological Environment (2)</a:t>
            </a:r>
            <a:endParaRPr lang="en-US" sz="4000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" y="1524000"/>
            <a:ext cx="8077200" cy="322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Estimating the ultimate size of a collection at the beginning of an organizing system’s lifecycle can reduce scaling issues related to storage or interaction space</a:t>
            </a:r>
          </a:p>
          <a:p>
            <a:pPr marL="1607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Invest in flexibility and extensibility</a:t>
            </a:r>
            <a:endParaRPr lang="en-US" sz="2800" dirty="0">
              <a:latin typeface="UC Berkeley OS Sign"/>
              <a:sym typeface="UC Berkeley OS Sign"/>
            </a:endParaRP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 smtClean="0">
              <a:latin typeface="UC Berkeley OS Sign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1011248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446" y="2286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b="1" dirty="0" smtClean="0"/>
              <a:t>Relationships with Other</a:t>
            </a:r>
            <a:br>
              <a:rPr lang="en-US" b="1" dirty="0" smtClean="0"/>
            </a:br>
            <a:r>
              <a:rPr lang="en-US" b="1" dirty="0" smtClean="0"/>
              <a:t> Organizing Systems</a:t>
            </a:r>
            <a:endParaRPr lang="en-US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72357" y="1066800"/>
            <a:ext cx="8077200" cy="494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800" dirty="0" smtClean="0"/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No organizing system exists in isolation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There are always overlapping and adjacent systems from the user’s perspective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BEST/WORST EXAMPLE:  </a:t>
            </a:r>
            <a:r>
              <a:rPr lang="en-US" sz="2800" dirty="0"/>
              <a:t>Healthcare ecosystem: the inter-enterprise interactions among the organizing systems of physicians, hospitals, medical labs, insurance companies, government agencies, and other parties involved in healthcare. </a:t>
            </a:r>
            <a:endParaRPr lang="en-US" sz="2800" dirty="0" smtClean="0">
              <a:latin typeface="UC Berkeley OS Sign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103231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>Factors that Influence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A Design </a:t>
            </a:r>
            <a:r>
              <a:rPr lang="en-US" sz="3600" b="1" dirty="0" smtClean="0"/>
              <a:t>Methodology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Your understanding of the problem and problem domain</a:t>
            </a:r>
          </a:p>
          <a:p>
            <a:r>
              <a:rPr lang="en-US" dirty="0" smtClean="0"/>
              <a:t>How stable or predictable the domain is</a:t>
            </a:r>
          </a:p>
          <a:p>
            <a:r>
              <a:rPr lang="en-US" dirty="0" smtClean="0"/>
              <a:t>Whether your design decisions are easily changed</a:t>
            </a:r>
          </a:p>
          <a:p>
            <a:r>
              <a:rPr lang="en-US" dirty="0" smtClean="0"/>
              <a:t>Whether others must be involved in the design process</a:t>
            </a:r>
          </a:p>
        </p:txBody>
      </p:sp>
    </p:spTree>
    <p:extLst>
      <p:ext uri="{BB962C8B-B14F-4D97-AF65-F5344CB8AC3E}">
        <p14:creationId xmlns:p14="http://schemas.microsoft.com/office/powerpoint/2010/main" val="37744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446" y="2286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b="1" dirty="0" smtClean="0"/>
              <a:t>Relationships with Other</a:t>
            </a:r>
            <a:br>
              <a:rPr lang="en-US" b="1" dirty="0" smtClean="0"/>
            </a:br>
            <a:r>
              <a:rPr lang="en-US" b="1" dirty="0" smtClean="0"/>
              <a:t> Organizing Systems</a:t>
            </a:r>
            <a:endParaRPr lang="en-US" b="1" dirty="0" smtClean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72357" y="1066800"/>
            <a:ext cx="8077200" cy="37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800" dirty="0" smtClean="0"/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Sometimes it is possible to design these to work together to achieve integration and interoperability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>
                <a:latin typeface="UC Berkeley OS Sign"/>
                <a:sym typeface="UC Berkeley OS Sign"/>
              </a:rPr>
              <a:t>But sometimes “Standards Wars” emerge</a:t>
            </a:r>
          </a:p>
          <a:p>
            <a:pPr marL="1607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At very least, try not to make this difficult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Architectural thinking helps a lot! </a:t>
            </a:r>
          </a:p>
        </p:txBody>
      </p:sp>
    </p:spTree>
    <p:extLst>
      <p:ext uri="{BB962C8B-B14F-4D97-AF65-F5344CB8AC3E}">
        <p14:creationId xmlns:p14="http://schemas.microsoft.com/office/powerpoint/2010/main" val="3529661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Architectural Thinking</a:t>
            </a:r>
            <a:br>
              <a:rPr lang="en-US" sz="5400" b="1" dirty="0" smtClean="0"/>
            </a:br>
            <a:r>
              <a:rPr lang="en-US" sz="5400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433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Defining </a:t>
            </a:r>
            <a:r>
              <a:rPr lang="en-US" sz="4000" b="1" dirty="0"/>
              <a:t>"</a:t>
            </a:r>
            <a:r>
              <a:rPr lang="en-US" sz="4000" b="1" dirty="0">
                <a:sym typeface="UC Berkeley OS Sign"/>
              </a:rPr>
              <a:t>Architecture</a:t>
            </a:r>
            <a:r>
              <a:rPr lang="en-US" sz="4000" b="1" dirty="0"/>
              <a:t>"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14278" y="1648197"/>
            <a:ext cx="7714549" cy="49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latin typeface="UC Berkeley OS Sign"/>
              </a:rPr>
              <a:t>An architecture describes a system's components (or "building blocks") and their relationships with each other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latin typeface="UC Berkeley OS Sign"/>
              </a:rPr>
              <a:t>This gives an "architected" system an explicit model, in contrast with systems that are implemented incrementally without a master plan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Abstract patterns of information content or organization are sometimes called </a:t>
            </a:r>
            <a:r>
              <a:rPr lang="en-US" sz="3200" dirty="0" smtClean="0">
                <a:latin typeface="UC Berkeley OS Sign"/>
              </a:rPr>
              <a:t>“information architecture”</a:t>
            </a:r>
          </a:p>
        </p:txBody>
      </p:sp>
    </p:spTree>
    <p:extLst>
      <p:ext uri="{BB962C8B-B14F-4D97-AF65-F5344CB8AC3E}">
        <p14:creationId xmlns:p14="http://schemas.microsoft.com/office/powerpoint/2010/main" val="3157174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9" descr="SpiceRack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863" y="1709521"/>
            <a:ext cx="2032620" cy="26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766" y="578459"/>
            <a:ext cx="8228707" cy="1190997"/>
          </a:xfrm>
        </p:spPr>
        <p:txBody>
          <a:bodyPr>
            <a:normAutofit/>
          </a:bodyPr>
          <a:lstStyle/>
          <a:p>
            <a:pPr indent="-160729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>
                <a:sym typeface="UC Berkeley OS Sign"/>
              </a:rPr>
              <a:t>Principles don’t Specify Implementation: </a:t>
            </a: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“Organize Spices Alphabetically”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B44BB692-D1FD-4229-B89F-79C543D2655F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6632" name="Picture 16" descr="SpiceRack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3421" y="1905000"/>
            <a:ext cx="2029271" cy="262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7" descr="SpiceRack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6131" y="1861170"/>
            <a:ext cx="1891978" cy="243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20" descr="SpiceRack5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7114" y="4322086"/>
            <a:ext cx="2591842" cy="19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21" descr="SpiceRack8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6687" y="4416400"/>
            <a:ext cx="4771802" cy="14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38200" y="59436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THINK ARCHITECTURALLY!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977" y="3329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FLASHBACK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69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ucb-tdo-chapter1.3.2-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34" y="267890"/>
            <a:ext cx="5857875" cy="6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250493" y="1371600"/>
            <a:ext cx="2694384" cy="1190997"/>
          </a:xfrm>
          <a:prstGeom prst="rect">
            <a:avLst/>
          </a:prstGeom>
        </p:spPr>
        <p:txBody>
          <a:bodyPr/>
          <a:lstStyle/>
          <a:p>
            <a:pPr indent="-160729"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>
                <a:latin typeface="+mj-lt"/>
                <a:ea typeface="+mj-ea"/>
                <a:cs typeface="+mj-cs"/>
              </a:rPr>
              <a:t>The </a:t>
            </a:r>
            <a:br>
              <a:rPr lang="en-US" sz="3600" b="1" dirty="0">
                <a:latin typeface="+mj-lt"/>
                <a:ea typeface="+mj-ea"/>
                <a:cs typeface="+mj-cs"/>
              </a:rPr>
            </a:br>
            <a:r>
              <a:rPr lang="en-US" sz="3600" b="1" dirty="0">
                <a:latin typeface="+mj-lt"/>
                <a:ea typeface="+mj-ea"/>
                <a:cs typeface="+mj-cs"/>
              </a:rPr>
              <a:t>Three-Tier Architecture</a:t>
            </a:r>
            <a:endParaRPr lang="en-US" sz="3600" b="1" dirty="0">
              <a:latin typeface="+mj-lt"/>
              <a:ea typeface="+mj-ea"/>
              <a:cs typeface="+mj-cs"/>
              <a:sym typeface="UC Berkeley OS Sign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285750" y="3233047"/>
            <a:ext cx="2411016" cy="320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31" dirty="0"/>
              <a:t>Organizing Principles</a:t>
            </a:r>
            <a:br>
              <a:rPr lang="en-US" altLang="en-US" sz="2531" dirty="0"/>
            </a:br>
            <a:r>
              <a:rPr lang="en-US" altLang="en-US" sz="2531" dirty="0"/>
              <a:t>are logically separated from Implementation and Presentation Tiers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493" y="239035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FLASHBACK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 smtClean="0">
                <a:sym typeface="UC Berkeley OS Sign"/>
              </a:rPr>
              <a:t>Built Environments and City Plans</a:t>
            </a:r>
            <a:endParaRPr lang="en-US" sz="3600" b="1" dirty="0">
              <a:sym typeface="UC Berkeley OS Sign"/>
            </a:endParaRP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1524000" y="1447800"/>
            <a:ext cx="6934200" cy="430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altLang="ja-JP" sz="2400" dirty="0"/>
              <a:t>Built environments / city plans are places, but are usually organizing people and their interactions rather than “the land”</a:t>
            </a:r>
            <a:endParaRPr lang="en-US" sz="2400" dirty="0"/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/>
              <a:t>The easiest and most efficient way to organize space is using a coordinate grid, with streets intersecting at perpendicular angles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 smtClean="0"/>
              <a:t>Hills, rivers, and other natural features make it more difficult to impose systematic organization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400" dirty="0" smtClean="0"/>
              <a:t>Most </a:t>
            </a:r>
            <a:r>
              <a:rPr lang="en-US" sz="2400" dirty="0"/>
              <a:t>cities developed over long time periods and their “legacy organization” constrains their current organization </a:t>
            </a:r>
            <a:r>
              <a:rPr lang="en-US" altLang="ja-JP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469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/>
              <a:t>Salt Lake City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" y="1295400"/>
            <a:ext cx="835914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/>
              <a:t>Seattle: Architectural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8361"/>
            <a:ext cx="4116493" cy="435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88" y="1848361"/>
            <a:ext cx="3126391" cy="435864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8714409">
            <a:off x="3863457" y="5315182"/>
            <a:ext cx="2380645" cy="1307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50344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Miles from Downtown Seattle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752600"/>
            <a:ext cx="4268893" cy="472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67088" y="1752600"/>
            <a:ext cx="3126391" cy="472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Case Study: Universal Vending Machine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14278" y="1648197"/>
            <a:ext cx="7714549" cy="476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latin typeface="UC Berkeley OS Sign"/>
              </a:rPr>
              <a:t>Traditional vending machines are designed for specific types of physical merchandise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latin typeface="UC Berkeley OS Sign"/>
              </a:rPr>
              <a:t>Every </a:t>
            </a:r>
            <a:r>
              <a:rPr lang="en-US" sz="3200" dirty="0">
                <a:latin typeface="UC Berkeley OS Sign"/>
              </a:rPr>
              <a:t>vending machine can be different in terms of the merchandise sold, the organization of </a:t>
            </a:r>
            <a:r>
              <a:rPr lang="en-US" sz="3200" dirty="0" smtClean="0">
                <a:latin typeface="UC Berkeley OS Sign"/>
              </a:rPr>
              <a:t>the merchandise </a:t>
            </a:r>
            <a:r>
              <a:rPr lang="en-US" sz="3200" dirty="0">
                <a:latin typeface="UC Berkeley OS Sign"/>
              </a:rPr>
              <a:t>in the machine, the currency accepted, the organization of the currency in the machine, </a:t>
            </a:r>
            <a:r>
              <a:rPr lang="en-US" sz="3200" dirty="0" smtClean="0">
                <a:latin typeface="UC Berkeley OS Sign"/>
              </a:rPr>
              <a:t>the user </a:t>
            </a:r>
            <a:r>
              <a:rPr lang="en-US" sz="3200" dirty="0">
                <a:latin typeface="UC Berkeley OS Sign"/>
              </a:rPr>
              <a:t>interactions supported etc.</a:t>
            </a:r>
          </a:p>
        </p:txBody>
      </p:sp>
    </p:spTree>
    <p:extLst>
      <p:ext uri="{BB962C8B-B14F-4D97-AF65-F5344CB8AC3E}">
        <p14:creationId xmlns:p14="http://schemas.microsoft.com/office/powerpoint/2010/main" val="1531555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" y="609600"/>
            <a:ext cx="5638800" cy="563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424" y="609600"/>
            <a:ext cx="429506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ChangeArrowheads="1"/>
          </p:cNvSpPr>
          <p:nvPr>
            <p:ph type="title"/>
          </p:nvPr>
        </p:nvSpPr>
        <p:spPr>
          <a:xfrm>
            <a:off x="607219" y="1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altLang="en-US" b="1" dirty="0"/>
              <a:t>Organizing System: Home Kitchen</a:t>
            </a:r>
            <a:endParaRPr lang="en-US" altLang="en-US" b="1" dirty="0">
              <a:sym typeface="UC Berkeley OS Sign"/>
            </a:endParaRPr>
          </a:p>
        </p:txBody>
      </p:sp>
      <p:pic>
        <p:nvPicPr>
          <p:cNvPr id="91139" name="Picture 3" descr="KitchenOrgPrinciples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844" y="964407"/>
            <a:ext cx="7206258" cy="5404693"/>
          </a:xfrm>
        </p:spPr>
      </p:pic>
      <p:sp>
        <p:nvSpPr>
          <p:cNvPr id="91140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 eaLnBrk="1" hangingPunct="1"/>
            <a:fld id="{FBF3FEB3-ACFF-4C43-8ED5-C02386B7A3B2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 eaLnBrk="1" hangingPunct="1"/>
              <a:t>5</a:t>
            </a:fld>
            <a:endParaRPr lang="en-US" altLang="en-US" sz="1477" dirty="0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sp>
        <p:nvSpPr>
          <p:cNvPr id="91141" name="TextBox 7"/>
          <p:cNvSpPr txBox="1">
            <a:spLocks noChangeArrowheads="1"/>
          </p:cNvSpPr>
          <p:nvPr/>
        </p:nvSpPr>
        <p:spPr bwMode="auto">
          <a:xfrm>
            <a:off x="285750" y="6620248"/>
            <a:ext cx="8090297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125" dirty="0"/>
              <a:t>Photo by Emilie Hardman (</a:t>
            </a:r>
            <a:r>
              <a:rPr lang="en-US" altLang="en-US" sz="1125" dirty="0">
                <a:hlinkClick r:id="rId4"/>
              </a:rPr>
              <a:t>http://www.flickr.com/photos/quintanaroo/2741672230/</a:t>
            </a:r>
            <a:r>
              <a:rPr lang="en-US" altLang="en-US" sz="1125" dirty="0"/>
              <a:t>/)  Used by permission</a:t>
            </a:r>
          </a:p>
        </p:txBody>
      </p:sp>
    </p:spTree>
    <p:extLst>
      <p:ext uri="{BB962C8B-B14F-4D97-AF65-F5344CB8AC3E}">
        <p14:creationId xmlns:p14="http://schemas.microsoft.com/office/powerpoint/2010/main" val="2605296990"/>
      </p:ext>
    </p:extLst>
  </p:cSld>
  <p:clrMapOvr>
    <a:masterClrMapping/>
  </p:clrMapOvr>
  <p:transition advTm="982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33400"/>
            <a:ext cx="5795962" cy="5795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219200"/>
            <a:ext cx="322343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6" y="1160593"/>
            <a:ext cx="4211625" cy="4195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158318"/>
            <a:ext cx="3785713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Potluri’s Universal Vending Machine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14278" y="1648197"/>
            <a:ext cx="7714549" cy="49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 </a:t>
            </a:r>
            <a:r>
              <a:rPr lang="en-US" sz="3200" dirty="0" smtClean="0">
                <a:latin typeface="UC Berkeley OS Sign"/>
              </a:rPr>
              <a:t>Separates the user facing component, storage component, catalog (and digital merchandise) component, payment component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latin typeface="UC Berkeley OS Sign"/>
              </a:rPr>
              <a:t>Generalizes “storage” to include capability to deliver goods from other locations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latin typeface="UC Berkeley OS Sign"/>
              </a:rPr>
              <a:t>Abstracts the concept of “payment” to include any resource or interaction the vendor is willing to accept</a:t>
            </a:r>
            <a:endParaRPr lang="en-US" sz="3200" dirty="0">
              <a:latin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4126377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27" y="457200"/>
            <a:ext cx="873804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5410200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Partway There:  </a:t>
            </a:r>
            <a:br>
              <a:rPr lang="en-US" sz="4000" b="1" dirty="0" smtClean="0">
                <a:sym typeface="UC Berkeley OS Sign"/>
              </a:rPr>
            </a:br>
            <a:r>
              <a:rPr lang="en-US" sz="4000" b="1" dirty="0" smtClean="0">
                <a:sym typeface="UC Berkeley OS Sign"/>
              </a:rPr>
              <a:t>Coke Freestyle Vending Machine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743200" y="2060038"/>
            <a:ext cx="5582767" cy="385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latin typeface="UC Berkeley OS Sign"/>
              </a:rPr>
              <a:t>Instead of vending drinks in cans (which limits selection) drinks are mixed “on demand” using extremely concentrated “micro-doses” of ingredients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>
                <a:latin typeface="UC Berkeley OS Sign"/>
              </a:rPr>
              <a:t>This enables the machine to offer more than 100 choices</a:t>
            </a:r>
            <a:endParaRPr lang="en-US" sz="3200" dirty="0">
              <a:latin typeface="UC Berkeley OS Sig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4" y="2053601"/>
            <a:ext cx="2219325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925" y="221641"/>
            <a:ext cx="2074317" cy="16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38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x0Z6LplaM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371600"/>
            <a:ext cx="7044267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0"/>
            <a:ext cx="693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a typeface="+mj-ea"/>
                <a:cs typeface="+mj-cs"/>
                <a:sym typeface="UC Berkeley OS Sign"/>
              </a:rPr>
              <a:t>Partway There:  </a:t>
            </a:r>
            <a:br>
              <a:rPr lang="en-US" sz="4000" b="1" dirty="0">
                <a:solidFill>
                  <a:prstClr val="black"/>
                </a:solidFill>
                <a:ea typeface="+mj-ea"/>
                <a:cs typeface="+mj-cs"/>
                <a:sym typeface="UC Berkeley OS Sign"/>
              </a:rPr>
            </a:br>
            <a:r>
              <a:rPr lang="en-US" sz="4000" b="1" dirty="0" smtClean="0">
                <a:solidFill>
                  <a:prstClr val="black"/>
                </a:solidFill>
                <a:ea typeface="+mj-ea"/>
                <a:cs typeface="+mj-cs"/>
                <a:sym typeface="UC Berkeley OS Sign"/>
              </a:rPr>
              <a:t>3D Printing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2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Assignment 3 – The BART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Describe </a:t>
            </a:r>
            <a:r>
              <a:rPr lang="en-US" dirty="0"/>
              <a:t>the BART system by identifying the interactions used or experienced by people who ride BART.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Organize </a:t>
            </a:r>
            <a:r>
              <a:rPr lang="en-US" dirty="0"/>
              <a:t>them into </a:t>
            </a:r>
            <a:r>
              <a:rPr lang="en-US" dirty="0" smtClean="0"/>
              <a:t>categories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Depict </a:t>
            </a:r>
            <a:r>
              <a:rPr lang="en-US" dirty="0"/>
              <a:t>the organizing system using one or more diagrams that represent the relationships among the services or the categories of interactions that you came up in part 2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Detailed instructions in bCourses.</a:t>
            </a:r>
            <a:br>
              <a:rPr lang="en-US" dirty="0" smtClean="0"/>
            </a:br>
            <a:r>
              <a:rPr lang="en-US" dirty="0" smtClean="0"/>
              <a:t> Due Tuesday Feb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371600"/>
            <a:ext cx="8724542" cy="4710112"/>
          </a:xfrm>
          <a:prstGeom prst="rect">
            <a:avLst/>
          </a:prstGeom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381000" y="201868"/>
            <a:ext cx="8228707" cy="11909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altLang="en-US" b="1" dirty="0" smtClean="0"/>
              <a:t>Organizing System: Time Zones</a:t>
            </a:r>
            <a:endParaRPr lang="en-US" altLang="en-US" b="1" dirty="0"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3537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3600" b="1" dirty="0" smtClean="0">
                <a:sym typeface="UC Berkeley OS Sign"/>
              </a:rPr>
              <a:t>Case Studies</a:t>
            </a:r>
            <a:br>
              <a:rPr lang="en-US" sz="3600" b="1" dirty="0" smtClean="0">
                <a:sym typeface="UC Berkeley OS Sign"/>
              </a:rPr>
            </a:br>
            <a:endParaRPr lang="en-US" sz="3600" b="1" dirty="0">
              <a:sym typeface="UC Berkeley OS Sign"/>
            </a:endParaRP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03324D3-4AF0-4F8E-83D6-825208A90235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401168" y="943841"/>
            <a:ext cx="8458199" cy="523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r>
              <a:rPr lang="en-US" sz="2400" dirty="0" smtClean="0"/>
              <a:t>1/22</a:t>
            </a:r>
          </a:p>
          <a:p>
            <a:pPr lvl="1"/>
            <a:r>
              <a:rPr lang="en-US" sz="2400" dirty="0" smtClean="0"/>
              <a:t>TDO </a:t>
            </a:r>
            <a:r>
              <a:rPr lang="en-US" sz="2400" dirty="0"/>
              <a:t>12.5 Organizing a kitchen (Hardman 2013)</a:t>
            </a:r>
          </a:p>
          <a:p>
            <a:pPr lvl="1"/>
            <a:r>
              <a:rPr lang="en-US" sz="2400" dirty="0"/>
              <a:t>Time Zones (Volkov 2015</a:t>
            </a:r>
            <a:r>
              <a:rPr lang="en-US" sz="2400" dirty="0" smtClean="0"/>
              <a:t>)</a:t>
            </a:r>
          </a:p>
          <a:p>
            <a:pPr marL="0" lvl="1"/>
            <a:r>
              <a:rPr lang="en-US" sz="2400" dirty="0" smtClean="0"/>
              <a:t>1/24</a:t>
            </a:r>
          </a:p>
          <a:p>
            <a:pPr lvl="1"/>
            <a:r>
              <a:rPr lang="en-US" sz="2400" dirty="0"/>
              <a:t>TDO 12.1 Multi-generational photo collection</a:t>
            </a:r>
          </a:p>
          <a:p>
            <a:pPr lvl="1"/>
            <a:r>
              <a:rPr lang="en-US" sz="2400" dirty="0"/>
              <a:t>TDO 12.3 Smarter farming in Japan</a:t>
            </a:r>
          </a:p>
          <a:p>
            <a:pPr lvl="1"/>
            <a:r>
              <a:rPr lang="en-US" sz="2400" dirty="0"/>
              <a:t>Medical Emergencies (Delzompo </a:t>
            </a:r>
            <a:r>
              <a:rPr lang="en-US" sz="2400" dirty="0" smtClean="0"/>
              <a:t>2018)</a:t>
            </a:r>
          </a:p>
          <a:p>
            <a:r>
              <a:rPr lang="en-US" sz="2400" dirty="0" smtClean="0"/>
              <a:t>1/29</a:t>
            </a:r>
          </a:p>
          <a:p>
            <a:pPr lvl="1"/>
            <a:r>
              <a:rPr lang="en-US" sz="2400" dirty="0" smtClean="0"/>
              <a:t>TDO </a:t>
            </a:r>
            <a:r>
              <a:rPr lang="en-US" sz="2400" dirty="0"/>
              <a:t>12.4 Single-source textbook publishing</a:t>
            </a:r>
          </a:p>
          <a:p>
            <a:pPr lvl="1"/>
            <a:r>
              <a:rPr lang="en-US" sz="2400" dirty="0"/>
              <a:t>TDO 12.6 Earth orbiting satellites (Brenners 2014)</a:t>
            </a:r>
          </a:p>
          <a:p>
            <a:pPr lvl="1"/>
            <a:r>
              <a:rPr lang="en-US" sz="2400" dirty="0" smtClean="0"/>
              <a:t>TDO </a:t>
            </a:r>
            <a:r>
              <a:rPr lang="en-US" sz="2400" dirty="0"/>
              <a:t>12.18 Neuroscience lab (Gerber 2013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Cognitive Neuroscience (Griffith 2018)</a:t>
            </a:r>
          </a:p>
          <a:p>
            <a:pPr lvl="1"/>
            <a:r>
              <a:rPr lang="en-US" sz="2400" dirty="0" smtClean="0"/>
              <a:t>Organized </a:t>
            </a:r>
            <a:r>
              <a:rPr lang="en-US" sz="2400" dirty="0"/>
              <a:t>Crime (Sondhi 2015)</a:t>
            </a:r>
          </a:p>
          <a:p>
            <a:pPr marL="0" lvl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3"/>
            <a:ext cx="233497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4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 Lifecycle with Inseparable Phases</a:t>
            </a:r>
            <a:endParaRPr lang="en-US" dirty="0"/>
          </a:p>
        </p:txBody>
      </p:sp>
      <p:pic>
        <p:nvPicPr>
          <p:cNvPr id="3074" name="Picture 2" descr="http://www.imprintculturelab.com/wp-content/uploads/2012/10/just-do-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8639175" cy="5400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0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A “Waterfall” or Sequential Lifecycle</a:t>
            </a:r>
          </a:p>
        </p:txBody>
      </p:sp>
      <p:pic>
        <p:nvPicPr>
          <p:cNvPr id="1026" name="Picture 2" descr="D:\courses\F2011\228\figures\Waterfall_mod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7924800" cy="5486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24500" y="1917842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What kinds of systems can be built this way?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4724400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What kinds of systems can’t be built this way?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1552</Words>
  <Application>Microsoft Office PowerPoint</Application>
  <PresentationFormat>On-screen Show (4:3)</PresentationFormat>
  <Paragraphs>297</Paragraphs>
  <Slides>57</Slides>
  <Notes>51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MS PGothic</vt:lpstr>
      <vt:lpstr>MS PGothic</vt:lpstr>
      <vt:lpstr>Arial</vt:lpstr>
      <vt:lpstr>Calibri</vt:lpstr>
      <vt:lpstr>UC Berkeley OS Sign</vt:lpstr>
      <vt:lpstr>Wingdings</vt:lpstr>
      <vt:lpstr>ヒラギノ角ゴ ProN W3</vt:lpstr>
      <vt:lpstr>Office Theme</vt:lpstr>
      <vt:lpstr>Image</vt:lpstr>
      <vt:lpstr>CogSci 190 “Sensemaking and Organizing” Spring 2019</vt:lpstr>
      <vt:lpstr>PowerPoint Presentation</vt:lpstr>
      <vt:lpstr>  The Organizing System Lifecycle:  4 Phases</vt:lpstr>
      <vt:lpstr>Factors that Influence A Design Methodology</vt:lpstr>
      <vt:lpstr>Organizing System: Home Kitchen</vt:lpstr>
      <vt:lpstr>PowerPoint Presentation</vt:lpstr>
      <vt:lpstr>Case Studies </vt:lpstr>
      <vt:lpstr>A Lifecycle with Inseparable Phases</vt:lpstr>
      <vt:lpstr>A “Waterfall” or Sequential Lifecycle</vt:lpstr>
      <vt:lpstr>Waterfall Methodologies</vt:lpstr>
      <vt:lpstr>Mise-en-place</vt:lpstr>
      <vt:lpstr>PowerPoint Presentation</vt:lpstr>
      <vt:lpstr>Case Studies </vt:lpstr>
      <vt:lpstr>A “Spiral” or Iterative Lifecycle</vt:lpstr>
      <vt:lpstr>Iterative Methods</vt:lpstr>
      <vt:lpstr>PowerPoint Presentation</vt:lpstr>
      <vt:lpstr>PowerPoint Presentation</vt:lpstr>
      <vt:lpstr>Phase 1: Defining and Scoping  the Domain</vt:lpstr>
      <vt:lpstr>Scope and Scale</vt:lpstr>
      <vt:lpstr>Scope and Scale</vt:lpstr>
      <vt:lpstr>PowerPoint Presentation</vt:lpstr>
      <vt:lpstr>PowerPoint Presentation</vt:lpstr>
      <vt:lpstr>Library of Congress Classification</vt:lpstr>
      <vt:lpstr>An Organizing System  with Narrow Scope and Scale</vt:lpstr>
      <vt:lpstr>PowerPoint Presentation</vt:lpstr>
      <vt:lpstr> Nature and Number of Users</vt:lpstr>
      <vt:lpstr>Who Are We Designing For?</vt:lpstr>
      <vt:lpstr>  The Choice of  Organizing Properties Matters!</vt:lpstr>
      <vt:lpstr>PowerPoint Presentation</vt:lpstr>
      <vt:lpstr> Multiple Properties in Different Order</vt:lpstr>
      <vt:lpstr> Expected Lifetime</vt:lpstr>
      <vt:lpstr>PowerPoint Presentation</vt:lpstr>
      <vt:lpstr>PowerPoint Presentation</vt:lpstr>
      <vt:lpstr> Don’t Confuse Lifetime of Resources with that of the Organizing System</vt:lpstr>
      <vt:lpstr>Case Studies </vt:lpstr>
      <vt:lpstr> Physical or Technological Environment</vt:lpstr>
      <vt:lpstr>PowerPoint Presentation</vt:lpstr>
      <vt:lpstr> Physical or Technological Environment (2)</vt:lpstr>
      <vt:lpstr>  Relationships with Other  Organizing Systems</vt:lpstr>
      <vt:lpstr>  Relationships with Other  Organizing Systems</vt:lpstr>
      <vt:lpstr>Architectural Thinking  </vt:lpstr>
      <vt:lpstr>Defining "Architecture"</vt:lpstr>
      <vt:lpstr>Principles don’t Specify Implementation:  “Organize Spices Alphabetically”</vt:lpstr>
      <vt:lpstr>PowerPoint Presentation</vt:lpstr>
      <vt:lpstr>Built Environments and City Plans</vt:lpstr>
      <vt:lpstr>Salt Lake City</vt:lpstr>
      <vt:lpstr>Seattle: Architectural Thinking</vt:lpstr>
      <vt:lpstr>Case Study: Universal Vending Machine</vt:lpstr>
      <vt:lpstr>PowerPoint Presentation</vt:lpstr>
      <vt:lpstr>PowerPoint Presentation</vt:lpstr>
      <vt:lpstr>PowerPoint Presentation</vt:lpstr>
      <vt:lpstr>Potluri’s Universal Vending Machine</vt:lpstr>
      <vt:lpstr>PowerPoint Presentation</vt:lpstr>
      <vt:lpstr>Partway There:   Coke Freestyle Vending Machine</vt:lpstr>
      <vt:lpstr>PowerPoint Presentation</vt:lpstr>
      <vt:lpstr>PowerPoint Presentation</vt:lpstr>
      <vt:lpstr>Assignment 3 – The BART System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2017-10-26T16:02:22Z</dcterms:created>
  <dcterms:modified xsi:type="dcterms:W3CDTF">2019-02-11T17:13:16Z</dcterms:modified>
</cp:coreProperties>
</file>