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64"/>
  </p:notesMasterIdLst>
  <p:sldIdLst>
    <p:sldId id="266" r:id="rId2"/>
    <p:sldId id="382" r:id="rId3"/>
    <p:sldId id="383" r:id="rId4"/>
    <p:sldId id="392" r:id="rId5"/>
    <p:sldId id="384" r:id="rId6"/>
    <p:sldId id="337" r:id="rId7"/>
    <p:sldId id="403" r:id="rId8"/>
    <p:sldId id="402" r:id="rId9"/>
    <p:sldId id="404" r:id="rId10"/>
    <p:sldId id="338" r:id="rId11"/>
    <p:sldId id="339" r:id="rId12"/>
    <p:sldId id="340" r:id="rId13"/>
    <p:sldId id="341" r:id="rId14"/>
    <p:sldId id="342" r:id="rId15"/>
    <p:sldId id="396" r:id="rId16"/>
    <p:sldId id="397" r:id="rId17"/>
    <p:sldId id="343" r:id="rId18"/>
    <p:sldId id="344" r:id="rId19"/>
    <p:sldId id="345" r:id="rId20"/>
    <p:sldId id="346" r:id="rId21"/>
    <p:sldId id="350" r:id="rId22"/>
    <p:sldId id="347" r:id="rId23"/>
    <p:sldId id="348" r:id="rId24"/>
    <p:sldId id="390" r:id="rId25"/>
    <p:sldId id="398" r:id="rId26"/>
    <p:sldId id="405" r:id="rId27"/>
    <p:sldId id="351" r:id="rId28"/>
    <p:sldId id="352" r:id="rId29"/>
    <p:sldId id="354" r:id="rId30"/>
    <p:sldId id="355" r:id="rId31"/>
    <p:sldId id="394" r:id="rId32"/>
    <p:sldId id="395" r:id="rId33"/>
    <p:sldId id="283" r:id="rId34"/>
    <p:sldId id="331" r:id="rId35"/>
    <p:sldId id="393" r:id="rId36"/>
    <p:sldId id="336" r:id="rId37"/>
    <p:sldId id="332" r:id="rId38"/>
    <p:sldId id="284" r:id="rId39"/>
    <p:sldId id="361" r:id="rId40"/>
    <p:sldId id="362" r:id="rId41"/>
    <p:sldId id="363" r:id="rId42"/>
    <p:sldId id="364" r:id="rId43"/>
    <p:sldId id="365" r:id="rId44"/>
    <p:sldId id="366" r:id="rId45"/>
    <p:sldId id="367" r:id="rId46"/>
    <p:sldId id="368" r:id="rId47"/>
    <p:sldId id="369" r:id="rId48"/>
    <p:sldId id="376" r:id="rId49"/>
    <p:sldId id="377" r:id="rId50"/>
    <p:sldId id="380" r:id="rId51"/>
    <p:sldId id="381" r:id="rId52"/>
    <p:sldId id="308" r:id="rId53"/>
    <p:sldId id="329" r:id="rId54"/>
    <p:sldId id="286" r:id="rId55"/>
    <p:sldId id="309" r:id="rId56"/>
    <p:sldId id="310" r:id="rId57"/>
    <p:sldId id="287" r:id="rId58"/>
    <p:sldId id="288" r:id="rId59"/>
    <p:sldId id="328" r:id="rId60"/>
    <p:sldId id="401" r:id="rId61"/>
    <p:sldId id="399" r:id="rId62"/>
    <p:sldId id="400" r:id="rId6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71" autoAdjust="0"/>
    <p:restoredTop sz="67359" autoAdjust="0"/>
  </p:normalViewPr>
  <p:slideViewPr>
    <p:cSldViewPr>
      <p:cViewPr varScale="1">
        <p:scale>
          <a:sx n="56" d="100"/>
          <a:sy n="56" d="100"/>
        </p:scale>
        <p:origin x="1320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3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89"/>
    </p:cViewPr>
  </p:sorterViewPr>
  <p:notesViewPr>
    <p:cSldViewPr>
      <p:cViewPr varScale="1">
        <p:scale>
          <a:sx n="88" d="100"/>
          <a:sy n="88" d="100"/>
        </p:scale>
        <p:origin x="-3552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B4808-2445-4A8E-B4E1-ED80AB1FCF8F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CA1B0-15C9-4F2D-85FD-131A188FAB7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051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803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6050-6F71-4E0A-8C35-EDFAB84E554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15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6050-6F71-4E0A-8C35-EDFAB84E554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530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6050-6F71-4E0A-8C35-EDFAB84E554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9664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6050-6F71-4E0A-8C35-EDFAB84E554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83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6050-6F71-4E0A-8C35-EDFAB84E554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955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056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6050-6F71-4E0A-8C35-EDFAB84E554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186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6050-6F71-4E0A-8C35-EDFAB84E554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279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6050-6F71-4E0A-8C35-EDFAB84E554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901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6050-6F71-4E0A-8C35-EDFAB84E554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49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10197" y="4416100"/>
            <a:ext cx="5485805" cy="418399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A2CEF5-23D1-4C80-A903-0EB23570C1B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51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6050-6F71-4E0A-8C35-EDFAB84E554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2493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6050-6F71-4E0A-8C35-EDFAB84E554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327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6050-6F71-4E0A-8C35-EDFAB84E554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603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6050-6F71-4E0A-8C35-EDFAB84E554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5682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4330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393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0857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6050-6F71-4E0A-8C35-EDFAB84E554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676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6050-6F71-4E0A-8C35-EDFAB84E554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03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6050-6F71-4E0A-8C35-EDFAB84E554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7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3508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6050-6F71-4E0A-8C35-EDFAB84E554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1688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9100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10197" y="4416100"/>
            <a:ext cx="5485805" cy="418399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A2CEF5-23D1-4C80-A903-0EB23570C1B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4984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424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6179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694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752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424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None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277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0814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18164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9366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7624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786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32896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506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5632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5284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39591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6230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538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1727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236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92390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66501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11850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522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30679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3188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265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dirty="0">
              <a:sym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0350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10197" y="4416100"/>
            <a:ext cx="5485805" cy="4183995"/>
          </a:xfrm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0A2CEF5-23D1-4C80-A903-0EB23570C1BD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171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6050-6F71-4E0A-8C35-EDFAB84E554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2623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85927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76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902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D76050-6F71-4E0A-8C35-EDFAB84E554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40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31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9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B7C68-48CA-4F7E-A595-FD5BDC7FD61F}" type="datetimeFigureOut">
              <a:rPr lang="en-US" smtClean="0"/>
              <a:pPr/>
              <a:t>2/14/2019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2767D-72EB-46BC-8160-C972ECC5DB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news.bbc.co.uk/2/hi/science/nature/871930.stm" TargetMode="Externa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repository.cmu.edu/cgi/viewcontent.cgi?article=2426&amp;context=psychology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knifecenter.com/shop/kitchen-knives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gi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449560" y="685800"/>
            <a:ext cx="8197453" cy="208954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CogSci 190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“Sensemaking and Organizing”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Spring 2019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18306" y="2286000"/>
            <a:ext cx="8228707" cy="3589734"/>
          </a:xfrm>
        </p:spPr>
        <p:txBody>
          <a:bodyPr anchor="ctr">
            <a:normAutofit lnSpcReduction="1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14 February 2019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 8) Cultural categories;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 Natural categories; Linguistic relativity</a:t>
            </a: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ChangeArrowheads="1"/>
          </p:cNvSpPr>
          <p:nvPr>
            <p:ph type="title"/>
          </p:nvPr>
        </p:nvSpPr>
        <p:spPr>
          <a:xfrm>
            <a:off x="438523" y="3048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An Introduction to Modeling - 2</a:t>
            </a:r>
          </a:p>
        </p:txBody>
      </p:sp>
      <p:sp>
        <p:nvSpPr>
          <p:cNvPr id="78851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26B7A6CC-FD96-4C1E-9D6C-FC1C580EEE1E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78855" name="Rectangle 8"/>
          <p:cNvSpPr>
            <a:spLocks noChangeArrowheads="1"/>
          </p:cNvSpPr>
          <p:nvPr/>
        </p:nvSpPr>
        <p:spPr bwMode="auto">
          <a:xfrm>
            <a:off x="469777" y="1481801"/>
            <a:ext cx="8197453" cy="498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600" dirty="0" smtClean="0"/>
              <a:t>A model can represent a human activity, a natural system, or a designed system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600" dirty="0" smtClean="0"/>
              <a:t>We can model structures – objects, their characteristics, their static relationships with each other like hierarchy, and reference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600" dirty="0" smtClean="0"/>
              <a:t>We can model functions, processes, behaviors – dynamic activities that create and affect structures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57631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Recipes as Everyday Models</a:t>
            </a:r>
          </a:p>
        </p:txBody>
      </p:sp>
      <p:sp>
        <p:nvSpPr>
          <p:cNvPr id="78851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26B7A6CC-FD96-4C1E-9D6C-FC1C580EEE1E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78855" name="Rectangle 8"/>
          <p:cNvSpPr>
            <a:spLocks noChangeArrowheads="1"/>
          </p:cNvSpPr>
          <p:nvPr/>
        </p:nvSpPr>
        <p:spPr bwMode="auto">
          <a:xfrm>
            <a:off x="457200" y="1143000"/>
            <a:ext cx="8686800" cy="576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600" dirty="0" smtClean="0"/>
              <a:t>A recipe describes both objects and structures (ingredients) and the processes (instructions) for creating a food dish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600" dirty="0" smtClean="0"/>
              <a:t>You can FOLLOW the recipe to make the dish</a:t>
            </a:r>
          </a:p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600" dirty="0" smtClean="0"/>
              <a:t>You can COMMUNICATE the recipe to someone else making the dish</a:t>
            </a:r>
          </a:p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600" dirty="0" smtClean="0"/>
              <a:t>You can use the recipe as a GUIDE FOR EXPERIMENTATION with the recipe to create alternative dishes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sz="2200" dirty="0">
              <a:latin typeface="UC Berkeley OS Sign"/>
            </a:endParaRPr>
          </a:p>
        </p:txBody>
      </p:sp>
    </p:spTree>
    <p:extLst>
      <p:ext uri="{BB962C8B-B14F-4D97-AF65-F5344CB8AC3E}">
        <p14:creationId xmlns:p14="http://schemas.microsoft.com/office/powerpoint/2010/main" val="3073875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ChangeArrowheads="1"/>
          </p:cNvSpPr>
          <p:nvPr>
            <p:ph type="title"/>
          </p:nvPr>
        </p:nvSpPr>
        <p:spPr>
          <a:xfrm>
            <a:off x="343346" y="3810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This is Not a Model of Wonton Soup</a:t>
            </a:r>
          </a:p>
        </p:txBody>
      </p:sp>
      <p:sp>
        <p:nvSpPr>
          <p:cNvPr id="78851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26B7A6CC-FD96-4C1E-9D6C-FC1C580EEE1E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WontonSoup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1752600"/>
            <a:ext cx="6324600" cy="477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037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ChangeArrowheads="1"/>
          </p:cNvSpPr>
          <p:nvPr>
            <p:ph type="title"/>
          </p:nvPr>
        </p:nvSpPr>
        <p:spPr>
          <a:xfrm>
            <a:off x="1403057" y="0"/>
            <a:ext cx="6705600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A Model of Wonton Soup</a:t>
            </a:r>
          </a:p>
        </p:txBody>
      </p:sp>
      <p:sp>
        <p:nvSpPr>
          <p:cNvPr id="78851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26B7A6CC-FD96-4C1E-9D6C-FC1C580EEE1E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WontonSoup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990601"/>
            <a:ext cx="8771678" cy="5729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73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ChangeArrowheads="1"/>
          </p:cNvSpPr>
          <p:nvPr>
            <p:ph type="title"/>
          </p:nvPr>
        </p:nvSpPr>
        <p:spPr>
          <a:xfrm>
            <a:off x="419546" y="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The Classical Modeling Approach</a:t>
            </a:r>
          </a:p>
        </p:txBody>
      </p:sp>
      <p:sp>
        <p:nvSpPr>
          <p:cNvPr id="78851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26B7A6CC-FD96-4C1E-9D6C-FC1C580EEE1E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WontonSoup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31" y="838200"/>
            <a:ext cx="8262477" cy="575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59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276600"/>
            <a:ext cx="3718560" cy="26029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112242"/>
            <a:ext cx="4259763" cy="30721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3008" y="356262"/>
            <a:ext cx="8534400" cy="2647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</a:pPr>
            <a:r>
              <a:rPr lang="en-US" altLang="en-US" sz="2812" b="1" i="1" dirty="0"/>
              <a:t>“People organize to make sense of equivocal inputs and </a:t>
            </a:r>
            <a:r>
              <a:rPr lang="en-US" altLang="en-US" sz="2812" b="1" i="1" dirty="0">
                <a:solidFill>
                  <a:srgbClr val="FF0000"/>
                </a:solidFill>
              </a:rPr>
              <a:t>enact this sense back into the world</a:t>
            </a:r>
            <a:r>
              <a:rPr lang="en-US" altLang="en-US" sz="2812" b="1" i="1" dirty="0"/>
              <a:t> to make it more orderly” - (Weick 2005</a:t>
            </a:r>
            <a:r>
              <a:rPr lang="en-US" altLang="en-US" sz="2812" b="1" i="1" dirty="0" smtClean="0"/>
              <a:t>)</a:t>
            </a:r>
          </a:p>
          <a:p>
            <a:pPr lvl="1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</a:pPr>
            <a:r>
              <a:rPr lang="en-US" altLang="en-US" sz="2812" b="1" i="1" dirty="0" smtClean="0"/>
              <a:t>FOR EXAMPLE: ancient astronomers imposed “constellations” on star observations so they could represent and communicate about them</a:t>
            </a:r>
            <a:endParaRPr lang="en-US" altLang="en-US" sz="2812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64008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WINTER SKY, NORTHERN HEMISPHERE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6184392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LASCAUX CAVE PAINTINGS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FLASHBACK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32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ChangeArrowheads="1"/>
          </p:cNvSpPr>
          <p:nvPr>
            <p:ph type="title"/>
          </p:nvPr>
        </p:nvSpPr>
        <p:spPr>
          <a:xfrm>
            <a:off x="1235946" y="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The Classical Modeling Approach</a:t>
            </a:r>
          </a:p>
        </p:txBody>
      </p:sp>
      <p:sp>
        <p:nvSpPr>
          <p:cNvPr id="78851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26B7A6CC-FD96-4C1E-9D6C-FC1C580EEE1E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WontonSoup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895420"/>
            <a:ext cx="8180345" cy="56991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62600" y="4038600"/>
            <a:ext cx="27160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</a:rPr>
              <a:t>enact this </a:t>
            </a:r>
            <a:r>
              <a:rPr lang="en-US" sz="2400" b="1" i="1" dirty="0" smtClean="0">
                <a:solidFill>
                  <a:srgbClr val="FF0000"/>
                </a:solidFill>
              </a:rPr>
              <a:t>sense</a:t>
            </a:r>
            <a:br>
              <a:rPr lang="en-US" sz="2400" b="1" i="1" dirty="0" smtClean="0">
                <a:solidFill>
                  <a:srgbClr val="FF0000"/>
                </a:solidFill>
              </a:rPr>
            </a:br>
            <a:r>
              <a:rPr lang="en-US" sz="2400" b="1" i="1" dirty="0" smtClean="0">
                <a:solidFill>
                  <a:srgbClr val="FF0000"/>
                </a:solidFill>
              </a:rPr>
              <a:t> </a:t>
            </a:r>
            <a:r>
              <a:rPr lang="en-US" sz="2400" b="1" i="1" dirty="0">
                <a:solidFill>
                  <a:srgbClr val="FF0000"/>
                </a:solidFill>
              </a:rPr>
              <a:t>back into the world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59595"/>
            <a:ext cx="859611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164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Physical Modeling for Analysis - 1</a:t>
            </a:r>
          </a:p>
        </p:txBody>
      </p:sp>
      <p:sp>
        <p:nvSpPr>
          <p:cNvPr id="78851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26B7A6CC-FD96-4C1E-9D6C-FC1C580EEE1E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78855" name="Rectangle 8"/>
          <p:cNvSpPr>
            <a:spLocks noChangeArrowheads="1"/>
          </p:cNvSpPr>
          <p:nvPr/>
        </p:nvSpPr>
        <p:spPr bwMode="auto">
          <a:xfrm>
            <a:off x="457200" y="1828800"/>
            <a:ext cx="8197453" cy="503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Models of things as they currently exist are Physical or As-Is models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600" dirty="0" smtClean="0"/>
              <a:t>This modeling activity is usually called "systems analysis" or simply "analysis"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600" dirty="0" smtClean="0"/>
              <a:t>A basic task of modeling for analysis is capturing the languages and practices of the people who work with the resources in the "real world</a:t>
            </a:r>
            <a:r>
              <a:rPr lang="en-US" sz="3200" dirty="0" smtClean="0"/>
              <a:t>"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1453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ChangeArrowheads="1"/>
          </p:cNvSpPr>
          <p:nvPr>
            <p:ph type="title"/>
          </p:nvPr>
        </p:nvSpPr>
        <p:spPr>
          <a:xfrm>
            <a:off x="415230" y="1524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Physical Modeling for Analysis - 2</a:t>
            </a:r>
          </a:p>
        </p:txBody>
      </p:sp>
      <p:sp>
        <p:nvSpPr>
          <p:cNvPr id="78851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26B7A6CC-FD96-4C1E-9D6C-FC1C580EEE1E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78855" name="Rectangle 8"/>
          <p:cNvSpPr>
            <a:spLocks noChangeArrowheads="1"/>
          </p:cNvSpPr>
          <p:nvPr/>
        </p:nvSpPr>
        <p:spPr bwMode="auto">
          <a:xfrm>
            <a:off x="400445" y="1219200"/>
            <a:ext cx="8243492" cy="611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600" dirty="0" smtClean="0"/>
              <a:t>Any system (especially business and other institutional ones) has groups of stakeholders who do not fully understand the "big picture“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600" dirty="0" smtClean="0"/>
              <a:t> An analysis model can be used to prevent or repair their misunderstandings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600" dirty="0" smtClean="0"/>
              <a:t>A physical model </a:t>
            </a:r>
            <a:r>
              <a:rPr lang="en-US" sz="3600" dirty="0" smtClean="0">
                <a:solidFill>
                  <a:srgbClr val="FF0000"/>
                </a:solidFill>
              </a:rPr>
              <a:t>synthesizes different views or observations into a more complete or generic perspective</a:t>
            </a:r>
            <a:r>
              <a:rPr lang="en-US" sz="3600" dirty="0" smtClean="0"/>
              <a:t> that accurately accounts for all of them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17516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26B7A6CC-FD96-4C1E-9D6C-FC1C580EEE1E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WontonSoup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609600"/>
            <a:ext cx="7820484" cy="6113049"/>
          </a:xfrm>
          <a:prstGeom prst="rect">
            <a:avLst/>
          </a:prstGeom>
        </p:spPr>
      </p:pic>
      <p:sp>
        <p:nvSpPr>
          <p:cNvPr id="78850" name="Rectangle 1"/>
          <p:cNvSpPr>
            <a:spLocks noGrp="1" noChangeArrowheads="1"/>
          </p:cNvSpPr>
          <p:nvPr>
            <p:ph type="title"/>
          </p:nvPr>
        </p:nvSpPr>
        <p:spPr>
          <a:xfrm>
            <a:off x="1" y="152400"/>
            <a:ext cx="3733800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Physical View of Wonton Soup</a:t>
            </a:r>
          </a:p>
        </p:txBody>
      </p:sp>
    </p:spTree>
    <p:extLst>
      <p:ext uri="{BB962C8B-B14F-4D97-AF65-F5344CB8AC3E}">
        <p14:creationId xmlns:p14="http://schemas.microsoft.com/office/powerpoint/2010/main" val="3170280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1828800" y="533400"/>
            <a:ext cx="4594324" cy="1190997"/>
          </a:xfrm>
          <a:prstGeom prst="rect">
            <a:avLst/>
          </a:prstGeom>
        </p:spPr>
        <p:txBody>
          <a:bodyPr lIns="64291" tIns="32146" rIns="64291" bIns="32146"/>
          <a:lstStyle/>
          <a:p>
            <a:pPr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4000" b="1" dirty="0">
                <a:latin typeface="+mj-lt"/>
                <a:ea typeface="+mj-ea"/>
                <a:cs typeface="+mj-cs"/>
                <a:sym typeface="UC Berkeley OS Sign"/>
              </a:rPr>
              <a:t>Outline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1096241"/>
            <a:ext cx="7848600" cy="5394584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marL="160729" indent="-160729">
              <a:lnSpc>
                <a:spcPct val="150000"/>
              </a:lnSpc>
              <a:buClr>
                <a:srgbClr val="002955"/>
              </a:buClr>
              <a:buSzPct val="44000"/>
              <a:buFont typeface="Arial" pitchFamily="34" charset="0"/>
              <a:buChar char="•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1000" dirty="0"/>
              <a:t> </a:t>
            </a:r>
            <a:endParaRPr lang="en-US" sz="2800" dirty="0"/>
          </a:p>
          <a:p>
            <a:pPr marL="257166" indent="-160729">
              <a:spcAft>
                <a:spcPts val="1266"/>
              </a:spcAft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 </a:t>
            </a:r>
            <a:r>
              <a:rPr lang="en-US" sz="3600" dirty="0" smtClean="0"/>
              <a:t>Review of “Block 1”</a:t>
            </a:r>
            <a:endParaRPr lang="en-US" sz="3600" dirty="0"/>
          </a:p>
          <a:p>
            <a:pPr marL="257166" indent="-160729">
              <a:spcAft>
                <a:spcPts val="1266"/>
              </a:spcAft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600" dirty="0" smtClean="0"/>
              <a:t> Mini-tutorial on modeling for architectural thinking</a:t>
            </a:r>
          </a:p>
          <a:p>
            <a:pPr marL="257166" indent="-160729">
              <a:spcAft>
                <a:spcPts val="1266"/>
              </a:spcAft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600" dirty="0" smtClean="0"/>
              <a:t>Intro to “Block 2” – Sensemaking and Organizing in Language, Social and Cultural Groups</a:t>
            </a:r>
          </a:p>
          <a:p>
            <a:pPr marL="257166" indent="-160729">
              <a:spcAft>
                <a:spcPts val="1266"/>
              </a:spcAft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600" dirty="0"/>
              <a:t> </a:t>
            </a:r>
            <a:r>
              <a:rPr lang="en-US" sz="3600" dirty="0" smtClean="0"/>
              <a:t>Natural categories</a:t>
            </a:r>
          </a:p>
          <a:p>
            <a:pPr marL="257166" indent="-160729">
              <a:spcAft>
                <a:spcPts val="1266"/>
              </a:spcAft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600" dirty="0" smtClean="0"/>
              <a:t>Linguistic relativity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33085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ChangeArrowheads="1"/>
          </p:cNvSpPr>
          <p:nvPr>
            <p:ph type="title"/>
          </p:nvPr>
        </p:nvSpPr>
        <p:spPr>
          <a:xfrm>
            <a:off x="190764" y="-63548"/>
            <a:ext cx="8697516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Conceptual Modeling for (Re-)Design - 1</a:t>
            </a:r>
          </a:p>
        </p:txBody>
      </p:sp>
      <p:sp>
        <p:nvSpPr>
          <p:cNvPr id="78851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26B7A6CC-FD96-4C1E-9D6C-FC1C580EEE1E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78855" name="Rectangle 8"/>
          <p:cNvSpPr>
            <a:spLocks noChangeArrowheads="1"/>
          </p:cNvSpPr>
          <p:nvPr/>
        </p:nvSpPr>
        <p:spPr bwMode="auto">
          <a:xfrm>
            <a:off x="440795" y="959046"/>
            <a:ext cx="8197453" cy="5661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600" dirty="0" smtClean="0"/>
              <a:t>The next purpose of modeling is to assist in the design or re-design of a system or set of resources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600" dirty="0" smtClean="0"/>
              <a:t>This modeling activity is usually called "systems design" or simply "design"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Models of resources as they could be are Conceptual or To-Be models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600" dirty="0" smtClean="0"/>
              <a:t>A conceptual model </a:t>
            </a:r>
            <a:r>
              <a:rPr lang="en-US" sz="3600" dirty="0" smtClean="0">
                <a:solidFill>
                  <a:srgbClr val="FF0000"/>
                </a:solidFill>
              </a:rPr>
              <a:t>abstracts away or generalizes from the technology and implementation details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79344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Another Modeling Gap</a:t>
            </a:r>
          </a:p>
        </p:txBody>
      </p:sp>
      <p:sp>
        <p:nvSpPr>
          <p:cNvPr id="78851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26B7A6CC-FD96-4C1E-9D6C-FC1C580EEE1E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78855" name="Rectangle 8"/>
          <p:cNvSpPr>
            <a:spLocks noChangeArrowheads="1"/>
          </p:cNvSpPr>
          <p:nvPr/>
        </p:nvSpPr>
        <p:spPr bwMode="auto">
          <a:xfrm>
            <a:off x="1331267" y="2209800"/>
            <a:ext cx="6477000" cy="3632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600" dirty="0" smtClean="0"/>
              <a:t>There is always a gap between a physical model and a conceptual model, because a conceptual model is most useful when it isn't tied to specific or currently feasible implementations or technologies</a:t>
            </a:r>
          </a:p>
        </p:txBody>
      </p:sp>
    </p:spTree>
    <p:extLst>
      <p:ext uri="{BB962C8B-B14F-4D97-AF65-F5344CB8AC3E}">
        <p14:creationId xmlns:p14="http://schemas.microsoft.com/office/powerpoint/2010/main" val="1540818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ChangeArrowheads="1"/>
          </p:cNvSpPr>
          <p:nvPr>
            <p:ph type="title"/>
          </p:nvPr>
        </p:nvSpPr>
        <p:spPr>
          <a:xfrm>
            <a:off x="1120868" y="228599"/>
            <a:ext cx="8915400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Conceptual </a:t>
            </a:r>
            <a:r>
              <a:rPr lang="en-US" sz="4000" b="1" dirty="0" smtClean="0">
                <a:sym typeface="UC Berkeley OS Sign"/>
              </a:rPr>
              <a:t>Modeling</a:t>
            </a:r>
            <a:br>
              <a:rPr lang="en-US" sz="4000" b="1" dirty="0" smtClean="0">
                <a:sym typeface="UC Berkeley OS Sign"/>
              </a:rPr>
            </a:br>
            <a:r>
              <a:rPr lang="en-US" sz="4000" b="1" dirty="0" smtClean="0">
                <a:sym typeface="UC Berkeley OS Sign"/>
              </a:rPr>
              <a:t> </a:t>
            </a:r>
            <a:r>
              <a:rPr lang="en-US" sz="4000" b="1" dirty="0">
                <a:sym typeface="UC Berkeley OS Sign"/>
              </a:rPr>
              <a:t>for (Re-)Design - 2</a:t>
            </a:r>
          </a:p>
        </p:txBody>
      </p:sp>
      <p:sp>
        <p:nvSpPr>
          <p:cNvPr id="78851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26B7A6CC-FD96-4C1E-9D6C-FC1C580EEE1E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78855" name="Rectangle 8"/>
          <p:cNvSpPr>
            <a:spLocks noChangeArrowheads="1"/>
          </p:cNvSpPr>
          <p:nvPr/>
        </p:nvSpPr>
        <p:spPr bwMode="auto">
          <a:xfrm>
            <a:off x="261257" y="1718806"/>
            <a:ext cx="8197453" cy="5139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600" dirty="0" smtClean="0"/>
              <a:t>When technologies change, the implementation model may change but the conceptual model won't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600" dirty="0" smtClean="0"/>
              <a:t>When implementations in different technologies are based on the same conceptual models, they can more readily understood because of their common conceptual components</a:t>
            </a:r>
          </a:p>
          <a:p>
            <a:pPr>
              <a:lnSpc>
                <a:spcPct val="93000"/>
              </a:lnSpc>
              <a:buFont typeface="Arial" pitchFamily="34" charset="0"/>
              <a:buChar char="•"/>
            </a:pPr>
            <a:endParaRPr lang="en-US" sz="2200" dirty="0" smtClean="0">
              <a:latin typeface="UC Berkeley OS Sign"/>
            </a:endParaRPr>
          </a:p>
          <a:p>
            <a:pPr>
              <a:lnSpc>
                <a:spcPct val="93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UC Berkeley OS Sign"/>
                <a:sym typeface="Wingdings" panose="05000000000000000000" pitchFamily="2" charset="2"/>
              </a:rPr>
              <a:t> ARCHITECTURAL THINKING</a:t>
            </a:r>
            <a:endParaRPr lang="en-US" sz="3600" b="1" dirty="0">
              <a:solidFill>
                <a:srgbClr val="FF0000"/>
              </a:solidFill>
              <a:latin typeface="UC Berkeley OS Sig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-41609"/>
            <a:ext cx="859611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26B7A6CC-FD96-4C1E-9D6C-FC1C580EEE1E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WontonSoup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914400"/>
            <a:ext cx="7662165" cy="5475738"/>
          </a:xfrm>
          <a:prstGeom prst="rect">
            <a:avLst/>
          </a:prstGeom>
        </p:spPr>
      </p:pic>
      <p:sp>
        <p:nvSpPr>
          <p:cNvPr id="78850" name="Rectangle 1"/>
          <p:cNvSpPr>
            <a:spLocks noGrp="1" noChangeArrowheads="1"/>
          </p:cNvSpPr>
          <p:nvPr>
            <p:ph type="title"/>
          </p:nvPr>
        </p:nvSpPr>
        <p:spPr>
          <a:xfrm>
            <a:off x="5029200" y="228600"/>
            <a:ext cx="3786635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Conceptual View of Wonton Soup</a:t>
            </a:r>
          </a:p>
        </p:txBody>
      </p:sp>
    </p:spTree>
    <p:extLst>
      <p:ext uri="{BB962C8B-B14F-4D97-AF65-F5344CB8AC3E}">
        <p14:creationId xmlns:p14="http://schemas.microsoft.com/office/powerpoint/2010/main" val="4044607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90600"/>
            <a:ext cx="8382000" cy="4308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"/>
            <a:ext cx="8230313" cy="124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5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Less Granular Model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81200"/>
            <a:ext cx="8307304" cy="2085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5600" y="4602304"/>
            <a:ext cx="4191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</a:rPr>
              <a:t>Do the differences between the two models make them suitable for different purposes?</a:t>
            </a:r>
            <a:endParaRPr 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</a:t>
            </a:r>
            <a:r>
              <a:rPr lang="en-US" b="1" dirty="0" smtClean="0"/>
              <a:t>Least Granular Model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81200"/>
            <a:ext cx="8686800" cy="168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1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ChangeArrowheads="1"/>
          </p:cNvSpPr>
          <p:nvPr>
            <p:ph type="title"/>
          </p:nvPr>
        </p:nvSpPr>
        <p:spPr>
          <a:xfrm>
            <a:off x="398124" y="381000"/>
            <a:ext cx="8228707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Implementing a Conceptual Model</a:t>
            </a:r>
            <a:br>
              <a:rPr lang="en-US" sz="4000" b="1" dirty="0" smtClean="0">
                <a:sym typeface="UC Berkeley OS Sign"/>
              </a:rPr>
            </a:br>
            <a:r>
              <a:rPr lang="en-US" sz="4000" b="1" dirty="0" smtClean="0">
                <a:sym typeface="UC Berkeley OS Sign"/>
              </a:rPr>
              <a:t> as a Physical One</a:t>
            </a:r>
          </a:p>
        </p:txBody>
      </p:sp>
      <p:sp>
        <p:nvSpPr>
          <p:cNvPr id="78851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26B7A6CC-FD96-4C1E-9D6C-FC1C580EEE1E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78855" name="Rectangle 8"/>
          <p:cNvSpPr>
            <a:spLocks noChangeArrowheads="1"/>
          </p:cNvSpPr>
          <p:nvPr/>
        </p:nvSpPr>
        <p:spPr bwMode="auto">
          <a:xfrm>
            <a:off x="446484" y="2040434"/>
            <a:ext cx="8197453" cy="46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600" dirty="0" smtClean="0"/>
              <a:t>A model is purely theoretical until it is encoded in a technology that lets it operate in the real world again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600" dirty="0" smtClean="0"/>
              <a:t>When resources implemented in different technologies are generated or re-generated from models, they can more readily interoperate because of their common conceptual components</a:t>
            </a:r>
          </a:p>
          <a:p>
            <a:pPr>
              <a:lnSpc>
                <a:spcPct val="93000"/>
              </a:lnSpc>
              <a:buFont typeface="Arial" pitchFamily="34" charset="0"/>
              <a:buChar char="•"/>
            </a:pPr>
            <a:endParaRPr lang="en-US" sz="2200" dirty="0">
              <a:latin typeface="UC Berkeley OS Sign"/>
            </a:endParaRPr>
          </a:p>
        </p:txBody>
      </p:sp>
    </p:spTree>
    <p:extLst>
      <p:ext uri="{BB962C8B-B14F-4D97-AF65-F5344CB8AC3E}">
        <p14:creationId xmlns:p14="http://schemas.microsoft.com/office/powerpoint/2010/main" val="949282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Applying the Conceptual Model</a:t>
            </a:r>
          </a:p>
        </p:txBody>
      </p:sp>
      <p:sp>
        <p:nvSpPr>
          <p:cNvPr id="78851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26B7A6CC-FD96-4C1E-9D6C-FC1C580EEE1E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WontonSoup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309278"/>
            <a:ext cx="6852139" cy="543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07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34265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Adapting the Classical </a:t>
            </a:r>
            <a:r>
              <a:rPr lang="en-US" sz="4000" b="1" dirty="0" smtClean="0">
                <a:sym typeface="UC Berkeley OS Sign"/>
              </a:rPr>
              <a:t>Modeling</a:t>
            </a:r>
            <a:br>
              <a:rPr lang="en-US" sz="4000" b="1" dirty="0" smtClean="0">
                <a:sym typeface="UC Berkeley OS Sign"/>
              </a:rPr>
            </a:br>
            <a:r>
              <a:rPr lang="en-US" sz="4000" b="1" dirty="0" smtClean="0">
                <a:sym typeface="UC Berkeley OS Sign"/>
              </a:rPr>
              <a:t> Approach to </a:t>
            </a:r>
            <a:r>
              <a:rPr lang="en-US" sz="4000" b="1" dirty="0">
                <a:sym typeface="UC Berkeley OS Sign"/>
              </a:rPr>
              <a:t>TDO – 1 </a:t>
            </a:r>
          </a:p>
        </p:txBody>
      </p:sp>
      <p:sp>
        <p:nvSpPr>
          <p:cNvPr id="78851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26B7A6CC-FD96-4C1E-9D6C-FC1C580EEE1E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78855" name="Rectangle 8"/>
          <p:cNvSpPr>
            <a:spLocks noChangeArrowheads="1"/>
          </p:cNvSpPr>
          <p:nvPr/>
        </p:nvSpPr>
        <p:spPr bwMode="auto">
          <a:xfrm>
            <a:off x="354477" y="1775724"/>
            <a:ext cx="8316516" cy="481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600" dirty="0" smtClean="0"/>
              <a:t>In an Organizing System context we can analyze a domain and analyze its resources and their processes or behaviors as we normally would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600" dirty="0" smtClean="0"/>
              <a:t>But taking an architectural perspective that distinguishes organizing principles from implementation means that we emphasize the information or intangible content of the resources</a:t>
            </a:r>
          </a:p>
        </p:txBody>
      </p:sp>
    </p:spTree>
    <p:extLst>
      <p:ext uri="{BB962C8B-B14F-4D97-AF65-F5344CB8AC3E}">
        <p14:creationId xmlns:p14="http://schemas.microsoft.com/office/powerpoint/2010/main" val="1110403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4000" b="1" dirty="0"/>
              <a:t>Concepts You Should Know</a:t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848549"/>
            <a:ext cx="4040188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Organizing system (not “organizational system”)</a:t>
            </a:r>
          </a:p>
          <a:p>
            <a:r>
              <a:rPr lang="en-US" sz="2800" dirty="0" smtClean="0"/>
              <a:t>Resource</a:t>
            </a:r>
          </a:p>
          <a:p>
            <a:r>
              <a:rPr lang="en-US" sz="2800" dirty="0" smtClean="0"/>
              <a:t>Intentional arrangement</a:t>
            </a:r>
          </a:p>
          <a:p>
            <a:r>
              <a:rPr lang="en-US" sz="2800" dirty="0" smtClean="0"/>
              <a:t>Organizing principle</a:t>
            </a:r>
          </a:p>
          <a:p>
            <a:pPr lvl="1"/>
            <a:r>
              <a:rPr lang="en-US" sz="2800" dirty="0" smtClean="0"/>
              <a:t>Generic</a:t>
            </a:r>
          </a:p>
          <a:p>
            <a:pPr lvl="1"/>
            <a:r>
              <a:rPr lang="en-US" sz="2800" dirty="0" smtClean="0"/>
              <a:t>Domain-specific</a:t>
            </a:r>
          </a:p>
          <a:p>
            <a:r>
              <a:rPr lang="en-US" sz="2800" dirty="0" smtClean="0"/>
              <a:t>Interactions</a:t>
            </a:r>
          </a:p>
          <a:p>
            <a:pPr lvl="1"/>
            <a:r>
              <a:rPr lang="en-US" sz="2800" dirty="0" smtClean="0"/>
              <a:t>Generic</a:t>
            </a:r>
          </a:p>
          <a:p>
            <a:pPr lvl="1"/>
            <a:r>
              <a:rPr lang="en-US" sz="2800" dirty="0" smtClean="0"/>
              <a:t>Domain-specific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1394618"/>
            <a:ext cx="4041775" cy="4906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“Organizing on the way in” vs. “Organizing on the way out”</a:t>
            </a:r>
          </a:p>
          <a:p>
            <a:r>
              <a:rPr lang="en-US" sz="2800" dirty="0" smtClean="0"/>
              <a:t>“Thing” vs. “Type of thing” (Shamu question)</a:t>
            </a:r>
          </a:p>
          <a:p>
            <a:r>
              <a:rPr lang="en-US" sz="2800" dirty="0" smtClean="0"/>
              <a:t>“Carving nature at the joints”</a:t>
            </a:r>
          </a:p>
          <a:p>
            <a:r>
              <a:rPr lang="en-US" sz="2800" dirty="0" smtClean="0"/>
              <a:t>“Category thinking” vs. “Design thinking” 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6" y="16825"/>
            <a:ext cx="859611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5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ChangeArrowheads="1"/>
          </p:cNvSpPr>
          <p:nvPr>
            <p:ph type="title"/>
          </p:nvPr>
        </p:nvSpPr>
        <p:spPr>
          <a:xfrm>
            <a:off x="446484" y="152400"/>
            <a:ext cx="8077200" cy="1190997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Adapting the Classical </a:t>
            </a:r>
            <a:r>
              <a:rPr lang="en-US" sz="4000" b="1" dirty="0" smtClean="0">
                <a:sym typeface="UC Berkeley OS Sign"/>
              </a:rPr>
              <a:t>Modeling</a:t>
            </a:r>
            <a:br>
              <a:rPr lang="en-US" sz="4000" b="1" dirty="0" smtClean="0">
                <a:sym typeface="UC Berkeley OS Sign"/>
              </a:rPr>
            </a:br>
            <a:r>
              <a:rPr lang="en-US" sz="4000" b="1" dirty="0" smtClean="0">
                <a:sym typeface="UC Berkeley OS Sign"/>
              </a:rPr>
              <a:t> Approach </a:t>
            </a:r>
            <a:r>
              <a:rPr lang="en-US" sz="4000" b="1" dirty="0">
                <a:sym typeface="UC Berkeley OS Sign"/>
              </a:rPr>
              <a:t>to TDO – 2 </a:t>
            </a:r>
          </a:p>
        </p:txBody>
      </p:sp>
      <p:sp>
        <p:nvSpPr>
          <p:cNvPr id="78851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26B7A6CC-FD96-4C1E-9D6C-FC1C580EEE1E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78855" name="Rectangle 8"/>
          <p:cNvSpPr>
            <a:spLocks noChangeArrowheads="1"/>
          </p:cNvSpPr>
          <p:nvPr/>
        </p:nvSpPr>
        <p:spPr bwMode="auto">
          <a:xfrm>
            <a:off x="386357" y="1379807"/>
            <a:ext cx="8197453" cy="549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600" dirty="0" smtClean="0"/>
              <a:t>In some Organizing System contexts we start with a set of resources to organize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600" dirty="0" smtClean="0"/>
              <a:t>So we analyze the domain and the resources to determine appropriate properties to use in descriptions and organizing principles as we would in any other modeling activity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600" dirty="0" smtClean="0"/>
              <a:t>But sometimes we concurrently design the Organizing System and the resources it will contain</a:t>
            </a:r>
          </a:p>
        </p:txBody>
      </p:sp>
    </p:spTree>
    <p:extLst>
      <p:ext uri="{BB962C8B-B14F-4D97-AF65-F5344CB8AC3E}">
        <p14:creationId xmlns:p14="http://schemas.microsoft.com/office/powerpoint/2010/main" val="11621704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024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304800" y="381000"/>
            <a:ext cx="8610600" cy="1190997"/>
          </a:xfrm>
          <a:prstGeom prst="rect">
            <a:avLst/>
          </a:prstGeom>
        </p:spPr>
        <p:txBody>
          <a:bodyPr lIns="64291" tIns="32146" rIns="64291" bIns="32146"/>
          <a:lstStyle/>
          <a:p>
            <a:pPr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4000" b="1" dirty="0" smtClean="0">
                <a:latin typeface="+mj-lt"/>
                <a:ea typeface="+mj-ea"/>
                <a:cs typeface="+mj-cs"/>
                <a:sym typeface="UC Berkeley OS Sign"/>
              </a:rPr>
              <a:t>Plan for the Course</a:t>
            </a:r>
            <a:endParaRPr lang="en-US" sz="4000" b="1" dirty="0">
              <a:latin typeface="+mj-lt"/>
              <a:ea typeface="+mj-ea"/>
              <a:cs typeface="+mj-cs"/>
              <a:sym typeface="UC Berkeley OS Sig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0242" y="976498"/>
            <a:ext cx="8001000" cy="5559950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marL="160729" indent="-160729">
              <a:lnSpc>
                <a:spcPct val="150000"/>
              </a:lnSpc>
              <a:buClr>
                <a:srgbClr val="002955"/>
              </a:buClr>
              <a:buSzPct val="44000"/>
              <a:buFont typeface="Arial" pitchFamily="34" charset="0"/>
              <a:buChar char="•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1000" dirty="0"/>
              <a:t> </a:t>
            </a:r>
            <a:endParaRPr lang="en-US" sz="2800" dirty="0"/>
          </a:p>
          <a:p>
            <a:r>
              <a:rPr lang="en-US" sz="3200" dirty="0" smtClean="0"/>
              <a:t>We </a:t>
            </a:r>
            <a:r>
              <a:rPr lang="en-US" sz="3200" dirty="0"/>
              <a:t>can analyze sensemaking and organizing from </a:t>
            </a:r>
            <a:r>
              <a:rPr lang="en-US" sz="3200" dirty="0">
                <a:solidFill>
                  <a:srgbClr val="FF0000"/>
                </a:solidFill>
              </a:rPr>
              <a:t>four interrelated perspectives</a:t>
            </a:r>
            <a:r>
              <a:rPr lang="en-US" sz="3200" dirty="0" smtClean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As </a:t>
            </a:r>
            <a:r>
              <a:rPr lang="en-US" sz="3200" dirty="0"/>
              <a:t>a member of a social, cultural, or language </a:t>
            </a:r>
            <a:r>
              <a:rPr lang="en-US" sz="3200" dirty="0" smtClean="0"/>
              <a:t>community (</a:t>
            </a:r>
            <a:r>
              <a:rPr lang="en-US" sz="3200" dirty="0" smtClean="0">
                <a:solidFill>
                  <a:srgbClr val="FF0000"/>
                </a:solidFill>
              </a:rPr>
              <a:t>linguistics,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sociology, social network analysis</a:t>
            </a:r>
            <a:r>
              <a:rPr lang="en-US" sz="32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As an individual (</a:t>
            </a:r>
            <a:r>
              <a:rPr lang="en-US" sz="3200" dirty="0" smtClean="0">
                <a:solidFill>
                  <a:srgbClr val="FF0000"/>
                </a:solidFill>
              </a:rPr>
              <a:t>psychology</a:t>
            </a:r>
            <a:r>
              <a:rPr lang="en-US" sz="3200" dirty="0" smtClean="0"/>
              <a:t> and </a:t>
            </a:r>
            <a:r>
              <a:rPr lang="en-US" sz="3200" dirty="0" smtClean="0">
                <a:solidFill>
                  <a:srgbClr val="FF0000"/>
                </a:solidFill>
              </a:rPr>
              <a:t>philosophy</a:t>
            </a:r>
            <a:r>
              <a:rPr lang="en-US" sz="32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In </a:t>
            </a:r>
            <a:r>
              <a:rPr lang="en-US" sz="3200" dirty="0"/>
              <a:t>institutional </a:t>
            </a:r>
            <a:r>
              <a:rPr lang="en-US" sz="3200" dirty="0" smtClean="0"/>
              <a:t>contexts (</a:t>
            </a:r>
            <a:r>
              <a:rPr lang="en-US" sz="3200" dirty="0" smtClean="0">
                <a:solidFill>
                  <a:srgbClr val="FF0000"/>
                </a:solidFill>
              </a:rPr>
              <a:t>law</a:t>
            </a:r>
            <a:r>
              <a:rPr lang="en-US" sz="3200" dirty="0" smtClean="0"/>
              <a:t> and </a:t>
            </a:r>
            <a:r>
              <a:rPr lang="en-US" sz="3200" dirty="0" smtClean="0">
                <a:solidFill>
                  <a:srgbClr val="FF0000"/>
                </a:solidFill>
              </a:rPr>
              <a:t>business</a:t>
            </a:r>
            <a:r>
              <a:rPr lang="en-US" sz="32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In </a:t>
            </a:r>
            <a:r>
              <a:rPr lang="en-US" sz="3200" dirty="0"/>
              <a:t>data-intensive or scientific </a:t>
            </a:r>
            <a:r>
              <a:rPr lang="en-US" sz="3200" dirty="0" smtClean="0"/>
              <a:t>contexts (</a:t>
            </a:r>
            <a:r>
              <a:rPr lang="en-US" sz="3200" dirty="0" smtClean="0">
                <a:solidFill>
                  <a:srgbClr val="FF0000"/>
                </a:solidFill>
              </a:rPr>
              <a:t>statistics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FF0000"/>
                </a:solidFill>
              </a:rPr>
              <a:t>computer science</a:t>
            </a:r>
            <a:r>
              <a:rPr lang="en-US" sz="3200" dirty="0" smtClean="0"/>
              <a:t>, </a:t>
            </a:r>
            <a:r>
              <a:rPr lang="en-US" sz="3200" dirty="0" smtClean="0">
                <a:solidFill>
                  <a:srgbClr val="FF0000"/>
                </a:solidFill>
              </a:rPr>
              <a:t>info visualization</a:t>
            </a:r>
            <a:r>
              <a:rPr lang="en-US" sz="3200" dirty="0" smtClean="0"/>
              <a:t>).</a:t>
            </a:r>
            <a:endParaRPr lang="en-US" sz="3200" dirty="0"/>
          </a:p>
          <a:p>
            <a:pPr marL="160729" indent="-160729">
              <a:lnSpc>
                <a:spcPct val="92000"/>
              </a:lnSpc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304800" y="2209800"/>
            <a:ext cx="81534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95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/>
              <a:t>Cultural Categories</a:t>
            </a:r>
            <a:endParaRPr lang="en-US" sz="40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905000"/>
            <a:ext cx="8763000" cy="2587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 smtClean="0">
                <a:latin typeface="+mj-lt"/>
                <a:cs typeface="Arial" pitchFamily="34" charset="0"/>
                <a:sym typeface="Arial" pitchFamily="34" charset="0"/>
              </a:rPr>
              <a:t>We use tens of thousands of categories that are embodied in our culture and language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3600" dirty="0" smtClean="0">
              <a:latin typeface="+mj-lt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600" dirty="0" smtClean="0">
                <a:latin typeface="+mj-lt"/>
                <a:cs typeface="Arial" pitchFamily="34" charset="0"/>
                <a:sym typeface="Arial" pitchFamily="34" charset="0"/>
              </a:rPr>
              <a:t>… oops, </a:t>
            </a:r>
            <a:r>
              <a:rPr lang="en-US" sz="3600" b="1" dirty="0">
                <a:latin typeface="+mj-lt"/>
                <a:ea typeface="+mj-ea"/>
                <a:cs typeface="+mj-cs"/>
                <a:sym typeface="Arial" pitchFamily="34" charset="0"/>
              </a:rPr>
              <a:t>we</a:t>
            </a:r>
            <a:r>
              <a:rPr lang="en-US" sz="3600" dirty="0" smtClean="0">
                <a:latin typeface="+mj-lt"/>
                <a:cs typeface="Arial" pitchFamily="34" charset="0"/>
                <a:sym typeface="Arial" pitchFamily="34" charset="0"/>
              </a:rPr>
              <a:t> haven’t defined “culture”</a:t>
            </a:r>
          </a:p>
        </p:txBody>
      </p:sp>
    </p:spTree>
    <p:extLst>
      <p:ext uri="{BB962C8B-B14F-4D97-AF65-F5344CB8AC3E}">
        <p14:creationId xmlns:p14="http://schemas.microsoft.com/office/powerpoint/2010/main" val="2749239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73257" y="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Some Definitions of “Culture”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73257" y="914400"/>
            <a:ext cx="8486110" cy="605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the customary beliefs, social forms, and material traits shared by a group of people in a place or time </a:t>
            </a:r>
            <a:r>
              <a:rPr lang="en-US" sz="32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(culture in the world?)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whatever someone has to know or believe in order to operate in a manner acceptable to other members of a group they belong to </a:t>
            </a:r>
            <a:r>
              <a:rPr lang="en-US" sz="32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(culture in the mind?)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whatever knowledge or beliefs other groups have that prevents them from seeing the world objectively and “correctly” – the way we do </a:t>
            </a:r>
            <a:r>
              <a:rPr lang="en-US" sz="32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(is culture defined relatively?)</a:t>
            </a: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6122139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412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Culture as a “System of Meaning”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1519873"/>
            <a:ext cx="8036719" cy="5272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/>
              <a:t>Culture is not chaotic or </a:t>
            </a:r>
            <a:r>
              <a:rPr lang="en-US" sz="3600" dirty="0" smtClean="0"/>
              <a:t>random … it is a SYSTEM  (of systems…)</a:t>
            </a:r>
            <a:endParaRPr lang="en-US" sz="36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 smtClean="0"/>
              <a:t>This system determines what sorts of things or events need to be attended to and explained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 smtClean="0"/>
              <a:t>It established complex interrelated beliefs and behaviors </a:t>
            </a:r>
            <a:r>
              <a:rPr lang="en-US" sz="3600" dirty="0"/>
              <a:t>to create a “system of </a:t>
            </a:r>
            <a:r>
              <a:rPr lang="en-US" sz="3600" dirty="0" smtClean="0"/>
              <a:t>meaning” about those things and events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060"/>
            <a:ext cx="859611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96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14128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 smtClean="0">
                <a:sym typeface="UC Berkeley OS Sign"/>
              </a:rPr>
              <a:t>Culture as a “System of Meaning”</a:t>
            </a:r>
            <a:endParaRPr lang="en-US" sz="4000" b="1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457200" y="1519873"/>
            <a:ext cx="8036719" cy="486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</a:rPr>
              <a:t>What are some examples of the systems of meaning that make up a culture?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600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600" dirty="0" smtClean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 smtClean="0">
                <a:solidFill>
                  <a:srgbClr val="FF0000"/>
                </a:solidFill>
              </a:rPr>
              <a:t>How can we best identify and understand the </a:t>
            </a:r>
            <a:r>
              <a:rPr lang="en-US" sz="3600" dirty="0">
                <a:solidFill>
                  <a:srgbClr val="FF0000"/>
                </a:solidFill>
              </a:rPr>
              <a:t>organizing principles for these systems of </a:t>
            </a:r>
            <a:r>
              <a:rPr lang="en-US" sz="3600" dirty="0" smtClean="0">
                <a:solidFill>
                  <a:srgbClr val="FF0000"/>
                </a:solidFill>
              </a:rPr>
              <a:t>meaning?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54808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Cultural Categories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28600" y="990600"/>
            <a:ext cx="8763000" cy="4995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We use tens of thousands of categories that are embodied in our culture and language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They </a:t>
            </a: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develop slowly and typically change slowly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Many have a perceptual or sensorimotor origin based on natural boundaries or discontinuities in perception and experience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Learned </a:t>
            </a: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implicitly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through development via parent-child interactions, language, and experience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Informal and contextual acquisition makes cultural categories </a:t>
            </a: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flexible, creative, generative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07" y="62447"/>
            <a:ext cx="859611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39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Cultural Categories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1295400"/>
            <a:ext cx="8001000" cy="51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When properties or behaviors co-occur in predictable ways, it is useful to have category words that name them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=&gt; emergence of language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Formal education can teach cultural categories but the non-formal mechanisms often dominate or interfere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Cultures in which formal education is absent or uncommon are laboratories for the study of “intuitive” or “folk” cognition</a:t>
            </a: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12" y="230529"/>
            <a:ext cx="859611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815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Natural / Basic-Level</a:t>
            </a:r>
            <a:br>
              <a:rPr lang="en-US" b="1" dirty="0" smtClean="0"/>
            </a:br>
            <a:r>
              <a:rPr lang="en-US" b="1" dirty="0" smtClean="0"/>
              <a:t>Categories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315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6991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4000" b="1" dirty="0"/>
              <a:t>More Concepts You Should Know</a:t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837" y="1219200"/>
            <a:ext cx="4040188" cy="3951288"/>
          </a:xfrm>
        </p:spPr>
        <p:txBody>
          <a:bodyPr>
            <a:noAutofit/>
          </a:bodyPr>
          <a:lstStyle/>
          <a:p>
            <a:r>
              <a:rPr lang="en-US" sz="2800" dirty="0" smtClean="0"/>
              <a:t>Path dependence in selection</a:t>
            </a:r>
          </a:p>
          <a:p>
            <a:r>
              <a:rPr lang="en-US" sz="2800" dirty="0" smtClean="0"/>
              <a:t>“Information IQ”</a:t>
            </a:r>
          </a:p>
          <a:p>
            <a:r>
              <a:rPr lang="en-US" sz="2800" dirty="0" smtClean="0"/>
              <a:t>“Smart” resources</a:t>
            </a:r>
          </a:p>
          <a:p>
            <a:r>
              <a:rPr lang="en-US" sz="2800" dirty="0" smtClean="0"/>
              <a:t>The paradox of Theseus</a:t>
            </a:r>
          </a:p>
          <a:p>
            <a:r>
              <a:rPr lang="en-US" sz="2800" dirty="0" smtClean="0"/>
              <a:t>Identifiers vs. Names</a:t>
            </a:r>
          </a:p>
          <a:p>
            <a:r>
              <a:rPr lang="en-US" sz="2800" dirty="0" smtClean="0"/>
              <a:t>The Vocabulary Problem</a:t>
            </a:r>
          </a:p>
          <a:p>
            <a:r>
              <a:rPr lang="en-US" sz="2800" dirty="0" smtClean="0"/>
              <a:t>Polysemy vs. Synonymy</a:t>
            </a:r>
          </a:p>
          <a:p>
            <a:r>
              <a:rPr lang="en-US" sz="2800" dirty="0" smtClean="0"/>
              <a:t>Curation vs. Governance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0046" y="1981200"/>
            <a:ext cx="4041775" cy="39512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Persistence</a:t>
            </a:r>
          </a:p>
          <a:p>
            <a:r>
              <a:rPr lang="en-US" sz="2800" dirty="0" smtClean="0"/>
              <a:t>Authenticity</a:t>
            </a:r>
          </a:p>
          <a:p>
            <a:r>
              <a:rPr lang="en-US" sz="2800" dirty="0" smtClean="0"/>
              <a:t>Provenance</a:t>
            </a:r>
          </a:p>
          <a:p>
            <a:r>
              <a:rPr lang="en-US" sz="2800" dirty="0" smtClean="0"/>
              <a:t>Effectivity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2784"/>
            <a:ext cx="859611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6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5791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sz="3600" dirty="0" smtClean="0"/>
              <a:t>One </a:t>
            </a:r>
            <a:r>
              <a:rPr lang="en-US" sz="3600" dirty="0"/>
              <a:t>of the most basic functions of all organisms is the </a:t>
            </a:r>
            <a:r>
              <a:rPr lang="en-US" sz="3600" b="1" i="1" dirty="0" smtClean="0">
                <a:solidFill>
                  <a:srgbClr val="FF0000"/>
                </a:solidFill>
              </a:rPr>
              <a:t>cutting </a:t>
            </a:r>
            <a:r>
              <a:rPr lang="en-US" sz="3600" b="1" i="1" dirty="0">
                <a:solidFill>
                  <a:srgbClr val="FF0000"/>
                </a:solidFill>
              </a:rPr>
              <a:t>up </a:t>
            </a:r>
            <a:r>
              <a:rPr lang="en-US" sz="3600" dirty="0"/>
              <a:t>of the environment into classifications by which nonidentical </a:t>
            </a:r>
            <a:r>
              <a:rPr lang="en-US" sz="3600" dirty="0" smtClean="0"/>
              <a:t>stimuli </a:t>
            </a:r>
            <a:r>
              <a:rPr lang="en-US" sz="3600" dirty="0"/>
              <a:t>can be treated as equivalent</a:t>
            </a:r>
            <a:r>
              <a:rPr lang="en-US" sz="3600" dirty="0" smtClean="0"/>
              <a:t>.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Rosch, E., et al. (1976). Basic Objects in Natural Categories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1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I think you should have said </a:t>
            </a:r>
          </a:p>
          <a:p>
            <a:pPr lvl="1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“carved up” and given me some credit</a:t>
            </a:r>
          </a:p>
          <a:p>
            <a:pPr lvl="1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 - Plato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0" y="4263036"/>
            <a:ext cx="1524000" cy="229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13634" y="442989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Categories are “Equivalence Classes”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762000" y="1633986"/>
            <a:ext cx="7772400" cy="482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This almost never means that every instance of the category is identical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It only means that for some purpose we treat them in the same way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And it means that </a:t>
            </a:r>
            <a:r>
              <a:rPr lang="en-US" sz="3200" dirty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for different purposes we might change the size of the equivalence </a:t>
            </a:r>
            <a:r>
              <a:rPr lang="en-US" sz="32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class  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(e.g., to trade Recall for Precision)</a:t>
            </a:r>
            <a:endParaRPr lang="en-US" sz="3200" dirty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8052"/>
            <a:ext cx="2487384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83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314451" y="2"/>
            <a:ext cx="6171530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Category Hierarchies</a:t>
            </a:r>
            <a:endParaRPr lang="en-US" sz="3400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7722227" y="6594574"/>
            <a:ext cx="65298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990600"/>
            <a:ext cx="7620000" cy="557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/>
              <a:t>Categories can be organized into a hierarchy from the most general to the most specific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/>
              <a:t>My cat can be described as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/>
              <a:t>An animal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/>
              <a:t>A mammal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/>
              <a:t>A cat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/>
              <a:t>An American Shorthair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/>
              <a:t>Boris</a:t>
            </a: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3074" name="Picture 2" descr="E:\Pictures\Before 2000\cats\boris on b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590800"/>
            <a:ext cx="2800350" cy="28716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1089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rosch categor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8765602" cy="3482458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1447800" y="685800"/>
            <a:ext cx="6150017" cy="6020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2000"/>
              </a:lnSpc>
              <a:spcBef>
                <a:spcPct val="0"/>
              </a:spcBef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latin typeface="+mj-lt"/>
                <a:ea typeface="+mj-ea"/>
                <a:cs typeface="+mj-cs"/>
              </a:rPr>
              <a:t>Three-Level Category Hierarchy</a:t>
            </a:r>
            <a:endParaRPr lang="en-US" sz="36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712" y="230529"/>
            <a:ext cx="859611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1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600201" y="304802"/>
            <a:ext cx="6171530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/>
              <a:t>Basic-Level </a:t>
            </a:r>
            <a:r>
              <a:rPr lang="en-US" sz="3600" b="1" dirty="0" smtClean="0"/>
              <a:t>Categories: What</a:t>
            </a:r>
            <a:endParaRPr lang="en-US" sz="3400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7722227" y="6594574"/>
            <a:ext cx="65298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4400" y="1295403"/>
            <a:ext cx="7391400" cy="2238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/>
              <a:t>Members tend to have the same shape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/>
              <a:t>They tend to "share parts"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/>
              <a:t>The same motor movements are involved in interacting with </a:t>
            </a:r>
            <a:r>
              <a:rPr lang="en-US" sz="3200" dirty="0" smtClean="0"/>
              <a:t>them</a:t>
            </a:r>
            <a:endParaRPr lang="en-US" sz="3200" dirty="0"/>
          </a:p>
        </p:txBody>
      </p:sp>
      <p:pic>
        <p:nvPicPr>
          <p:cNvPr id="37889" name="Picture 1" descr="C:\Users\glushko\Pictures\Birds\H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4550" y="3733800"/>
            <a:ext cx="1295400" cy="1295400"/>
          </a:xfrm>
          <a:prstGeom prst="rect">
            <a:avLst/>
          </a:prstGeom>
          <a:noFill/>
        </p:spPr>
      </p:pic>
      <p:pic>
        <p:nvPicPr>
          <p:cNvPr id="37890" name="Picture 2" descr="C:\Users\glushko\Pictures\Birds\pige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50" y="5334000"/>
            <a:ext cx="1377203" cy="1219200"/>
          </a:xfrm>
          <a:prstGeom prst="rect">
            <a:avLst/>
          </a:prstGeom>
          <a:noFill/>
        </p:spPr>
      </p:pic>
      <p:pic>
        <p:nvPicPr>
          <p:cNvPr id="37892" name="Picture 4" descr="C:\Users\glushko\Pictures\Birds\DSC00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86165" y="3733800"/>
            <a:ext cx="1521000" cy="1352150"/>
          </a:xfrm>
          <a:prstGeom prst="rect">
            <a:avLst/>
          </a:prstGeom>
          <a:noFill/>
        </p:spPr>
      </p:pic>
      <p:pic>
        <p:nvPicPr>
          <p:cNvPr id="37893" name="Picture 5" descr="C:\Users\glushko\Pictures\Birds\IMG_76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0" y="3733800"/>
            <a:ext cx="1295400" cy="1295400"/>
          </a:xfrm>
          <a:prstGeom prst="rect">
            <a:avLst/>
          </a:prstGeom>
          <a:noFill/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86401" y="5257800"/>
            <a:ext cx="12873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71701" y="5257800"/>
            <a:ext cx="1109795" cy="130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7707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0878"/>
            <a:ext cx="8458200" cy="5791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sz="3500" dirty="0" smtClean="0"/>
              <a:t>The world is structured because real-world attributes do not occur independently of each other”</a:t>
            </a:r>
          </a:p>
          <a:p>
            <a:pPr marL="0" lvl="1" indent="0">
              <a:buNone/>
            </a:pPr>
            <a:r>
              <a:rPr lang="en-US" sz="3200" dirty="0" smtClean="0"/>
              <a:t>“</a:t>
            </a:r>
            <a:r>
              <a:rPr lang="en-US" sz="3200" dirty="0" smtClean="0">
                <a:solidFill>
                  <a:srgbClr val="FF0000"/>
                </a:solidFill>
              </a:rPr>
              <a:t>Combinations of attributes of real objects do not occur uniformly</a:t>
            </a:r>
            <a:r>
              <a:rPr lang="en-US" sz="3200" dirty="0" smtClean="0"/>
              <a:t>. Some pairs, triples, or n-tuples are quite probable, appearing in combination sometimes with one, sometimes another attribute; others are rare; others logically cannot or empirically do not occur.”</a:t>
            </a:r>
          </a:p>
          <a:p>
            <a:pPr marL="0" lvl="1" indent="0">
              <a:buNone/>
            </a:pPr>
            <a:r>
              <a:rPr lang="en-US" sz="3200" dirty="0">
                <a:solidFill>
                  <a:srgbClr val="FF0000"/>
                </a:solidFill>
              </a:rPr>
              <a:t>Basic objects (e.g., bird, chair) are at the level at which there are attributes common to all or most members of the category</a:t>
            </a:r>
          </a:p>
          <a:p>
            <a:pPr lvl="1"/>
            <a:endParaRPr lang="en-US" dirty="0" smtClean="0"/>
          </a:p>
        </p:txBody>
      </p:sp>
      <p:sp>
        <p:nvSpPr>
          <p:cNvPr id="2" name="Rectangle 1"/>
          <p:cNvSpPr/>
          <p:nvPr/>
        </p:nvSpPr>
        <p:spPr>
          <a:xfrm>
            <a:off x="1752600" y="32657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ea typeface="+mj-ea"/>
                <a:cs typeface="+mj-cs"/>
              </a:rPr>
              <a:t>Basic-Level Categories: </a:t>
            </a:r>
            <a:r>
              <a:rPr lang="en-US" sz="3600" b="1" dirty="0" smtClean="0">
                <a:solidFill>
                  <a:prstClr val="black"/>
                </a:solidFill>
                <a:ea typeface="+mj-ea"/>
                <a:cs typeface="+mj-cs"/>
              </a:rPr>
              <a:t>Why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12" y="230529"/>
            <a:ext cx="859611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4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470399"/>
            <a:ext cx="2658480" cy="2047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9176" y="4494211"/>
            <a:ext cx="2503839" cy="20240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80782" y="4494211"/>
            <a:ext cx="2602515" cy="2000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1380" y="1968806"/>
            <a:ext cx="2999782" cy="2252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84514" y="1990421"/>
            <a:ext cx="1610185" cy="2014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67200" y="1993487"/>
            <a:ext cx="2225214" cy="20114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358459" y="149254"/>
            <a:ext cx="2394556" cy="1639160"/>
          </a:xfrm>
          <a:prstGeom prst="rect">
            <a:avLst/>
          </a:prstGeom>
        </p:spPr>
      </p:pic>
      <p:cxnSp>
        <p:nvCxnSpPr>
          <p:cNvPr id="12" name="Elbow Connector 11"/>
          <p:cNvCxnSpPr/>
          <p:nvPr/>
        </p:nvCxnSpPr>
        <p:spPr>
          <a:xfrm>
            <a:off x="381000" y="1788414"/>
            <a:ext cx="8305800" cy="2432671"/>
          </a:xfrm>
          <a:prstGeom prst="bentConnector3">
            <a:avLst>
              <a:gd name="adj1" fmla="val 41437"/>
            </a:avLst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81000" y="685800"/>
            <a:ext cx="5787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j-lt"/>
              </a:rPr>
              <a:t>Shared Visible Features Carve These Animals into Two Categories</a:t>
            </a:r>
            <a:endParaRPr lang="en-US" sz="28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1524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FLASHBACK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28" y="457200"/>
            <a:ext cx="8192478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9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1621682" y="317514"/>
            <a:ext cx="6171530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>
                <a:sym typeface="UC Berkeley OS Sign"/>
              </a:rPr>
              <a:t>Tradeoffs in Abstraction and Granularity</a:t>
            </a:r>
            <a:endParaRPr lang="en-US" sz="3400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7722227" y="6594574"/>
            <a:ext cx="65298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508511"/>
            <a:ext cx="7886700" cy="343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/>
              <a:t>The abstraction level we choose determines how precisely we identify resources. When we want to make a general claim, or communicate that the scope of our interest is broad, we use </a:t>
            </a:r>
            <a:r>
              <a:rPr lang="en-US" sz="2800" dirty="0" err="1"/>
              <a:t>superordinate</a:t>
            </a:r>
            <a:r>
              <a:rPr lang="en-US" sz="2800" dirty="0"/>
              <a:t> categories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As we go down in the category hierarchy, the categories have fewer members, so we can refer more precisely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12" y="230529"/>
            <a:ext cx="859611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46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-13855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The Precision-Simplicity Tradeoff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976" y="1066800"/>
            <a:ext cx="8153400" cy="5576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Precise (very granular) categories enable efficient communication – if every distinguishable color had its own name, “color talk” would be very concise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/>
              <a:t> </a:t>
            </a:r>
            <a:r>
              <a:rPr lang="en-US" sz="3200" dirty="0" smtClean="0"/>
              <a:t>But this large set of color categories would not be as simple and easy to learn, remember, and use as one with a small set of color terms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 The semantic systems in natural languages tend to achieve a near-optimal tradeoff between these two constraints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(</a:t>
            </a:r>
            <a:r>
              <a:rPr lang="en-US" sz="3200" dirty="0" err="1" smtClean="0">
                <a:hlinkClick r:id="rId3"/>
              </a:rPr>
              <a:t>Regier</a:t>
            </a:r>
            <a:r>
              <a:rPr lang="en-US" sz="3200" dirty="0" smtClean="0">
                <a:hlinkClick r:id="rId3"/>
              </a:rPr>
              <a:t>, Kemp, and Kay 2015</a:t>
            </a:r>
            <a:r>
              <a:rPr lang="en-US" sz="32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59106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Mini-Tutorial on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What is a Model?</a:t>
            </a:r>
          </a:p>
          <a:p>
            <a:r>
              <a:rPr lang="en-US" sz="3600" dirty="0" smtClean="0"/>
              <a:t>What are Models for?</a:t>
            </a:r>
          </a:p>
          <a:p>
            <a:r>
              <a:rPr lang="en-US" sz="3600" dirty="0" smtClean="0"/>
              <a:t>Physical Models</a:t>
            </a:r>
          </a:p>
          <a:p>
            <a:r>
              <a:rPr lang="en-US" sz="3600" dirty="0" smtClean="0"/>
              <a:t>Conceptual Models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668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837070" y="359932"/>
            <a:ext cx="7333915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Basic Categories and Language Use</a:t>
            </a:r>
            <a:endParaRPr lang="en-US" sz="3400" dirty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7722227" y="6594574"/>
            <a:ext cx="65298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24708" y="1752600"/>
            <a:ext cx="4495800" cy="4437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600" dirty="0" smtClean="0"/>
              <a:t>Let the animal out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600" dirty="0" smtClean="0"/>
              <a:t>Let the mammal out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600" dirty="0" smtClean="0"/>
              <a:t>Let the cat out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600" dirty="0" smtClean="0"/>
              <a:t>Let the American Shorthair out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600" dirty="0" smtClean="0"/>
              <a:t>Let Boris out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3200" dirty="0"/>
          </a:p>
        </p:txBody>
      </p:sp>
      <p:pic>
        <p:nvPicPr>
          <p:cNvPr id="3074" name="Picture 2" descr="E:\Pictures\Before 2000\cats\boris on b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164214"/>
            <a:ext cx="3333750" cy="3418637"/>
          </a:xfrm>
          <a:prstGeom prst="rect">
            <a:avLst/>
          </a:prstGeom>
          <a:noFill/>
        </p:spPr>
      </p:pic>
      <p:sp>
        <p:nvSpPr>
          <p:cNvPr id="3" name="Multiply 2"/>
          <p:cNvSpPr/>
          <p:nvPr/>
        </p:nvSpPr>
        <p:spPr>
          <a:xfrm>
            <a:off x="381000" y="1752600"/>
            <a:ext cx="685800" cy="609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404446" y="2435175"/>
            <a:ext cx="685800" cy="609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404446" y="4002842"/>
            <a:ext cx="685800" cy="6096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iley Face 16"/>
          <p:cNvSpPr/>
          <p:nvPr/>
        </p:nvSpPr>
        <p:spPr>
          <a:xfrm>
            <a:off x="381000" y="4814665"/>
            <a:ext cx="838201" cy="685800"/>
          </a:xfrm>
          <a:prstGeom prst="smileyFac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miley Face 21"/>
          <p:cNvSpPr/>
          <p:nvPr/>
        </p:nvSpPr>
        <p:spPr>
          <a:xfrm>
            <a:off x="357553" y="3117750"/>
            <a:ext cx="838201" cy="685800"/>
          </a:xfrm>
          <a:prstGeom prst="smileyFac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20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990600"/>
            <a:ext cx="7543800" cy="54497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152400"/>
            <a:ext cx="45388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+mj-lt"/>
                <a:ea typeface="+mj-ea"/>
                <a:cs typeface="+mj-cs"/>
              </a:rPr>
              <a:t>But Not in this Context</a:t>
            </a:r>
          </a:p>
        </p:txBody>
      </p:sp>
    </p:spTree>
    <p:extLst>
      <p:ext uri="{BB962C8B-B14F-4D97-AF65-F5344CB8AC3E}">
        <p14:creationId xmlns:p14="http://schemas.microsoft.com/office/powerpoint/2010/main" val="166430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Language {and,or,vs.} Thought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28600" y="1066800"/>
            <a:ext cx="8382000" cy="60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 smtClean="0">
                <a:latin typeface="UC Berkeley OS Sign"/>
                <a:cs typeface="Arial" pitchFamily="34" charset="0"/>
                <a:sym typeface="Arial" pitchFamily="34" charset="0"/>
              </a:rPr>
              <a:t>What is the relationship between language and thought?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Universalist</a:t>
            </a:r>
            <a:r>
              <a:rPr lang="en-US" sz="2600" dirty="0" smtClean="0">
                <a:latin typeface="UC Berkeley OS Sign"/>
                <a:cs typeface="Arial" pitchFamily="34" charset="0"/>
                <a:sym typeface="Arial" pitchFamily="34" charset="0"/>
              </a:rPr>
              <a:t> view:  Languages are built on a universal cognitive and conceptual foundation that they use differently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Relativist</a:t>
            </a:r>
            <a:r>
              <a:rPr lang="en-US" sz="2600" dirty="0" smtClean="0">
                <a:latin typeface="UC Berkeley OS Sign"/>
                <a:cs typeface="Arial" pitchFamily="34" charset="0"/>
                <a:sym typeface="Arial" pitchFamily="34" charset="0"/>
              </a:rPr>
              <a:t> view:  Languages create categories that shape perception, causing speakers of different languages to conceptualize the world in fundamentally different ways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FF0000"/>
                </a:solidFill>
                <a:latin typeface="UC Berkeley OS Sign"/>
                <a:cs typeface="Arial" pitchFamily="34" charset="0"/>
                <a:sym typeface="Arial" pitchFamily="34" charset="0"/>
              </a:rPr>
              <a:t>Reconciliation?</a:t>
            </a:r>
            <a:r>
              <a:rPr lang="en-US" sz="2600" dirty="0" smtClean="0">
                <a:latin typeface="UC Berkeley OS Sign"/>
                <a:cs typeface="Arial" pitchFamily="34" charset="0"/>
                <a:sym typeface="Arial" pitchFamily="34" charset="0"/>
              </a:rPr>
              <a:t>  Universal conceptual basis for the categorical distinctions that languages make, but that this conceptual foundation may be altered by language and culture</a:t>
            </a:r>
          </a:p>
          <a:p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636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Linguistic Relativity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latin typeface="UC Berkeley OS Sign"/>
                <a:cs typeface="Arial" pitchFamily="34" charset="0"/>
                <a:sym typeface="Arial" pitchFamily="34" charset="0"/>
              </a:rPr>
              <a:t>Languages differ a great deal in the words they contain (which concepts are lexicalized)</a:t>
            </a:r>
          </a:p>
          <a:p>
            <a:pPr marL="3429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dirty="0" smtClean="0">
                <a:latin typeface="UC Berkeley OS Sign"/>
                <a:cs typeface="Arial" pitchFamily="34" charset="0"/>
                <a:sym typeface="Arial" pitchFamily="34" charset="0"/>
              </a:rPr>
              <a:t>They also differ in more fundamental ways by requiring speakers or writers to attend to details about the world or aspects of experience that another language allows them to ignore</a:t>
            </a:r>
          </a:p>
          <a:p>
            <a:pPr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Does this mean that people can't understand concepts that are not lexicalized?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12" y="230529"/>
            <a:ext cx="859611" cy="865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1085" y="304800"/>
            <a:ext cx="6829425" cy="602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2000"/>
              </a:lnSpc>
              <a:spcBef>
                <a:spcPct val="0"/>
              </a:spcBef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>
                <a:latin typeface="+mj-lt"/>
                <a:ea typeface="+mj-ea"/>
                <a:cs typeface="+mj-cs"/>
              </a:rPr>
              <a:t>Japanese Kitchen Knives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397" y="525780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Does your language have different words for each of these kinds of knives?   If it doesn’t can you still </a:t>
            </a:r>
            <a:r>
              <a:rPr lang="en-US" sz="2800" dirty="0" smtClean="0">
                <a:hlinkClick r:id="rId3"/>
              </a:rPr>
              <a:t>distinguish them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8529658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Alternative:  Linguistic Relativity &amp;</a:t>
            </a:r>
            <a:br>
              <a:rPr lang="en-US" sz="3600" b="1" dirty="0" smtClean="0"/>
            </a:br>
            <a:r>
              <a:rPr lang="en-US" sz="3600" b="1" dirty="0" smtClean="0"/>
              <a:t> the Whorfian Hypothesis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676400"/>
            <a:ext cx="8382000" cy="493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Benjamin Whorf (mid 20th century) is widely credited and miscredited with the strong form of the hypothesis that "language shapes thought" - that the categories embodied in languages shape or even constrain how people perceive and understand the world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Popular argument:  Eskimos have lots of words for different kinds of snow, so they think about snow differently than native speakers of other languages</a:t>
            </a: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5569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696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Hinting at Linguistic Relativity in</a:t>
            </a:r>
            <a:br>
              <a:rPr lang="en-US" b="1" dirty="0" smtClean="0"/>
            </a:br>
            <a:r>
              <a:rPr lang="en-US" b="1" dirty="0" smtClean="0"/>
              <a:t>Iceland Advertisement</a:t>
            </a:r>
            <a:endParaRPr lang="en-US" b="1" dirty="0"/>
          </a:p>
        </p:txBody>
      </p:sp>
      <p:pic>
        <p:nvPicPr>
          <p:cNvPr id="3" name="Picture 2" descr="DublinC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140" y="1752600"/>
            <a:ext cx="7924068" cy="473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72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05000"/>
            <a:ext cx="8115300" cy="2726400"/>
          </a:xfrm>
          <a:prstGeom prst="rect">
            <a:avLst/>
          </a:prstGeom>
        </p:spPr>
      </p:pic>
      <p:sp>
        <p:nvSpPr>
          <p:cNvPr id="8" name="Rectangle 1"/>
          <p:cNvSpPr txBox="1">
            <a:spLocks noChangeArrowheads="1"/>
          </p:cNvSpPr>
          <p:nvPr/>
        </p:nvSpPr>
        <p:spPr>
          <a:xfrm>
            <a:off x="381000" y="176438"/>
            <a:ext cx="8610600" cy="11909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“Weak” Linguistic Relativity is Real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5600" y="849622"/>
            <a:ext cx="8382000" cy="5775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In languages in which nouns have gender, people associate gender-specific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characteristics</a:t>
            </a:r>
            <a:endParaRPr lang="en-US" sz="2800" dirty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English marks verb tense,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Russian </a:t>
            </a:r>
            <a:r>
              <a:rPr lang="en-US" sz="2800" dirty="0">
                <a:latin typeface="UC Berkeley OS Sign"/>
                <a:cs typeface="Arial" pitchFamily="34" charset="0"/>
                <a:sym typeface="Arial" pitchFamily="34" charset="0"/>
              </a:rPr>
              <a:t>marks both tense and gender; Turkish marks verbs according to whether the speaker has first hand knowledge of the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0" y="204062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French:  Sun is M, Moon is F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0" y="3289786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German:  Sun is F, Moon is 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1537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sym typeface="UC Berkeley OS Sign"/>
              </a:rPr>
              <a:t>“Culture” is More Important</a:t>
            </a:r>
            <a:br>
              <a:rPr lang="en-US" sz="3600" b="1" dirty="0" smtClean="0">
                <a:sym typeface="UC Berkeley OS Sign"/>
              </a:rPr>
            </a:br>
            <a:r>
              <a:rPr lang="en-US" sz="3600" b="1" dirty="0" smtClean="0">
                <a:sym typeface="UC Berkeley OS Sign"/>
              </a:rPr>
              <a:t> than Language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81000" y="1524000"/>
            <a:ext cx="8382000" cy="3963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English-speaking Americans “on the left” and “on the right” use the same words but with very different meanings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Marriage, freedom, liberty, responsibility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They use different words to frame the same issues</a:t>
            </a:r>
          </a:p>
          <a:p>
            <a:pPr marL="800100" lvl="1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“Pro-life” vs. “Pro-choice”, “Spending” vs. </a:t>
            </a:r>
            <a:b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</a:b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Stimulus”, “Estate tax” vs. “Death tax”</a:t>
            </a:r>
          </a:p>
        </p:txBody>
      </p:sp>
    </p:spTree>
    <p:extLst>
      <p:ext uri="{BB962C8B-B14F-4D97-AF65-F5344CB8AC3E}">
        <p14:creationId xmlns:p14="http://schemas.microsoft.com/office/powerpoint/2010/main" val="3384519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ChangeArrowheads="1"/>
          </p:cNvSpPr>
          <p:nvPr/>
        </p:nvSpPr>
        <p:spPr>
          <a:xfrm>
            <a:off x="762000" y="304800"/>
            <a:ext cx="7467600" cy="1190997"/>
          </a:xfrm>
          <a:prstGeom prst="rect">
            <a:avLst/>
          </a:prstGeom>
        </p:spPr>
        <p:txBody>
          <a:bodyPr lIns="64291" tIns="32146" rIns="64291" bIns="32146"/>
          <a:lstStyle/>
          <a:p>
            <a:pPr algn="ctr">
              <a:lnSpc>
                <a:spcPct val="92000"/>
              </a:lnSpc>
              <a:spcBef>
                <a:spcPct val="0"/>
              </a:spcBef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4400" b="1" dirty="0" smtClean="0">
                <a:latin typeface="+mj-lt"/>
                <a:ea typeface="+mj-ea"/>
                <a:cs typeface="+mj-cs"/>
                <a:sym typeface="UC Berkeley OS Sign"/>
              </a:rPr>
              <a:t>Concluding Thoughts</a:t>
            </a:r>
            <a:endParaRPr lang="en-US" sz="4400" b="1" dirty="0">
              <a:latin typeface="+mj-lt"/>
              <a:ea typeface="+mj-ea"/>
              <a:cs typeface="+mj-cs"/>
              <a:sym typeface="UC Berkeley OS Sign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990600"/>
            <a:ext cx="8153400" cy="4735429"/>
          </a:xfrm>
          <a:prstGeom prst="rect">
            <a:avLst/>
          </a:prstGeom>
        </p:spPr>
        <p:txBody>
          <a:bodyPr wrap="square" lIns="64291" tIns="32146" rIns="64291" bIns="32146">
            <a:spAutoFit/>
          </a:bodyPr>
          <a:lstStyle/>
          <a:p>
            <a:pPr marL="160729" indent="-160729">
              <a:lnSpc>
                <a:spcPct val="150000"/>
              </a:lnSpc>
              <a:buClr>
                <a:srgbClr val="002955"/>
              </a:buClr>
              <a:buSzPct val="44000"/>
              <a:buFont typeface="Arial" pitchFamily="34" charset="0"/>
              <a:buChar char="•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1000" dirty="0"/>
              <a:t> </a:t>
            </a:r>
            <a:endParaRPr lang="en-US" sz="2800" dirty="0"/>
          </a:p>
          <a:p>
            <a:pPr marL="257166" indent="-160729">
              <a:spcAft>
                <a:spcPts val="1266"/>
              </a:spcAft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Informal </a:t>
            </a: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and contextual acquisition makes cultural categories flexible, creative, generative, and 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biased</a:t>
            </a:r>
          </a:p>
          <a:p>
            <a:pPr marL="257166" indent="-160729">
              <a:spcAft>
                <a:spcPts val="1266"/>
              </a:spcAft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>
                <a:latin typeface="UC Berkeley OS Sign"/>
                <a:cs typeface="Arial" pitchFamily="34" charset="0"/>
                <a:sym typeface="Arial" pitchFamily="34" charset="0"/>
              </a:rPr>
              <a:t>Naming and vocabulary use is complicated and </a:t>
            </a: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contentious</a:t>
            </a:r>
          </a:p>
          <a:p>
            <a:pPr marL="257166" indent="-160729">
              <a:spcAft>
                <a:spcPts val="1266"/>
              </a:spcAft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Most of our ordinary conceptual system is more metaphorical than literal</a:t>
            </a:r>
          </a:p>
          <a:p>
            <a:pPr marL="257166" indent="-160729">
              <a:spcAft>
                <a:spcPts val="1266"/>
              </a:spcAft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>
                <a:latin typeface="UC Berkeley OS Sign"/>
                <a:cs typeface="Arial" pitchFamily="34" charset="0"/>
                <a:sym typeface="Arial" pitchFamily="34" charset="0"/>
              </a:rPr>
              <a:t>How can we ever understand each other?</a:t>
            </a:r>
            <a:endParaRPr lang="en-US" sz="3200" dirty="0">
              <a:solidFill>
                <a:srgbClr val="FF0000"/>
              </a:solidFill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522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9518" y="3048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An Introduction to Modeling - 1</a:t>
            </a:r>
          </a:p>
        </p:txBody>
      </p:sp>
      <p:sp>
        <p:nvSpPr>
          <p:cNvPr id="78851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26B7A6CC-FD96-4C1E-9D6C-FC1C580EEE1E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78855" name="Rectangle 8"/>
          <p:cNvSpPr>
            <a:spLocks noChangeArrowheads="1"/>
          </p:cNvSpPr>
          <p:nvPr/>
        </p:nvSpPr>
        <p:spPr bwMode="auto">
          <a:xfrm>
            <a:off x="381000" y="1570068"/>
            <a:ext cx="8197453" cy="532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Models are </a:t>
            </a:r>
            <a:r>
              <a:rPr lang="en-US" sz="3200" i="1" dirty="0" smtClean="0"/>
              <a:t>simplified descriptions </a:t>
            </a:r>
            <a:r>
              <a:rPr lang="en-US" sz="3200" dirty="0" smtClean="0"/>
              <a:t>of a domain or resource type that abstract from its complexity to emphasize some features or characteristics while intentionally de-emphasizing others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The </a:t>
            </a:r>
            <a:r>
              <a:rPr lang="en-US" sz="3200" dirty="0"/>
              <a:t>primary purpose of modeling is to better understand some existing system or environment and its resources and to describe this understanding so it can be </a:t>
            </a:r>
            <a:r>
              <a:rPr lang="en-US" sz="3200" dirty="0" smtClean="0"/>
              <a:t>communicated and applied</a:t>
            </a:r>
            <a:endParaRPr lang="en-US" sz="3200" dirty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12" y="230529"/>
            <a:ext cx="859611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28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158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/>
              <a:t>Concepts You Should Know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812" y="848549"/>
            <a:ext cx="4040188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Organizing system (not “organizational system”)</a:t>
            </a:r>
          </a:p>
          <a:p>
            <a:r>
              <a:rPr lang="en-US" sz="2800" dirty="0" smtClean="0"/>
              <a:t>Resource</a:t>
            </a:r>
          </a:p>
          <a:p>
            <a:r>
              <a:rPr lang="en-US" sz="2800" dirty="0" smtClean="0"/>
              <a:t>Intentional arrangement</a:t>
            </a:r>
          </a:p>
          <a:p>
            <a:r>
              <a:rPr lang="en-US" sz="2800" dirty="0" smtClean="0"/>
              <a:t>Organizing principle</a:t>
            </a:r>
          </a:p>
          <a:p>
            <a:pPr lvl="1"/>
            <a:r>
              <a:rPr lang="en-US" sz="2800" dirty="0" smtClean="0"/>
              <a:t>Generic</a:t>
            </a:r>
          </a:p>
          <a:p>
            <a:pPr lvl="1"/>
            <a:r>
              <a:rPr lang="en-US" sz="2800" dirty="0" smtClean="0"/>
              <a:t>Domain-specific</a:t>
            </a:r>
          </a:p>
          <a:p>
            <a:r>
              <a:rPr lang="en-US" sz="2800" dirty="0" smtClean="0"/>
              <a:t>Interactions</a:t>
            </a:r>
          </a:p>
          <a:p>
            <a:pPr lvl="1"/>
            <a:r>
              <a:rPr lang="en-US" sz="2800" dirty="0" smtClean="0"/>
              <a:t>Generic</a:t>
            </a:r>
          </a:p>
          <a:p>
            <a:pPr lvl="1"/>
            <a:r>
              <a:rPr lang="en-US" sz="2800" dirty="0" smtClean="0"/>
              <a:t>Domain-specific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1394618"/>
            <a:ext cx="4041775" cy="4906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“Organizing on the way in” vs. “Organizing on the way out”</a:t>
            </a:r>
          </a:p>
          <a:p>
            <a:r>
              <a:rPr lang="en-US" sz="2800" dirty="0" smtClean="0"/>
              <a:t>“Thing” vs. “Type of thing” (Shamu question)</a:t>
            </a:r>
          </a:p>
          <a:p>
            <a:r>
              <a:rPr lang="en-US" sz="2800" dirty="0" smtClean="0"/>
              <a:t>“Carving nature at the joints”</a:t>
            </a:r>
          </a:p>
          <a:p>
            <a:r>
              <a:rPr lang="en-US" sz="2800" dirty="0" smtClean="0"/>
              <a:t>“Category thinking” vs. “Design thinking” 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06" y="16825"/>
            <a:ext cx="859611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9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More Concepts You Should Know</a:t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837" y="1219200"/>
            <a:ext cx="4040188" cy="3951288"/>
          </a:xfrm>
        </p:spPr>
        <p:txBody>
          <a:bodyPr>
            <a:noAutofit/>
          </a:bodyPr>
          <a:lstStyle/>
          <a:p>
            <a:r>
              <a:rPr lang="en-US" sz="2800" dirty="0" smtClean="0"/>
              <a:t>Path dependence in selection</a:t>
            </a:r>
          </a:p>
          <a:p>
            <a:r>
              <a:rPr lang="en-US" sz="2800" dirty="0" smtClean="0"/>
              <a:t>“Information IQ”</a:t>
            </a:r>
          </a:p>
          <a:p>
            <a:r>
              <a:rPr lang="en-US" sz="2800" dirty="0" smtClean="0"/>
              <a:t>“Smart” resources</a:t>
            </a:r>
          </a:p>
          <a:p>
            <a:r>
              <a:rPr lang="en-US" sz="2800" dirty="0" smtClean="0"/>
              <a:t>The paradox of Theseus</a:t>
            </a:r>
          </a:p>
          <a:p>
            <a:r>
              <a:rPr lang="en-US" sz="2800" dirty="0" smtClean="0"/>
              <a:t>Identifiers vs. Names</a:t>
            </a:r>
          </a:p>
          <a:p>
            <a:r>
              <a:rPr lang="en-US" sz="2800" dirty="0" smtClean="0"/>
              <a:t>The Vocabulary Problem</a:t>
            </a:r>
          </a:p>
          <a:p>
            <a:r>
              <a:rPr lang="en-US" sz="2800" dirty="0" smtClean="0"/>
              <a:t>Polysemy vs. Synonymy</a:t>
            </a:r>
          </a:p>
          <a:p>
            <a:r>
              <a:rPr lang="en-US" sz="2800" dirty="0" smtClean="0"/>
              <a:t>Curation vs. Governance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0046" y="1981200"/>
            <a:ext cx="4041775" cy="395128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Persistence</a:t>
            </a:r>
          </a:p>
          <a:p>
            <a:r>
              <a:rPr lang="en-US" sz="2800" dirty="0" smtClean="0"/>
              <a:t>Authenticity</a:t>
            </a:r>
          </a:p>
          <a:p>
            <a:r>
              <a:rPr lang="en-US" sz="2800" dirty="0" smtClean="0"/>
              <a:t>Provenance</a:t>
            </a:r>
          </a:p>
          <a:p>
            <a:r>
              <a:rPr lang="en-US" sz="2800" dirty="0" smtClean="0"/>
              <a:t>Effectivity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2784"/>
            <a:ext cx="859611" cy="8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1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"/>
          <p:cNvSpPr>
            <a:spLocks noGrp="1" noChangeArrowheads="1"/>
          </p:cNvSpPr>
          <p:nvPr>
            <p:ph type="title"/>
          </p:nvPr>
        </p:nvSpPr>
        <p:spPr>
          <a:xfrm>
            <a:off x="13996" y="381000"/>
            <a:ext cx="8228707" cy="1190997"/>
          </a:xfrm>
        </p:spPr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>
                <a:sym typeface="UC Berkeley OS Sign"/>
              </a:rPr>
              <a:t>The Modeling Gap</a:t>
            </a:r>
          </a:p>
        </p:txBody>
      </p:sp>
      <p:sp>
        <p:nvSpPr>
          <p:cNvPr id="78851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26B7A6CC-FD96-4C1E-9D6C-FC1C580EEE1E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78855" name="Rectangle 8"/>
          <p:cNvSpPr>
            <a:spLocks noChangeArrowheads="1"/>
          </p:cNvSpPr>
          <p:nvPr/>
        </p:nvSpPr>
        <p:spPr bwMode="auto">
          <a:xfrm>
            <a:off x="875854" y="2209800"/>
            <a:ext cx="7239000" cy="261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600" dirty="0" smtClean="0"/>
              <a:t>There is an essential difference or gap between the real world being modeled and any models of it, or else the models would serve no purpose</a:t>
            </a:r>
          </a:p>
        </p:txBody>
      </p:sp>
    </p:spTree>
    <p:extLst>
      <p:ext uri="{BB962C8B-B14F-4D97-AF65-F5344CB8AC3E}">
        <p14:creationId xmlns:p14="http://schemas.microsoft.com/office/powerpoint/2010/main" val="830198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4000" b="1" dirty="0"/>
              <a:t>La trahison des images </a:t>
            </a:r>
            <a:br>
              <a:rPr lang="en-US" sz="4000" b="1" dirty="0"/>
            </a:br>
            <a:r>
              <a:rPr lang="en-US" sz="4000" b="1" dirty="0"/>
              <a:t>– Magritte (1929)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00" y="1417638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3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417638"/>
            <a:ext cx="32004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“The map is not the territory”</a:t>
            </a:r>
            <a:endParaRPr lang="en-US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581400"/>
            <a:ext cx="3853107" cy="30940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800" y="533400"/>
            <a:ext cx="5179636" cy="35229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14364" y="5161079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BART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4195902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LONDON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3400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2439</Words>
  <Application>Microsoft Office PowerPoint</Application>
  <PresentationFormat>On-screen Show (4:3)</PresentationFormat>
  <Paragraphs>349</Paragraphs>
  <Slides>62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MS PGothic</vt:lpstr>
      <vt:lpstr>Arial</vt:lpstr>
      <vt:lpstr>Calibri</vt:lpstr>
      <vt:lpstr>UC Berkeley OS Sign</vt:lpstr>
      <vt:lpstr>Wingdings</vt:lpstr>
      <vt:lpstr>Office Theme</vt:lpstr>
      <vt:lpstr>CogSci 190 “Sensemaking and Organizing” Spring 2019</vt:lpstr>
      <vt:lpstr>PowerPoint Presentation</vt:lpstr>
      <vt:lpstr>Concepts You Should Know </vt:lpstr>
      <vt:lpstr>More Concepts You Should Know </vt:lpstr>
      <vt:lpstr>Mini-Tutorial on Modeling</vt:lpstr>
      <vt:lpstr>An Introduction to Modeling - 1</vt:lpstr>
      <vt:lpstr>The Modeling Gap</vt:lpstr>
      <vt:lpstr>La trahison des images  – Magritte (1929)</vt:lpstr>
      <vt:lpstr>“The map is not the territory”</vt:lpstr>
      <vt:lpstr>An Introduction to Modeling - 2</vt:lpstr>
      <vt:lpstr>Recipes as Everyday Models</vt:lpstr>
      <vt:lpstr>This is Not a Model of Wonton Soup</vt:lpstr>
      <vt:lpstr>A Model of Wonton Soup</vt:lpstr>
      <vt:lpstr>The Classical Modeling Approach</vt:lpstr>
      <vt:lpstr>PowerPoint Presentation</vt:lpstr>
      <vt:lpstr>The Classical Modeling Approach</vt:lpstr>
      <vt:lpstr>Physical Modeling for Analysis - 1</vt:lpstr>
      <vt:lpstr>Physical Modeling for Analysis - 2</vt:lpstr>
      <vt:lpstr>Physical View of Wonton Soup</vt:lpstr>
      <vt:lpstr>Conceptual Modeling for (Re-)Design - 1</vt:lpstr>
      <vt:lpstr>Another Modeling Gap</vt:lpstr>
      <vt:lpstr>Conceptual Modeling  for (Re-)Design - 2</vt:lpstr>
      <vt:lpstr>Conceptual View of Wonton Soup</vt:lpstr>
      <vt:lpstr>PowerPoint Presentation</vt:lpstr>
      <vt:lpstr>A Less Granular Model</vt:lpstr>
      <vt:lpstr>The Least Granular Model</vt:lpstr>
      <vt:lpstr>Implementing a Conceptual Model  as a Physical One</vt:lpstr>
      <vt:lpstr>Applying the Conceptual Model</vt:lpstr>
      <vt:lpstr>Adapting the Classical Modeling  Approach to TDO – 1 </vt:lpstr>
      <vt:lpstr>Adapting the Classical Modeling  Approach to TDO – 2 </vt:lpstr>
      <vt:lpstr>PowerPoint Presentation</vt:lpstr>
      <vt:lpstr>PowerPoint Presentation</vt:lpstr>
      <vt:lpstr>Cultural Categories</vt:lpstr>
      <vt:lpstr>Some Definitions of “Culture”</vt:lpstr>
      <vt:lpstr>Culture as a “System of Meaning”</vt:lpstr>
      <vt:lpstr>Culture as a “System of Meaning”</vt:lpstr>
      <vt:lpstr>Cultural Categories</vt:lpstr>
      <vt:lpstr>Cultural Categories</vt:lpstr>
      <vt:lpstr>Natural / Basic-Level Categories</vt:lpstr>
      <vt:lpstr>PowerPoint Presentation</vt:lpstr>
      <vt:lpstr>Categories are “Equivalence Classes”</vt:lpstr>
      <vt:lpstr>Category Hierarchies</vt:lpstr>
      <vt:lpstr>PowerPoint Presentation</vt:lpstr>
      <vt:lpstr>Basic-Level Categories: What</vt:lpstr>
      <vt:lpstr>PowerPoint Presentation</vt:lpstr>
      <vt:lpstr>PowerPoint Presentation</vt:lpstr>
      <vt:lpstr>PowerPoint Presentation</vt:lpstr>
      <vt:lpstr>Tradeoffs in Abstraction and Granularity</vt:lpstr>
      <vt:lpstr>The Precision-Simplicity Tradeoff</vt:lpstr>
      <vt:lpstr>Basic Categories and Language Use</vt:lpstr>
      <vt:lpstr>PowerPoint Presentation</vt:lpstr>
      <vt:lpstr>Language {and,or,vs.} Thought</vt:lpstr>
      <vt:lpstr>Linguistic Relativity</vt:lpstr>
      <vt:lpstr>PowerPoint Presentation</vt:lpstr>
      <vt:lpstr>Alternative:  Linguistic Relativity &amp;  the Whorfian Hypothesis</vt:lpstr>
      <vt:lpstr>Hinting at Linguistic Relativity in Iceland Advertisement</vt:lpstr>
      <vt:lpstr>PowerPoint Presentation</vt:lpstr>
      <vt:lpstr>“Culture” is More Important  than Language</vt:lpstr>
      <vt:lpstr>PowerPoint Presentation</vt:lpstr>
      <vt:lpstr>PowerPoint Presentation</vt:lpstr>
      <vt:lpstr>Concepts You Should Know </vt:lpstr>
      <vt:lpstr>More Concepts You Should Know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2017-10-26T16:02:22Z</dcterms:created>
  <dcterms:modified xsi:type="dcterms:W3CDTF">2019-02-14T18:11:35Z</dcterms:modified>
</cp:coreProperties>
</file>