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4"/>
  </p:notesMasterIdLst>
  <p:sldIdLst>
    <p:sldId id="266" r:id="rId2"/>
    <p:sldId id="530" r:id="rId3"/>
    <p:sldId id="531" r:id="rId4"/>
    <p:sldId id="605" r:id="rId5"/>
    <p:sldId id="532" r:id="rId6"/>
    <p:sldId id="533" r:id="rId7"/>
    <p:sldId id="534" r:id="rId8"/>
    <p:sldId id="535" r:id="rId9"/>
    <p:sldId id="538" r:id="rId10"/>
    <p:sldId id="536" r:id="rId11"/>
    <p:sldId id="603" r:id="rId12"/>
    <p:sldId id="602" r:id="rId13"/>
    <p:sldId id="537" r:id="rId14"/>
    <p:sldId id="539" r:id="rId15"/>
    <p:sldId id="540" r:id="rId16"/>
    <p:sldId id="541" r:id="rId17"/>
    <p:sldId id="542" r:id="rId18"/>
    <p:sldId id="543" r:id="rId19"/>
    <p:sldId id="608" r:id="rId20"/>
    <p:sldId id="606" r:id="rId21"/>
    <p:sldId id="545" r:id="rId22"/>
    <p:sldId id="547" r:id="rId23"/>
    <p:sldId id="395" r:id="rId24"/>
    <p:sldId id="417" r:id="rId25"/>
    <p:sldId id="427" r:id="rId26"/>
    <p:sldId id="397" r:id="rId27"/>
    <p:sldId id="401" r:id="rId28"/>
    <p:sldId id="528" r:id="rId29"/>
    <p:sldId id="405" r:id="rId30"/>
    <p:sldId id="418" r:id="rId31"/>
    <p:sldId id="408" r:id="rId32"/>
    <p:sldId id="430" r:id="rId33"/>
    <p:sldId id="394" r:id="rId34"/>
    <p:sldId id="431" r:id="rId35"/>
    <p:sldId id="436" r:id="rId36"/>
    <p:sldId id="437" r:id="rId37"/>
    <p:sldId id="438" r:id="rId38"/>
    <p:sldId id="529" r:id="rId39"/>
    <p:sldId id="423" r:id="rId40"/>
    <p:sldId id="548" r:id="rId41"/>
    <p:sldId id="549" r:id="rId42"/>
    <p:sldId id="550" r:id="rId43"/>
    <p:sldId id="551" r:id="rId44"/>
    <p:sldId id="552" r:id="rId45"/>
    <p:sldId id="553" r:id="rId46"/>
    <p:sldId id="554" r:id="rId47"/>
    <p:sldId id="609" r:id="rId48"/>
    <p:sldId id="610" r:id="rId49"/>
    <p:sldId id="556" r:id="rId50"/>
    <p:sldId id="557" r:id="rId51"/>
    <p:sldId id="473" r:id="rId52"/>
    <p:sldId id="558" r:id="rId53"/>
    <p:sldId id="560" r:id="rId54"/>
    <p:sldId id="561" r:id="rId55"/>
    <p:sldId id="583" r:id="rId56"/>
    <p:sldId id="584" r:id="rId57"/>
    <p:sldId id="585" r:id="rId58"/>
    <p:sldId id="570" r:id="rId59"/>
    <p:sldId id="586" r:id="rId60"/>
    <p:sldId id="587" r:id="rId61"/>
    <p:sldId id="571" r:id="rId62"/>
    <p:sldId id="572" r:id="rId63"/>
    <p:sldId id="573" r:id="rId64"/>
    <p:sldId id="574" r:id="rId65"/>
    <p:sldId id="576" r:id="rId66"/>
    <p:sldId id="598" r:id="rId67"/>
    <p:sldId id="614" r:id="rId68"/>
    <p:sldId id="613" r:id="rId69"/>
    <p:sldId id="612" r:id="rId70"/>
    <p:sldId id="611" r:id="rId71"/>
    <p:sldId id="580" r:id="rId72"/>
    <p:sldId id="575" r:id="rId7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71" autoAdjust="0"/>
    <p:restoredTop sz="67497" autoAdjust="0"/>
  </p:normalViewPr>
  <p:slideViewPr>
    <p:cSldViewPr>
      <p:cViewPr varScale="1">
        <p:scale>
          <a:sx n="56" d="100"/>
          <a:sy n="56" d="100"/>
        </p:scale>
        <p:origin x="2054" y="38"/>
      </p:cViewPr>
      <p:guideLst>
        <p:guide orient="horz" pos="2160"/>
        <p:guide pos="2880"/>
      </p:guideLst>
    </p:cSldViewPr>
  </p:slideViewPr>
  <p:outlineViewPr>
    <p:cViewPr>
      <p:scale>
        <a:sx n="33" d="100"/>
        <a:sy n="33" d="100"/>
      </p:scale>
      <p:origin x="0" y="-6869"/>
    </p:cViewPr>
  </p:outlineViewPr>
  <p:notesTextViewPr>
    <p:cViewPr>
      <p:scale>
        <a:sx n="3" d="2"/>
        <a:sy n="3" d="2"/>
      </p:scale>
      <p:origin x="0" y="0"/>
    </p:cViewPr>
  </p:notesTextViewPr>
  <p:sorterViewPr>
    <p:cViewPr varScale="1">
      <p:scale>
        <a:sx n="100" d="100"/>
        <a:sy n="100" d="100"/>
      </p:scale>
      <p:origin x="0" y="-21240"/>
    </p:cViewPr>
  </p:sorterViewPr>
  <p:notesViewPr>
    <p:cSldViewPr>
      <p:cViewPr varScale="1">
        <p:scale>
          <a:sx n="63" d="100"/>
          <a:sy n="63" d="100"/>
        </p:scale>
        <p:origin x="1824"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2/19/2019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10</a:t>
            </a:fld>
            <a:endParaRPr lang="en-US" dirty="0"/>
          </a:p>
        </p:txBody>
      </p:sp>
    </p:spTree>
    <p:extLst>
      <p:ext uri="{BB962C8B-B14F-4D97-AF65-F5344CB8AC3E}">
        <p14:creationId xmlns:p14="http://schemas.microsoft.com/office/powerpoint/2010/main" val="6901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184568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28700" y="619125"/>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278311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13</a:t>
            </a:fld>
            <a:endParaRPr lang="en-US" dirty="0"/>
          </a:p>
        </p:txBody>
      </p:sp>
    </p:spTree>
    <p:extLst>
      <p:ext uri="{BB962C8B-B14F-4D97-AF65-F5344CB8AC3E}">
        <p14:creationId xmlns:p14="http://schemas.microsoft.com/office/powerpoint/2010/main" val="287264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14</a:t>
            </a:fld>
            <a:endParaRPr lang="en-US" dirty="0"/>
          </a:p>
        </p:txBody>
      </p:sp>
    </p:spTree>
    <p:extLst>
      <p:ext uri="{BB962C8B-B14F-4D97-AF65-F5344CB8AC3E}">
        <p14:creationId xmlns:p14="http://schemas.microsoft.com/office/powerpoint/2010/main" val="69606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xfrm>
            <a:off x="685800" y="4419600"/>
            <a:ext cx="5486400" cy="4183063"/>
          </a:xfrm>
          <a:noFill/>
        </p:spPr>
        <p:txBody>
          <a:bodyPr wrap="square" numCol="1" anchor="t" anchorCtr="0" compatLnSpc="1">
            <a:prstTxWarp prst="textNoShape">
              <a:avLst/>
            </a:prstTxWarp>
          </a:bodyPr>
          <a:lstStyle/>
          <a:p>
            <a:pPr defTabSz="914400" eaLnBrk="1" hangingPunct="1">
              <a:spcBef>
                <a:spcPct val="0"/>
              </a:spcBef>
            </a:pPr>
            <a:endParaRPr lang="en-US" altLang="en-US" dirty="0"/>
          </a:p>
        </p:txBody>
      </p:sp>
      <p:sp>
        <p:nvSpPr>
          <p:cNvPr id="158724" name="Slide Number Placeholder 3"/>
          <p:cNvSpPr>
            <a:spLocks noGrp="1"/>
          </p:cNvSpPr>
          <p:nvPr>
            <p:ph type="sldNum" sz="quarter" idx="5"/>
          </p:nvPr>
        </p:nvSpPr>
        <p:spPr bwMode="auto">
          <a:noFill/>
          <a:ln>
            <a:miter lim="800000"/>
            <a:headEnd/>
            <a:tailEnd/>
          </a:ln>
        </p:spPr>
        <p:txBody>
          <a:bodyPr/>
          <a:lstStyle/>
          <a:p>
            <a:fld id="{01244830-0CFC-47EE-9760-2BCDD4FE978F}" type="slidenum">
              <a:rPr lang="en-US" altLang="en-US"/>
              <a:pPr/>
              <a:t>15</a:t>
            </a:fld>
            <a:endParaRPr lang="en-US" altLang="en-US"/>
          </a:p>
        </p:txBody>
      </p:sp>
    </p:spTree>
    <p:extLst>
      <p:ext uri="{BB962C8B-B14F-4D97-AF65-F5344CB8AC3E}">
        <p14:creationId xmlns:p14="http://schemas.microsoft.com/office/powerpoint/2010/main" val="264309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US" altLang="en-US" dirty="0"/>
          </a:p>
        </p:txBody>
      </p:sp>
      <p:sp>
        <p:nvSpPr>
          <p:cNvPr id="160772" name="Slide Number Placeholder 3"/>
          <p:cNvSpPr>
            <a:spLocks noGrp="1"/>
          </p:cNvSpPr>
          <p:nvPr>
            <p:ph type="sldNum" sz="quarter" idx="5"/>
          </p:nvPr>
        </p:nvSpPr>
        <p:spPr bwMode="auto">
          <a:noFill/>
          <a:ln>
            <a:miter lim="800000"/>
            <a:headEnd/>
            <a:tailEnd/>
          </a:ln>
        </p:spPr>
        <p:txBody>
          <a:bodyPr/>
          <a:lstStyle/>
          <a:p>
            <a:fld id="{997402F8-78D4-426B-B347-7A0823562FE7}" type="slidenum">
              <a:rPr lang="en-US" altLang="en-US"/>
              <a:pPr/>
              <a:t>16</a:t>
            </a:fld>
            <a:endParaRPr lang="en-US" altLang="en-US"/>
          </a:p>
        </p:txBody>
      </p:sp>
    </p:spTree>
    <p:extLst>
      <p:ext uri="{BB962C8B-B14F-4D97-AF65-F5344CB8AC3E}">
        <p14:creationId xmlns:p14="http://schemas.microsoft.com/office/powerpoint/2010/main" val="2517197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dirty="0"/>
          </a:p>
        </p:txBody>
      </p:sp>
    </p:spTree>
    <p:extLst>
      <p:ext uri="{BB962C8B-B14F-4D97-AF65-F5344CB8AC3E}">
        <p14:creationId xmlns:p14="http://schemas.microsoft.com/office/powerpoint/2010/main" val="60324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18</a:t>
            </a:fld>
            <a:endParaRPr lang="en-US"/>
          </a:p>
        </p:txBody>
      </p:sp>
    </p:spTree>
    <p:extLst>
      <p:ext uri="{BB962C8B-B14F-4D97-AF65-F5344CB8AC3E}">
        <p14:creationId xmlns:p14="http://schemas.microsoft.com/office/powerpoint/2010/main" val="3943222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dirty="0"/>
          </a:p>
        </p:txBody>
      </p:sp>
    </p:spTree>
    <p:extLst>
      <p:ext uri="{BB962C8B-B14F-4D97-AF65-F5344CB8AC3E}">
        <p14:creationId xmlns:p14="http://schemas.microsoft.com/office/powerpoint/2010/main" val="93905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a:t>
            </a:fld>
            <a:endParaRPr lang="en-US" dirty="0"/>
          </a:p>
        </p:txBody>
      </p:sp>
    </p:spTree>
    <p:extLst>
      <p:ext uri="{BB962C8B-B14F-4D97-AF65-F5344CB8AC3E}">
        <p14:creationId xmlns:p14="http://schemas.microsoft.com/office/powerpoint/2010/main" val="68909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20</a:t>
            </a:fld>
            <a:endParaRPr lang="en-US"/>
          </a:p>
        </p:txBody>
      </p:sp>
    </p:spTree>
    <p:extLst>
      <p:ext uri="{BB962C8B-B14F-4D97-AF65-F5344CB8AC3E}">
        <p14:creationId xmlns:p14="http://schemas.microsoft.com/office/powerpoint/2010/main" val="368607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7905EA2F-E7A0-4D68-BE25-616BE086A43E}" type="slidenum">
              <a:rPr lang="en-US" altLang="en-US" sz="1300"/>
              <a:pPr/>
              <a:t>21</a:t>
            </a:fld>
            <a:endParaRPr lang="en-US" altLang="en-US" sz="1300"/>
          </a:p>
        </p:txBody>
      </p:sp>
    </p:spTree>
    <p:extLst>
      <p:ext uri="{BB962C8B-B14F-4D97-AF65-F5344CB8AC3E}">
        <p14:creationId xmlns:p14="http://schemas.microsoft.com/office/powerpoint/2010/main" val="367585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660145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2796528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3254301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55853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3805195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743770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4138844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23166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a:t>
            </a:fld>
            <a:endParaRPr lang="en-US" dirty="0"/>
          </a:p>
        </p:txBody>
      </p:sp>
    </p:spTree>
    <p:extLst>
      <p:ext uri="{BB962C8B-B14F-4D97-AF65-F5344CB8AC3E}">
        <p14:creationId xmlns:p14="http://schemas.microsoft.com/office/powerpoint/2010/main" val="2072405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1373259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3432444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3361778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3972433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2863633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1782734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137325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618152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4007467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342636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602172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2237464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1987502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441032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46</a:t>
            </a:fld>
            <a:endParaRPr lang="en-US"/>
          </a:p>
        </p:txBody>
      </p:sp>
    </p:spTree>
    <p:extLst>
      <p:ext uri="{BB962C8B-B14F-4D97-AF65-F5344CB8AC3E}">
        <p14:creationId xmlns:p14="http://schemas.microsoft.com/office/powerpoint/2010/main" val="3523301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47</a:t>
            </a:fld>
            <a:endParaRPr lang="en-US"/>
          </a:p>
        </p:txBody>
      </p:sp>
    </p:spTree>
    <p:extLst>
      <p:ext uri="{BB962C8B-B14F-4D97-AF65-F5344CB8AC3E}">
        <p14:creationId xmlns:p14="http://schemas.microsoft.com/office/powerpoint/2010/main" val="1636971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48</a:t>
            </a:fld>
            <a:endParaRPr lang="en-US"/>
          </a:p>
        </p:txBody>
      </p:sp>
    </p:spTree>
    <p:extLst>
      <p:ext uri="{BB962C8B-B14F-4D97-AF65-F5344CB8AC3E}">
        <p14:creationId xmlns:p14="http://schemas.microsoft.com/office/powerpoint/2010/main" val="1611134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dirty="0"/>
          </a:p>
        </p:txBody>
      </p:sp>
    </p:spTree>
    <p:extLst>
      <p:ext uri="{BB962C8B-B14F-4D97-AF65-F5344CB8AC3E}">
        <p14:creationId xmlns:p14="http://schemas.microsoft.com/office/powerpoint/2010/main" val="116315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1859992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50</a:t>
            </a:fld>
            <a:endParaRPr lang="en-US"/>
          </a:p>
        </p:txBody>
      </p:sp>
    </p:spTree>
    <p:extLst>
      <p:ext uri="{BB962C8B-B14F-4D97-AF65-F5344CB8AC3E}">
        <p14:creationId xmlns:p14="http://schemas.microsoft.com/office/powerpoint/2010/main" val="1490877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val="4156312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52</a:t>
            </a:fld>
            <a:endParaRPr lang="en-US"/>
          </a:p>
        </p:txBody>
      </p:sp>
    </p:spTree>
    <p:extLst>
      <p:ext uri="{BB962C8B-B14F-4D97-AF65-F5344CB8AC3E}">
        <p14:creationId xmlns:p14="http://schemas.microsoft.com/office/powerpoint/2010/main" val="561573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53</a:t>
            </a:fld>
            <a:endParaRPr lang="en-US" dirty="0"/>
          </a:p>
        </p:txBody>
      </p:sp>
    </p:spTree>
    <p:extLst>
      <p:ext uri="{BB962C8B-B14F-4D97-AF65-F5344CB8AC3E}">
        <p14:creationId xmlns:p14="http://schemas.microsoft.com/office/powerpoint/2010/main" val="2449271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54</a:t>
            </a:fld>
            <a:endParaRPr lang="en-US"/>
          </a:p>
        </p:txBody>
      </p:sp>
    </p:spTree>
    <p:extLst>
      <p:ext uri="{BB962C8B-B14F-4D97-AF65-F5344CB8AC3E}">
        <p14:creationId xmlns:p14="http://schemas.microsoft.com/office/powerpoint/2010/main" val="2729134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ECC07D0-6148-4A09-ACDD-CFB21A5EDB09}" type="slidenum">
              <a:rPr lang="en-US" smtClean="0"/>
              <a:pPr>
                <a:defRPr/>
              </a:pPr>
              <a:t>55</a:t>
            </a:fld>
            <a:endParaRPr lang="en-US" dirty="0"/>
          </a:p>
        </p:txBody>
      </p:sp>
    </p:spTree>
    <p:extLst>
      <p:ext uri="{BB962C8B-B14F-4D97-AF65-F5344CB8AC3E}">
        <p14:creationId xmlns:p14="http://schemas.microsoft.com/office/powerpoint/2010/main" val="770572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a:p>
        </p:txBody>
      </p:sp>
    </p:spTree>
    <p:extLst>
      <p:ext uri="{BB962C8B-B14F-4D97-AF65-F5344CB8AC3E}">
        <p14:creationId xmlns:p14="http://schemas.microsoft.com/office/powerpoint/2010/main" val="3298482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57</a:t>
            </a:fld>
            <a:endParaRPr lang="en-US"/>
          </a:p>
        </p:txBody>
      </p:sp>
    </p:spTree>
    <p:extLst>
      <p:ext uri="{BB962C8B-B14F-4D97-AF65-F5344CB8AC3E}">
        <p14:creationId xmlns:p14="http://schemas.microsoft.com/office/powerpoint/2010/main" val="2249268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58</a:t>
            </a:fld>
            <a:endParaRPr lang="en-US"/>
          </a:p>
        </p:txBody>
      </p:sp>
    </p:spTree>
    <p:extLst>
      <p:ext uri="{BB962C8B-B14F-4D97-AF65-F5344CB8AC3E}">
        <p14:creationId xmlns:p14="http://schemas.microsoft.com/office/powerpoint/2010/main" val="6386748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59</a:t>
            </a:fld>
            <a:endParaRPr lang="en-US"/>
          </a:p>
        </p:txBody>
      </p:sp>
    </p:spTree>
    <p:extLst>
      <p:ext uri="{BB962C8B-B14F-4D97-AF65-F5344CB8AC3E}">
        <p14:creationId xmlns:p14="http://schemas.microsoft.com/office/powerpoint/2010/main" val="272994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37089861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91200" cy="4183380"/>
          </a:xfrm>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60</a:t>
            </a:fld>
            <a:endParaRPr lang="en-US" dirty="0"/>
          </a:p>
        </p:txBody>
      </p:sp>
    </p:spTree>
    <p:extLst>
      <p:ext uri="{BB962C8B-B14F-4D97-AF65-F5344CB8AC3E}">
        <p14:creationId xmlns:p14="http://schemas.microsoft.com/office/powerpoint/2010/main" val="19726685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61</a:t>
            </a:fld>
            <a:endParaRPr lang="en-US"/>
          </a:p>
        </p:txBody>
      </p:sp>
    </p:spTree>
    <p:extLst>
      <p:ext uri="{BB962C8B-B14F-4D97-AF65-F5344CB8AC3E}">
        <p14:creationId xmlns:p14="http://schemas.microsoft.com/office/powerpoint/2010/main" val="15945042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B39F13A4-AD6C-4BDE-8D3B-7A3BA8261462}" type="slidenum">
              <a:rPr lang="en-US" altLang="en-US" sz="1300" smtClean="0"/>
              <a:pPr/>
              <a:t>62</a:t>
            </a:fld>
            <a:endParaRPr lang="en-US" altLang="en-US" sz="1300" smtClean="0"/>
          </a:p>
        </p:txBody>
      </p:sp>
    </p:spTree>
    <p:extLst>
      <p:ext uri="{BB962C8B-B14F-4D97-AF65-F5344CB8AC3E}">
        <p14:creationId xmlns:p14="http://schemas.microsoft.com/office/powerpoint/2010/main" val="1253034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63</a:t>
            </a:fld>
            <a:endParaRPr lang="en-US"/>
          </a:p>
        </p:txBody>
      </p:sp>
    </p:spTree>
    <p:extLst>
      <p:ext uri="{BB962C8B-B14F-4D97-AF65-F5344CB8AC3E}">
        <p14:creationId xmlns:p14="http://schemas.microsoft.com/office/powerpoint/2010/main" val="1843823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64</a:t>
            </a:fld>
            <a:endParaRPr lang="en-US" dirty="0"/>
          </a:p>
        </p:txBody>
      </p:sp>
    </p:spTree>
    <p:extLst>
      <p:ext uri="{BB962C8B-B14F-4D97-AF65-F5344CB8AC3E}">
        <p14:creationId xmlns:p14="http://schemas.microsoft.com/office/powerpoint/2010/main" val="31371175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65</a:t>
            </a:fld>
            <a:endParaRPr lang="en-US"/>
          </a:p>
        </p:txBody>
      </p:sp>
    </p:spTree>
    <p:extLst>
      <p:ext uri="{BB962C8B-B14F-4D97-AF65-F5344CB8AC3E}">
        <p14:creationId xmlns:p14="http://schemas.microsoft.com/office/powerpoint/2010/main" val="2321010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66</a:t>
            </a:fld>
            <a:endParaRPr lang="en-US"/>
          </a:p>
        </p:txBody>
      </p:sp>
    </p:spTree>
    <p:extLst>
      <p:ext uri="{BB962C8B-B14F-4D97-AF65-F5344CB8AC3E}">
        <p14:creationId xmlns:p14="http://schemas.microsoft.com/office/powerpoint/2010/main" val="5200338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67</a:t>
            </a:fld>
            <a:endParaRPr lang="en-US" dirty="0"/>
          </a:p>
        </p:txBody>
      </p:sp>
    </p:spTree>
    <p:extLst>
      <p:ext uri="{BB962C8B-B14F-4D97-AF65-F5344CB8AC3E}">
        <p14:creationId xmlns:p14="http://schemas.microsoft.com/office/powerpoint/2010/main" val="28089878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68</a:t>
            </a:fld>
            <a:endParaRPr lang="en-US" dirty="0"/>
          </a:p>
        </p:txBody>
      </p:sp>
    </p:spTree>
    <p:extLst>
      <p:ext uri="{BB962C8B-B14F-4D97-AF65-F5344CB8AC3E}">
        <p14:creationId xmlns:p14="http://schemas.microsoft.com/office/powerpoint/2010/main" val="7794288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69</a:t>
            </a:fld>
            <a:endParaRPr lang="en-US" dirty="0"/>
          </a:p>
        </p:txBody>
      </p:sp>
    </p:spTree>
    <p:extLst>
      <p:ext uri="{BB962C8B-B14F-4D97-AF65-F5344CB8AC3E}">
        <p14:creationId xmlns:p14="http://schemas.microsoft.com/office/powerpoint/2010/main" val="230940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8484" name="Slide Number Placeholder 3"/>
          <p:cNvSpPr>
            <a:spLocks noGrp="1"/>
          </p:cNvSpPr>
          <p:nvPr>
            <p:ph type="sldNum" sz="quarter" idx="5"/>
          </p:nvPr>
        </p:nvSpPr>
        <p:spPr bwMode="auto">
          <a:noFill/>
          <a:ln>
            <a:miter lim="800000"/>
            <a:headEnd/>
            <a:tailEnd/>
          </a:ln>
        </p:spPr>
        <p:txBody>
          <a:bodyPr/>
          <a:lstStyle/>
          <a:p>
            <a:fld id="{DE462BEF-4CA9-4CCF-BAB2-BB6B5F6F84DC}" type="slidenum">
              <a:rPr lang="en-US" altLang="en-US" sz="1300"/>
              <a:pPr/>
              <a:t>7</a:t>
            </a:fld>
            <a:endParaRPr lang="en-US" altLang="en-US" sz="1300"/>
          </a:p>
        </p:txBody>
      </p:sp>
    </p:spTree>
    <p:extLst>
      <p:ext uri="{BB962C8B-B14F-4D97-AF65-F5344CB8AC3E}">
        <p14:creationId xmlns:p14="http://schemas.microsoft.com/office/powerpoint/2010/main" val="32995525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70</a:t>
            </a:fld>
            <a:endParaRPr lang="en-US" dirty="0"/>
          </a:p>
        </p:txBody>
      </p:sp>
    </p:spTree>
    <p:extLst>
      <p:ext uri="{BB962C8B-B14F-4D97-AF65-F5344CB8AC3E}">
        <p14:creationId xmlns:p14="http://schemas.microsoft.com/office/powerpoint/2010/main" val="4078045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71</a:t>
            </a:fld>
            <a:endParaRPr lang="en-US" dirty="0"/>
          </a:p>
        </p:txBody>
      </p:sp>
    </p:spTree>
    <p:extLst>
      <p:ext uri="{BB962C8B-B14F-4D97-AF65-F5344CB8AC3E}">
        <p14:creationId xmlns:p14="http://schemas.microsoft.com/office/powerpoint/2010/main" val="37747937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1500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72</a:t>
            </a:fld>
            <a:endParaRPr lang="en-US"/>
          </a:p>
        </p:txBody>
      </p:sp>
    </p:spTree>
    <p:extLst>
      <p:ext uri="{BB962C8B-B14F-4D97-AF65-F5344CB8AC3E}">
        <p14:creationId xmlns:p14="http://schemas.microsoft.com/office/powerpoint/2010/main" val="367575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8484" name="Slide Number Placeholder 3"/>
          <p:cNvSpPr>
            <a:spLocks noGrp="1"/>
          </p:cNvSpPr>
          <p:nvPr>
            <p:ph type="sldNum" sz="quarter" idx="5"/>
          </p:nvPr>
        </p:nvSpPr>
        <p:spPr bwMode="auto">
          <a:noFill/>
          <a:ln>
            <a:miter lim="800000"/>
            <a:headEnd/>
            <a:tailEnd/>
          </a:ln>
        </p:spPr>
        <p:txBody>
          <a:bodyPr/>
          <a:lstStyle/>
          <a:p>
            <a:fld id="{DE462BEF-4CA9-4CCF-BAB2-BB6B5F6F84DC}" type="slidenum">
              <a:rPr lang="en-US" altLang="en-US" sz="1300"/>
              <a:pPr/>
              <a:t>8</a:t>
            </a:fld>
            <a:endParaRPr lang="en-US" altLang="en-US" sz="1300"/>
          </a:p>
        </p:txBody>
      </p:sp>
    </p:spTree>
    <p:extLst>
      <p:ext uri="{BB962C8B-B14F-4D97-AF65-F5344CB8AC3E}">
        <p14:creationId xmlns:p14="http://schemas.microsoft.com/office/powerpoint/2010/main" val="75160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a:t>
            </a:fld>
            <a:endParaRPr lang="en-US" dirty="0"/>
          </a:p>
        </p:txBody>
      </p:sp>
    </p:spTree>
    <p:extLst>
      <p:ext uri="{BB962C8B-B14F-4D97-AF65-F5344CB8AC3E}">
        <p14:creationId xmlns:p14="http://schemas.microsoft.com/office/powerpoint/2010/main" val="120676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91255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58125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hyperlink" Target="https://en.wikipedia.org/wiki/The_Ambassadors_(Holbein)"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hyperlink" Target="http://www.flickr.com/photos/quintanaroo/2741672230/"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19 February 2019</a:t>
            </a:r>
            <a:br>
              <a:rPr lang="en-US" sz="3000" dirty="0" smtClean="0">
                <a:sym typeface="UC Berkeley OS Sign"/>
              </a:rPr>
            </a:br>
            <a:r>
              <a:rPr lang="en-US" sz="3000" dirty="0" smtClean="0">
                <a:sym typeface="UC Berkeley OS Sign"/>
              </a:rPr>
              <a:t> 9) Resource Description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68441" y="104403"/>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Resource </a:t>
            </a:r>
            <a:r>
              <a:rPr lang="en-US" sz="4000" b="1" dirty="0" smtClean="0">
                <a:sym typeface="UC Berkeley OS Sign"/>
              </a:rPr>
              <a:t>Descriptions</a:t>
            </a:r>
            <a:br>
              <a:rPr lang="en-US" sz="4000" b="1" dirty="0" smtClean="0">
                <a:sym typeface="UC Berkeley OS Sign"/>
              </a:rPr>
            </a:br>
            <a:r>
              <a:rPr lang="en-US" sz="4000" b="1" dirty="0" smtClean="0">
                <a:sym typeface="UC Berkeley OS Sign"/>
              </a:rPr>
              <a:t> </a:t>
            </a:r>
            <a:r>
              <a:rPr lang="en-US" sz="4000" b="1" dirty="0">
                <a:sym typeface="UC Berkeley OS Sign"/>
              </a:rPr>
              <a:t>as Substitutes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400" y="1142614"/>
            <a:ext cx="7321325" cy="1254092"/>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A resource description is often a functional substitute for the resource it describes when the latter can’t be accessed or used easily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632174"/>
            <a:ext cx="6932389" cy="3962400"/>
          </a:xfrm>
          <a:prstGeom prst="rect">
            <a:avLst/>
          </a:prstGeom>
        </p:spPr>
      </p:pic>
      <p:sp>
        <p:nvSpPr>
          <p:cNvPr id="3" name="TextBox 2"/>
          <p:cNvSpPr txBox="1"/>
          <p:nvPr/>
        </p:nvSpPr>
        <p:spPr>
          <a:xfrm>
            <a:off x="7084789" y="2590480"/>
            <a:ext cx="2214659" cy="3659848"/>
          </a:xfrm>
          <a:prstGeom prst="rect">
            <a:avLst/>
          </a:prstGeom>
          <a:noFill/>
        </p:spPr>
        <p:txBody>
          <a:bodyPr wrap="square" rtlCol="0">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Digital descriptions </a:t>
            </a:r>
            <a:r>
              <a:rPr lang="en-US" sz="2800" dirty="0">
                <a:sym typeface="Arial" pitchFamily="34" charset="0"/>
              </a:rPr>
              <a:t>of physical resources enable </a:t>
            </a:r>
            <a:r>
              <a:rPr lang="en-US" sz="2800" dirty="0" smtClean="0">
                <a:sym typeface="Arial" pitchFamily="34" charset="0"/>
              </a:rPr>
              <a:t>interactions that are otherwise impossible</a:t>
            </a:r>
            <a:endParaRPr lang="en-US" sz="2800" dirty="0">
              <a:sym typeface="Arial" pitchFamily="34" charset="0"/>
            </a:endParaRPr>
          </a:p>
        </p:txBody>
      </p:sp>
      <p:pic>
        <p:nvPicPr>
          <p:cNvPr id="4" name="Picture 3"/>
          <p:cNvPicPr>
            <a:picLocks noChangeAspect="1"/>
          </p:cNvPicPr>
          <p:nvPr/>
        </p:nvPicPr>
        <p:blipFill>
          <a:blip r:embed="rId4"/>
          <a:stretch>
            <a:fillRect/>
          </a:stretch>
        </p:blipFill>
        <p:spPr>
          <a:xfrm>
            <a:off x="152400" y="245062"/>
            <a:ext cx="859611" cy="865707"/>
          </a:xfrm>
          <a:prstGeom prst="rect">
            <a:avLst/>
          </a:prstGeom>
        </p:spPr>
      </p:pic>
    </p:spTree>
    <p:extLst>
      <p:ext uri="{BB962C8B-B14F-4D97-AF65-F5344CB8AC3E}">
        <p14:creationId xmlns:p14="http://schemas.microsoft.com/office/powerpoint/2010/main" val="32816088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4825" y="381000"/>
            <a:ext cx="3653672" cy="2736727"/>
          </a:xfrm>
          <a:prstGeom prst="rect">
            <a:avLst/>
          </a:prstGeom>
        </p:spPr>
      </p:pic>
      <p:sp>
        <p:nvSpPr>
          <p:cNvPr id="3" name="TextBox 2"/>
          <p:cNvSpPr txBox="1"/>
          <p:nvPr/>
        </p:nvSpPr>
        <p:spPr>
          <a:xfrm>
            <a:off x="533400" y="762000"/>
            <a:ext cx="2572407" cy="1815882"/>
          </a:xfrm>
          <a:prstGeom prst="rect">
            <a:avLst/>
          </a:prstGeom>
          <a:noFill/>
        </p:spPr>
        <p:txBody>
          <a:bodyPr wrap="square" rtlCol="0">
            <a:spAutoFit/>
          </a:bodyPr>
          <a:lstStyle/>
          <a:p>
            <a:pPr algn="ctr"/>
            <a:r>
              <a:rPr lang="en-US" sz="2800" b="1" dirty="0" smtClean="0">
                <a:latin typeface="+mj-lt"/>
              </a:rPr>
              <a:t>Two Collections of the Same Resource Descriptions</a:t>
            </a:r>
            <a:endParaRPr lang="en-US" sz="2800" b="1" dirty="0">
              <a:latin typeface="+mj-lt"/>
            </a:endParaRPr>
          </a:p>
        </p:txBody>
      </p:sp>
      <p:pic>
        <p:nvPicPr>
          <p:cNvPr id="4" name="Picture 3"/>
          <p:cNvPicPr>
            <a:picLocks noChangeAspect="1"/>
          </p:cNvPicPr>
          <p:nvPr/>
        </p:nvPicPr>
        <p:blipFill>
          <a:blip r:embed="rId4"/>
          <a:stretch>
            <a:fillRect/>
          </a:stretch>
        </p:blipFill>
        <p:spPr>
          <a:xfrm>
            <a:off x="533400" y="3352800"/>
            <a:ext cx="7562850" cy="3162300"/>
          </a:xfrm>
          <a:prstGeom prst="rect">
            <a:avLst/>
          </a:prstGeom>
        </p:spPr>
      </p:pic>
      <p:sp>
        <p:nvSpPr>
          <p:cNvPr id="5" name="Rectangle 4"/>
          <p:cNvSpPr/>
          <p:nvPr/>
        </p:nvSpPr>
        <p:spPr>
          <a:xfrm>
            <a:off x="533400" y="3352800"/>
            <a:ext cx="7562850" cy="3162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15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Selection Criteria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304" y="1447800"/>
            <a:ext cx="8036719" cy="479980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t>Utility for some specific purpose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t>Intrinsic value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t>Scarcity or uniqueness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t>Newest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t>To establish a brand or reputation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smtClean="0"/>
              <a:t>FITNESS FOR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p>
        </p:txBody>
      </p:sp>
      <p:pic>
        <p:nvPicPr>
          <p:cNvPr id="2" name="Picture 1"/>
          <p:cNvPicPr>
            <a:picLocks noChangeAspect="1"/>
          </p:cNvPicPr>
          <p:nvPr/>
        </p:nvPicPr>
        <p:blipFill>
          <a:blip r:embed="rId3"/>
          <a:stretch>
            <a:fillRect/>
          </a:stretch>
        </p:blipFill>
        <p:spPr>
          <a:xfrm>
            <a:off x="0" y="57884"/>
            <a:ext cx="1835055" cy="646232"/>
          </a:xfrm>
          <a:prstGeom prst="rect">
            <a:avLst/>
          </a:prstGeom>
        </p:spPr>
      </p:pic>
    </p:spTree>
    <p:extLst>
      <p:ext uri="{BB962C8B-B14F-4D97-AF65-F5344CB8AC3E}">
        <p14:creationId xmlns:p14="http://schemas.microsoft.com/office/powerpoint/2010/main" val="1508954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048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smtClean="0">
                <a:sym typeface="UC Berkeley OS Sign"/>
              </a:rPr>
              <a:t>Computational Descriptions of People</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399" y="1143000"/>
            <a:ext cx="8238903" cy="3402757"/>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great deal of data is collected about people and is then used to make predictions about their future behavior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This data drives “predictive analytics” techniques that determine whether to give you credit, to hire / fire / promote you, to arrest / sentence you, to change your diet or exercise routine, or which resources to show you on Google, Facebook, Twitter, Amazon, etc.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45757"/>
            <a:ext cx="6487230" cy="2284811"/>
          </a:xfrm>
          <a:prstGeom prst="rect">
            <a:avLst/>
          </a:prstGeom>
        </p:spPr>
      </p:pic>
      <p:pic>
        <p:nvPicPr>
          <p:cNvPr id="2" name="Picture 1"/>
          <p:cNvPicPr>
            <a:picLocks noChangeAspect="1"/>
          </p:cNvPicPr>
          <p:nvPr/>
        </p:nvPicPr>
        <p:blipFill>
          <a:blip r:embed="rId4"/>
          <a:stretch>
            <a:fillRect/>
          </a:stretch>
        </p:blipFill>
        <p:spPr>
          <a:xfrm>
            <a:off x="0" y="0"/>
            <a:ext cx="1835055" cy="646232"/>
          </a:xfrm>
          <a:prstGeom prst="rect">
            <a:avLst/>
          </a:prstGeom>
        </p:spPr>
      </p:pic>
    </p:spTree>
    <p:extLst>
      <p:ext uri="{BB962C8B-B14F-4D97-AF65-F5344CB8AC3E}">
        <p14:creationId xmlns:p14="http://schemas.microsoft.com/office/powerpoint/2010/main" val="33873809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179862"/>
            <a:ext cx="57150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smtClean="0">
                <a:sym typeface="UC Berkeley OS Sign"/>
              </a:rPr>
              <a:t>Describing </a:t>
            </a:r>
            <a:r>
              <a:rPr lang="en-US" sz="3600" b="1" dirty="0">
                <a:sym typeface="UC Berkeley OS Sign"/>
              </a:rPr>
              <a:t>the Information</a:t>
            </a:r>
          </a:p>
        </p:txBody>
      </p:sp>
      <p:sp>
        <p:nvSpPr>
          <p:cNvPr id="78851"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26B7A6CC-FD96-4C1E-9D6C-FC1C580EEE1E}" type="slidenum">
              <a:rPr lang="en-US" sz="1125">
                <a:solidFill>
                  <a:srgbClr val="002955"/>
                </a:solidFill>
                <a:latin typeface="UC Berkeley OS Sign"/>
                <a:ea typeface="MS PGothic" pitchFamily="34" charset="-128"/>
                <a:sym typeface="UC Berkeley OS Sign"/>
              </a:rPr>
              <a:pPr algn="ctr"/>
              <a:t>14</a:t>
            </a:fld>
            <a:endParaRPr lang="en-US" sz="1125" dirty="0">
              <a:solidFill>
                <a:srgbClr val="002955"/>
              </a:solidFill>
              <a:latin typeface="UC Berkeley OS Sign"/>
              <a:ea typeface="MS PGothic" pitchFamily="34" charset="-128"/>
              <a:sym typeface="UC Berkeley OS Sign"/>
            </a:endParaRPr>
          </a:p>
        </p:txBody>
      </p:sp>
      <p:sp>
        <p:nvSpPr>
          <p:cNvPr id="9" name="TextBox 8"/>
          <p:cNvSpPr txBox="1"/>
          <p:nvPr/>
        </p:nvSpPr>
        <p:spPr>
          <a:xfrm>
            <a:off x="416718" y="914400"/>
            <a:ext cx="4617398" cy="2585323"/>
          </a:xfrm>
          <a:prstGeom prst="rect">
            <a:avLst/>
          </a:prstGeom>
          <a:noFill/>
        </p:spPr>
        <p:txBody>
          <a:bodyPr wrap="square" rtlCol="0">
            <a:spAutoFit/>
          </a:bodyPr>
          <a:lstStyle/>
          <a:p>
            <a:r>
              <a:rPr lang="en-US" b="1" dirty="0"/>
              <a:t>&lt;Book&gt;</a:t>
            </a:r>
          </a:p>
          <a:p>
            <a:r>
              <a:rPr lang="en-US" b="1" dirty="0" smtClean="0"/>
              <a:t>  &lt;</a:t>
            </a:r>
            <a:r>
              <a:rPr lang="en-US" b="1" dirty="0"/>
              <a:t>Title&gt;The Discipline of Organizing&lt;/Title&gt;</a:t>
            </a:r>
          </a:p>
          <a:p>
            <a:r>
              <a:rPr lang="en-US" b="1" dirty="0" smtClean="0"/>
              <a:t>  &lt;</a:t>
            </a:r>
            <a:r>
              <a:rPr lang="en-US" b="1" dirty="0"/>
              <a:t>Editor&gt;Robert J. Glushko&lt;/Editor&gt;</a:t>
            </a:r>
          </a:p>
          <a:p>
            <a:r>
              <a:rPr lang="en-US" b="1" dirty="0" smtClean="0"/>
              <a:t>  &lt;</a:t>
            </a:r>
            <a:r>
              <a:rPr lang="en-US" b="1" dirty="0"/>
              <a:t>Publisher&gt;MIT Press&lt;/Publisher</a:t>
            </a:r>
            <a:r>
              <a:rPr lang="en-US" b="1" dirty="0" smtClean="0"/>
              <a:t>&gt;</a:t>
            </a:r>
          </a:p>
          <a:p>
            <a:r>
              <a:rPr lang="en-US" b="1" dirty="0" smtClean="0"/>
              <a:t>  &lt;</a:t>
            </a:r>
            <a:r>
              <a:rPr lang="en-US" b="1" dirty="0"/>
              <a:t>PublicationDate&gt;2013&lt;/PublicationDate&gt;</a:t>
            </a:r>
          </a:p>
          <a:p>
            <a:r>
              <a:rPr lang="en-US" b="1" dirty="0" smtClean="0"/>
              <a:t>  &lt;</a:t>
            </a:r>
            <a:r>
              <a:rPr lang="en-US" b="1" dirty="0"/>
              <a:t>ISBN&gt;978-0-262-51850&lt;/ISBN</a:t>
            </a:r>
            <a:r>
              <a:rPr lang="en-US" b="1" dirty="0" smtClean="0"/>
              <a:t>&gt;</a:t>
            </a:r>
          </a:p>
          <a:p>
            <a:r>
              <a:rPr lang="en-US" b="1" dirty="0" smtClean="0"/>
              <a:t>  &lt;Keyword&gt;Classification&lt;/Keyword&gt;</a:t>
            </a:r>
          </a:p>
          <a:p>
            <a:r>
              <a:rPr lang="en-US" b="1" dirty="0" smtClean="0"/>
              <a:t>  &lt;Keyword&gt;Resource Description&lt;/Keyword&gt;</a:t>
            </a:r>
            <a:endParaRPr lang="en-US" b="1" dirty="0"/>
          </a:p>
          <a:p>
            <a:r>
              <a:rPr lang="en-US" b="1" dirty="0"/>
              <a:t>&lt;/Book&gt;</a:t>
            </a:r>
          </a:p>
        </p:txBody>
      </p:sp>
      <p:pic>
        <p:nvPicPr>
          <p:cNvPr id="1026" name="Picture 2"/>
          <p:cNvPicPr>
            <a:picLocks noChangeAspect="1" noChangeArrowheads="1"/>
          </p:cNvPicPr>
          <p:nvPr/>
        </p:nvPicPr>
        <p:blipFill>
          <a:blip r:embed="rId3" cstate="print"/>
          <a:srcRect/>
          <a:stretch>
            <a:fillRect/>
          </a:stretch>
        </p:blipFill>
        <p:spPr bwMode="auto">
          <a:xfrm>
            <a:off x="5034116" y="1600200"/>
            <a:ext cx="3605274" cy="3962400"/>
          </a:xfrm>
          <a:prstGeom prst="rect">
            <a:avLst/>
          </a:prstGeom>
          <a:noFill/>
          <a:ln w="9525">
            <a:noFill/>
            <a:miter lim="800000"/>
            <a:headEnd/>
            <a:tailEnd/>
          </a:ln>
        </p:spPr>
      </p:pic>
      <p:sp>
        <p:nvSpPr>
          <p:cNvPr id="10" name="Rectangle 1"/>
          <p:cNvSpPr txBox="1">
            <a:spLocks noChangeArrowheads="1"/>
          </p:cNvSpPr>
          <p:nvPr/>
        </p:nvSpPr>
        <p:spPr>
          <a:xfrm>
            <a:off x="369093" y="3603885"/>
            <a:ext cx="4514850" cy="893248"/>
          </a:xfrm>
          <a:prstGeom prst="rect">
            <a:avLst/>
          </a:prstGeom>
        </p:spPr>
        <p:txBody>
          <a:bodyPr vert="horz" lIns="68580" tIns="34290" rIns="68580" bIns="34290" rtlCol="0" anchor="ctr">
            <a:noAutofit/>
          </a:bodyPr>
          <a:lstStyle/>
          <a:p>
            <a:pPr algn="ctr">
              <a:lnSpc>
                <a:spcPct val="92000"/>
              </a:lnSpc>
              <a:spcBef>
                <a:spcPct val="0"/>
              </a:spcBef>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defRPr/>
            </a:pPr>
            <a:r>
              <a:rPr lang="en-US" sz="3600" b="1" dirty="0">
                <a:latin typeface="+mj-lt"/>
                <a:ea typeface="+mj-ea"/>
                <a:cs typeface="+mj-cs"/>
                <a:sym typeface="UC Berkeley OS Sign"/>
              </a:rPr>
              <a:t>Describing the Thing</a:t>
            </a:r>
          </a:p>
        </p:txBody>
      </p:sp>
      <p:sp>
        <p:nvSpPr>
          <p:cNvPr id="11" name="TextBox 10"/>
          <p:cNvSpPr txBox="1"/>
          <p:nvPr/>
        </p:nvSpPr>
        <p:spPr>
          <a:xfrm>
            <a:off x="521493" y="4419600"/>
            <a:ext cx="4043363" cy="2031325"/>
          </a:xfrm>
          <a:prstGeom prst="rect">
            <a:avLst/>
          </a:prstGeom>
          <a:noFill/>
        </p:spPr>
        <p:txBody>
          <a:bodyPr wrap="square" rtlCol="0">
            <a:spAutoFit/>
          </a:bodyPr>
          <a:lstStyle/>
          <a:p>
            <a:r>
              <a:rPr lang="en-US" b="1" dirty="0"/>
              <a:t>&lt;Book&gt;</a:t>
            </a:r>
          </a:p>
          <a:p>
            <a:r>
              <a:rPr lang="en-US" b="1" dirty="0" smtClean="0"/>
              <a:t>  &lt;</a:t>
            </a:r>
            <a:r>
              <a:rPr lang="en-US" b="1" dirty="0"/>
              <a:t>Weight unit=“pound”&gt;2.58&lt;/Weight&gt;</a:t>
            </a:r>
          </a:p>
          <a:p>
            <a:r>
              <a:rPr lang="en-US" b="1" dirty="0" smtClean="0"/>
              <a:t>  &lt;</a:t>
            </a:r>
            <a:r>
              <a:rPr lang="en-US" b="1" dirty="0"/>
              <a:t>Height unit=“inch”&gt;9.25&lt;/Height&gt;</a:t>
            </a:r>
          </a:p>
          <a:p>
            <a:r>
              <a:rPr lang="en-US" b="1" dirty="0" smtClean="0"/>
              <a:t>  &lt;</a:t>
            </a:r>
            <a:r>
              <a:rPr lang="en-US" b="1" dirty="0"/>
              <a:t>Width unit=“inch”&gt;8.25&lt;/Width&gt;</a:t>
            </a:r>
          </a:p>
          <a:p>
            <a:r>
              <a:rPr lang="en-US" b="1" dirty="0" smtClean="0"/>
              <a:t>  &lt;</a:t>
            </a:r>
            <a:r>
              <a:rPr lang="en-US" b="1" dirty="0"/>
              <a:t>Pages&gt;540&lt;/Pages&gt;</a:t>
            </a:r>
          </a:p>
          <a:p>
            <a:r>
              <a:rPr lang="en-US" b="1" dirty="0" smtClean="0"/>
              <a:t>  &lt;</a:t>
            </a:r>
            <a:r>
              <a:rPr lang="en-US" b="1" dirty="0"/>
              <a:t>SpineColor&gt;White&lt;/SpineColor&gt;</a:t>
            </a:r>
          </a:p>
          <a:p>
            <a:r>
              <a:rPr lang="en-US" b="1" dirty="0"/>
              <a:t>&lt;/Book&gt;</a:t>
            </a:r>
          </a:p>
        </p:txBody>
      </p:sp>
    </p:spTree>
    <p:extLst>
      <p:ext uri="{BB962C8B-B14F-4D97-AF65-F5344CB8AC3E}">
        <p14:creationId xmlns:p14="http://schemas.microsoft.com/office/powerpoint/2010/main" val="12843003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8737" y="-50733"/>
            <a:ext cx="8228707" cy="1190997"/>
          </a:xfrm>
        </p:spPr>
        <p:txBody>
          <a:bodyPr>
            <a:normAutofit/>
          </a:bodyPr>
          <a:lstStyle/>
          <a:p>
            <a:pPr>
              <a:lnSpc>
                <a:spcPct val="92000"/>
              </a:lnSpc>
              <a:tabLst>
                <a:tab pos="660400" algn="l"/>
                <a:tab pos="1311275" algn="l"/>
                <a:tab pos="1973263" algn="l"/>
                <a:tab pos="2624138" algn="l"/>
                <a:tab pos="3284538" algn="l"/>
                <a:tab pos="3946525" algn="l"/>
                <a:tab pos="4597400" algn="l"/>
                <a:tab pos="5240338" algn="l"/>
                <a:tab pos="5910263" algn="l"/>
                <a:tab pos="6562725" algn="l"/>
                <a:tab pos="7231063" algn="l"/>
                <a:tab pos="7874000" algn="l"/>
              </a:tabLst>
              <a:defRPr/>
            </a:pPr>
            <a:r>
              <a:rPr lang="en-US" sz="4000" b="1" dirty="0"/>
              <a:t>Organizing Birds for Scientists</a:t>
            </a:r>
            <a:endParaRPr lang="en-US" sz="4000" b="1" dirty="0">
              <a:sym typeface="UC Berkeley OS Sign"/>
            </a:endParaRPr>
          </a:p>
        </p:txBody>
      </p:sp>
      <p:sp>
        <p:nvSpPr>
          <p:cNvPr id="157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9" tIns="32145" rIns="64289" bIns="32145"/>
          <a:lstStyle/>
          <a:p>
            <a:pPr algn="ctr"/>
            <a:fld id="{51305010-CD5F-4426-B618-7E0E3888B268}" type="slidenum">
              <a:rPr lang="en-US" altLang="en-US" sz="1500">
                <a:solidFill>
                  <a:srgbClr val="002955"/>
                </a:solidFill>
                <a:latin typeface="UC Berkeley OS Sign"/>
                <a:ea typeface="MS PGothic" pitchFamily="34" charset="-128"/>
                <a:sym typeface="UC Berkeley OS Sign"/>
              </a:rPr>
              <a:pPr algn="ctr"/>
              <a:t>15</a:t>
            </a:fld>
            <a:endParaRPr lang="en-US" altLang="en-US" sz="1500" dirty="0">
              <a:solidFill>
                <a:srgbClr val="002955"/>
              </a:solidFill>
              <a:latin typeface="UC Berkeley OS Sign"/>
              <a:ea typeface="MS PGothic" pitchFamily="34" charset="-128"/>
              <a:sym typeface="UC Berkeley OS Sign"/>
            </a:endParaRPr>
          </a:p>
        </p:txBody>
      </p:sp>
      <p:pic>
        <p:nvPicPr>
          <p:cNvPr id="157700" name="Picture 1"/>
          <p:cNvPicPr>
            <a:picLocks noChangeAspect="1" noChangeArrowheads="1"/>
          </p:cNvPicPr>
          <p:nvPr/>
        </p:nvPicPr>
        <p:blipFill>
          <a:blip r:embed="rId3" cstate="print"/>
          <a:srcRect/>
          <a:stretch>
            <a:fillRect/>
          </a:stretch>
        </p:blipFill>
        <p:spPr bwMode="auto">
          <a:xfrm>
            <a:off x="1383728" y="1827780"/>
            <a:ext cx="6101209" cy="4851053"/>
          </a:xfrm>
          <a:prstGeom prst="rect">
            <a:avLst/>
          </a:prstGeom>
          <a:noFill/>
          <a:ln w="9525">
            <a:noFill/>
            <a:miter lim="800000"/>
            <a:headEnd/>
            <a:tailEnd/>
          </a:ln>
        </p:spPr>
      </p:pic>
      <p:pic>
        <p:nvPicPr>
          <p:cNvPr id="157701" name="Picture 2"/>
          <p:cNvPicPr>
            <a:picLocks noChangeAspect="1" noChangeArrowheads="1"/>
          </p:cNvPicPr>
          <p:nvPr/>
        </p:nvPicPr>
        <p:blipFill>
          <a:blip r:embed="rId4" cstate="print"/>
          <a:srcRect/>
          <a:stretch>
            <a:fillRect/>
          </a:stretch>
        </p:blipFill>
        <p:spPr bwMode="auto">
          <a:xfrm>
            <a:off x="1375767" y="923202"/>
            <a:ext cx="6020842" cy="743396"/>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87077" y="-50733"/>
            <a:ext cx="1888014" cy="664882"/>
          </a:xfrm>
          <a:prstGeom prst="rect">
            <a:avLst/>
          </a:prstGeom>
        </p:spPr>
      </p:pic>
    </p:spTree>
    <p:extLst>
      <p:ext uri="{BB962C8B-B14F-4D97-AF65-F5344CB8AC3E}">
        <p14:creationId xmlns:p14="http://schemas.microsoft.com/office/powerpoint/2010/main" val="39627430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8013" y="30947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Organizing Birds for Birdwatchers</a:t>
            </a:r>
            <a:endParaRPr lang="en-US" sz="4000" b="1" dirty="0">
              <a:sym typeface="UC Berkeley OS Sign"/>
            </a:endParaRPr>
          </a:p>
        </p:txBody>
      </p:sp>
      <p:sp>
        <p:nvSpPr>
          <p:cNvPr id="15974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9" tIns="32145" rIns="64289" bIns="32145"/>
          <a:lstStyle/>
          <a:p>
            <a:pPr algn="ctr"/>
            <a:fld id="{63662C1D-7F74-49D0-8869-DDE60AE72AC9}" type="slidenum">
              <a:rPr lang="en-US" altLang="en-US" sz="1500">
                <a:solidFill>
                  <a:srgbClr val="002955"/>
                </a:solidFill>
                <a:latin typeface="UC Berkeley OS Sign"/>
                <a:ea typeface="MS PGothic" pitchFamily="34" charset="-128"/>
                <a:sym typeface="UC Berkeley OS Sign"/>
              </a:rPr>
              <a:pPr algn="ctr"/>
              <a:t>16</a:t>
            </a:fld>
            <a:endParaRPr lang="en-US" altLang="en-US" sz="1500" dirty="0">
              <a:solidFill>
                <a:srgbClr val="002955"/>
              </a:solidFill>
              <a:latin typeface="UC Berkeley OS Sign"/>
              <a:ea typeface="MS PGothic" pitchFamily="34" charset="-128"/>
              <a:sym typeface="UC Berkeley OS Sign"/>
            </a:endParaRPr>
          </a:p>
        </p:txBody>
      </p:sp>
      <p:pic>
        <p:nvPicPr>
          <p:cNvPr id="159748" name="Picture 7" descr="DCA-Burgers.gif"/>
          <p:cNvPicPr>
            <a:picLocks noChangeAspect="1"/>
          </p:cNvPicPr>
          <p:nvPr/>
        </p:nvPicPr>
        <p:blipFill>
          <a:blip r:embed="rId3" cstate="print"/>
          <a:srcRect/>
          <a:stretch>
            <a:fillRect/>
          </a:stretch>
        </p:blipFill>
        <p:spPr bwMode="auto">
          <a:xfrm>
            <a:off x="1571625" y="1206624"/>
            <a:ext cx="6161484" cy="5405809"/>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0" y="1"/>
            <a:ext cx="1835055" cy="646232"/>
          </a:xfrm>
          <a:prstGeom prst="rect">
            <a:avLst/>
          </a:prstGeom>
        </p:spPr>
      </p:pic>
    </p:spTree>
    <p:extLst>
      <p:ext uri="{BB962C8B-B14F-4D97-AF65-F5344CB8AC3E}">
        <p14:creationId xmlns:p14="http://schemas.microsoft.com/office/powerpoint/2010/main" val="16654352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81000" y="2438400"/>
            <a:ext cx="8534400" cy="3556000"/>
          </a:xfrm>
          <a:prstGeom prst="rect">
            <a:avLst/>
          </a:prstGeom>
        </p:spPr>
      </p:pic>
      <p:sp>
        <p:nvSpPr>
          <p:cNvPr id="3" name="Rectangle 2"/>
          <p:cNvSpPr/>
          <p:nvPr/>
        </p:nvSpPr>
        <p:spPr>
          <a:xfrm>
            <a:off x="381000" y="381000"/>
            <a:ext cx="8077200" cy="1791260"/>
          </a:xfrm>
          <a:prstGeom prst="rect">
            <a:avLst/>
          </a:prstGeom>
        </p:spPr>
        <p:txBody>
          <a:bodyPr wrap="square">
            <a:spAutoFit/>
          </a:bodyPr>
          <a:lstStyle/>
          <a:p>
            <a:pPr lvl="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Arial" pitchFamily="34" charset="0"/>
              </a:rPr>
              <a:t>In data science, resource descriptions are typically called “properties” or “features” </a:t>
            </a:r>
            <a:r>
              <a:rPr lang="en-US" sz="4000" b="1" dirty="0" smtClean="0">
                <a:latin typeface="+mj-lt"/>
                <a:ea typeface="+mj-ea"/>
                <a:cs typeface="+mj-cs"/>
                <a:sym typeface="Arial" pitchFamily="34" charset="0"/>
              </a:rPr>
              <a:t>in </a:t>
            </a:r>
            <a:r>
              <a:rPr lang="en-US" sz="4000" b="1" dirty="0">
                <a:latin typeface="+mj-lt"/>
                <a:ea typeface="+mj-ea"/>
                <a:cs typeface="+mj-cs"/>
                <a:sym typeface="Arial" pitchFamily="34" charset="0"/>
              </a:rPr>
              <a:t>a dataset like this…</a:t>
            </a:r>
            <a:endParaRPr lang="en-US" sz="4000" b="1" dirty="0">
              <a:latin typeface="+mj-lt"/>
              <a:ea typeface="+mj-ea"/>
              <a:cs typeface="+mj-cs"/>
              <a:sym typeface="UC Berkeley OS Sign"/>
            </a:endParaRPr>
          </a:p>
        </p:txBody>
      </p:sp>
    </p:spTree>
    <p:extLst>
      <p:ext uri="{BB962C8B-B14F-4D97-AF65-F5344CB8AC3E}">
        <p14:creationId xmlns:p14="http://schemas.microsoft.com/office/powerpoint/2010/main" val="1642715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915293" y="381000"/>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Process of Describing </a:t>
            </a:r>
            <a:r>
              <a:rPr lang="en-US" sz="4000" b="1" dirty="0" smtClean="0">
                <a:sym typeface="UC Berkeley OS Sign"/>
              </a:rPr>
              <a:t>Resources</a:t>
            </a:r>
            <a:br>
              <a:rPr lang="en-US" sz="4000" b="1" dirty="0" smtClean="0">
                <a:sym typeface="UC Berkeley OS Sign"/>
              </a:rPr>
            </a:br>
            <a:r>
              <a:rPr lang="en-US" sz="4000" b="1" dirty="0" smtClean="0">
                <a:sym typeface="UC Berkeley OS Sign"/>
              </a:rPr>
              <a:t> </a:t>
            </a:r>
            <a:r>
              <a:rPr lang="en-US" sz="4000" b="1" dirty="0">
                <a:sym typeface="UC Berkeley OS Sign"/>
              </a:rPr>
              <a:t>(TDO 5.3)</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400" y="1571997"/>
            <a:ext cx="8458200" cy="570595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Identify / scope the resources to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Determine the uses of the descriptions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Study the resource(s) to identify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Design the description vocabulary</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Design the description form and implementation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Create the descriptions (either "by hand" or by some automated / computational process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Evaluate the descriptions</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endParaRPr lang="en-US" sz="2800" dirty="0"/>
          </a:p>
        </p:txBody>
      </p:sp>
      <p:pic>
        <p:nvPicPr>
          <p:cNvPr id="2" name="Picture 1"/>
          <p:cNvPicPr>
            <a:picLocks noChangeAspect="1"/>
          </p:cNvPicPr>
          <p:nvPr/>
        </p:nvPicPr>
        <p:blipFill>
          <a:blip r:embed="rId3"/>
          <a:stretch>
            <a:fillRect/>
          </a:stretch>
        </p:blipFill>
        <p:spPr>
          <a:xfrm>
            <a:off x="294541" y="110791"/>
            <a:ext cx="859611" cy="865707"/>
          </a:xfrm>
          <a:prstGeom prst="rect">
            <a:avLst/>
          </a:prstGeom>
        </p:spPr>
      </p:pic>
    </p:spTree>
    <p:extLst>
      <p:ext uri="{BB962C8B-B14F-4D97-AF65-F5344CB8AC3E}">
        <p14:creationId xmlns:p14="http://schemas.microsoft.com/office/powerpoint/2010/main" val="6937520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What is a Resource?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371600"/>
            <a:ext cx="8036719" cy="535995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When you look at, refer to, or pick up a natural physical object, it usually seems that it is "one 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But many </a:t>
            </a:r>
            <a:r>
              <a:rPr lang="en-US" sz="3200" dirty="0"/>
              <a:t>things have highly visible parts or internal structures, and we must consider whether to treat them as assemblies or aggregations of these separate things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For digital and computational resources, it is much harder to know how many parts we can or should identify</a:t>
            </a:r>
          </a:p>
          <a:p>
            <a:endParaRPr lang="en-US" sz="2800" dirty="0" smtClean="0"/>
          </a:p>
        </p:txBody>
      </p:sp>
      <p:pic>
        <p:nvPicPr>
          <p:cNvPr id="2" name="Picture 1"/>
          <p:cNvPicPr>
            <a:picLocks noChangeAspect="1"/>
          </p:cNvPicPr>
          <p:nvPr/>
        </p:nvPicPr>
        <p:blipFill>
          <a:blip r:embed="rId3"/>
          <a:stretch>
            <a:fillRect/>
          </a:stretch>
        </p:blipFill>
        <p:spPr>
          <a:xfrm>
            <a:off x="304800" y="152400"/>
            <a:ext cx="859611" cy="865707"/>
          </a:xfrm>
          <a:prstGeom prst="rect">
            <a:avLst/>
          </a:prstGeom>
        </p:spPr>
      </p:pic>
      <p:pic>
        <p:nvPicPr>
          <p:cNvPr id="6" name="Picture 5"/>
          <p:cNvPicPr>
            <a:picLocks noChangeAspect="1"/>
          </p:cNvPicPr>
          <p:nvPr/>
        </p:nvPicPr>
        <p:blipFill>
          <a:blip r:embed="rId4"/>
          <a:stretch>
            <a:fillRect/>
          </a:stretch>
        </p:blipFill>
        <p:spPr>
          <a:xfrm>
            <a:off x="990600" y="0"/>
            <a:ext cx="1888014" cy="664882"/>
          </a:xfrm>
          <a:prstGeom prst="rect">
            <a:avLst/>
          </a:prstGeom>
        </p:spPr>
      </p:pic>
    </p:spTree>
    <p:extLst>
      <p:ext uri="{BB962C8B-B14F-4D97-AF65-F5344CB8AC3E}">
        <p14:creationId xmlns:p14="http://schemas.microsoft.com/office/powerpoint/2010/main" val="18458589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An Introduction </a:t>
            </a:r>
            <a:r>
              <a:rPr lang="en-US" sz="4000" b="1" dirty="0" smtClean="0">
                <a:sym typeface="UC Berkeley OS Sign"/>
              </a:rPr>
              <a:t>to</a:t>
            </a:r>
            <a:br>
              <a:rPr lang="en-US" sz="4000" b="1" dirty="0" smtClean="0">
                <a:sym typeface="UC Berkeley OS Sign"/>
              </a:rPr>
            </a:br>
            <a:r>
              <a:rPr lang="en-US" sz="4000" b="1" dirty="0" smtClean="0">
                <a:sym typeface="UC Berkeley OS Sign"/>
              </a:rPr>
              <a:t> </a:t>
            </a:r>
            <a:r>
              <a:rPr lang="en-US" sz="4000" b="1" dirty="0">
                <a:sym typeface="UC Berkeley OS Sign"/>
              </a:rPr>
              <a:t>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400" y="2362200"/>
            <a:ext cx="8197453" cy="3789914"/>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sym typeface="Arial" pitchFamily="34" charset="0"/>
              </a:rPr>
              <a:t>What is a resource description?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sym typeface="Arial" pitchFamily="34" charset="0"/>
              </a:rPr>
              <a:t>Why do we describe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sym typeface="Arial" pitchFamily="34" charset="0"/>
              </a:rPr>
              <a:t>What resource properties should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sym typeface="Arial" pitchFamily="34" charset="0"/>
              </a:rPr>
              <a:t>How are resource descriptions created?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sym typeface="Arial" pitchFamily="34" charset="0"/>
              </a:rPr>
              <a:t>What makes a good resource description?</a:t>
            </a:r>
            <a:endParaRPr lang="en-US" sz="3600" dirty="0">
              <a:sym typeface="Arial" pitchFamily="34" charset="0"/>
            </a:endParaRPr>
          </a:p>
        </p:txBody>
      </p:sp>
    </p:spTree>
    <p:extLst>
      <p:ext uri="{BB962C8B-B14F-4D97-AF65-F5344CB8AC3E}">
        <p14:creationId xmlns:p14="http://schemas.microsoft.com/office/powerpoint/2010/main" val="10015897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Scoping and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685728"/>
            <a:ext cx="8197453" cy="464258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How explicit and thorough these 7 steps need to be depends on what we are calling "scope“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Do we know who the users are?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 Are the describers the users?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Do we have all the resources, a representative set, or just the first set ... do we know what else is coming?</a:t>
            </a:r>
          </a:p>
        </p:txBody>
      </p:sp>
    </p:spTree>
    <p:extLst>
      <p:ext uri="{BB962C8B-B14F-4D97-AF65-F5344CB8AC3E}">
        <p14:creationId xmlns:p14="http://schemas.microsoft.com/office/powerpoint/2010/main" val="285313114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624659" y="231301"/>
            <a:ext cx="8228707"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Description is Challenging!</a:t>
            </a:r>
            <a:endParaRPr lang="en-US" altLang="en-US" sz="4000" b="1" dirty="0">
              <a:sym typeface="UC Berkeley OS Sign"/>
            </a:endParaRPr>
          </a:p>
        </p:txBody>
      </p:sp>
      <p:sp>
        <p:nvSpPr>
          <p:cNvPr id="153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eaLnBrk="1" hangingPunct="1"/>
            <a:fld id="{93ABEA9D-98B9-4F66-926C-E34C22F51608}" type="slidenum">
              <a:rPr lang="en-US" altLang="en-US" sz="1500">
                <a:solidFill>
                  <a:srgbClr val="002955"/>
                </a:solidFill>
                <a:latin typeface="UC Berkeley OS Sign"/>
                <a:ea typeface="MS PGothic" pitchFamily="34" charset="-128"/>
                <a:sym typeface="UC Berkeley OS Sign"/>
              </a:rPr>
              <a:pPr algn="ctr" eaLnBrk="1" hangingPunct="1"/>
              <a:t>21</a:t>
            </a:fld>
            <a:endParaRPr lang="en-US" alt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12999" y="1422298"/>
            <a:ext cx="8359304" cy="4985558"/>
          </a:xfrm>
          <a:prstGeom prst="rect">
            <a:avLst/>
          </a:prstGeom>
        </p:spPr>
        <p:txBody>
          <a:bodyPr lIns="64288" tIns="32144" rIns="64288" bIns="32144">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People use different words for the same things, and the same words for different </a:t>
            </a:r>
            <a:r>
              <a:rPr lang="en-US" sz="3600" dirty="0" smtClean="0"/>
              <a:t>things (TDO 4.4)</a:t>
            </a:r>
            <a:endParaRPr lang="en-US" sz="36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Describing and organizing always (explicitly or implicitly) takes place in some context</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 </a:t>
            </a:r>
            <a:r>
              <a:rPr lang="en-US" sz="3600" dirty="0">
                <a:solidFill>
                  <a:srgbClr val="FF0000"/>
                </a:solidFill>
              </a:rPr>
              <a:t>The context shapes which resource properties are important and the organizing principles that use those properties</a:t>
            </a:r>
          </a:p>
        </p:txBody>
      </p:sp>
      <p:pic>
        <p:nvPicPr>
          <p:cNvPr id="2" name="Picture 1"/>
          <p:cNvPicPr>
            <a:picLocks noChangeAspect="1"/>
          </p:cNvPicPr>
          <p:nvPr/>
        </p:nvPicPr>
        <p:blipFill>
          <a:blip r:embed="rId3"/>
          <a:stretch>
            <a:fillRect/>
          </a:stretch>
        </p:blipFill>
        <p:spPr>
          <a:xfrm>
            <a:off x="392906" y="276946"/>
            <a:ext cx="859611" cy="865707"/>
          </a:xfrm>
          <a:prstGeom prst="rect">
            <a:avLst/>
          </a:prstGeom>
        </p:spPr>
      </p:pic>
    </p:spTree>
    <p:extLst>
      <p:ext uri="{BB962C8B-B14F-4D97-AF65-F5344CB8AC3E}">
        <p14:creationId xmlns:p14="http://schemas.microsoft.com/office/powerpoint/2010/main" val="39419587"/>
      </p:ext>
    </p:extLst>
  </p:cSld>
  <p:clrMapOvr>
    <a:masterClrMapping/>
  </p:clrMapOvr>
  <p:transition advTm="313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447800" y="1447800"/>
            <a:ext cx="5867400" cy="5296711"/>
          </a:xfrm>
          <a:prstGeom prst="rect">
            <a:avLst/>
          </a:prstGeom>
        </p:spPr>
      </p:pic>
      <p:sp>
        <p:nvSpPr>
          <p:cNvPr id="5" name="Title 1"/>
          <p:cNvSpPr>
            <a:spLocks noGrp="1"/>
          </p:cNvSpPr>
          <p:nvPr>
            <p:ph type="title"/>
          </p:nvPr>
        </p:nvSpPr>
        <p:spPr>
          <a:xfrm>
            <a:off x="457200" y="152400"/>
            <a:ext cx="8229600" cy="1143000"/>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Describe This Resource</a:t>
            </a:r>
          </a:p>
        </p:txBody>
      </p:sp>
    </p:spTree>
    <p:extLst>
      <p:ext uri="{BB962C8B-B14F-4D97-AF65-F5344CB8AC3E}">
        <p14:creationId xmlns:p14="http://schemas.microsoft.com/office/powerpoint/2010/main" val="104411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04800"/>
            <a:ext cx="5600700" cy="5996467"/>
          </a:xfrm>
          <a:prstGeom prst="rect">
            <a:avLst/>
          </a:prstGeom>
        </p:spPr>
      </p:pic>
    </p:spTree>
    <p:extLst>
      <p:ext uri="{BB962C8B-B14F-4D97-AF65-F5344CB8AC3E}">
        <p14:creationId xmlns:p14="http://schemas.microsoft.com/office/powerpoint/2010/main" val="3612307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676400" y="457200"/>
            <a:ext cx="5878136" cy="5978104"/>
          </a:xfrm>
          <a:prstGeom prst="rect">
            <a:avLst/>
          </a:prstGeom>
        </p:spPr>
      </p:pic>
    </p:spTree>
    <p:extLst>
      <p:ext uri="{BB962C8B-B14F-4D97-AF65-F5344CB8AC3E}">
        <p14:creationId xmlns:p14="http://schemas.microsoft.com/office/powerpoint/2010/main" val="65513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371601" y="315472"/>
            <a:ext cx="6642338" cy="6237728"/>
          </a:xfrm>
          <a:prstGeom prst="rect">
            <a:avLst/>
          </a:prstGeom>
        </p:spPr>
      </p:pic>
    </p:spTree>
    <p:extLst>
      <p:ext uri="{BB962C8B-B14F-4D97-AF65-F5344CB8AC3E}">
        <p14:creationId xmlns:p14="http://schemas.microsoft.com/office/powerpoint/2010/main" val="3612307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04800" y="609600"/>
            <a:ext cx="8495061" cy="5562841"/>
          </a:xfrm>
          <a:prstGeom prst="rect">
            <a:avLst/>
          </a:prstGeom>
        </p:spPr>
      </p:pic>
    </p:spTree>
    <p:extLst>
      <p:ext uri="{BB962C8B-B14F-4D97-AF65-F5344CB8AC3E}">
        <p14:creationId xmlns:p14="http://schemas.microsoft.com/office/powerpoint/2010/main" val="4162998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04800"/>
            <a:ext cx="6248400" cy="6248400"/>
          </a:xfrm>
          <a:prstGeom prst="rect">
            <a:avLst/>
          </a:prstGeom>
        </p:spPr>
      </p:pic>
    </p:spTree>
    <p:extLst>
      <p:ext uri="{BB962C8B-B14F-4D97-AF65-F5344CB8AC3E}">
        <p14:creationId xmlns:p14="http://schemas.microsoft.com/office/powerpoint/2010/main" val="2620738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587" y="304800"/>
            <a:ext cx="4158026" cy="6248400"/>
          </a:xfrm>
          <a:prstGeom prst="rect">
            <a:avLst/>
          </a:prstGeom>
        </p:spPr>
      </p:pic>
    </p:spTree>
    <p:extLst>
      <p:ext uri="{BB962C8B-B14F-4D97-AF65-F5344CB8AC3E}">
        <p14:creationId xmlns:p14="http://schemas.microsoft.com/office/powerpoint/2010/main" val="226470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295401" y="304800"/>
            <a:ext cx="7053504" cy="6204471"/>
          </a:xfrm>
          <a:prstGeom prst="rect">
            <a:avLst/>
          </a:prstGeom>
        </p:spPr>
      </p:pic>
    </p:spTree>
    <p:extLst>
      <p:ext uri="{BB962C8B-B14F-4D97-AF65-F5344CB8AC3E}">
        <p14:creationId xmlns:p14="http://schemas.microsoft.com/office/powerpoint/2010/main" val="1061270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What is a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875853" y="1905000"/>
            <a:ext cx="7543800" cy="3799468"/>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sym typeface="Arial" pitchFamily="34" charset="0"/>
              </a:rPr>
              <a:t>Information that is </a:t>
            </a:r>
            <a:r>
              <a:rPr lang="en-US" sz="3600" dirty="0" smtClean="0">
                <a:solidFill>
                  <a:srgbClr val="FF0000"/>
                </a:solidFill>
                <a:sym typeface="Arial" pitchFamily="34" charset="0"/>
              </a:rPr>
              <a:t>created intentionally </a:t>
            </a:r>
            <a:r>
              <a:rPr lang="en-US" sz="3600" dirty="0" smtClean="0">
                <a:sym typeface="Arial" pitchFamily="34" charset="0"/>
              </a:rPr>
              <a:t>and </a:t>
            </a:r>
            <a:r>
              <a:rPr lang="en-US" sz="3600" dirty="0" smtClean="0">
                <a:solidFill>
                  <a:srgbClr val="FF0000"/>
                </a:solidFill>
                <a:sym typeface="Arial" pitchFamily="34" charset="0"/>
              </a:rPr>
              <a:t>associated with a resource </a:t>
            </a:r>
            <a:r>
              <a:rPr lang="en-US" sz="3600" dirty="0" smtClean="0">
                <a:sym typeface="Arial" pitchFamily="34" charset="0"/>
              </a:rPr>
              <a:t>to enable it to be </a:t>
            </a:r>
            <a:r>
              <a:rPr lang="en-US" sz="3600" dirty="0" smtClean="0">
                <a:solidFill>
                  <a:srgbClr val="FF0000"/>
                </a:solidFill>
                <a:sym typeface="Arial" pitchFamily="34" charset="0"/>
              </a:rPr>
              <a:t>organized and interacted with</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sym typeface="Arial" pitchFamily="34" charset="0"/>
              </a:rPr>
              <a:t>Structured descriptions of information resources are often called “metadata” (“data about data”) but…  </a:t>
            </a:r>
            <a:r>
              <a:rPr lang="en-US" sz="3600" dirty="0" smtClean="0">
                <a:sym typeface="Wingdings" panose="05000000000000000000" pitchFamily="2" charset="2"/>
              </a:rPr>
              <a:t></a:t>
            </a:r>
          </a:p>
        </p:txBody>
      </p:sp>
      <p:pic>
        <p:nvPicPr>
          <p:cNvPr id="2" name="Picture 1"/>
          <p:cNvPicPr>
            <a:picLocks noChangeAspect="1"/>
          </p:cNvPicPr>
          <p:nvPr/>
        </p:nvPicPr>
        <p:blipFill>
          <a:blip r:embed="rId3"/>
          <a:stretch>
            <a:fillRect/>
          </a:stretch>
        </p:blipFill>
        <p:spPr>
          <a:xfrm>
            <a:off x="103594" y="204716"/>
            <a:ext cx="859611" cy="865707"/>
          </a:xfrm>
          <a:prstGeom prst="rect">
            <a:avLst/>
          </a:prstGeom>
        </p:spPr>
      </p:pic>
    </p:spTree>
    <p:extLst>
      <p:ext uri="{BB962C8B-B14F-4D97-AF65-F5344CB8AC3E}">
        <p14:creationId xmlns:p14="http://schemas.microsoft.com/office/powerpoint/2010/main" val="330881116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600119" y="381000"/>
            <a:ext cx="8037998" cy="6019799"/>
          </a:xfrm>
          <a:prstGeom prst="rect">
            <a:avLst/>
          </a:prstGeom>
        </p:spPr>
      </p:pic>
    </p:spTree>
    <p:extLst>
      <p:ext uri="{BB962C8B-B14F-4D97-AF65-F5344CB8AC3E}">
        <p14:creationId xmlns:p14="http://schemas.microsoft.com/office/powerpoint/2010/main" val="1196402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33400" y="533400"/>
            <a:ext cx="8265317" cy="5898161"/>
          </a:xfrm>
          <a:prstGeom prst="rect">
            <a:avLst/>
          </a:prstGeom>
        </p:spPr>
      </p:pic>
    </p:spTree>
    <p:extLst>
      <p:ext uri="{BB962C8B-B14F-4D97-AF65-F5344CB8AC3E}">
        <p14:creationId xmlns:p14="http://schemas.microsoft.com/office/powerpoint/2010/main" val="557135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28600" y="685800"/>
            <a:ext cx="845098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28776"/>
            <a:ext cx="6400800" cy="6315833"/>
          </a:xfrm>
          <a:prstGeom prst="rect">
            <a:avLst/>
          </a:prstGeom>
        </p:spPr>
      </p:pic>
    </p:spTree>
    <p:extLst>
      <p:ext uri="{BB962C8B-B14F-4D97-AF65-F5344CB8AC3E}">
        <p14:creationId xmlns:p14="http://schemas.microsoft.com/office/powerpoint/2010/main" val="173030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tretch>
            <a:fillRect/>
          </a:stretch>
        </p:blipFill>
        <p:spPr bwMode="auto">
          <a:xfrm>
            <a:off x="2362201" y="370573"/>
            <a:ext cx="4572000" cy="5919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47296"/>
            <a:ext cx="5934808" cy="5934808"/>
          </a:xfrm>
          <a:prstGeom prst="rect">
            <a:avLst/>
          </a:prstGeom>
        </p:spPr>
      </p:pic>
    </p:spTree>
    <p:extLst>
      <p:ext uri="{BB962C8B-B14F-4D97-AF65-F5344CB8AC3E}">
        <p14:creationId xmlns:p14="http://schemas.microsoft.com/office/powerpoint/2010/main" val="3375468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219200" y="533400"/>
            <a:ext cx="6553200" cy="5897880"/>
          </a:xfrm>
          <a:prstGeom prst="rect">
            <a:avLst/>
          </a:prstGeom>
        </p:spPr>
      </p:pic>
    </p:spTree>
    <p:extLst>
      <p:ext uri="{BB962C8B-B14F-4D97-AF65-F5344CB8AC3E}">
        <p14:creationId xmlns:p14="http://schemas.microsoft.com/office/powerpoint/2010/main" val="3375468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617353" y="533400"/>
            <a:ext cx="5756894" cy="5897880"/>
          </a:xfrm>
          <a:prstGeom prst="rect">
            <a:avLst/>
          </a:prstGeom>
        </p:spPr>
      </p:pic>
    </p:spTree>
    <p:extLst>
      <p:ext uri="{BB962C8B-B14F-4D97-AF65-F5344CB8AC3E}">
        <p14:creationId xmlns:p14="http://schemas.microsoft.com/office/powerpoint/2010/main" val="3375468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533400"/>
            <a:ext cx="6231247" cy="5776607"/>
          </a:xfrm>
          <a:prstGeom prst="rect">
            <a:avLst/>
          </a:prstGeom>
        </p:spPr>
      </p:pic>
    </p:spTree>
    <p:extLst>
      <p:ext uri="{BB962C8B-B14F-4D97-AF65-F5344CB8AC3E}">
        <p14:creationId xmlns:p14="http://schemas.microsoft.com/office/powerpoint/2010/main" val="2303953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2468578" y="49716"/>
            <a:ext cx="3703621" cy="6539727"/>
          </a:xfrm>
          <a:prstGeom prst="rect">
            <a:avLst/>
          </a:prstGeom>
        </p:spPr>
      </p:pic>
    </p:spTree>
    <p:extLst>
      <p:ext uri="{BB962C8B-B14F-4D97-AF65-F5344CB8AC3E}">
        <p14:creationId xmlns:p14="http://schemas.microsoft.com/office/powerpoint/2010/main" val="119640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Let Me Say it Another Way</a:t>
            </a:r>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sz="3600" dirty="0" smtClean="0">
                <a:latin typeface="UC Berkeley OS Sign"/>
              </a:rPr>
              <a:t>Resource </a:t>
            </a:r>
            <a:r>
              <a:rPr lang="en-US" sz="3600" dirty="0">
                <a:latin typeface="UC Berkeley OS Sign"/>
              </a:rPr>
              <a:t>description and organizing are intrinsically </a:t>
            </a:r>
            <a:r>
              <a:rPr lang="en-US" sz="3600" dirty="0" smtClean="0">
                <a:latin typeface="UC Berkeley OS Sign"/>
              </a:rPr>
              <a:t>connected</a:t>
            </a:r>
          </a:p>
          <a:p>
            <a:r>
              <a:rPr lang="en-US" sz="3600" dirty="0" smtClean="0">
                <a:latin typeface="UC Berkeley OS Sign"/>
              </a:rPr>
              <a:t>You </a:t>
            </a:r>
            <a:r>
              <a:rPr lang="en-US" sz="3600" dirty="0">
                <a:latin typeface="UC Berkeley OS Sign"/>
              </a:rPr>
              <a:t>can’t organize what you haven’t described implicitly or </a:t>
            </a:r>
            <a:r>
              <a:rPr lang="en-US" sz="3600" dirty="0" smtClean="0">
                <a:latin typeface="UC Berkeley OS Sign"/>
              </a:rPr>
              <a:t>explicitly.. </a:t>
            </a:r>
            <a:r>
              <a:rPr lang="en-US" sz="3600" dirty="0">
                <a:latin typeface="UC Berkeley OS Sign"/>
              </a:rPr>
              <a:t>because the principles embodied in any organizing system reflect decisions about what resource descriptions to use</a:t>
            </a:r>
          </a:p>
          <a:p>
            <a:endParaRPr lang="en-US" dirty="0"/>
          </a:p>
        </p:txBody>
      </p:sp>
      <p:pic>
        <p:nvPicPr>
          <p:cNvPr id="4" name="Picture 3"/>
          <p:cNvPicPr>
            <a:picLocks noChangeAspect="1"/>
          </p:cNvPicPr>
          <p:nvPr/>
        </p:nvPicPr>
        <p:blipFill>
          <a:blip r:embed="rId3"/>
          <a:stretch>
            <a:fillRect/>
          </a:stretch>
        </p:blipFill>
        <p:spPr>
          <a:xfrm>
            <a:off x="304800" y="92076"/>
            <a:ext cx="859611" cy="865707"/>
          </a:xfrm>
          <a:prstGeom prst="rect">
            <a:avLst/>
          </a:prstGeom>
        </p:spPr>
      </p:pic>
    </p:spTree>
    <p:extLst>
      <p:ext uri="{BB962C8B-B14F-4D97-AF65-F5344CB8AC3E}">
        <p14:creationId xmlns:p14="http://schemas.microsoft.com/office/powerpoint/2010/main" val="2262531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Possible Features</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Category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Capacity</a:t>
            </a:r>
            <a:endParaRPr lang="en-US" sz="3200" dirty="0">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Weight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Material </a:t>
            </a:r>
            <a:r>
              <a:rPr lang="en-US" sz="3200" dirty="0">
                <a:solidFill>
                  <a:prstClr val="black"/>
                </a:solidFill>
                <a:sym typeface="Arial" pitchFamily="34" charset="0"/>
              </a:rPr>
              <a:t>of </a:t>
            </a:r>
            <a:r>
              <a:rPr lang="en-US" sz="3200" dirty="0" smtClean="0">
                <a:solidFill>
                  <a:prstClr val="black"/>
                </a:solidFill>
                <a:sym typeface="Arial" pitchFamily="34" charset="0"/>
              </a:rPr>
              <a:t>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Size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Shape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a:p>
            <a:pPr marL="160729" indent="-160729" eaLnBrk="0" fontAlgn="base" hangingPunct="0">
              <a:lnSpc>
                <a:spcPct val="92000"/>
              </a:lnSpc>
              <a:spcBef>
                <a:spcPts val="1266"/>
              </a:spcBef>
              <a:spcAft>
                <a:spcPct val="0"/>
              </a:spcAft>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solidFill>
                <a:prstClr val="black"/>
              </a:solidFill>
              <a:sym typeface="Arial" pitchFamily="34" charset="0"/>
            </a:endParaRPr>
          </a:p>
        </p:txBody>
      </p:sp>
      <p:sp>
        <p:nvSpPr>
          <p:cNvPr id="4" name="Content Placeholder 3"/>
          <p:cNvSpPr>
            <a:spLocks noGrp="1"/>
          </p:cNvSpPr>
          <p:nvPr>
            <p:ph sz="half" idx="2"/>
          </p:nvPr>
        </p:nvSpPr>
        <p:spPr>
          <a:xfrm>
            <a:off x="4724400" y="1371600"/>
            <a:ext cx="40386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Exterior color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Interior color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Exterior finish</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Interior finish</a:t>
            </a:r>
            <a:endParaRPr lang="en-US" sz="3200" dirty="0"/>
          </a:p>
        </p:txBody>
      </p:sp>
    </p:spTree>
    <p:extLst>
      <p:ext uri="{BB962C8B-B14F-4D97-AF65-F5344CB8AC3E}">
        <p14:creationId xmlns:p14="http://schemas.microsoft.com/office/powerpoint/2010/main" val="739697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Possible Features</a:t>
            </a:r>
          </a:p>
        </p:txBody>
      </p:sp>
      <p:sp>
        <p:nvSpPr>
          <p:cNvPr id="3" name="Content Placeholder 2"/>
          <p:cNvSpPr>
            <a:spLocks noGrp="1"/>
          </p:cNvSpPr>
          <p:nvPr>
            <p:ph sz="half" idx="1"/>
          </p:nvPr>
        </p:nvSpPr>
        <p:spPr/>
        <p:txBody>
          <a:bodyPr>
            <a:normAutofit lnSpcReduction="10000"/>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Primary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Other use(s)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Current contents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Previous contents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Reusable?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Stackable?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err="1" smtClean="0"/>
              <a:t>Nestable</a:t>
            </a:r>
            <a:r>
              <a:rPr lang="en-US" sz="3200" dirty="0" smtClean="0"/>
              <a:t>?</a:t>
            </a:r>
          </a:p>
        </p:txBody>
      </p:sp>
      <p:sp>
        <p:nvSpPr>
          <p:cNvPr id="4" name="Content Placeholder 3"/>
          <p:cNvSpPr>
            <a:spLocks noGrp="1"/>
          </p:cNvSpPr>
          <p:nvPr>
            <p:ph sz="half" idx="2"/>
          </p:nvPr>
        </p:nvSpPr>
        <p:spPr/>
        <p:txBody>
          <a:bodyPr>
            <a:normAutofit lnSpcReduction="10000"/>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Transparent?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Insulated?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Decorated?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Branded?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 </a:t>
            </a:r>
            <a:r>
              <a:rPr lang="en-US" sz="3200" dirty="0"/>
              <a:t>of Spouts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Stem?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Lid?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Measurement marks?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endParaRPr lang="en-US" dirty="0"/>
          </a:p>
        </p:txBody>
      </p:sp>
    </p:spTree>
    <p:extLst>
      <p:ext uri="{BB962C8B-B14F-4D97-AF65-F5344CB8AC3E}">
        <p14:creationId xmlns:p14="http://schemas.microsoft.com/office/powerpoint/2010/main" val="335962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Possible Features</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Manufacturer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Process </a:t>
            </a:r>
            <a:r>
              <a:rPr lang="en-US" sz="3200" dirty="0">
                <a:solidFill>
                  <a:prstClr val="black"/>
                </a:solidFill>
                <a:sym typeface="Arial" pitchFamily="34" charset="0"/>
              </a:rPr>
              <a:t>of </a:t>
            </a:r>
            <a:r>
              <a:rPr lang="en-US" sz="3200" dirty="0" smtClean="0">
                <a:solidFill>
                  <a:prstClr val="black"/>
                </a:solidFill>
                <a:sym typeface="Arial" pitchFamily="34" charset="0"/>
              </a:rPr>
              <a:t>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Place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Date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solidFill>
                <a:prstClr val="black"/>
              </a:solidFill>
              <a:sym typeface="Arial" pitchFamily="34" charset="0"/>
            </a:endParaRPr>
          </a:p>
          <a:p>
            <a:pPr marL="160729" indent="-160729" eaLnBrk="0" fontAlgn="base" hangingPunct="0">
              <a:lnSpc>
                <a:spcPct val="92000"/>
              </a:lnSpc>
              <a:spcBef>
                <a:spcPts val="1266"/>
              </a:spcBef>
              <a:spcAft>
                <a:spcPct val="0"/>
              </a:spcAft>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solidFill>
                <a:prstClr val="black"/>
              </a:solidFill>
              <a:sym typeface="Arial" pitchFamily="34" charset="0"/>
            </a:endParaRPr>
          </a:p>
        </p:txBody>
      </p:sp>
      <p:sp>
        <p:nvSpPr>
          <p:cNvPr id="4" name="Content Placeholder 3"/>
          <p:cNvSpPr>
            <a:spLocks noGrp="1"/>
          </p:cNvSpPr>
          <p:nvPr>
            <p:ph sz="half" idx="2"/>
          </p:nvPr>
        </p:nvSpPr>
        <p:spPr>
          <a:xfrm>
            <a:off x="4495800" y="1676400"/>
            <a:ext cx="40386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Vendor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prstClr val="black"/>
                </a:solidFill>
                <a:sym typeface="Arial" pitchFamily="34" charset="0"/>
              </a:rPr>
              <a:t>Vendor location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Unit price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Bulk price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Previous unit price(s)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Previous bulk price(s)</a:t>
            </a:r>
            <a:endParaRPr lang="en-US" sz="3200" dirty="0">
              <a:solidFill>
                <a:prstClr val="black"/>
              </a:solidFill>
              <a:sym typeface="Arial" pitchFamily="34" charset="0"/>
            </a:endParaRPr>
          </a:p>
        </p:txBody>
      </p:sp>
    </p:spTree>
    <p:extLst>
      <p:ext uri="{BB962C8B-B14F-4D97-AF65-F5344CB8AC3E}">
        <p14:creationId xmlns:p14="http://schemas.microsoft.com/office/powerpoint/2010/main" val="1823707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Possible Features</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Current location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Previous location(s)</a:t>
            </a:r>
          </a:p>
        </p:txBody>
      </p:sp>
      <p:sp>
        <p:nvSpPr>
          <p:cNvPr id="4" name="Content Placeholder 3"/>
          <p:cNvSpPr>
            <a:spLocks noGrp="1"/>
          </p:cNvSpPr>
          <p:nvPr>
            <p:ph sz="half" idx="2"/>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Current user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Previous user(s)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Date of first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Date of most recent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endParaRPr lang="en-US" dirty="0"/>
          </a:p>
        </p:txBody>
      </p:sp>
    </p:spTree>
    <p:extLst>
      <p:ext uri="{BB962C8B-B14F-4D97-AF65-F5344CB8AC3E}">
        <p14:creationId xmlns:p14="http://schemas.microsoft.com/office/powerpoint/2010/main" val="1847686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Possible Features</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Handle?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#of Handles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Handle material</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Integrated handle?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Separate handle?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Decorative handle?</a:t>
            </a:r>
          </a:p>
        </p:txBody>
      </p:sp>
      <p:sp>
        <p:nvSpPr>
          <p:cNvPr id="4" name="Content Placeholder 3"/>
          <p:cNvSpPr>
            <a:spLocks noGrp="1"/>
          </p:cNvSpPr>
          <p:nvPr>
            <p:ph sz="half" idx="2"/>
          </p:nvPr>
        </p:nvSpPr>
        <p:spPr/>
        <p:txBody>
          <a:bodyPr>
            <a:normAutofit/>
          </a:bodyPr>
          <a:lstStyle/>
          <a:p>
            <a:r>
              <a:rPr lang="en-US" dirty="0" smtClean="0"/>
              <a:t>Animal handle?</a:t>
            </a:r>
          </a:p>
          <a:p>
            <a:r>
              <a:rPr lang="en-US" dirty="0" smtClean="0"/>
              <a:t>Bird handle?</a:t>
            </a:r>
          </a:p>
          <a:p>
            <a:r>
              <a:rPr lang="en-US" dirty="0" smtClean="0"/>
              <a:t>Toucan handle?</a:t>
            </a:r>
          </a:p>
          <a:p>
            <a:r>
              <a:rPr lang="en-US" dirty="0" smtClean="0"/>
              <a:t>Fish handle?</a:t>
            </a:r>
          </a:p>
          <a:p>
            <a:r>
              <a:rPr lang="en-US" dirty="0" smtClean="0"/>
              <a:t>Lizard handle?</a:t>
            </a:r>
            <a:endParaRPr lang="en-US" dirty="0"/>
          </a:p>
        </p:txBody>
      </p:sp>
    </p:spTree>
    <p:extLst>
      <p:ext uri="{BB962C8B-B14F-4D97-AF65-F5344CB8AC3E}">
        <p14:creationId xmlns:p14="http://schemas.microsoft.com/office/powerpoint/2010/main" val="3375484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3528" y="1828800"/>
            <a:ext cx="8961120" cy="3733800"/>
          </a:xfrm>
          <a:prstGeom prst="rect">
            <a:avLst/>
          </a:prstGeom>
        </p:spPr>
      </p:pic>
      <p:sp>
        <p:nvSpPr>
          <p:cNvPr id="3" name="Rectangle 1"/>
          <p:cNvSpPr>
            <a:spLocks noGrp="1" noChangeArrowheads="1"/>
          </p:cNvSpPr>
          <p:nvPr>
            <p:ph type="title"/>
          </p:nvPr>
        </p:nvSpPr>
        <p:spPr>
          <a:xfrm>
            <a:off x="298704"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smtClean="0">
                <a:sym typeface="UC Berkeley OS Sign"/>
              </a:rPr>
              <a:t>If this is all you’re given, give up!</a:t>
            </a:r>
            <a:endParaRPr lang="en-US" sz="4000" b="1" dirty="0">
              <a:sym typeface="UC Berkeley OS Sign"/>
            </a:endParaRPr>
          </a:p>
        </p:txBody>
      </p:sp>
    </p:spTree>
    <p:extLst>
      <p:ext uri="{BB962C8B-B14F-4D97-AF65-F5344CB8AC3E}">
        <p14:creationId xmlns:p14="http://schemas.microsoft.com/office/powerpoint/2010/main" val="1843920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04800"/>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Resource Description Concerns</a:t>
            </a:r>
            <a:br>
              <a:rPr lang="en-US" sz="4000" b="1" dirty="0"/>
            </a:br>
            <a:r>
              <a:rPr lang="en-US" sz="4000" b="1" dirty="0"/>
              <a:t> for Data Scientists</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557983"/>
            <a:ext cx="8542361" cy="553558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Is the dataset </a:t>
            </a:r>
            <a:r>
              <a:rPr lang="en-US" sz="2800" dirty="0"/>
              <a:t>relevant to the questions you’re </a:t>
            </a:r>
            <a:r>
              <a:rPr lang="en-US" sz="2800" dirty="0" smtClean="0"/>
              <a:t>asking?</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Do you understand the descriptions and their values?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Are the values accurate? S</a:t>
            </a:r>
            <a:r>
              <a:rPr lang="en-US" sz="2800" dirty="0" smtClean="0"/>
              <a:t>table</a:t>
            </a:r>
            <a:r>
              <a:rPr lang="en-US" sz="2800" dirty="0"/>
              <a:t>?  </a:t>
            </a:r>
            <a:r>
              <a:rPr lang="en-US" sz="2800" dirty="0" smtClean="0"/>
              <a:t>Current?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Are they human-interpretable?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Did the people who designed or created them understand them in the same way?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Levels of measurement, granularity / precision, open vs. controlled vocabularies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Did they have the same purposes/interactions in mind? </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p:txBody>
      </p:sp>
      <p:pic>
        <p:nvPicPr>
          <p:cNvPr id="2" name="Picture 1"/>
          <p:cNvPicPr>
            <a:picLocks noChangeAspect="1"/>
          </p:cNvPicPr>
          <p:nvPr/>
        </p:nvPicPr>
        <p:blipFill>
          <a:blip r:embed="rId3"/>
          <a:stretch>
            <a:fillRect/>
          </a:stretch>
        </p:blipFill>
        <p:spPr>
          <a:xfrm>
            <a:off x="179794" y="249438"/>
            <a:ext cx="859611" cy="865707"/>
          </a:xfrm>
          <a:prstGeom prst="rect">
            <a:avLst/>
          </a:prstGeom>
        </p:spPr>
      </p:pic>
    </p:spTree>
    <p:extLst>
      <p:ext uri="{BB962C8B-B14F-4D97-AF65-F5344CB8AC3E}">
        <p14:creationId xmlns:p14="http://schemas.microsoft.com/office/powerpoint/2010/main" val="170949113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457200"/>
            <a:ext cx="8228707"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Designing the Description Vocabulary</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456489"/>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 </a:t>
            </a:r>
            <a:r>
              <a:rPr lang="en-US" sz="3600" dirty="0" smtClean="0"/>
              <a:t>Good descriptions use terms that their intended users might use </a:t>
            </a:r>
            <a:endParaRPr lang="en-US" sz="36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 </a:t>
            </a:r>
            <a:r>
              <a:rPr lang="en-US" sz="3600" dirty="0" smtClean="0"/>
              <a:t>Good descriptions don't contain details that aren't necessary</a:t>
            </a:r>
            <a:endParaRPr lang="en-US" sz="36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 Good descriptions are created systematically and follow standards  </a:t>
            </a:r>
            <a:endParaRPr lang="en-US" sz="3600" dirty="0"/>
          </a:p>
        </p:txBody>
      </p:sp>
      <p:sp>
        <p:nvSpPr>
          <p:cNvPr id="2" name="TextBox 1"/>
          <p:cNvSpPr txBox="1"/>
          <p:nvPr/>
        </p:nvSpPr>
        <p:spPr>
          <a:xfrm>
            <a:off x="517326" y="5486400"/>
            <a:ext cx="7924800" cy="1077218"/>
          </a:xfrm>
          <a:prstGeom prst="rect">
            <a:avLst/>
          </a:prstGeom>
          <a:noFill/>
        </p:spPr>
        <p:txBody>
          <a:bodyPr wrap="square" rtlCol="0">
            <a:spAutoFit/>
          </a:bodyPr>
          <a:lstStyle/>
          <a:p>
            <a:r>
              <a:rPr lang="en-US" sz="3200" b="1" dirty="0" smtClean="0">
                <a:solidFill>
                  <a:srgbClr val="FF0000"/>
                </a:solidFill>
              </a:rPr>
              <a:t>What if these three design principles suggest incompatible vocabularies?</a:t>
            </a:r>
            <a:endParaRPr lang="en-US" sz="3200" b="1" dirty="0">
              <a:solidFill>
                <a:srgbClr val="FF0000"/>
              </a:solidFill>
            </a:endParaRPr>
          </a:p>
        </p:txBody>
      </p:sp>
    </p:spTree>
    <p:extLst>
      <p:ext uri="{BB962C8B-B14F-4D97-AF65-F5344CB8AC3E}">
        <p14:creationId xmlns:p14="http://schemas.microsoft.com/office/powerpoint/2010/main" val="30052968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Creating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458200" cy="4642711"/>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By professionals:  "Institutional" descriptions that follow standards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By authors: Best knowledge of purpose and intended audience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By users: Most variable, influenced by social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By automated processes:  Most reliable, primarily technical / objective properties but semantic description capability is emerging</a:t>
            </a:r>
          </a:p>
        </p:txBody>
      </p:sp>
      <p:pic>
        <p:nvPicPr>
          <p:cNvPr id="2" name="Picture 1"/>
          <p:cNvPicPr>
            <a:picLocks noChangeAspect="1"/>
          </p:cNvPicPr>
          <p:nvPr/>
        </p:nvPicPr>
        <p:blipFill>
          <a:blip r:embed="rId3"/>
          <a:stretch>
            <a:fillRect/>
          </a:stretch>
        </p:blipFill>
        <p:spPr>
          <a:xfrm>
            <a:off x="270765" y="371934"/>
            <a:ext cx="865707" cy="865707"/>
          </a:xfrm>
          <a:prstGeom prst="rect">
            <a:avLst/>
          </a:prstGeom>
        </p:spPr>
      </p:pic>
    </p:spTree>
    <p:extLst>
      <p:ext uri="{BB962C8B-B14F-4D97-AF65-F5344CB8AC3E}">
        <p14:creationId xmlns:p14="http://schemas.microsoft.com/office/powerpoint/2010/main" val="182517675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stlersMom.JPG"/>
          <p:cNvPicPr>
            <a:picLocks noChangeAspect="1"/>
          </p:cNvPicPr>
          <p:nvPr/>
        </p:nvPicPr>
        <p:blipFill>
          <a:blip r:embed="rId3" cstate="print"/>
          <a:stretch>
            <a:fillRect/>
          </a:stretch>
        </p:blipFill>
        <p:spPr>
          <a:xfrm>
            <a:off x="1983134" y="1219200"/>
            <a:ext cx="5176837" cy="5128152"/>
          </a:xfrm>
          <a:prstGeom prst="rect">
            <a:avLst/>
          </a:prstGeom>
        </p:spPr>
      </p:pic>
      <p:sp>
        <p:nvSpPr>
          <p:cNvPr id="4" name="Rectangle 1"/>
          <p:cNvSpPr txBox="1">
            <a:spLocks noChangeArrowheads="1"/>
          </p:cNvSpPr>
          <p:nvPr/>
        </p:nvSpPr>
        <p:spPr>
          <a:xfrm>
            <a:off x="457200" y="381000"/>
            <a:ext cx="8228707" cy="1190997"/>
          </a:xfrm>
          <a:prstGeom prst="rect">
            <a:avLst/>
          </a:prstGeom>
        </p:spPr>
        <p:txBody>
          <a:bodyPr/>
          <a:lstStyle/>
          <a:p>
            <a:pPr marL="0" marR="0" lvl="0" indent="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smtClean="0">
                <a:latin typeface="+mj-lt"/>
                <a:ea typeface="+mj-ea"/>
                <a:cs typeface="+mj-cs"/>
                <a:sym typeface="UC Berkeley OS Sign"/>
              </a:rPr>
              <a:t>A Painting Described </a:t>
            </a:r>
            <a:r>
              <a:rPr lang="en-US" sz="4000" b="1" dirty="0">
                <a:latin typeface="+mj-lt"/>
                <a:ea typeface="+mj-ea"/>
                <a:cs typeface="+mj-cs"/>
                <a:sym typeface="UC Berkeley OS Sign"/>
              </a:rPr>
              <a:t>by the Painter</a:t>
            </a:r>
          </a:p>
        </p:txBody>
      </p:sp>
    </p:spTree>
    <p:extLst>
      <p:ext uri="{BB962C8B-B14F-4D97-AF65-F5344CB8AC3E}">
        <p14:creationId xmlns:p14="http://schemas.microsoft.com/office/powerpoint/2010/main" val="2794988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2895600" y="228600"/>
            <a:ext cx="3733801" cy="1190997"/>
          </a:xfrm>
          <a:prstGeom prst="rect">
            <a:avLst/>
          </a:prstGeom>
        </p:spPr>
        <p:txBody>
          <a:bodyPr/>
          <a:lstStyle/>
          <a:p>
            <a:pPr marL="0" marR="0" lvl="0" indent="0" algn="ctr" fontAlgn="auto">
              <a:lnSpc>
                <a:spcPct val="92000"/>
              </a:lnSpc>
              <a:spcBef>
                <a:spcPct val="0"/>
              </a:spcBef>
              <a:spcAft>
                <a:spcPts val="0"/>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A Resource</a:t>
            </a:r>
          </a:p>
        </p:txBody>
      </p:sp>
      <p:pic>
        <p:nvPicPr>
          <p:cNvPr id="5123" name="Picture 3" descr="C:\Users\glushko\Documents\Courses\F2014\202\0929-ResourceDescription1\doberman-pinscher.jpg"/>
          <p:cNvPicPr>
            <a:picLocks noChangeAspect="1" noChangeArrowheads="1"/>
          </p:cNvPicPr>
          <p:nvPr/>
        </p:nvPicPr>
        <p:blipFill>
          <a:blip r:embed="rId3" cstate="print"/>
          <a:srcRect/>
          <a:stretch>
            <a:fillRect/>
          </a:stretch>
        </p:blipFill>
        <p:spPr bwMode="auto">
          <a:xfrm>
            <a:off x="1371600" y="1143000"/>
            <a:ext cx="6783203" cy="4599863"/>
          </a:xfrm>
          <a:prstGeom prst="rect">
            <a:avLst/>
          </a:prstGeom>
          <a:noFill/>
        </p:spPr>
      </p:pic>
    </p:spTree>
    <p:extLst>
      <p:ext uri="{BB962C8B-B14F-4D97-AF65-F5344CB8AC3E}">
        <p14:creationId xmlns:p14="http://schemas.microsoft.com/office/powerpoint/2010/main" val="1533659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334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Descriptive Precision</a:t>
            </a:r>
          </a:p>
        </p:txBody>
      </p:sp>
      <p:sp>
        <p:nvSpPr>
          <p:cNvPr id="3" name="Content Placeholder 2"/>
          <p:cNvSpPr>
            <a:spLocks noGrp="1"/>
          </p:cNvSpPr>
          <p:nvPr>
            <p:ph idx="1"/>
          </p:nvPr>
        </p:nvSpPr>
        <p:spPr>
          <a:xfrm>
            <a:off x="472440" y="1676400"/>
            <a:ext cx="8229600" cy="4525963"/>
          </a:xfrm>
        </p:spPr>
        <p:txBody>
          <a:bodyPr>
            <a:normAutofit fontScale="85000" lnSpcReduction="20000"/>
          </a:bodyPr>
          <a:lstStyle/>
          <a:p>
            <a:r>
              <a:rPr lang="en-US" dirty="0" smtClean="0"/>
              <a:t>Writers, poets, painters, composers, sculptors, technical writers, programmers, producers, architects, designers, and devices or machines can all create resources</a:t>
            </a:r>
          </a:p>
          <a:p>
            <a:r>
              <a:rPr lang="en-US" dirty="0" smtClean="0"/>
              <a:t>The Dublin Core vocabulary for describing web pages has a single property for indicating a “creator” (TDO 5.3.1.3)</a:t>
            </a:r>
          </a:p>
          <a:p>
            <a:pPr lvl="1"/>
            <a:r>
              <a:rPr lang="en-US" sz="3500" dirty="0" smtClean="0"/>
              <a:t>“Shakespeare” and “Hubble Telescope” are both “creators”</a:t>
            </a:r>
          </a:p>
          <a:p>
            <a:r>
              <a:rPr lang="en-US" dirty="0" smtClean="0"/>
              <a:t>Easy to use, but this </a:t>
            </a:r>
            <a:r>
              <a:rPr lang="en-US" dirty="0" smtClean="0">
                <a:solidFill>
                  <a:srgbClr val="FF0000"/>
                </a:solidFill>
              </a:rPr>
              <a:t>tradeoff</a:t>
            </a:r>
            <a:r>
              <a:rPr lang="en-US" dirty="0" smtClean="0"/>
              <a:t> loses a great deal of precision compared to larger and more controlled vocabularies</a:t>
            </a:r>
            <a:endParaRPr lang="en-US" dirty="0"/>
          </a:p>
        </p:txBody>
      </p:sp>
    </p:spTree>
    <p:extLst>
      <p:ext uri="{BB962C8B-B14F-4D97-AF65-F5344CB8AC3E}">
        <p14:creationId xmlns:p14="http://schemas.microsoft.com/office/powerpoint/2010/main" val="3641868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 y="1295400"/>
            <a:ext cx="9220200" cy="1788469"/>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990600" y="1828800"/>
            <a:ext cx="7499855" cy="4876800"/>
          </a:xfrm>
          <a:prstGeom prst="rect">
            <a:avLst/>
          </a:prstGeom>
        </p:spPr>
      </p:pic>
      <p:sp>
        <p:nvSpPr>
          <p:cNvPr id="6" name="Rectangle 5"/>
          <p:cNvSpPr/>
          <p:nvPr/>
        </p:nvSpPr>
        <p:spPr>
          <a:xfrm>
            <a:off x="141536" y="337149"/>
            <a:ext cx="8630767" cy="1224951"/>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4000" b="1" dirty="0" smtClean="0">
                <a:latin typeface="+mj-lt"/>
                <a:ea typeface="+mj-ea"/>
                <a:cs typeface="+mj-cs"/>
              </a:rPr>
              <a:t>Human-Interpretable Automated </a:t>
            </a:r>
            <a:r>
              <a:rPr lang="it-IT" sz="4000" b="1" dirty="0">
                <a:latin typeface="+mj-lt"/>
                <a:ea typeface="+mj-ea"/>
                <a:cs typeface="+mj-cs"/>
              </a:rPr>
              <a:t>Description by Digital </a:t>
            </a:r>
            <a:r>
              <a:rPr lang="it-IT" sz="4000" b="1" dirty="0" smtClean="0">
                <a:latin typeface="+mj-lt"/>
                <a:ea typeface="+mj-ea"/>
                <a:cs typeface="+mj-cs"/>
              </a:rPr>
              <a:t>Camera </a:t>
            </a:r>
            <a:r>
              <a:rPr lang="it-IT" sz="4000" b="1" dirty="0" smtClean="0">
                <a:latin typeface="+mj-lt"/>
                <a:ea typeface="+mj-ea"/>
                <a:cs typeface="+mj-cs"/>
                <a:sym typeface="UC Berkeley OS Sign"/>
              </a:rPr>
              <a:t>(EXIF</a:t>
            </a:r>
            <a:r>
              <a:rPr lang="it-IT" sz="4000" b="1" dirty="0">
                <a:latin typeface="+mj-lt"/>
                <a:ea typeface="+mj-ea"/>
                <a:cs typeface="+mj-cs"/>
                <a:sym typeface="UC Berkeley OS Sign"/>
              </a:rPr>
              <a:t>)</a:t>
            </a:r>
            <a:endParaRPr lang="en-US" sz="4000" b="1" dirty="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3519"/>
            <a:ext cx="8229600" cy="1143000"/>
          </a:xfrm>
        </p:spPr>
        <p:txBody>
          <a:bodyPr/>
          <a:lstStyle/>
          <a:p>
            <a:r>
              <a:rPr lang="en-US" b="1" dirty="0" smtClean="0"/>
              <a:t>The Semantic Gap</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 y="2413165"/>
            <a:ext cx="3442743" cy="3098469"/>
          </a:xfrm>
          <a:prstGeom prst="rect">
            <a:avLst/>
          </a:prstGeom>
        </p:spPr>
      </p:pic>
      <p:sp>
        <p:nvSpPr>
          <p:cNvPr id="5" name="TextBox 4"/>
          <p:cNvSpPr txBox="1"/>
          <p:nvPr/>
        </p:nvSpPr>
        <p:spPr>
          <a:xfrm>
            <a:off x="4419600" y="1828800"/>
            <a:ext cx="4572000" cy="426720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703587"/>
            <a:ext cx="4998720" cy="3953745"/>
          </a:xfrm>
          <a:prstGeom prst="rect">
            <a:avLst/>
          </a:prstGeom>
        </p:spPr>
      </p:pic>
    </p:spTree>
    <p:extLst>
      <p:ext uri="{BB962C8B-B14F-4D97-AF65-F5344CB8AC3E}">
        <p14:creationId xmlns:p14="http://schemas.microsoft.com/office/powerpoint/2010/main" val="1268080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53</a:t>
            </a:fld>
            <a:endParaRPr lang="en-US" dirty="0"/>
          </a:p>
        </p:txBody>
      </p:sp>
      <p:sp>
        <p:nvSpPr>
          <p:cNvPr id="3" name="Rectangle 1"/>
          <p:cNvSpPr txBox="1">
            <a:spLocks noChangeArrowheads="1"/>
          </p:cNvSpPr>
          <p:nvPr/>
        </p:nvSpPr>
        <p:spPr>
          <a:xfrm>
            <a:off x="951869" y="92653"/>
            <a:ext cx="8228707" cy="1190997"/>
          </a:xfrm>
          <a:prstGeom prst="rect">
            <a:avLst/>
          </a:prstGeom>
        </p:spPr>
        <p:txBody>
          <a:bodyPr lIns="64291" tIns="32146" rIns="64291" bIns="32146"/>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Classifying Resource Properties</a:t>
            </a:r>
          </a:p>
        </p:txBody>
      </p:sp>
      <p:pic>
        <p:nvPicPr>
          <p:cNvPr id="76804" name="Picture 7" descr="DesignPatternsResourceProperties.gif"/>
          <p:cNvPicPr>
            <a:picLocks noChangeAspect="1"/>
          </p:cNvPicPr>
          <p:nvPr/>
        </p:nvPicPr>
        <p:blipFill>
          <a:blip r:embed="rId3" cstate="print"/>
          <a:srcRect/>
          <a:stretch>
            <a:fillRect/>
          </a:stretch>
        </p:blipFill>
        <p:spPr bwMode="auto">
          <a:xfrm>
            <a:off x="767953" y="783580"/>
            <a:ext cx="6911578" cy="5528593"/>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86162" y="255297"/>
            <a:ext cx="865707" cy="865707"/>
          </a:xfrm>
          <a:prstGeom prst="rect">
            <a:avLst/>
          </a:prstGeom>
        </p:spPr>
      </p:pic>
    </p:spTree>
    <p:extLst>
      <p:ext uri="{BB962C8B-B14F-4D97-AF65-F5344CB8AC3E}">
        <p14:creationId xmlns:p14="http://schemas.microsoft.com/office/powerpoint/2010/main" val="150364097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46484"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Intrinsic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1495797"/>
            <a:ext cx="8197453" cy="509578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Intrinsic properties are </a:t>
            </a:r>
            <a:r>
              <a:rPr lang="en-US" sz="3200" dirty="0" smtClean="0">
                <a:solidFill>
                  <a:srgbClr val="FF0000"/>
                </a:solidFill>
              </a:rPr>
              <a:t>inherent</a:t>
            </a:r>
            <a:r>
              <a:rPr lang="en-US" sz="3200" dirty="0" smtClean="0"/>
              <a:t> in a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Some are static, never changing their values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Others are dynamic, but they change “from the inside of the resource” not “from the outside” by actions or efforts of outside agents (like “developmental” properties – age, skill,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Intrinsic properties can sometimes be used as an identifier - like a computed "signature" for a document or media object</a:t>
            </a:r>
          </a:p>
        </p:txBody>
      </p:sp>
    </p:spTree>
    <p:extLst>
      <p:ext uri="{BB962C8B-B14F-4D97-AF65-F5344CB8AC3E}">
        <p14:creationId xmlns:p14="http://schemas.microsoft.com/office/powerpoint/2010/main" val="152402198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915293"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Distinctive Physical Properties </a:t>
            </a:r>
            <a:endParaRPr lang="en-US" b="1" dirty="0">
              <a:sym typeface="UC Berkeley OS Sign"/>
            </a:endParaRPr>
          </a:p>
        </p:txBody>
      </p:sp>
      <p:sp>
        <p:nvSpPr>
          <p:cNvPr id="778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8EB706-9A1E-4850-8084-EE9F6B53032D}"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pic>
        <p:nvPicPr>
          <p:cNvPr id="77831" name="Picture 3" descr="KitchenOrgPrinciples.jpg"/>
          <p:cNvPicPr>
            <a:picLocks noGrp="1" noChangeAspect="1"/>
          </p:cNvPicPr>
          <p:nvPr>
            <p:ph idx="1"/>
          </p:nvPr>
        </p:nvPicPr>
        <p:blipFill>
          <a:blip r:embed="rId3" cstate="print"/>
          <a:stretch>
            <a:fillRect/>
          </a:stretch>
        </p:blipFill>
        <p:spPr>
          <a:xfrm>
            <a:off x="344503" y="1066800"/>
            <a:ext cx="8115371" cy="5604933"/>
          </a:xfrm>
        </p:spPr>
      </p:pic>
    </p:spTree>
    <p:extLst>
      <p:ext uri="{BB962C8B-B14F-4D97-AF65-F5344CB8AC3E}">
        <p14:creationId xmlns:p14="http://schemas.microsoft.com/office/powerpoint/2010/main" val="16841251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4038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Picture and Icon Signs as Resource Descriptions</a:t>
            </a:r>
          </a:p>
        </p:txBody>
      </p:sp>
      <p:pic>
        <p:nvPicPr>
          <p:cNvPr id="2050" name="Picture 2" descr="C:\Users\glushko\Documents\Courses\F2014\202\0929-ResourceDescription1\IMG_6738.JPG"/>
          <p:cNvPicPr>
            <a:picLocks noChangeAspect="1" noChangeArrowheads="1"/>
          </p:cNvPicPr>
          <p:nvPr/>
        </p:nvPicPr>
        <p:blipFill>
          <a:blip r:embed="rId3" cstate="print"/>
          <a:srcRect/>
          <a:stretch>
            <a:fillRect/>
          </a:stretch>
        </p:blipFill>
        <p:spPr bwMode="auto">
          <a:xfrm>
            <a:off x="4826000" y="3352800"/>
            <a:ext cx="3708400" cy="2781300"/>
          </a:xfrm>
          <a:prstGeom prst="rect">
            <a:avLst/>
          </a:prstGeom>
          <a:noFill/>
        </p:spPr>
      </p:pic>
      <p:pic>
        <p:nvPicPr>
          <p:cNvPr id="2051" name="Picture 3" descr="C:\Users\glushko\Documents\Courses\F2014\202\0929-ResourceDescription1\DSC_0302.JPG"/>
          <p:cNvPicPr>
            <a:picLocks noChangeAspect="1" noChangeArrowheads="1"/>
          </p:cNvPicPr>
          <p:nvPr/>
        </p:nvPicPr>
        <p:blipFill>
          <a:blip r:embed="rId4" cstate="print"/>
          <a:srcRect/>
          <a:stretch>
            <a:fillRect/>
          </a:stretch>
        </p:blipFill>
        <p:spPr bwMode="auto">
          <a:xfrm>
            <a:off x="4800600" y="762000"/>
            <a:ext cx="3733800" cy="2479827"/>
          </a:xfrm>
          <a:prstGeom prst="rect">
            <a:avLst/>
          </a:prstGeom>
          <a:noFill/>
        </p:spPr>
      </p:pic>
      <p:pic>
        <p:nvPicPr>
          <p:cNvPr id="2052" name="Picture 4" descr="C:\Users\glushko\Documents\Courses\F2014\202\0929-ResourceDescription1\DSC_3113.JPG"/>
          <p:cNvPicPr>
            <a:picLocks noChangeAspect="1" noChangeArrowheads="1"/>
          </p:cNvPicPr>
          <p:nvPr/>
        </p:nvPicPr>
        <p:blipFill>
          <a:blip r:embed="rId5" cstate="print"/>
          <a:srcRect/>
          <a:stretch>
            <a:fillRect/>
          </a:stretch>
        </p:blipFill>
        <p:spPr bwMode="auto">
          <a:xfrm>
            <a:off x="381000" y="3276600"/>
            <a:ext cx="4191000" cy="2783479"/>
          </a:xfrm>
          <a:prstGeom prst="rect">
            <a:avLst/>
          </a:prstGeom>
          <a:noFill/>
        </p:spPr>
      </p:pic>
    </p:spTree>
    <p:extLst>
      <p:ext uri="{BB962C8B-B14F-4D97-AF65-F5344CB8AC3E}">
        <p14:creationId xmlns:p14="http://schemas.microsoft.com/office/powerpoint/2010/main" val="2292207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152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Physical Properties </a:t>
            </a:r>
            <a:r>
              <a:rPr lang="en-US" b="1" dirty="0" smtClean="0">
                <a:sym typeface="UC Berkeley OS Sign"/>
              </a:rPr>
              <a:t/>
            </a:r>
            <a:br>
              <a:rPr lang="en-US" b="1" dirty="0" smtClean="0">
                <a:sym typeface="UC Berkeley OS Sign"/>
              </a:rPr>
            </a:br>
            <a:r>
              <a:rPr lang="en-US" b="1" dirty="0" smtClean="0">
                <a:sym typeface="UC Berkeley OS Sign"/>
              </a:rPr>
              <a:t>– </a:t>
            </a:r>
            <a:r>
              <a:rPr lang="en-US" b="1" dirty="0">
                <a:sym typeface="UC Berkeley OS Sign"/>
              </a:rPr>
              <a:t>Some Complications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70136" y="922988"/>
            <a:ext cx="8402167" cy="5945248"/>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For "manmade" things surface properties are less predictable ("innovation" enables the separation of form and function)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For "information" things in physical form the correlation between appearance and content varies across the Document Type Spectrum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For "born digital" resources the appearance is often extrinsic because it is assigned or associated (a style sheet, for example) instead of  being an inherent part of the resource when it was created</a:t>
            </a:r>
          </a:p>
        </p:txBody>
      </p:sp>
    </p:spTree>
    <p:extLst>
      <p:ext uri="{BB962C8B-B14F-4D97-AF65-F5344CB8AC3E}">
        <p14:creationId xmlns:p14="http://schemas.microsoft.com/office/powerpoint/2010/main" val="402821652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Extrinsic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288287" y="1166315"/>
            <a:ext cx="8197453" cy="57155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Extrinsic properties are </a:t>
            </a:r>
            <a:r>
              <a:rPr lang="en-US" sz="3200" dirty="0" smtClean="0">
                <a:solidFill>
                  <a:srgbClr val="FF0000"/>
                </a:solidFill>
              </a:rPr>
              <a:t>assigned to </a:t>
            </a:r>
            <a:r>
              <a:rPr lang="en-US" sz="3200" dirty="0" smtClean="0"/>
              <a:t>a resource rather than being inherent in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Some extrinsic properties are static:  assigned names or identifiers don’t usually change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Other extrinsic properties change often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Extrinsic properties differ in their "decay" functions, rate of change…  a lot of data science is figuring out the function that relates the value of some resource property over </a:t>
            </a:r>
            <a:r>
              <a:rPr lang="en-US" sz="3200" dirty="0" smtClean="0"/>
              <a:t>time  </a:t>
            </a:r>
            <a:r>
              <a:rPr lang="en-US" sz="3200" dirty="0" smtClean="0">
                <a:solidFill>
                  <a:srgbClr val="FF0000"/>
                </a:solidFill>
              </a:rPr>
              <a:t>(examples?)</a:t>
            </a:r>
            <a:endParaRPr lang="en-US" sz="3200" dirty="0">
              <a:solidFill>
                <a:srgbClr val="FF0000"/>
              </a:solidFill>
            </a:endParaRPr>
          </a:p>
        </p:txBody>
      </p:sp>
    </p:spTree>
    <p:extLst>
      <p:ext uri="{BB962C8B-B14F-4D97-AF65-F5344CB8AC3E}">
        <p14:creationId xmlns:p14="http://schemas.microsoft.com/office/powerpoint/2010/main" val="120683210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15922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Cultural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88454" y="1161953"/>
            <a:ext cx="8197453" cy="402292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Cultural properties are those that derive from conventional language use or culture and often involve analogy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Because they derive from knowledge of culture or language, they might be unintelligible to people who don't have the same perspective and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 and they might lose their cultural salience </a:t>
            </a:r>
          </a:p>
        </p:txBody>
      </p:sp>
      <p:sp>
        <p:nvSpPr>
          <p:cNvPr id="2" name="TextBox 1"/>
          <p:cNvSpPr txBox="1"/>
          <p:nvPr/>
        </p:nvSpPr>
        <p:spPr>
          <a:xfrm>
            <a:off x="1905000" y="5141166"/>
            <a:ext cx="5943600" cy="2092881"/>
          </a:xfrm>
          <a:prstGeom prst="rect">
            <a:avLst/>
          </a:prstGeom>
          <a:noFill/>
        </p:spPr>
        <p:txBody>
          <a:bodyPr wrap="square" rtlCol="0">
            <a:spAutoFit/>
          </a:bodyPr>
          <a:lstStyle/>
          <a:p>
            <a:r>
              <a:rPr lang="en-US" sz="2800" b="1" dirty="0" smtClean="0">
                <a:solidFill>
                  <a:srgbClr val="FF0000"/>
                </a:solidFill>
              </a:rPr>
              <a:t>Flapper, Greaser, Groovy, Bollywood, Grunge</a:t>
            </a:r>
            <a:endParaRPr lang="en-US" sz="2800" b="1" dirty="0">
              <a:solidFill>
                <a:srgbClr val="FF0000"/>
              </a:solidFill>
            </a:endParaRPr>
          </a:p>
          <a:p>
            <a:r>
              <a:rPr lang="en-US" sz="2800" b="1" dirty="0">
                <a:solidFill>
                  <a:srgbClr val="FF0000"/>
                </a:solidFill>
              </a:rPr>
              <a:t>One </a:t>
            </a:r>
            <a:r>
              <a:rPr lang="en-US" sz="2800" b="1" dirty="0" smtClean="0">
                <a:solidFill>
                  <a:srgbClr val="FF0000"/>
                </a:solidFill>
              </a:rPr>
              <a:t>percenter</a:t>
            </a:r>
          </a:p>
          <a:p>
            <a:r>
              <a:rPr lang="en-US" sz="2800" b="1" dirty="0" smtClean="0">
                <a:solidFill>
                  <a:srgbClr val="FF0000"/>
                </a:solidFill>
              </a:rPr>
              <a:t>Light saber</a:t>
            </a:r>
            <a:endParaRPr lang="en-US" sz="2800" b="1" dirty="0">
              <a:solidFill>
                <a:srgbClr val="FF0000"/>
              </a:solidFill>
            </a:endParaRPr>
          </a:p>
          <a:p>
            <a:endParaRPr lang="en-US" dirty="0"/>
          </a:p>
        </p:txBody>
      </p:sp>
    </p:spTree>
    <p:extLst>
      <p:ext uri="{BB962C8B-B14F-4D97-AF65-F5344CB8AC3E}">
        <p14:creationId xmlns:p14="http://schemas.microsoft.com/office/powerpoint/2010/main" val="12214947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143000" y="1295434"/>
            <a:ext cx="7172517" cy="4636464"/>
          </a:xfrm>
          <a:prstGeom prst="rect">
            <a:avLst/>
          </a:prstGeom>
          <a:noFill/>
          <a:ln w="9525">
            <a:noFill/>
            <a:miter lim="800000"/>
            <a:headEnd/>
            <a:tailEnd/>
          </a:ln>
        </p:spPr>
      </p:pic>
      <p:sp>
        <p:nvSpPr>
          <p:cNvPr id="3" name="Rectangle 1"/>
          <p:cNvSpPr txBox="1">
            <a:spLocks noChangeArrowheads="1"/>
          </p:cNvSpPr>
          <p:nvPr/>
        </p:nvSpPr>
        <p:spPr>
          <a:xfrm>
            <a:off x="1371600" y="457200"/>
            <a:ext cx="6553200" cy="1190997"/>
          </a:xfrm>
          <a:prstGeom prst="rect">
            <a:avLst/>
          </a:prstGeom>
        </p:spPr>
        <p:txBody>
          <a:bodyPr/>
          <a:lstStyle/>
          <a:p>
            <a:pPr algn="ctr">
              <a:lnSpc>
                <a:spcPct val="92000"/>
              </a:lnSpc>
              <a:spcBef>
                <a:spcPct val="0"/>
              </a:spcBef>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Metadog, not Metadata</a:t>
            </a:r>
          </a:p>
        </p:txBody>
      </p:sp>
      <p:sp>
        <p:nvSpPr>
          <p:cNvPr id="2" name="Rectangle 1"/>
          <p:cNvSpPr/>
          <p:nvPr/>
        </p:nvSpPr>
        <p:spPr>
          <a:xfrm>
            <a:off x="2514600" y="6172200"/>
            <a:ext cx="4415248" cy="400110"/>
          </a:xfrm>
          <a:prstGeom prst="rect">
            <a:avLst/>
          </a:prstGeom>
        </p:spPr>
        <p:txBody>
          <a:bodyPr wrap="none">
            <a:spAutoFit/>
          </a:bodyPr>
          <a:lstStyle/>
          <a:p>
            <a:r>
              <a:rPr lang="en-US" sz="2000" dirty="0"/>
              <a:t>dans Les Baux-de-Provence, </a:t>
            </a:r>
            <a:r>
              <a:rPr lang="fr-FR" sz="2000" dirty="0"/>
              <a:t>8 Août 2013</a:t>
            </a:r>
            <a:endParaRPr lang="en-US" sz="2000" dirty="0"/>
          </a:p>
        </p:txBody>
      </p:sp>
    </p:spTree>
    <p:extLst>
      <p:ext uri="{BB962C8B-B14F-4D97-AF65-F5344CB8AC3E}">
        <p14:creationId xmlns:p14="http://schemas.microsoft.com/office/powerpoint/2010/main" val="4359905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“Holbein” Carpets</a:t>
            </a:r>
          </a:p>
        </p:txBody>
      </p:sp>
      <p:sp>
        <p:nvSpPr>
          <p:cNvPr id="5" name="TextBox 4"/>
          <p:cNvSpPr txBox="1"/>
          <p:nvPr/>
        </p:nvSpPr>
        <p:spPr>
          <a:xfrm>
            <a:off x="1433448" y="5638800"/>
            <a:ext cx="2819400" cy="707886"/>
          </a:xfrm>
          <a:prstGeom prst="rect">
            <a:avLst/>
          </a:prstGeom>
          <a:noFill/>
        </p:spPr>
        <p:txBody>
          <a:bodyPr wrap="square" rtlCol="0">
            <a:spAutoFit/>
          </a:bodyPr>
          <a:lstStyle/>
          <a:p>
            <a:r>
              <a:rPr lang="en-US" sz="2000" b="1" dirty="0" smtClean="0"/>
              <a:t>Anatolian Carpet,</a:t>
            </a:r>
            <a:br>
              <a:rPr lang="en-US" sz="2000" b="1" dirty="0" smtClean="0"/>
            </a:br>
            <a:r>
              <a:rPr lang="en-US" sz="2000" b="1" dirty="0" smtClean="0"/>
              <a:t> 16th Century </a:t>
            </a:r>
            <a:endParaRPr lang="en-US" sz="2000" b="1" dirty="0"/>
          </a:p>
        </p:txBody>
      </p:sp>
      <p:sp>
        <p:nvSpPr>
          <p:cNvPr id="8" name="Rectangle 7"/>
          <p:cNvSpPr/>
          <p:nvPr/>
        </p:nvSpPr>
        <p:spPr>
          <a:xfrm>
            <a:off x="1262506" y="5754986"/>
            <a:ext cx="2743200" cy="51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1" name="TextBox 10"/>
          <p:cNvSpPr txBox="1"/>
          <p:nvPr/>
        </p:nvSpPr>
        <p:spPr>
          <a:xfrm>
            <a:off x="1548642" y="5979095"/>
            <a:ext cx="2819400" cy="707886"/>
          </a:xfrm>
          <a:prstGeom prst="rect">
            <a:avLst/>
          </a:prstGeom>
          <a:noFill/>
        </p:spPr>
        <p:txBody>
          <a:bodyPr wrap="square" rtlCol="0">
            <a:spAutoFit/>
          </a:bodyPr>
          <a:lstStyle/>
          <a:p>
            <a:r>
              <a:rPr lang="en-US" sz="2000" b="1" dirty="0"/>
              <a:t>Anatolian Carpet,</a:t>
            </a:r>
            <a:br>
              <a:rPr lang="en-US" sz="2000" b="1" dirty="0"/>
            </a:br>
            <a:r>
              <a:rPr lang="en-US" sz="2000" b="1" dirty="0"/>
              <a:t> 16th Century </a:t>
            </a:r>
          </a:p>
        </p:txBody>
      </p:sp>
      <p:sp>
        <p:nvSpPr>
          <p:cNvPr id="10" name="Rectangle 9"/>
          <p:cNvSpPr/>
          <p:nvPr/>
        </p:nvSpPr>
        <p:spPr>
          <a:xfrm>
            <a:off x="5181600" y="5257800"/>
            <a:ext cx="289979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47" y="922965"/>
            <a:ext cx="8562453" cy="4944076"/>
          </a:xfrm>
          <a:prstGeom prst="rect">
            <a:avLst/>
          </a:prstGeom>
        </p:spPr>
      </p:pic>
      <p:sp>
        <p:nvSpPr>
          <p:cNvPr id="13" name="TextBox 12"/>
          <p:cNvSpPr txBox="1"/>
          <p:nvPr/>
        </p:nvSpPr>
        <p:spPr>
          <a:xfrm>
            <a:off x="5350068" y="5614367"/>
            <a:ext cx="2876407" cy="400110"/>
          </a:xfrm>
          <a:prstGeom prst="rect">
            <a:avLst/>
          </a:prstGeom>
          <a:noFill/>
        </p:spPr>
        <p:txBody>
          <a:bodyPr wrap="square" rtlCol="0">
            <a:spAutoFit/>
          </a:bodyPr>
          <a:lstStyle/>
          <a:p>
            <a:r>
              <a:rPr lang="en-US" sz="2000" b="1" dirty="0" smtClean="0">
                <a:hlinkClick r:id="rId4"/>
              </a:rPr>
              <a:t>The Ambassadors, 1553</a:t>
            </a:r>
            <a:endParaRPr lang="en-US" sz="2000" b="1" dirty="0"/>
          </a:p>
        </p:txBody>
      </p:sp>
    </p:spTree>
    <p:extLst>
      <p:ext uri="{BB962C8B-B14F-4D97-AF65-F5344CB8AC3E}">
        <p14:creationId xmlns:p14="http://schemas.microsoft.com/office/powerpoint/2010/main" val="9198649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Contextual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295400"/>
            <a:ext cx="8197453" cy="49290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Contextual properties relate to the situation or context in which the thing being described exists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cs typeface="Arial" pitchFamily="34" charset="0"/>
                <a:sym typeface="Arial" pitchFamily="34" charset="0"/>
              </a:rPr>
              <a:t>Location, time, activity, other people or things present are basic  context descriptors, but there are many more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Since context changes, context-based descriptors might be appropriate when assigned but not later; </a:t>
            </a:r>
            <a:r>
              <a:rPr lang="en-US" sz="3200" dirty="0" smtClean="0">
                <a:solidFill>
                  <a:srgbClr val="FF0000"/>
                </a:solidFill>
              </a:rPr>
              <a:t>see "persistence" and "effectivity“ </a:t>
            </a:r>
            <a:r>
              <a:rPr lang="en-US" sz="3200" dirty="0" smtClean="0"/>
              <a:t>(TDO 4.5.1, 4.5.2)</a:t>
            </a:r>
          </a:p>
        </p:txBody>
      </p:sp>
    </p:spTree>
    <p:extLst>
      <p:ext uri="{BB962C8B-B14F-4D97-AF65-F5344CB8AC3E}">
        <p14:creationId xmlns:p14="http://schemas.microsoft.com/office/powerpoint/2010/main" val="207820248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a:xfrm>
            <a:off x="607219" y="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Organizing System: Home Kitchen</a:t>
            </a:r>
            <a:endParaRPr lang="en-US" altLang="en-US" b="1" dirty="0">
              <a:sym typeface="UC Berkeley OS Sign"/>
            </a:endParaRPr>
          </a:p>
        </p:txBody>
      </p:sp>
      <p:pic>
        <p:nvPicPr>
          <p:cNvPr id="91139" name="Picture 3" descr="KitchenOrgPrinciples.jp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035844" y="964407"/>
            <a:ext cx="7206258" cy="5404693"/>
          </a:xfrm>
        </p:spPr>
      </p:pic>
      <p:sp>
        <p:nvSpPr>
          <p:cNvPr id="91140"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FBF3FEB3-ACFF-4C43-8ED5-C02386B7A3B2}" type="slidenum">
              <a:rPr lang="en-US" altLang="en-US" sz="1477">
                <a:solidFill>
                  <a:srgbClr val="002955"/>
                </a:solidFill>
                <a:latin typeface="UC Berkeley OS Sign"/>
                <a:ea typeface="MS PGothic" panose="020B0600070205080204" pitchFamily="34" charset="-128"/>
                <a:sym typeface="UC Berkeley OS Sign"/>
              </a:rPr>
              <a:pPr algn="ctr" eaLnBrk="1" hangingPunct="1"/>
              <a:t>62</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91141" name="TextBox 7"/>
          <p:cNvSpPr txBox="1">
            <a:spLocks noChangeArrowheads="1"/>
          </p:cNvSpPr>
          <p:nvPr/>
        </p:nvSpPr>
        <p:spPr bwMode="auto">
          <a:xfrm>
            <a:off x="285750" y="6620248"/>
            <a:ext cx="809029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r>
              <a:rPr lang="en-US" altLang="en-US" sz="1125"/>
              <a:t>Photo by Emilie Hardman (</a:t>
            </a:r>
            <a:r>
              <a:rPr lang="en-US" altLang="en-US" sz="1125">
                <a:hlinkClick r:id="rId4"/>
              </a:rPr>
              <a:t>http://www.flickr.com/photos/quintanaroo/2741672230/</a:t>
            </a:r>
            <a:r>
              <a:rPr lang="en-US" altLang="en-US" sz="1125"/>
              <a:t>/)  Used by permission</a:t>
            </a:r>
          </a:p>
        </p:txBody>
      </p:sp>
    </p:spTree>
    <p:extLst>
      <p:ext uri="{BB962C8B-B14F-4D97-AF65-F5344CB8AC3E}">
        <p14:creationId xmlns:p14="http://schemas.microsoft.com/office/powerpoint/2010/main" val="1502428827"/>
      </p:ext>
    </p:extLst>
  </p:cSld>
  <p:clrMapOvr>
    <a:masterClrMapping/>
  </p:clrMapOvr>
  <p:transition advTm="982"/>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27965"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Properties &amp; Principles for</a:t>
            </a:r>
            <a:br>
              <a:rPr lang="en-US" b="1" dirty="0">
                <a:sym typeface="UC Berkeley OS Sign"/>
              </a:rPr>
            </a:br>
            <a:r>
              <a:rPr lang="en-US" b="1" dirty="0">
                <a:sym typeface="UC Berkeley OS Sign"/>
              </a:rPr>
              <a:t> Organizing System of a Kitchen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74850" y="1694240"/>
            <a:ext cx="8197453" cy="5240183"/>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a:t>
            </a:r>
            <a:r>
              <a:rPr lang="en-US" sz="2800" dirty="0"/>
              <a:t>: If you store your pots, frying pans, and baking pans </a:t>
            </a:r>
            <a:r>
              <a:rPr lang="en-US" sz="2800" dirty="0" smtClean="0"/>
              <a:t>and </a:t>
            </a:r>
            <a:r>
              <a:rPr lang="en-US" sz="2800" dirty="0"/>
              <a:t>nest each set by </a:t>
            </a:r>
            <a:r>
              <a:rPr lang="en-US" sz="2800" dirty="0" smtClean="0"/>
              <a:t>size</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static properties</a:t>
            </a:r>
            <a:r>
              <a:rPr lang="en-US" sz="2800" dirty="0"/>
              <a:t>:  A spice rack with the spices arranged in alphabetical </a:t>
            </a:r>
            <a:r>
              <a:rPr lang="en-US" sz="2800" dirty="0" smtClean="0"/>
              <a:t>order</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Intrinsic dynamic properties </a:t>
            </a:r>
            <a:r>
              <a:rPr lang="en-US" sz="2800" dirty="0"/>
              <a:t>if you arrange your milk and other perishable goods by expiration date, a </a:t>
            </a:r>
            <a:r>
              <a:rPr lang="ja-JP" altLang="en-US" sz="2800" dirty="0"/>
              <a:t>“</a:t>
            </a:r>
            <a:r>
              <a:rPr lang="en-US" altLang="ja-JP" sz="2800" dirty="0"/>
              <a:t>useful life remaining</a:t>
            </a:r>
            <a:r>
              <a:rPr lang="ja-JP" altLang="en-US" sz="2800" dirty="0"/>
              <a:t>”</a:t>
            </a:r>
            <a:r>
              <a:rPr lang="en-US" altLang="ja-JP" sz="2800" dirty="0"/>
              <a:t> property that decreases to zero as the expiration date </a:t>
            </a:r>
            <a:r>
              <a:rPr lang="en-US" altLang="ja-JP" sz="2800" dirty="0" smtClean="0"/>
              <a:t>approaches</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dynamic properties </a:t>
            </a:r>
            <a:r>
              <a:rPr lang="en-US" sz="2800" dirty="0"/>
              <a:t>if you put the most frequently used condiments or spices in the front of a refrigerator or pantry </a:t>
            </a:r>
            <a:r>
              <a:rPr lang="en-US" sz="2800" dirty="0" smtClean="0"/>
              <a:t>shelf</a:t>
            </a:r>
            <a:endParaRPr lang="en-US" sz="2800" dirty="0"/>
          </a:p>
          <a:p>
            <a:pPr>
              <a:lnSpc>
                <a:spcPct val="93000"/>
              </a:lnSpc>
              <a:buFont typeface="Arial" pitchFamily="34" charset="0"/>
              <a:buChar char="•"/>
            </a:pPr>
            <a:endParaRPr lang="en-US" sz="2200" dirty="0">
              <a:latin typeface="UC Berkeley OS Sign"/>
            </a:endParaRPr>
          </a:p>
        </p:txBody>
      </p:sp>
    </p:spTree>
    <p:extLst>
      <p:ext uri="{BB962C8B-B14F-4D97-AF65-F5344CB8AC3E}">
        <p14:creationId xmlns:p14="http://schemas.microsoft.com/office/powerpoint/2010/main" val="126648438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457200" y="533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Properties &amp; Principles for a</a:t>
            </a:r>
            <a:br>
              <a:rPr lang="en-US" b="1" dirty="0">
                <a:sym typeface="UC Berkeley OS Sign"/>
              </a:rPr>
            </a:br>
            <a:r>
              <a:rPr lang="en-US" b="1" dirty="0">
                <a:sym typeface="UC Berkeley OS Sign"/>
              </a:rPr>
              <a:t> Document Organizing System</a:t>
            </a: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446484" y="2040434"/>
            <a:ext cx="8197453" cy="3902894"/>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 </a:t>
            </a:r>
            <a:r>
              <a:rPr lang="en-US" sz="2800" dirty="0"/>
              <a:t>Author, date published, words in the </a:t>
            </a:r>
            <a:r>
              <a:rPr lang="en-US" sz="2800" dirty="0" smtClean="0"/>
              <a:t>text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ISBN, LOC </a:t>
            </a:r>
            <a:r>
              <a:rPr lang="en-US" sz="2800" dirty="0" smtClean="0"/>
              <a:t>Classifications</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a:t>
            </a:r>
            <a:r>
              <a:rPr lang="en-US" sz="2800" b="1"/>
              <a:t>dynamic </a:t>
            </a:r>
            <a:r>
              <a:rPr lang="en-US" sz="2800" b="1" smtClean="0"/>
              <a:t>properties: </a:t>
            </a:r>
            <a:r>
              <a:rPr lang="en-US" sz="2800" dirty="0"/>
              <a:t>Effectivity (e.g., laws and regulations</a:t>
            </a:r>
            <a:r>
              <a:rPr lang="en-US" sz="2800" dirty="0" smtClean="0"/>
              <a:t>)</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a:t>
            </a:r>
            <a:r>
              <a:rPr lang="en-US" sz="2800" b="1" dirty="0" smtClean="0"/>
              <a:t>properties: </a:t>
            </a:r>
            <a:r>
              <a:rPr lang="en-US" sz="2800" dirty="0"/>
              <a:t>Links/citations to and from other documents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Tree>
    <p:extLst>
      <p:ext uri="{BB962C8B-B14F-4D97-AF65-F5344CB8AC3E}">
        <p14:creationId xmlns:p14="http://schemas.microsoft.com/office/powerpoint/2010/main" val="53722414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1981201" y="-17113"/>
            <a:ext cx="5562600"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sym typeface="UC Berkeley OS Sign"/>
              </a:rPr>
              <a:t>Evaluating</a:t>
            </a:r>
            <a:br>
              <a:rPr lang="en-US" b="1" dirty="0" smtClean="0">
                <a:sym typeface="UC Berkeley OS Sign"/>
              </a:rPr>
            </a:br>
            <a:r>
              <a:rPr lang="en-US" b="1" dirty="0" smtClean="0">
                <a:sym typeface="UC Berkeley OS Sign"/>
              </a:rPr>
              <a:t> </a:t>
            </a:r>
            <a:r>
              <a:rPr lang="en-US" b="1" dirty="0">
                <a:sym typeface="UC Berkeley OS Sign"/>
              </a:rPr>
              <a:t>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152400" y="1329661"/>
            <a:ext cx="8458200" cy="5548857"/>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Quality should be evaluated with respect to intended purposes... but what if different stakeholders have different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Creating resource descriptions can be costly;  is it worth it? How and when measure the costs?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Computational description is vastly less expensive, but is it good enough?  What is the cost of less or little transparency in the features?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How can we incent "community" or "</a:t>
            </a:r>
            <a:r>
              <a:rPr lang="en-US" sz="3200" dirty="0" err="1" smtClean="0"/>
              <a:t>crowdsourced</a:t>
            </a:r>
            <a:r>
              <a:rPr lang="en-US" sz="3200" dirty="0" smtClean="0"/>
              <a:t>" description to be of better quality?</a:t>
            </a:r>
          </a:p>
        </p:txBody>
      </p:sp>
      <p:pic>
        <p:nvPicPr>
          <p:cNvPr id="2" name="Picture 1"/>
          <p:cNvPicPr>
            <a:picLocks noChangeAspect="1"/>
          </p:cNvPicPr>
          <p:nvPr/>
        </p:nvPicPr>
        <p:blipFill>
          <a:blip r:embed="rId3"/>
          <a:stretch>
            <a:fillRect/>
          </a:stretch>
        </p:blipFill>
        <p:spPr>
          <a:xfrm>
            <a:off x="313983" y="152400"/>
            <a:ext cx="865707" cy="865707"/>
          </a:xfrm>
          <a:prstGeom prst="rect">
            <a:avLst/>
          </a:prstGeom>
        </p:spPr>
      </p:pic>
    </p:spTree>
    <p:extLst>
      <p:ext uri="{BB962C8B-B14F-4D97-AF65-F5344CB8AC3E}">
        <p14:creationId xmlns:p14="http://schemas.microsoft.com/office/powerpoint/2010/main" val="269738831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66</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a:latin typeface="+mj-lt"/>
                <a:ea typeface="+mj-ea"/>
                <a:cs typeface="+mj-cs"/>
                <a:sym typeface="UC Berkeley OS Sign"/>
              </a:rPr>
              <a:t>Description Form and Implementation: Format Matters!</a:t>
            </a:r>
          </a:p>
        </p:txBody>
      </p:sp>
      <p:pic>
        <p:nvPicPr>
          <p:cNvPr id="76804" name="Picture 7" descr="DesignPatternsResourceProperties.gif"/>
          <p:cNvPicPr>
            <a:picLocks noChangeAspect="1"/>
          </p:cNvPicPr>
          <p:nvPr/>
        </p:nvPicPr>
        <p:blipFill>
          <a:blip r:embed="rId3" cstate="print"/>
          <a:stretch>
            <a:fillRect/>
          </a:stretch>
        </p:blipFill>
        <p:spPr bwMode="auto">
          <a:xfrm>
            <a:off x="1219200" y="1584726"/>
            <a:ext cx="6486190" cy="5273274"/>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9251" y="0"/>
            <a:ext cx="2456901" cy="640135"/>
          </a:xfrm>
          <a:prstGeom prst="rect">
            <a:avLst/>
          </a:prstGeom>
        </p:spPr>
      </p:pic>
    </p:spTree>
    <p:extLst>
      <p:ext uri="{BB962C8B-B14F-4D97-AF65-F5344CB8AC3E}">
        <p14:creationId xmlns:p14="http://schemas.microsoft.com/office/powerpoint/2010/main" val="180363167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Readings for Feb 21</a:t>
            </a:r>
            <a:br>
              <a:rPr lang="en-US" b="1" dirty="0"/>
            </a:br>
            <a:r>
              <a:rPr lang="en-US" b="1" dirty="0"/>
              <a:t>Describing Non-Text Resources</a:t>
            </a:r>
          </a:p>
        </p:txBody>
      </p:sp>
      <p:sp>
        <p:nvSpPr>
          <p:cNvPr id="3" name="Content Placeholder 2"/>
          <p:cNvSpPr>
            <a:spLocks noGrp="1"/>
          </p:cNvSpPr>
          <p:nvPr>
            <p:ph idx="1"/>
          </p:nvPr>
        </p:nvSpPr>
        <p:spPr>
          <a:xfrm>
            <a:off x="304800" y="2133600"/>
            <a:ext cx="8229600" cy="4525963"/>
          </a:xfrm>
        </p:spPr>
        <p:txBody>
          <a:bodyPr/>
          <a:lstStyle/>
          <a:p>
            <a:r>
              <a:rPr lang="en-US" dirty="0" smtClean="0"/>
              <a:t>Describing Non-Text Resources (TDO 5.4*)</a:t>
            </a:r>
          </a:p>
          <a:p>
            <a:r>
              <a:rPr lang="en-US" dirty="0" smtClean="0"/>
              <a:t>Case studies</a:t>
            </a:r>
          </a:p>
          <a:p>
            <a:pPr lvl="1"/>
            <a:r>
              <a:rPr lang="en-US" dirty="0" smtClean="0"/>
              <a:t>Dabbawalas of Mumbai (12.16 in TDO book)</a:t>
            </a:r>
          </a:p>
          <a:p>
            <a:pPr lvl="1"/>
            <a:r>
              <a:rPr lang="en-US" dirty="0" smtClean="0"/>
              <a:t>What3Words</a:t>
            </a:r>
          </a:p>
          <a:p>
            <a:r>
              <a:rPr lang="en-US" dirty="0" smtClean="0"/>
              <a:t>Music as an Organizing System: An Approach for Non-Musicians  (Glushko &amp; Freeman)</a:t>
            </a:r>
          </a:p>
          <a:p>
            <a:pPr marL="457200" lvl="1" indent="0">
              <a:buNone/>
            </a:pPr>
            <a:r>
              <a:rPr lang="en-US" dirty="0" smtClean="0"/>
              <a:t>(An improbable collaboration!)</a:t>
            </a:r>
            <a:endParaRPr lang="en-US" dirty="0"/>
          </a:p>
        </p:txBody>
      </p:sp>
    </p:spTree>
    <p:extLst>
      <p:ext uri="{BB962C8B-B14F-4D97-AF65-F5344CB8AC3E}">
        <p14:creationId xmlns:p14="http://schemas.microsoft.com/office/powerpoint/2010/main" val="41063490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09800"/>
            <a:ext cx="5257800" cy="2123658"/>
          </a:xfrm>
          <a:prstGeom prst="rect">
            <a:avLst/>
          </a:prstGeom>
          <a:noFill/>
        </p:spPr>
        <p:txBody>
          <a:bodyPr wrap="square" rtlCol="0">
            <a:spAutoFit/>
          </a:bodyPr>
          <a:lstStyle/>
          <a:p>
            <a:r>
              <a:rPr lang="en-US" sz="6600" dirty="0" smtClean="0"/>
              <a:t>Small Group Exercises</a:t>
            </a:r>
            <a:endParaRPr lang="en-US" sz="6600" dirty="0"/>
          </a:p>
        </p:txBody>
      </p:sp>
    </p:spTree>
    <p:extLst>
      <p:ext uri="{BB962C8B-B14F-4D97-AF65-F5344CB8AC3E}">
        <p14:creationId xmlns:p14="http://schemas.microsoft.com/office/powerpoint/2010/main" val="3053620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Name that App</a:t>
            </a:r>
          </a:p>
        </p:txBody>
      </p:sp>
      <p:sp>
        <p:nvSpPr>
          <p:cNvPr id="3" name="Content Placeholder 2"/>
          <p:cNvSpPr>
            <a:spLocks noGrp="1"/>
          </p:cNvSpPr>
          <p:nvPr>
            <p:ph idx="1"/>
          </p:nvPr>
        </p:nvSpPr>
        <p:spPr>
          <a:xfrm>
            <a:off x="609600" y="1143000"/>
            <a:ext cx="8229600" cy="4525963"/>
          </a:xfrm>
        </p:spPr>
        <p:txBody>
          <a:bodyPr>
            <a:normAutofit lnSpcReduction="10000"/>
          </a:bodyPr>
          <a:lstStyle/>
          <a:p>
            <a:r>
              <a:rPr lang="en-US" dirty="0" smtClean="0"/>
              <a:t>…that tells you about interesting activities happening near you in the next few days</a:t>
            </a:r>
          </a:p>
          <a:p>
            <a:r>
              <a:rPr lang="en-US" dirty="0" smtClean="0"/>
              <a:t>…for organizing and running a small online study group</a:t>
            </a:r>
          </a:p>
          <a:p>
            <a:r>
              <a:rPr lang="en-US" dirty="0" smtClean="0"/>
              <a:t>…for creating and publicizing the inventory of items for an upcoming “garage sale”</a:t>
            </a:r>
          </a:p>
          <a:p>
            <a:r>
              <a:rPr lang="en-US" dirty="0" smtClean="0"/>
              <a:t>…for managing information for planning and going on a long trip to Europe, South America, or someplace else for the first time </a:t>
            </a:r>
          </a:p>
          <a:p>
            <a:pPr marL="0" indent="0">
              <a:buNone/>
            </a:pPr>
            <a:endParaRPr lang="en-US" dirty="0" smtClean="0"/>
          </a:p>
          <a:p>
            <a:endParaRPr lang="en-US" dirty="0" smtClean="0"/>
          </a:p>
        </p:txBody>
      </p:sp>
      <p:sp>
        <p:nvSpPr>
          <p:cNvPr id="4" name="TextBox 3"/>
          <p:cNvSpPr txBox="1"/>
          <p:nvPr/>
        </p:nvSpPr>
        <p:spPr>
          <a:xfrm>
            <a:off x="470848" y="5668963"/>
            <a:ext cx="8001000" cy="830997"/>
          </a:xfrm>
          <a:prstGeom prst="rect">
            <a:avLst/>
          </a:prstGeom>
          <a:noFill/>
        </p:spPr>
        <p:txBody>
          <a:bodyPr wrap="square" rtlCol="0">
            <a:spAutoFit/>
          </a:bodyPr>
          <a:lstStyle/>
          <a:p>
            <a:r>
              <a:rPr lang="en-US" sz="2400" dirty="0" smtClean="0">
                <a:solidFill>
                  <a:srgbClr val="FF0000"/>
                </a:solidFill>
              </a:rPr>
              <a:t>After every student has come up with a name, collect them to see if any two names are the same!  Probably won’t be…</a:t>
            </a:r>
            <a:endParaRPr lang="en-US" sz="2400" dirty="0">
              <a:solidFill>
                <a:srgbClr val="FF0000"/>
              </a:solidFill>
            </a:endParaRPr>
          </a:p>
        </p:txBody>
      </p:sp>
    </p:spTree>
    <p:extLst>
      <p:ext uri="{BB962C8B-B14F-4D97-AF65-F5344CB8AC3E}">
        <p14:creationId xmlns:p14="http://schemas.microsoft.com/office/powerpoint/2010/main" val="348298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Grp="1" noChangeArrowheads="1"/>
          </p:cNvSpPr>
          <p:nvPr>
            <p:ph type="title"/>
          </p:nvPr>
        </p:nvSpPr>
        <p:spPr>
          <a:xfrm>
            <a:off x="5134711" y="1295400"/>
            <a:ext cx="37338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smtClean="0"/>
              <a:t>Concert Ticket:</a:t>
            </a:r>
            <a:br>
              <a:rPr lang="en-US" altLang="en-US" sz="4000" b="1" dirty="0" smtClean="0"/>
            </a:br>
            <a:r>
              <a:rPr lang="en-US" altLang="en-US" sz="4000" b="1" dirty="0" smtClean="0"/>
              <a:t> A Resource Composed of Resource Descriptions</a:t>
            </a:r>
            <a:endParaRPr lang="en-US" altLang="en-US" sz="4000" b="1" dirty="0">
              <a:sym typeface="UC Berkeley OS Sign"/>
            </a:endParaRPr>
          </a:p>
        </p:txBody>
      </p:sp>
      <p:sp>
        <p:nvSpPr>
          <p:cNvPr id="14745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eaLnBrk="1" hangingPunct="1"/>
            <a:fld id="{892F1B34-09F7-4850-A172-533DF20AC023}" type="slidenum">
              <a:rPr lang="en-US" altLang="en-US" sz="1500">
                <a:solidFill>
                  <a:srgbClr val="002955"/>
                </a:solidFill>
                <a:latin typeface="UC Berkeley OS Sign"/>
                <a:ea typeface="MS PGothic" pitchFamily="34" charset="-128"/>
                <a:sym typeface="UC Berkeley OS Sign"/>
              </a:rPr>
              <a:pPr algn="ctr" eaLnBrk="1" hangingPunct="1"/>
              <a:t>7</a:t>
            </a:fld>
            <a:endParaRPr lang="en-US" altLang="en-US" sz="1500" dirty="0">
              <a:solidFill>
                <a:srgbClr val="002955"/>
              </a:solidFill>
              <a:latin typeface="UC Berkeley OS Sign"/>
              <a:ea typeface="MS PGothic" pitchFamily="34" charset="-128"/>
              <a:sym typeface="UC Berkeley OS Sign"/>
            </a:endParaRPr>
          </a:p>
        </p:txBody>
      </p:sp>
      <p:pic>
        <p:nvPicPr>
          <p:cNvPr id="147460"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838200"/>
            <a:ext cx="4179669" cy="5520906"/>
          </a:xfrm>
          <a:prstGeom prst="rect">
            <a:avLst/>
          </a:prstGeom>
          <a:noFill/>
          <a:ln w="9525">
            <a:noFill/>
            <a:miter lim="800000"/>
            <a:headEnd/>
            <a:tailEnd/>
          </a:ln>
        </p:spPr>
      </p:pic>
      <p:sp>
        <p:nvSpPr>
          <p:cNvPr id="3" name="TextBox 2"/>
          <p:cNvSpPr txBox="1"/>
          <p:nvPr/>
        </p:nvSpPr>
        <p:spPr>
          <a:xfrm>
            <a:off x="5125408" y="3681450"/>
            <a:ext cx="3743103" cy="3046988"/>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t>The distinction between resource and resource description is sometimes subtle and arbitrary</a:t>
            </a:r>
            <a:endParaRPr lang="en-US" sz="3200" dirty="0"/>
          </a:p>
        </p:txBody>
      </p:sp>
      <p:sp>
        <p:nvSpPr>
          <p:cNvPr id="2" name="TextBox 1"/>
          <p:cNvSpPr txBox="1"/>
          <p:nvPr/>
        </p:nvSpPr>
        <p:spPr>
          <a:xfrm>
            <a:off x="76200" y="76200"/>
            <a:ext cx="2362200" cy="461665"/>
          </a:xfrm>
          <a:prstGeom prst="rect">
            <a:avLst/>
          </a:prstGeom>
          <a:noFill/>
        </p:spPr>
        <p:txBody>
          <a:bodyPr wrap="square" rtlCol="0">
            <a:spAutoFit/>
          </a:bodyPr>
          <a:lstStyle/>
          <a:p>
            <a:r>
              <a:rPr lang="en-US" sz="2400" b="1" dirty="0" smtClean="0">
                <a:solidFill>
                  <a:srgbClr val="FF0000"/>
                </a:solidFill>
              </a:rPr>
              <a:t>FLASHBACK</a:t>
            </a:r>
            <a:endParaRPr lang="en-US" sz="2400" b="1" dirty="0">
              <a:solidFill>
                <a:srgbClr val="FF0000"/>
              </a:solidFill>
            </a:endParaRPr>
          </a:p>
        </p:txBody>
      </p:sp>
    </p:spTree>
    <p:extLst>
      <p:ext uri="{BB962C8B-B14F-4D97-AF65-F5344CB8AC3E}">
        <p14:creationId xmlns:p14="http://schemas.microsoft.com/office/powerpoint/2010/main" val="1082028330"/>
      </p:ext>
    </p:extLst>
  </p:cSld>
  <p:clrMapOvr>
    <a:masterClrMapping/>
  </p:clrMapOvr>
  <p:transition advTm="1217"/>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Describing Yourself</a:t>
            </a:r>
          </a:p>
        </p:txBody>
      </p:sp>
      <p:sp>
        <p:nvSpPr>
          <p:cNvPr id="3" name="Content Placeholder 2"/>
          <p:cNvSpPr>
            <a:spLocks noGrp="1"/>
          </p:cNvSpPr>
          <p:nvPr>
            <p:ph idx="1"/>
          </p:nvPr>
        </p:nvSpPr>
        <p:spPr>
          <a:xfrm>
            <a:off x="453788" y="1143000"/>
            <a:ext cx="8229600" cy="5486400"/>
          </a:xfrm>
        </p:spPr>
        <p:txBody>
          <a:bodyPr>
            <a:normAutofit fontScale="55000" lnSpcReduction="20000"/>
          </a:bodyPr>
          <a:lstStyle/>
          <a:p>
            <a:r>
              <a:rPr lang="en-US" sz="5800" dirty="0">
                <a:solidFill>
                  <a:srgbClr val="FF0000"/>
                </a:solidFill>
              </a:rPr>
              <a:t>What are the </a:t>
            </a:r>
            <a:r>
              <a:rPr lang="en-US" sz="5800" dirty="0" smtClean="0">
                <a:solidFill>
                  <a:srgbClr val="FF0000"/>
                </a:solidFill>
              </a:rPr>
              <a:t>2 or 3 most </a:t>
            </a:r>
            <a:r>
              <a:rPr lang="en-US" sz="5800" dirty="0">
                <a:solidFill>
                  <a:srgbClr val="FF0000"/>
                </a:solidFill>
              </a:rPr>
              <a:t>important resource descriptions in each context?</a:t>
            </a:r>
          </a:p>
          <a:p>
            <a:pPr lvl="1"/>
            <a:r>
              <a:rPr lang="en-US" sz="5800" dirty="0" smtClean="0"/>
              <a:t>Applying to Berkeley</a:t>
            </a:r>
          </a:p>
          <a:p>
            <a:pPr lvl="1"/>
            <a:r>
              <a:rPr lang="en-US" sz="5800" dirty="0" smtClean="0"/>
              <a:t>Applying for a job</a:t>
            </a:r>
          </a:p>
          <a:p>
            <a:pPr lvl="1"/>
            <a:r>
              <a:rPr lang="en-US" sz="5800" dirty="0"/>
              <a:t>Rushing a fraternity </a:t>
            </a:r>
            <a:r>
              <a:rPr lang="en-US" sz="5800" dirty="0" smtClean="0"/>
              <a:t>or sorority</a:t>
            </a:r>
          </a:p>
          <a:p>
            <a:pPr lvl="1"/>
            <a:r>
              <a:rPr lang="en-US" sz="5800" dirty="0" smtClean="0"/>
              <a:t>Looking for someone to date</a:t>
            </a:r>
          </a:p>
          <a:p>
            <a:pPr lvl="1"/>
            <a:r>
              <a:rPr lang="en-US" sz="5800" dirty="0" smtClean="0"/>
              <a:t>Looking for a roommate</a:t>
            </a:r>
          </a:p>
          <a:p>
            <a:pPr lvl="1"/>
            <a:r>
              <a:rPr lang="en-US" sz="5800" dirty="0"/>
              <a:t>Applying for a </a:t>
            </a:r>
            <a:r>
              <a:rPr lang="en-US" sz="5800" dirty="0" smtClean="0"/>
              <a:t>loan or financial aid</a:t>
            </a:r>
            <a:endParaRPr lang="en-US" sz="5800" dirty="0"/>
          </a:p>
          <a:p>
            <a:pPr lvl="1"/>
            <a:r>
              <a:rPr lang="en-US" sz="5800" dirty="0" smtClean="0"/>
              <a:t>…</a:t>
            </a:r>
          </a:p>
          <a:p>
            <a:endParaRPr lang="en-US" dirty="0"/>
          </a:p>
          <a:p>
            <a:r>
              <a:rPr lang="en-US" sz="5800" dirty="0" smtClean="0">
                <a:solidFill>
                  <a:srgbClr val="FF0000"/>
                </a:solidFill>
              </a:rPr>
              <a:t>What other “contexts </a:t>
            </a:r>
            <a:r>
              <a:rPr lang="en-US" sz="5800" dirty="0">
                <a:solidFill>
                  <a:srgbClr val="FF0000"/>
                </a:solidFill>
              </a:rPr>
              <a:t>of description” have you been in?</a:t>
            </a:r>
          </a:p>
          <a:p>
            <a:endParaRPr lang="en-US" sz="5100" dirty="0">
              <a:solidFill>
                <a:srgbClr val="FF0000"/>
              </a:solidFill>
            </a:endParaRPr>
          </a:p>
          <a:p>
            <a:endParaRPr lang="en-US" sz="5100" dirty="0">
              <a:solidFill>
                <a:srgbClr val="FF0000"/>
              </a:solidFill>
            </a:endParaRPr>
          </a:p>
        </p:txBody>
      </p:sp>
    </p:spTree>
    <p:extLst>
      <p:ext uri="{BB962C8B-B14F-4D97-AF65-F5344CB8AC3E}">
        <p14:creationId xmlns:p14="http://schemas.microsoft.com/office/powerpoint/2010/main" val="35103784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
            </a:r>
            <a:br>
              <a:rPr lang="en-US" dirty="0" smtClean="0"/>
            </a:br>
            <a:r>
              <a:rPr lang="en-US" b="1" dirty="0"/>
              <a:t>Real Estate Advertisements</a:t>
            </a:r>
            <a:br>
              <a:rPr lang="en-US" b="1" dirty="0"/>
            </a:br>
            <a:endParaRPr lang="en-US" b="1"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Real estate advertisements are notorious for their creatively optimistic descriptions; a house that is advertised as being “convenient to transportation” is most likely next to a busy highway or bus route, and a house in a “secluded location” is in a remote and desolate part of town</a:t>
            </a:r>
          </a:p>
          <a:p>
            <a:endParaRPr lang="en-US" dirty="0" smtClean="0"/>
          </a:p>
          <a:p>
            <a:r>
              <a:rPr lang="en-US" dirty="0" smtClean="0">
                <a:solidFill>
                  <a:srgbClr val="FF0000"/>
                </a:solidFill>
              </a:rPr>
              <a:t>How would you describe the house or apartment or room where you live in a way that turns its negatives into positives?</a:t>
            </a:r>
            <a:endParaRPr lang="en-US" dirty="0">
              <a:solidFill>
                <a:srgbClr val="FF0000"/>
              </a:solidFill>
            </a:endParaRPr>
          </a:p>
        </p:txBody>
      </p:sp>
    </p:spTree>
    <p:extLst>
      <p:ext uri="{BB962C8B-B14F-4D97-AF65-F5344CB8AC3E}">
        <p14:creationId xmlns:p14="http://schemas.microsoft.com/office/powerpoint/2010/main" val="2836098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455414" y="804788"/>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sym typeface="UC Berkeley OS Sign"/>
              </a:rPr>
              <a:t>Principles </a:t>
            </a:r>
            <a:r>
              <a:rPr lang="en-US" b="1" dirty="0">
                <a:sym typeface="UC Berkeley OS Sign"/>
              </a:rPr>
              <a:t>of Arrangement in</a:t>
            </a:r>
            <a:br>
              <a:rPr lang="en-US" b="1" dirty="0">
                <a:sym typeface="UC Berkeley OS Sign"/>
              </a:rPr>
            </a:br>
            <a:r>
              <a:rPr lang="en-US" b="1" dirty="0">
                <a:sym typeface="UC Berkeley OS Sign"/>
              </a:rPr>
              <a:t>{a Clothing Store, …}</a:t>
            </a:r>
            <a:br>
              <a:rPr lang="en-US" b="1" dirty="0">
                <a:sym typeface="UC Berkeley OS Sign"/>
              </a:rPr>
            </a:br>
            <a:endParaRPr lang="en-US" b="1" dirty="0">
              <a:sym typeface="UC Berkeley OS Sign"/>
            </a:endParaRP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72</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533400" y="2362200"/>
            <a:ext cx="8197453" cy="2713722"/>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smtClean="0"/>
              <a:t> Intrinsic </a:t>
            </a:r>
            <a:r>
              <a:rPr lang="en-US" sz="2800" b="1" dirty="0"/>
              <a:t>static properties: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dynamic </a:t>
            </a:r>
            <a:r>
              <a:rPr lang="en-US" sz="2800" b="1" dirty="0" smtClean="0"/>
              <a:t>properties: </a:t>
            </a:r>
            <a:r>
              <a:rPr lang="en-US" sz="2800" dirty="0" smtClean="0"/>
              <a:t>…</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a:t>
            </a:r>
            <a:r>
              <a:rPr lang="en-US" sz="2800" b="1" dirty="0" smtClean="0"/>
              <a:t>properties: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Tree>
    <p:extLst>
      <p:ext uri="{BB962C8B-B14F-4D97-AF65-F5344CB8AC3E}">
        <p14:creationId xmlns:p14="http://schemas.microsoft.com/office/powerpoint/2010/main" val="5386733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Grp="1" noChangeArrowheads="1"/>
          </p:cNvSpPr>
          <p:nvPr>
            <p:ph type="title"/>
          </p:nvPr>
        </p:nvSpPr>
        <p:spPr>
          <a:xfrm>
            <a:off x="500063" y="482204"/>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smtClean="0"/>
              <a:t>Concert Calendar: A Resource Composed of Resource Descriptions</a:t>
            </a:r>
            <a:endParaRPr lang="en-US" altLang="en-US" sz="4000" b="1" dirty="0">
              <a:sym typeface="UC Berkeley OS Sign"/>
            </a:endParaRPr>
          </a:p>
        </p:txBody>
      </p:sp>
      <p:sp>
        <p:nvSpPr>
          <p:cNvPr id="14745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eaLnBrk="1" hangingPunct="1"/>
            <a:fld id="{892F1B34-09F7-4850-A172-533DF20AC023}" type="slidenum">
              <a:rPr lang="en-US" altLang="en-US" sz="1500">
                <a:solidFill>
                  <a:srgbClr val="002955"/>
                </a:solidFill>
                <a:latin typeface="UC Berkeley OS Sign"/>
                <a:ea typeface="MS PGothic" pitchFamily="34" charset="-128"/>
                <a:sym typeface="UC Berkeley OS Sign"/>
              </a:rPr>
              <a:pPr algn="ctr" eaLnBrk="1" hangingPunct="1"/>
              <a:t>8</a:t>
            </a:fld>
            <a:endParaRPr lang="en-US" altLang="en-US" sz="1500" dirty="0">
              <a:solidFill>
                <a:srgbClr val="002955"/>
              </a:solidFill>
              <a:latin typeface="UC Berkeley OS Sign"/>
              <a:ea typeface="MS PGothic" pitchFamily="34" charset="-128"/>
              <a:sym typeface="UC Berkeley OS Sign"/>
            </a:endParaRPr>
          </a:p>
        </p:txBody>
      </p:sp>
      <p:pic>
        <p:nvPicPr>
          <p:cNvPr id="147460"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10896" y="1980468"/>
            <a:ext cx="5559957" cy="4036865"/>
          </a:xfrm>
          <a:prstGeom prst="rect">
            <a:avLst/>
          </a:prstGeom>
          <a:noFill/>
          <a:ln w="9525">
            <a:noFill/>
            <a:miter lim="800000"/>
            <a:headEnd/>
            <a:tailEnd/>
          </a:ln>
        </p:spPr>
      </p:pic>
      <p:sp>
        <p:nvSpPr>
          <p:cNvPr id="2" name="Rectangle 1"/>
          <p:cNvSpPr/>
          <p:nvPr/>
        </p:nvSpPr>
        <p:spPr>
          <a:xfrm>
            <a:off x="5867805" y="2367172"/>
            <a:ext cx="3166170" cy="3263457"/>
          </a:xfrm>
          <a:prstGeom prst="rect">
            <a:avLst/>
          </a:prstGeom>
        </p:spPr>
        <p:txBody>
          <a:bodyPr wrap="square">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A resource description is also a resource from the perspective of any other resource that uses it, ad infinitum  (TDO 4.2.4, 4.2.5)</a:t>
            </a:r>
            <a:endParaRPr lang="en-US" sz="2800" dirty="0">
              <a:sym typeface="Wingdings" panose="05000000000000000000" pitchFamily="2" charset="2"/>
            </a:endParaRPr>
          </a:p>
        </p:txBody>
      </p:sp>
      <p:sp>
        <p:nvSpPr>
          <p:cNvPr id="3" name="TextBox 2"/>
          <p:cNvSpPr txBox="1"/>
          <p:nvPr/>
        </p:nvSpPr>
        <p:spPr>
          <a:xfrm>
            <a:off x="2057400" y="6324600"/>
            <a:ext cx="5715000" cy="369332"/>
          </a:xfrm>
          <a:prstGeom prst="rect">
            <a:avLst/>
          </a:prstGeom>
          <a:noFill/>
        </p:spPr>
        <p:txBody>
          <a:bodyPr wrap="square" rtlCol="0">
            <a:spAutoFit/>
          </a:bodyPr>
          <a:lstStyle/>
          <a:p>
            <a:r>
              <a:rPr lang="en-US" dirty="0" smtClean="0"/>
              <a:t>Ticketmaster Festival Guide   23 October 2017</a:t>
            </a:r>
            <a:endParaRPr lang="en-US" dirty="0"/>
          </a:p>
        </p:txBody>
      </p:sp>
      <p:sp>
        <p:nvSpPr>
          <p:cNvPr id="4" name="Rectangle 3"/>
          <p:cNvSpPr/>
          <p:nvPr/>
        </p:nvSpPr>
        <p:spPr>
          <a:xfrm>
            <a:off x="26158" y="143905"/>
            <a:ext cx="1665649" cy="461665"/>
          </a:xfrm>
          <a:prstGeom prst="rect">
            <a:avLst/>
          </a:prstGeom>
        </p:spPr>
        <p:txBody>
          <a:bodyPr wrap="none">
            <a:spAutoFit/>
          </a:bodyPr>
          <a:lstStyle/>
          <a:p>
            <a:r>
              <a:rPr lang="en-US" sz="2400" b="1" dirty="0">
                <a:solidFill>
                  <a:srgbClr val="FF0000"/>
                </a:solidFill>
              </a:rPr>
              <a:t>FLASHBACK</a:t>
            </a:r>
          </a:p>
        </p:txBody>
      </p:sp>
    </p:spTree>
    <p:extLst>
      <p:ext uri="{BB962C8B-B14F-4D97-AF65-F5344CB8AC3E}">
        <p14:creationId xmlns:p14="http://schemas.microsoft.com/office/powerpoint/2010/main" val="1279276030"/>
      </p:ext>
    </p:extLst>
  </p:cSld>
  <p:clrMapOvr>
    <a:masterClrMapping/>
  </p:clrMapOvr>
  <p:transition advTm="121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46484"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1524000"/>
            <a:ext cx="8197453" cy="4929072"/>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We describe resources so we can refer to them, </a:t>
            </a:r>
            <a:r>
              <a:rPr lang="en-US" sz="3200" dirty="0" smtClean="0">
                <a:solidFill>
                  <a:srgbClr val="FF0000"/>
                </a:solidFill>
                <a:sym typeface="Arial" pitchFamily="34" charset="0"/>
              </a:rPr>
              <a:t>select</a:t>
            </a:r>
            <a:r>
              <a:rPr lang="en-US" sz="3200" dirty="0" smtClean="0">
                <a:sym typeface="Arial" pitchFamily="34" charset="0"/>
              </a:rPr>
              <a:t> them, </a:t>
            </a:r>
            <a:r>
              <a:rPr lang="en-US" sz="3200" dirty="0" smtClean="0">
                <a:solidFill>
                  <a:srgbClr val="FF0000"/>
                </a:solidFill>
                <a:sym typeface="Arial" pitchFamily="34" charset="0"/>
              </a:rPr>
              <a:t>organize</a:t>
            </a:r>
            <a:r>
              <a:rPr lang="en-US" sz="3200" dirty="0" smtClean="0">
                <a:sym typeface="Arial" pitchFamily="34" charset="0"/>
              </a:rPr>
              <a:t> them, </a:t>
            </a:r>
            <a:r>
              <a:rPr lang="en-US" sz="3200" dirty="0" smtClean="0">
                <a:solidFill>
                  <a:srgbClr val="FF0000"/>
                </a:solidFill>
                <a:sym typeface="Arial" pitchFamily="34" charset="0"/>
              </a:rPr>
              <a:t>interact</a:t>
            </a:r>
            <a:r>
              <a:rPr lang="en-US" sz="3200" dirty="0" smtClean="0">
                <a:sym typeface="Arial" pitchFamily="34" charset="0"/>
              </a:rPr>
              <a:t> with them (especially to </a:t>
            </a:r>
            <a:r>
              <a:rPr lang="en-US" sz="3200" dirty="0" smtClean="0">
                <a:solidFill>
                  <a:srgbClr val="FF0000"/>
                </a:solidFill>
                <a:sym typeface="Arial" pitchFamily="34" charset="0"/>
              </a:rPr>
              <a:t>compare</a:t>
            </a:r>
            <a:r>
              <a:rPr lang="en-US" sz="3200" dirty="0" smtClean="0">
                <a:sym typeface="Arial" pitchFamily="34" charset="0"/>
              </a:rPr>
              <a:t> them), and </a:t>
            </a:r>
            <a:r>
              <a:rPr lang="en-US" sz="3200" dirty="0" smtClean="0">
                <a:solidFill>
                  <a:srgbClr val="FF0000"/>
                </a:solidFill>
                <a:sym typeface="Arial" pitchFamily="34" charset="0"/>
              </a:rPr>
              <a:t>maintain</a:t>
            </a:r>
            <a:r>
              <a:rPr lang="en-US" sz="3200" dirty="0" smtClean="0">
                <a:sym typeface="Arial" pitchFamily="34" charset="0"/>
              </a:rPr>
              <a:t>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Each purpose might require different descriptions and different methods of using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Different resource domains can have characteristic or standard resource descriptions (or description categories)</a:t>
            </a:r>
          </a:p>
        </p:txBody>
      </p:sp>
      <p:pic>
        <p:nvPicPr>
          <p:cNvPr id="2" name="Picture 1"/>
          <p:cNvPicPr>
            <a:picLocks noChangeAspect="1"/>
          </p:cNvPicPr>
          <p:nvPr/>
        </p:nvPicPr>
        <p:blipFill>
          <a:blip r:embed="rId3"/>
          <a:stretch>
            <a:fillRect/>
          </a:stretch>
        </p:blipFill>
        <p:spPr>
          <a:xfrm>
            <a:off x="446484" y="162993"/>
            <a:ext cx="859611" cy="865707"/>
          </a:xfrm>
          <a:prstGeom prst="rect">
            <a:avLst/>
          </a:prstGeom>
        </p:spPr>
      </p:pic>
    </p:spTree>
    <p:extLst>
      <p:ext uri="{BB962C8B-B14F-4D97-AF65-F5344CB8AC3E}">
        <p14:creationId xmlns:p14="http://schemas.microsoft.com/office/powerpoint/2010/main" val="2469771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2264</Words>
  <Application>Microsoft Office PowerPoint</Application>
  <PresentationFormat>On-screen Show (4:3)</PresentationFormat>
  <Paragraphs>371</Paragraphs>
  <Slides>72</Slides>
  <Notes>72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MS PGothic</vt:lpstr>
      <vt:lpstr>MS PGothic</vt:lpstr>
      <vt:lpstr>Arial</vt:lpstr>
      <vt:lpstr>Calibri</vt:lpstr>
      <vt:lpstr>UC Berkeley OS Sign</vt:lpstr>
      <vt:lpstr>Wingdings</vt:lpstr>
      <vt:lpstr>ヒラギノ角ゴ ProN W3</vt:lpstr>
      <vt:lpstr>Office Theme</vt:lpstr>
      <vt:lpstr>CogSci 190 “Sensemaking and Organizing” Spring 2019</vt:lpstr>
      <vt:lpstr>An Introduction to  Resource Description</vt:lpstr>
      <vt:lpstr>What is a Resource Description?</vt:lpstr>
      <vt:lpstr>Let Me Say it Another Way</vt:lpstr>
      <vt:lpstr>PowerPoint Presentation</vt:lpstr>
      <vt:lpstr>PowerPoint Presentation</vt:lpstr>
      <vt:lpstr>Concert Ticket:  A Resource Composed of Resource Descriptions</vt:lpstr>
      <vt:lpstr>Concert Calendar: A Resource Composed of Resource Descriptions</vt:lpstr>
      <vt:lpstr>Why We Describe Resources</vt:lpstr>
      <vt:lpstr>Resource Descriptions  as Substitutes</vt:lpstr>
      <vt:lpstr>PowerPoint Presentation</vt:lpstr>
      <vt:lpstr>Selection Criteria</vt:lpstr>
      <vt:lpstr>Computational Descriptions of People</vt:lpstr>
      <vt:lpstr>Describing the Information</vt:lpstr>
      <vt:lpstr>Organizing Birds for Scientists</vt:lpstr>
      <vt:lpstr>Organizing Birds for Birdwatchers</vt:lpstr>
      <vt:lpstr>PowerPoint Presentation</vt:lpstr>
      <vt:lpstr>Process of Describing Resources  (TDO 5.3)</vt:lpstr>
      <vt:lpstr>What is a Resource?</vt:lpstr>
      <vt:lpstr>Scoping and Description</vt:lpstr>
      <vt:lpstr>Description is Challenging!</vt:lpstr>
      <vt:lpstr>Describe This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Features</vt:lpstr>
      <vt:lpstr>Possible Features</vt:lpstr>
      <vt:lpstr>Possible Features</vt:lpstr>
      <vt:lpstr>Possible Features</vt:lpstr>
      <vt:lpstr>Possible Features</vt:lpstr>
      <vt:lpstr>If this is all you’re given, give up!</vt:lpstr>
      <vt:lpstr>Resource Description Concerns  for Data Scientists</vt:lpstr>
      <vt:lpstr>Designing the Description Vocabulary</vt:lpstr>
      <vt:lpstr>Creating Resource Descriptions</vt:lpstr>
      <vt:lpstr>PowerPoint Presentation</vt:lpstr>
      <vt:lpstr>Descriptive Precision</vt:lpstr>
      <vt:lpstr>PowerPoint Presentation</vt:lpstr>
      <vt:lpstr>The Semantic Gap</vt:lpstr>
      <vt:lpstr>PowerPoint Presentation</vt:lpstr>
      <vt:lpstr>Intrinsic Properties</vt:lpstr>
      <vt:lpstr>Distinctive Physical Properties </vt:lpstr>
      <vt:lpstr>Picture and Icon Signs as Resource Descriptions</vt:lpstr>
      <vt:lpstr>Physical Properties  – Some Complications</vt:lpstr>
      <vt:lpstr>Extrinsic Properties</vt:lpstr>
      <vt:lpstr>Cultural Properties</vt:lpstr>
      <vt:lpstr>“Holbein” Carpets</vt:lpstr>
      <vt:lpstr>Contextual Properties</vt:lpstr>
      <vt:lpstr>Organizing System: Home Kitchen</vt:lpstr>
      <vt:lpstr>Properties &amp; Principles for  Organizing System of a Kitchen</vt:lpstr>
      <vt:lpstr>Properties &amp; Principles for a  Document Organizing System</vt:lpstr>
      <vt:lpstr>Evaluating  Resource Descriptions</vt:lpstr>
      <vt:lpstr>PowerPoint Presentation</vt:lpstr>
      <vt:lpstr>Readings for Feb 21 Describing Non-Text Resources</vt:lpstr>
      <vt:lpstr>PowerPoint Presentation</vt:lpstr>
      <vt:lpstr>Name that App</vt:lpstr>
      <vt:lpstr>Describing Yourself</vt:lpstr>
      <vt:lpstr> Real Estate Advertisements </vt:lpstr>
      <vt:lpstr>Principles of Arrangement in {a Clothing Store,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2017-10-26T16:02:22Z</dcterms:created>
  <dcterms:modified xsi:type="dcterms:W3CDTF">2019-02-19T18:37:48Z</dcterms:modified>
</cp:coreProperties>
</file>