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7"/>
  </p:notesMasterIdLst>
  <p:sldIdLst>
    <p:sldId id="491" r:id="rId2"/>
    <p:sldId id="256" r:id="rId3"/>
    <p:sldId id="336" r:id="rId4"/>
    <p:sldId id="396" r:id="rId5"/>
    <p:sldId id="493" r:id="rId6"/>
    <p:sldId id="473" r:id="rId7"/>
    <p:sldId id="487" r:id="rId8"/>
    <p:sldId id="510" r:id="rId9"/>
    <p:sldId id="397" r:id="rId10"/>
    <p:sldId id="339" r:id="rId11"/>
    <p:sldId id="494" r:id="rId12"/>
    <p:sldId id="342" r:id="rId13"/>
    <p:sldId id="495" r:id="rId14"/>
    <p:sldId id="496" r:id="rId15"/>
    <p:sldId id="497" r:id="rId16"/>
    <p:sldId id="398" r:id="rId17"/>
    <p:sldId id="399" r:id="rId18"/>
    <p:sldId id="500" r:id="rId19"/>
    <p:sldId id="343" r:id="rId20"/>
    <p:sldId id="345" r:id="rId21"/>
    <p:sldId id="447" r:id="rId22"/>
    <p:sldId id="448" r:id="rId23"/>
    <p:sldId id="498" r:id="rId24"/>
    <p:sldId id="402" r:id="rId25"/>
    <p:sldId id="492" r:id="rId26"/>
    <p:sldId id="404" r:id="rId27"/>
    <p:sldId id="499" r:id="rId28"/>
    <p:sldId id="408" r:id="rId29"/>
    <p:sldId id="407" r:id="rId30"/>
    <p:sldId id="406" r:id="rId31"/>
    <p:sldId id="405" r:id="rId32"/>
    <p:sldId id="441" r:id="rId33"/>
    <p:sldId id="511" r:id="rId34"/>
    <p:sldId id="434" r:id="rId35"/>
    <p:sldId id="442" r:id="rId36"/>
    <p:sldId id="437" r:id="rId37"/>
    <p:sldId id="438" r:id="rId38"/>
    <p:sldId id="453" r:id="rId39"/>
    <p:sldId id="490" r:id="rId40"/>
    <p:sldId id="501" r:id="rId41"/>
    <p:sldId id="423" r:id="rId42"/>
    <p:sldId id="424" r:id="rId43"/>
    <p:sldId id="425" r:id="rId44"/>
    <p:sldId id="426" r:id="rId45"/>
    <p:sldId id="428" r:id="rId46"/>
    <p:sldId id="502" r:id="rId47"/>
    <p:sldId id="476" r:id="rId48"/>
    <p:sldId id="483" r:id="rId49"/>
    <p:sldId id="472" r:id="rId50"/>
    <p:sldId id="485" r:id="rId51"/>
    <p:sldId id="486" r:id="rId52"/>
    <p:sldId id="489" r:id="rId53"/>
    <p:sldId id="469" r:id="rId54"/>
    <p:sldId id="479" r:id="rId55"/>
    <p:sldId id="480" r:id="rId56"/>
    <p:sldId id="481" r:id="rId57"/>
    <p:sldId id="474" r:id="rId58"/>
    <p:sldId id="503" r:id="rId59"/>
    <p:sldId id="505" r:id="rId60"/>
    <p:sldId id="506" r:id="rId61"/>
    <p:sldId id="507" r:id="rId62"/>
    <p:sldId id="508" r:id="rId63"/>
    <p:sldId id="509" r:id="rId64"/>
    <p:sldId id="512" r:id="rId65"/>
    <p:sldId id="513" r:id="rId6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62700" autoAdjust="0"/>
  </p:normalViewPr>
  <p:slideViewPr>
    <p:cSldViewPr>
      <p:cViewPr varScale="1">
        <p:scale>
          <a:sx n="51" d="100"/>
          <a:sy n="51" d="100"/>
        </p:scale>
        <p:origin x="1157" y="5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4099"/>
    </p:cViewPr>
  </p:sorterViewPr>
  <p:notesViewPr>
    <p:cSldViewPr>
      <p:cViewPr>
        <p:scale>
          <a:sx n="66" d="100"/>
          <a:sy n="66" d="100"/>
        </p:scale>
        <p:origin x="2486" y="293"/>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2/21/2019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a:p>
        </p:txBody>
      </p:sp>
    </p:spTree>
    <p:extLst>
      <p:ext uri="{BB962C8B-B14F-4D97-AF65-F5344CB8AC3E}">
        <p14:creationId xmlns:p14="http://schemas.microsoft.com/office/powerpoint/2010/main" val="317623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64141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a:p>
        </p:txBody>
      </p:sp>
    </p:spTree>
    <p:extLst>
      <p:ext uri="{BB962C8B-B14F-4D97-AF65-F5344CB8AC3E}">
        <p14:creationId xmlns:p14="http://schemas.microsoft.com/office/powerpoint/2010/main" val="344471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11</a:t>
            </a:fld>
            <a:endParaRPr lang="en-US"/>
          </a:p>
        </p:txBody>
      </p:sp>
    </p:spTree>
    <p:extLst>
      <p:ext uri="{BB962C8B-B14F-4D97-AF65-F5344CB8AC3E}">
        <p14:creationId xmlns:p14="http://schemas.microsoft.com/office/powerpoint/2010/main" val="16183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12</a:t>
            </a:fld>
            <a:endParaRPr lang="en-US"/>
          </a:p>
        </p:txBody>
      </p:sp>
    </p:spTree>
    <p:extLst>
      <p:ext uri="{BB962C8B-B14F-4D97-AF65-F5344CB8AC3E}">
        <p14:creationId xmlns:p14="http://schemas.microsoft.com/office/powerpoint/2010/main" val="35277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13</a:t>
            </a:fld>
            <a:endParaRPr lang="en-US"/>
          </a:p>
        </p:txBody>
      </p:sp>
    </p:spTree>
    <p:extLst>
      <p:ext uri="{BB962C8B-B14F-4D97-AF65-F5344CB8AC3E}">
        <p14:creationId xmlns:p14="http://schemas.microsoft.com/office/powerpoint/2010/main" val="411341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14</a:t>
            </a:fld>
            <a:endParaRPr lang="en-US"/>
          </a:p>
        </p:txBody>
      </p:sp>
    </p:spTree>
    <p:extLst>
      <p:ext uri="{BB962C8B-B14F-4D97-AF65-F5344CB8AC3E}">
        <p14:creationId xmlns:p14="http://schemas.microsoft.com/office/powerpoint/2010/main" val="3219834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a:p>
        </p:txBody>
      </p:sp>
    </p:spTree>
    <p:extLst>
      <p:ext uri="{BB962C8B-B14F-4D97-AF65-F5344CB8AC3E}">
        <p14:creationId xmlns:p14="http://schemas.microsoft.com/office/powerpoint/2010/main" val="3209573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a:p>
        </p:txBody>
      </p:sp>
    </p:spTree>
    <p:extLst>
      <p:ext uri="{BB962C8B-B14F-4D97-AF65-F5344CB8AC3E}">
        <p14:creationId xmlns:p14="http://schemas.microsoft.com/office/powerpoint/2010/main" val="1231316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a:p>
        </p:txBody>
      </p:sp>
    </p:spTree>
    <p:extLst>
      <p:ext uri="{BB962C8B-B14F-4D97-AF65-F5344CB8AC3E}">
        <p14:creationId xmlns:p14="http://schemas.microsoft.com/office/powerpoint/2010/main" val="2386348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lvl="1" indent="-342900" eaLnBrk="0" fontAlgn="base" hangingPunct="0">
              <a:lnSpc>
                <a:spcPct val="93000"/>
              </a:lnSpc>
              <a:spcBef>
                <a:spcPts val="1800"/>
              </a:spcBef>
              <a:spcAft>
                <a:spcPct val="0"/>
              </a:spcAft>
              <a:buFont typeface="Arial" pitchFamily="34" charset="0"/>
              <a:buChar cha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18</a:t>
            </a:fld>
            <a:endParaRPr lang="en-US"/>
          </a:p>
        </p:txBody>
      </p:sp>
    </p:spTree>
    <p:extLst>
      <p:ext uri="{BB962C8B-B14F-4D97-AF65-F5344CB8AC3E}">
        <p14:creationId xmlns:p14="http://schemas.microsoft.com/office/powerpoint/2010/main" val="111193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a:p>
        </p:txBody>
      </p:sp>
    </p:spTree>
    <p:extLst>
      <p:ext uri="{BB962C8B-B14F-4D97-AF65-F5344CB8AC3E}">
        <p14:creationId xmlns:p14="http://schemas.microsoft.com/office/powerpoint/2010/main" val="363564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a:t>
            </a:fld>
            <a:endParaRPr lang="en-US"/>
          </a:p>
        </p:txBody>
      </p:sp>
    </p:spTree>
    <p:extLst>
      <p:ext uri="{BB962C8B-B14F-4D97-AF65-F5344CB8AC3E}">
        <p14:creationId xmlns:p14="http://schemas.microsoft.com/office/powerpoint/2010/main" val="1916855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20</a:t>
            </a:fld>
            <a:endParaRPr lang="en-US"/>
          </a:p>
        </p:txBody>
      </p:sp>
    </p:spTree>
    <p:extLst>
      <p:ext uri="{BB962C8B-B14F-4D97-AF65-F5344CB8AC3E}">
        <p14:creationId xmlns:p14="http://schemas.microsoft.com/office/powerpoint/2010/main" val="2519475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a:p>
        </p:txBody>
      </p:sp>
    </p:spTree>
    <p:extLst>
      <p:ext uri="{BB962C8B-B14F-4D97-AF65-F5344CB8AC3E}">
        <p14:creationId xmlns:p14="http://schemas.microsoft.com/office/powerpoint/2010/main" val="3019991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a:p>
        </p:txBody>
      </p:sp>
    </p:spTree>
    <p:extLst>
      <p:ext uri="{BB962C8B-B14F-4D97-AF65-F5344CB8AC3E}">
        <p14:creationId xmlns:p14="http://schemas.microsoft.com/office/powerpoint/2010/main" val="260498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23</a:t>
            </a:fld>
            <a:endParaRPr lang="en-US"/>
          </a:p>
        </p:txBody>
      </p:sp>
    </p:spTree>
    <p:extLst>
      <p:ext uri="{BB962C8B-B14F-4D97-AF65-F5344CB8AC3E}">
        <p14:creationId xmlns:p14="http://schemas.microsoft.com/office/powerpoint/2010/main" val="244608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24</a:t>
            </a:fld>
            <a:endParaRPr lang="en-US"/>
          </a:p>
        </p:txBody>
      </p:sp>
    </p:spTree>
    <p:extLst>
      <p:ext uri="{BB962C8B-B14F-4D97-AF65-F5344CB8AC3E}">
        <p14:creationId xmlns:p14="http://schemas.microsoft.com/office/powerpoint/2010/main" val="226151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a:p>
        </p:txBody>
      </p:sp>
    </p:spTree>
    <p:extLst>
      <p:ext uri="{BB962C8B-B14F-4D97-AF65-F5344CB8AC3E}">
        <p14:creationId xmlns:p14="http://schemas.microsoft.com/office/powerpoint/2010/main" val="1121221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26</a:t>
            </a:fld>
            <a:endParaRPr lang="en-US"/>
          </a:p>
        </p:txBody>
      </p:sp>
    </p:spTree>
    <p:extLst>
      <p:ext uri="{BB962C8B-B14F-4D97-AF65-F5344CB8AC3E}">
        <p14:creationId xmlns:p14="http://schemas.microsoft.com/office/powerpoint/2010/main" val="1067535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a:p>
        </p:txBody>
      </p:sp>
    </p:spTree>
    <p:extLst>
      <p:ext uri="{BB962C8B-B14F-4D97-AF65-F5344CB8AC3E}">
        <p14:creationId xmlns:p14="http://schemas.microsoft.com/office/powerpoint/2010/main" val="1222944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28</a:t>
            </a:fld>
            <a:endParaRPr lang="en-US"/>
          </a:p>
        </p:txBody>
      </p:sp>
    </p:spTree>
    <p:extLst>
      <p:ext uri="{BB962C8B-B14F-4D97-AF65-F5344CB8AC3E}">
        <p14:creationId xmlns:p14="http://schemas.microsoft.com/office/powerpoint/2010/main" val="1059904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29</a:t>
            </a:fld>
            <a:endParaRPr lang="en-US"/>
          </a:p>
        </p:txBody>
      </p:sp>
    </p:spTree>
    <p:extLst>
      <p:ext uri="{BB962C8B-B14F-4D97-AF65-F5344CB8AC3E}">
        <p14:creationId xmlns:p14="http://schemas.microsoft.com/office/powerpoint/2010/main" val="63577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smtClean="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a:t>
            </a:fld>
            <a:endParaRPr lang="en-US"/>
          </a:p>
        </p:txBody>
      </p:sp>
    </p:spTree>
    <p:extLst>
      <p:ext uri="{BB962C8B-B14F-4D97-AF65-F5344CB8AC3E}">
        <p14:creationId xmlns:p14="http://schemas.microsoft.com/office/powerpoint/2010/main" val="92983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30</a:t>
            </a:fld>
            <a:endParaRPr lang="en-US"/>
          </a:p>
        </p:txBody>
      </p:sp>
    </p:spTree>
    <p:extLst>
      <p:ext uri="{BB962C8B-B14F-4D97-AF65-F5344CB8AC3E}">
        <p14:creationId xmlns:p14="http://schemas.microsoft.com/office/powerpoint/2010/main" val="3954465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31</a:t>
            </a:fld>
            <a:endParaRPr lang="en-US"/>
          </a:p>
        </p:txBody>
      </p:sp>
    </p:spTree>
    <p:extLst>
      <p:ext uri="{BB962C8B-B14F-4D97-AF65-F5344CB8AC3E}">
        <p14:creationId xmlns:p14="http://schemas.microsoft.com/office/powerpoint/2010/main" val="3798594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000" baseline="0"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32</a:t>
            </a:fld>
            <a:endParaRPr lang="en-US"/>
          </a:p>
        </p:txBody>
      </p:sp>
    </p:spTree>
    <p:extLst>
      <p:ext uri="{BB962C8B-B14F-4D97-AF65-F5344CB8AC3E}">
        <p14:creationId xmlns:p14="http://schemas.microsoft.com/office/powerpoint/2010/main" val="4252454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a:p>
        </p:txBody>
      </p:sp>
    </p:spTree>
    <p:extLst>
      <p:ext uri="{BB962C8B-B14F-4D97-AF65-F5344CB8AC3E}">
        <p14:creationId xmlns:p14="http://schemas.microsoft.com/office/powerpoint/2010/main" val="4106520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34</a:t>
            </a:fld>
            <a:endParaRPr lang="en-US"/>
          </a:p>
        </p:txBody>
      </p:sp>
    </p:spTree>
    <p:extLst>
      <p:ext uri="{BB962C8B-B14F-4D97-AF65-F5344CB8AC3E}">
        <p14:creationId xmlns:p14="http://schemas.microsoft.com/office/powerpoint/2010/main" val="1707244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35</a:t>
            </a:fld>
            <a:endParaRPr lang="en-US"/>
          </a:p>
        </p:txBody>
      </p:sp>
    </p:spTree>
    <p:extLst>
      <p:ext uri="{BB962C8B-B14F-4D97-AF65-F5344CB8AC3E}">
        <p14:creationId xmlns:p14="http://schemas.microsoft.com/office/powerpoint/2010/main" val="15322952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36</a:t>
            </a:fld>
            <a:endParaRPr lang="en-US"/>
          </a:p>
        </p:txBody>
      </p:sp>
    </p:spTree>
    <p:extLst>
      <p:ext uri="{BB962C8B-B14F-4D97-AF65-F5344CB8AC3E}">
        <p14:creationId xmlns:p14="http://schemas.microsoft.com/office/powerpoint/2010/main" val="3725944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37</a:t>
            </a:fld>
            <a:endParaRPr lang="en-US"/>
          </a:p>
        </p:txBody>
      </p:sp>
    </p:spTree>
    <p:extLst>
      <p:ext uri="{BB962C8B-B14F-4D97-AF65-F5344CB8AC3E}">
        <p14:creationId xmlns:p14="http://schemas.microsoft.com/office/powerpoint/2010/main" val="3380155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a:p>
        </p:txBody>
      </p:sp>
    </p:spTree>
    <p:extLst>
      <p:ext uri="{BB962C8B-B14F-4D97-AF65-F5344CB8AC3E}">
        <p14:creationId xmlns:p14="http://schemas.microsoft.com/office/powerpoint/2010/main" val="807709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a:p>
        </p:txBody>
      </p:sp>
    </p:spTree>
    <p:extLst>
      <p:ext uri="{BB962C8B-B14F-4D97-AF65-F5344CB8AC3E}">
        <p14:creationId xmlns:p14="http://schemas.microsoft.com/office/powerpoint/2010/main" val="42623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a:t>
            </a:fld>
            <a:endParaRPr lang="en-US"/>
          </a:p>
        </p:txBody>
      </p:sp>
    </p:spTree>
    <p:extLst>
      <p:ext uri="{BB962C8B-B14F-4D97-AF65-F5344CB8AC3E}">
        <p14:creationId xmlns:p14="http://schemas.microsoft.com/office/powerpoint/2010/main" val="3001411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40</a:t>
            </a:fld>
            <a:endParaRPr lang="en-US"/>
          </a:p>
        </p:txBody>
      </p:sp>
    </p:spTree>
    <p:extLst>
      <p:ext uri="{BB962C8B-B14F-4D97-AF65-F5344CB8AC3E}">
        <p14:creationId xmlns:p14="http://schemas.microsoft.com/office/powerpoint/2010/main" val="2764039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41</a:t>
            </a:fld>
            <a:endParaRPr lang="en-US"/>
          </a:p>
        </p:txBody>
      </p:sp>
    </p:spTree>
    <p:extLst>
      <p:ext uri="{BB962C8B-B14F-4D97-AF65-F5344CB8AC3E}">
        <p14:creationId xmlns:p14="http://schemas.microsoft.com/office/powerpoint/2010/main" val="3322191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42</a:t>
            </a:fld>
            <a:endParaRPr lang="en-US"/>
          </a:p>
        </p:txBody>
      </p:sp>
    </p:spTree>
    <p:extLst>
      <p:ext uri="{BB962C8B-B14F-4D97-AF65-F5344CB8AC3E}">
        <p14:creationId xmlns:p14="http://schemas.microsoft.com/office/powerpoint/2010/main" val="3163429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43</a:t>
            </a:fld>
            <a:endParaRPr lang="en-US"/>
          </a:p>
        </p:txBody>
      </p:sp>
    </p:spTree>
    <p:extLst>
      <p:ext uri="{BB962C8B-B14F-4D97-AF65-F5344CB8AC3E}">
        <p14:creationId xmlns:p14="http://schemas.microsoft.com/office/powerpoint/2010/main" val="4156312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44</a:t>
            </a:fld>
            <a:endParaRPr lang="en-US"/>
          </a:p>
        </p:txBody>
      </p:sp>
    </p:spTree>
    <p:extLst>
      <p:ext uri="{BB962C8B-B14F-4D97-AF65-F5344CB8AC3E}">
        <p14:creationId xmlns:p14="http://schemas.microsoft.com/office/powerpoint/2010/main" val="2698398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45</a:t>
            </a:fld>
            <a:endParaRPr lang="en-US"/>
          </a:p>
        </p:txBody>
      </p:sp>
    </p:spTree>
    <p:extLst>
      <p:ext uri="{BB962C8B-B14F-4D97-AF65-F5344CB8AC3E}">
        <p14:creationId xmlns:p14="http://schemas.microsoft.com/office/powerpoint/2010/main" val="1289948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a:p>
        </p:txBody>
      </p:sp>
    </p:spTree>
    <p:extLst>
      <p:ext uri="{BB962C8B-B14F-4D97-AF65-F5344CB8AC3E}">
        <p14:creationId xmlns:p14="http://schemas.microsoft.com/office/powerpoint/2010/main" val="16431071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smtClean="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47</a:t>
            </a:fld>
            <a:endParaRPr lang="en-US"/>
          </a:p>
        </p:txBody>
      </p:sp>
    </p:spTree>
    <p:extLst>
      <p:ext uri="{BB962C8B-B14F-4D97-AF65-F5344CB8AC3E}">
        <p14:creationId xmlns:p14="http://schemas.microsoft.com/office/powerpoint/2010/main" val="30174796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sz="2400"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48</a:t>
            </a:fld>
            <a:endParaRPr lang="en-US"/>
          </a:p>
        </p:txBody>
      </p:sp>
    </p:spTree>
    <p:extLst>
      <p:ext uri="{BB962C8B-B14F-4D97-AF65-F5344CB8AC3E}">
        <p14:creationId xmlns:p14="http://schemas.microsoft.com/office/powerpoint/2010/main" val="2550345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49</a:t>
            </a:fld>
            <a:endParaRPr lang="en-US"/>
          </a:p>
        </p:txBody>
      </p:sp>
    </p:spTree>
    <p:extLst>
      <p:ext uri="{BB962C8B-B14F-4D97-AF65-F5344CB8AC3E}">
        <p14:creationId xmlns:p14="http://schemas.microsoft.com/office/powerpoint/2010/main" val="388776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a:p>
        </p:txBody>
      </p:sp>
    </p:spTree>
    <p:extLst>
      <p:ext uri="{BB962C8B-B14F-4D97-AF65-F5344CB8AC3E}">
        <p14:creationId xmlns:p14="http://schemas.microsoft.com/office/powerpoint/2010/main" val="5698863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257300" lvl="2" indent="-342900" eaLnBrk="0" fontAlgn="base" hangingPunct="0">
              <a:lnSpc>
                <a:spcPct val="93000"/>
              </a:lnSpc>
              <a:spcBef>
                <a:spcPts val="1800"/>
              </a:spcBef>
              <a:spcAft>
                <a:spcPct val="0"/>
              </a:spcAft>
              <a:buFont typeface="Arial" pitchFamily="34" charset="0"/>
              <a:buChar cha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50</a:t>
            </a:fld>
            <a:endParaRPr lang="en-US"/>
          </a:p>
        </p:txBody>
      </p:sp>
    </p:spTree>
    <p:extLst>
      <p:ext uri="{BB962C8B-B14F-4D97-AF65-F5344CB8AC3E}">
        <p14:creationId xmlns:p14="http://schemas.microsoft.com/office/powerpoint/2010/main" val="1391543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sz="2400"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51</a:t>
            </a:fld>
            <a:endParaRPr lang="en-US"/>
          </a:p>
        </p:txBody>
      </p:sp>
    </p:spTree>
    <p:extLst>
      <p:ext uri="{BB962C8B-B14F-4D97-AF65-F5344CB8AC3E}">
        <p14:creationId xmlns:p14="http://schemas.microsoft.com/office/powerpoint/2010/main" val="157554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a:p>
        </p:txBody>
      </p:sp>
    </p:spTree>
    <p:extLst>
      <p:ext uri="{BB962C8B-B14F-4D97-AF65-F5344CB8AC3E}">
        <p14:creationId xmlns:p14="http://schemas.microsoft.com/office/powerpoint/2010/main" val="729193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53</a:t>
            </a:fld>
            <a:endParaRPr lang="en-US"/>
          </a:p>
        </p:txBody>
      </p:sp>
    </p:spTree>
    <p:extLst>
      <p:ext uri="{BB962C8B-B14F-4D97-AF65-F5344CB8AC3E}">
        <p14:creationId xmlns:p14="http://schemas.microsoft.com/office/powerpoint/2010/main" val="2963307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sz="2400"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54</a:t>
            </a:fld>
            <a:endParaRPr lang="en-US"/>
          </a:p>
        </p:txBody>
      </p:sp>
    </p:spTree>
    <p:extLst>
      <p:ext uri="{BB962C8B-B14F-4D97-AF65-F5344CB8AC3E}">
        <p14:creationId xmlns:p14="http://schemas.microsoft.com/office/powerpoint/2010/main" val="23782605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a:p>
        </p:txBody>
      </p:sp>
    </p:spTree>
    <p:extLst>
      <p:ext uri="{BB962C8B-B14F-4D97-AF65-F5344CB8AC3E}">
        <p14:creationId xmlns:p14="http://schemas.microsoft.com/office/powerpoint/2010/main" val="3745331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a:p>
        </p:txBody>
      </p:sp>
    </p:spTree>
    <p:extLst>
      <p:ext uri="{BB962C8B-B14F-4D97-AF65-F5344CB8AC3E}">
        <p14:creationId xmlns:p14="http://schemas.microsoft.com/office/powerpoint/2010/main" val="23437229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a:p>
        </p:txBody>
      </p:sp>
    </p:spTree>
    <p:extLst>
      <p:ext uri="{BB962C8B-B14F-4D97-AF65-F5344CB8AC3E}">
        <p14:creationId xmlns:p14="http://schemas.microsoft.com/office/powerpoint/2010/main" val="2874107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58</a:t>
            </a:fld>
            <a:endParaRPr lang="en-US"/>
          </a:p>
        </p:txBody>
      </p:sp>
    </p:spTree>
    <p:extLst>
      <p:ext uri="{BB962C8B-B14F-4D97-AF65-F5344CB8AC3E}">
        <p14:creationId xmlns:p14="http://schemas.microsoft.com/office/powerpoint/2010/main" val="5841108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a:p>
        </p:txBody>
      </p:sp>
    </p:spTree>
    <p:extLst>
      <p:ext uri="{BB962C8B-B14F-4D97-AF65-F5344CB8AC3E}">
        <p14:creationId xmlns:p14="http://schemas.microsoft.com/office/powerpoint/2010/main" val="198848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a:p>
        </p:txBody>
      </p:sp>
    </p:spTree>
    <p:extLst>
      <p:ext uri="{BB962C8B-B14F-4D97-AF65-F5344CB8AC3E}">
        <p14:creationId xmlns:p14="http://schemas.microsoft.com/office/powerpoint/2010/main" val="20611421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a:p>
        </p:txBody>
      </p:sp>
    </p:spTree>
    <p:extLst>
      <p:ext uri="{BB962C8B-B14F-4D97-AF65-F5344CB8AC3E}">
        <p14:creationId xmlns:p14="http://schemas.microsoft.com/office/powerpoint/2010/main" val="31593931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61</a:t>
            </a:fld>
            <a:endParaRPr lang="en-US"/>
          </a:p>
        </p:txBody>
      </p:sp>
    </p:spTree>
    <p:extLst>
      <p:ext uri="{BB962C8B-B14F-4D97-AF65-F5344CB8AC3E}">
        <p14:creationId xmlns:p14="http://schemas.microsoft.com/office/powerpoint/2010/main" val="2647627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62</a:t>
            </a:fld>
            <a:endParaRPr lang="en-US"/>
          </a:p>
        </p:txBody>
      </p:sp>
    </p:spTree>
    <p:extLst>
      <p:ext uri="{BB962C8B-B14F-4D97-AF65-F5344CB8AC3E}">
        <p14:creationId xmlns:p14="http://schemas.microsoft.com/office/powerpoint/2010/main" val="3856031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63</a:t>
            </a:fld>
            <a:endParaRPr lang="en-US"/>
          </a:p>
        </p:txBody>
      </p:sp>
    </p:spTree>
    <p:extLst>
      <p:ext uri="{BB962C8B-B14F-4D97-AF65-F5344CB8AC3E}">
        <p14:creationId xmlns:p14="http://schemas.microsoft.com/office/powerpoint/2010/main" val="471803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64</a:t>
            </a:fld>
            <a:endParaRPr lang="en-US"/>
          </a:p>
        </p:txBody>
      </p:sp>
    </p:spTree>
    <p:extLst>
      <p:ext uri="{BB962C8B-B14F-4D97-AF65-F5344CB8AC3E}">
        <p14:creationId xmlns:p14="http://schemas.microsoft.com/office/powerpoint/2010/main" val="20244725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65</a:t>
            </a:fld>
            <a:endParaRPr lang="en-US"/>
          </a:p>
        </p:txBody>
      </p:sp>
    </p:spTree>
    <p:extLst>
      <p:ext uri="{BB962C8B-B14F-4D97-AF65-F5344CB8AC3E}">
        <p14:creationId xmlns:p14="http://schemas.microsoft.com/office/powerpoint/2010/main" val="1788690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a:t>
            </a:fld>
            <a:endParaRPr lang="en-US"/>
          </a:p>
        </p:txBody>
      </p:sp>
    </p:spTree>
    <p:extLst>
      <p:ext uri="{BB962C8B-B14F-4D97-AF65-F5344CB8AC3E}">
        <p14:creationId xmlns:p14="http://schemas.microsoft.com/office/powerpoint/2010/main" val="348495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a:p>
        </p:txBody>
      </p:sp>
    </p:spTree>
    <p:extLst>
      <p:ext uri="{BB962C8B-B14F-4D97-AF65-F5344CB8AC3E}">
        <p14:creationId xmlns:p14="http://schemas.microsoft.com/office/powerpoint/2010/main" val="142059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9</a:t>
            </a:fld>
            <a:endParaRPr lang="en-US"/>
          </a:p>
        </p:txBody>
      </p:sp>
    </p:spTree>
    <p:extLst>
      <p:ext uri="{BB962C8B-B14F-4D97-AF65-F5344CB8AC3E}">
        <p14:creationId xmlns:p14="http://schemas.microsoft.com/office/powerpoint/2010/main" val="339699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2/21/2019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B7C68-48CA-4F7E-A595-FD5BDC7FD61F}" type="datetimeFigureOut">
              <a:rPr lang="en-US" smtClean="0"/>
              <a:pPr/>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B7C68-48CA-4F7E-A595-FD5BDC7FD61F}" type="datetimeFigureOut">
              <a:rPr lang="en-US" smtClean="0"/>
              <a:pPr/>
              <a:t>2/21/2019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B7C68-48CA-4F7E-A595-FD5BDC7FD61F}" type="datetimeFigureOut">
              <a:rPr lang="en-US" smtClean="0"/>
              <a:pPr/>
              <a:t>2/21/2019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2/21/2019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2/21/2019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cademo.org/demos/spectrum-analyzer/"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etty.edu/research/publications/electronic_publications/cdwa/index.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getty.edu/research/publications/electronic_publications/cdwa/cdwalite.pdf" TargetMode="External"/><Relationship Id="rId4" Type="http://schemas.openxmlformats.org/officeDocument/2006/relationships/hyperlink" Target="http://www.getty.edu/research/tools/vocabularies/aa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getty.edu/research/publications/electronic_publications/cdwa/1object.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www.google.com/search?q=adoration+of+the+magi&amp;tbm=isch&amp;tbo=u&amp;source=univ&amp;sa=X&amp;ved=0CDEQsARqFQoTCPXv8_ukncgCFYlBiAodliUGTw&amp;biw=1680&amp;bih=931" TargetMode="External"/><Relationship Id="rId4" Type="http://schemas.openxmlformats.org/officeDocument/2006/relationships/hyperlink" Target="http://www.getty.edu/vow/ULANFullDisplay?find=mantegna&amp;role=&amp;nation=&amp;prev_page=1&amp;subjectid=50000421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musicbrainz.org/statistics/relationshi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archive.org/details/gd83-10-31.horvath-nak.ladner.19894.sbeok.shnf"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www.theatlantic.com/technology/archive/2015/07/the-tragedy-of-itunes-and-classical-music/399788/"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www.music-map.com/adele.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midomi.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21 February 2019</a:t>
            </a:r>
            <a:br>
              <a:rPr lang="en-US" sz="3000" dirty="0" smtClean="0">
                <a:sym typeface="UC Berkeley OS Sign"/>
              </a:rPr>
            </a:br>
            <a:r>
              <a:rPr lang="en-US" sz="3000" dirty="0" smtClean="0">
                <a:sym typeface="UC Berkeley OS Sign"/>
              </a:rPr>
              <a:t> 10) </a:t>
            </a:r>
            <a:r>
              <a:rPr lang="en-US" sz="3000" dirty="0">
                <a:sym typeface="UC Berkeley OS Sign"/>
              </a:rPr>
              <a:t>Describing Non-text Resources</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olidFill>
                <a:srgbClr val="002955"/>
              </a:solidFill>
              <a:sym typeface="UC Berkeley OS Sign"/>
            </a:endParaRPr>
          </a:p>
        </p:txBody>
      </p:sp>
    </p:spTree>
    <p:extLst>
      <p:ext uri="{BB962C8B-B14F-4D97-AF65-F5344CB8AC3E}">
        <p14:creationId xmlns:p14="http://schemas.microsoft.com/office/powerpoint/2010/main" val="3180814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smtClean="0"/>
              <a:t>The Sensory Gap (1)</a:t>
            </a:r>
            <a:endParaRPr lang="en-US" b="1" dirty="0"/>
          </a:p>
        </p:txBody>
      </p:sp>
      <p:pic>
        <p:nvPicPr>
          <p:cNvPr id="3" name="Picture 2" descr="DublinCore.JPG"/>
          <p:cNvPicPr>
            <a:picLocks noChangeAspect="1"/>
          </p:cNvPicPr>
          <p:nvPr/>
        </p:nvPicPr>
        <p:blipFill>
          <a:blip r:embed="rId3" cstate="print"/>
          <a:stretch>
            <a:fillRect/>
          </a:stretch>
        </p:blipFill>
        <p:spPr>
          <a:xfrm>
            <a:off x="228600" y="1624811"/>
            <a:ext cx="8686800" cy="406919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399" y="104403"/>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The Sensory Gap (2)</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2452" y="1175434"/>
            <a:ext cx="8610600" cy="602809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There is a gap between an object and a computer's ability to sense and describe the object </a:t>
            </a:r>
          </a:p>
          <a:p>
            <a:pPr marL="8001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a:t>
            </a:r>
            <a:r>
              <a:rPr lang="en-US" sz="2800" dirty="0">
                <a:latin typeface="UC Berkeley OS Sign"/>
                <a:cs typeface="Arial" pitchFamily="34" charset="0"/>
                <a:sym typeface="Arial" pitchFamily="34" charset="0"/>
              </a:rPr>
              <a:t>it is getting </a:t>
            </a:r>
            <a:r>
              <a:rPr lang="en-US" sz="2800" dirty="0" smtClean="0">
                <a:latin typeface="UC Berkeley OS Sign"/>
                <a:cs typeface="Arial" pitchFamily="34" charset="0"/>
                <a:sym typeface="Arial" pitchFamily="34" charset="0"/>
              </a:rPr>
              <a:t>a little easier </a:t>
            </a:r>
            <a:r>
              <a:rPr lang="en-US" sz="2800" dirty="0">
                <a:latin typeface="UC Berkeley OS Sign"/>
                <a:cs typeface="Arial" pitchFamily="34" charset="0"/>
                <a:sym typeface="Arial" pitchFamily="34" charset="0"/>
              </a:rPr>
              <a:t>with “deep learning” and convolutional neural networks)</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An infinite number of different "signals“ can be produced by the same object </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…And different objects can produce similar signals</a:t>
            </a:r>
          </a:p>
          <a:p>
            <a:pPr marL="342900" indent="-342900" eaLnBrk="0" fontAlgn="base" hangingPunct="0">
              <a:lnSpc>
                <a:spcPct val="93000"/>
              </a:lnSpc>
              <a:spcBef>
                <a:spcPts val="1800"/>
              </a:spcBef>
              <a:spcAft>
                <a:spcPct val="0"/>
              </a:spcAft>
              <a:buFont typeface="Arial" pitchFamily="34" charset="0"/>
              <a:buChar char="•"/>
            </a:pPr>
            <a:r>
              <a:rPr lang="en-US" sz="2800" dirty="0" smtClean="0">
                <a:solidFill>
                  <a:srgbClr val="FF0000"/>
                </a:solidFill>
                <a:latin typeface="UC Berkeley OS Sign"/>
                <a:cs typeface="Arial" pitchFamily="34" charset="0"/>
                <a:sym typeface="Arial" pitchFamily="34" charset="0"/>
              </a:rPr>
              <a:t>How does our human perceptual machinery </a:t>
            </a:r>
            <a:r>
              <a:rPr lang="en-US" sz="2800" dirty="0">
                <a:solidFill>
                  <a:srgbClr val="FF0000"/>
                </a:solidFill>
                <a:latin typeface="UC Berkeley OS Sign"/>
                <a:cs typeface="Arial" pitchFamily="34" charset="0"/>
                <a:sym typeface="Arial" pitchFamily="34" charset="0"/>
              </a:rPr>
              <a:t>determine when different "signal patterns" are the same object or when similar patterns are different </a:t>
            </a:r>
            <a:r>
              <a:rPr lang="en-US" sz="2800" dirty="0" smtClean="0">
                <a:solidFill>
                  <a:srgbClr val="FF0000"/>
                </a:solidFill>
                <a:latin typeface="UC Berkeley OS Sign"/>
                <a:cs typeface="Arial" pitchFamily="34" charset="0"/>
                <a:sym typeface="Arial" pitchFamily="34" charset="0"/>
              </a:rPr>
              <a:t>ones?</a:t>
            </a: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9428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8093" y="4572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The Semantic Gap</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28600" y="1295400"/>
            <a:ext cx="8458200" cy="476492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Instruments, devices, and sensors encode data in formats that are optimized for efficient capture, storage, decoding, or other processing</a:t>
            </a:r>
          </a:p>
          <a:p>
            <a:pPr marL="800100" lvl="1" indent="-342900" eaLnBrk="0" fontAlgn="base" hangingPunct="0">
              <a:lnSpc>
                <a:spcPct val="93000"/>
              </a:lnSpc>
              <a:spcBef>
                <a:spcPts val="1800"/>
              </a:spcBef>
              <a:spcAft>
                <a:spcPct val="0"/>
              </a:spcAft>
              <a:buFont typeface="Arial" pitchFamily="34" charset="0"/>
              <a:buChar char="•"/>
            </a:pPr>
            <a:r>
              <a:rPr lang="en-US" sz="2800" dirty="0" smtClean="0">
                <a:solidFill>
                  <a:srgbClr val="FF0000"/>
                </a:solidFill>
                <a:latin typeface="UC Berkeley OS Sign"/>
                <a:cs typeface="Arial" pitchFamily="34" charset="0"/>
                <a:sym typeface="Arial" pitchFamily="34" charset="0"/>
              </a:rPr>
              <a:t>What kind of information is typically encoded?</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 representation of the object can't be (easily) processed to understand what the object "means"</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So there is a semantic gap between the descriptions that people assign and those that can be assigned by automated mechanisms or that are otherwise built into the storage format</a:t>
            </a:r>
            <a:endParaRPr lang="en-US" sz="2800" dirty="0">
              <a:latin typeface="UC Berkeley OS Sign"/>
              <a:cs typeface="Arial" pitchFamily="34" charset="0"/>
              <a:sym typeface="Arial" pitchFamily="34" charset="0"/>
            </a:endParaRPr>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158"/>
            <a:ext cx="8229600" cy="1143000"/>
          </a:xfrm>
        </p:spPr>
        <p:txBody>
          <a:bodyPr/>
          <a:lstStyle/>
          <a:p>
            <a:r>
              <a:rPr lang="en-US" dirty="0" smtClean="0"/>
              <a:t>Luminosity Histogram</a:t>
            </a:r>
            <a:endParaRPr lang="en-US" dirty="0"/>
          </a:p>
        </p:txBody>
      </p:sp>
      <p:pic>
        <p:nvPicPr>
          <p:cNvPr id="4" name="Content Placeholder 3"/>
          <p:cNvPicPr>
            <a:picLocks noGrp="1" noChangeAspect="1"/>
          </p:cNvPicPr>
          <p:nvPr>
            <p:ph idx="1"/>
          </p:nvPr>
        </p:nvPicPr>
        <p:blipFill>
          <a:blip r:embed="rId3"/>
          <a:stretch>
            <a:fillRect/>
          </a:stretch>
        </p:blipFill>
        <p:spPr>
          <a:xfrm>
            <a:off x="1104900" y="1295401"/>
            <a:ext cx="7097872" cy="5246858"/>
          </a:xfrm>
          <a:prstGeom prst="rect">
            <a:avLst/>
          </a:prstGeom>
        </p:spPr>
      </p:pic>
    </p:spTree>
    <p:extLst>
      <p:ext uri="{BB962C8B-B14F-4D97-AF65-F5344CB8AC3E}">
        <p14:creationId xmlns:p14="http://schemas.microsoft.com/office/powerpoint/2010/main" val="467653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158"/>
            <a:ext cx="8229600" cy="1143000"/>
          </a:xfrm>
        </p:spPr>
        <p:txBody>
          <a:bodyPr/>
          <a:lstStyle/>
          <a:p>
            <a:r>
              <a:rPr lang="en-US" dirty="0" smtClean="0"/>
              <a:t>Color Histogram</a:t>
            </a:r>
            <a:endParaRPr lang="en-US" dirty="0"/>
          </a:p>
        </p:txBody>
      </p:sp>
      <p:pic>
        <p:nvPicPr>
          <p:cNvPr id="3" name="Picture 2"/>
          <p:cNvPicPr>
            <a:picLocks noChangeAspect="1"/>
          </p:cNvPicPr>
          <p:nvPr/>
        </p:nvPicPr>
        <p:blipFill>
          <a:blip r:embed="rId3"/>
          <a:stretch>
            <a:fillRect/>
          </a:stretch>
        </p:blipFill>
        <p:spPr>
          <a:xfrm>
            <a:off x="685800" y="1143000"/>
            <a:ext cx="7393647" cy="5598047"/>
          </a:xfrm>
          <a:prstGeom prst="rect">
            <a:avLst/>
          </a:prstGeom>
        </p:spPr>
      </p:pic>
    </p:spTree>
    <p:extLst>
      <p:ext uri="{BB962C8B-B14F-4D97-AF65-F5344CB8AC3E}">
        <p14:creationId xmlns:p14="http://schemas.microsoft.com/office/powerpoint/2010/main" val="255957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003" y="-44970"/>
            <a:ext cx="5026819" cy="1143000"/>
          </a:xfrm>
        </p:spPr>
        <p:txBody>
          <a:bodyPr>
            <a:normAutofit/>
          </a:bodyPr>
          <a:lstStyle/>
          <a:p>
            <a:r>
              <a:rPr lang="en-US" dirty="0" err="1" smtClean="0"/>
              <a:t>Spectogram</a:t>
            </a:r>
            <a:r>
              <a:rPr lang="en-US" dirty="0" smtClean="0"/>
              <a:t> </a:t>
            </a:r>
            <a:endParaRPr lang="en-US" dirty="0"/>
          </a:p>
        </p:txBody>
      </p:sp>
      <p:sp>
        <p:nvSpPr>
          <p:cNvPr id="3" name="Rectangle 2"/>
          <p:cNvSpPr/>
          <p:nvPr/>
        </p:nvSpPr>
        <p:spPr>
          <a:xfrm>
            <a:off x="228600" y="1981200"/>
            <a:ext cx="2362200" cy="3539430"/>
          </a:xfrm>
          <a:prstGeom prst="rect">
            <a:avLst/>
          </a:prstGeom>
        </p:spPr>
        <p:txBody>
          <a:bodyPr wrap="square">
            <a:spAutoFit/>
          </a:bodyPr>
          <a:lstStyle/>
          <a:p>
            <a:r>
              <a:rPr lang="en-US" sz="2800" dirty="0" smtClean="0"/>
              <a:t>a </a:t>
            </a:r>
            <a:r>
              <a:rPr lang="en-US" sz="2800" dirty="0"/>
              <a:t>visual </a:t>
            </a:r>
            <a:r>
              <a:rPr lang="en-US" sz="2800" dirty="0" smtClean="0"/>
              <a:t>representation</a:t>
            </a:r>
            <a:br>
              <a:rPr lang="en-US" sz="2800" dirty="0" smtClean="0"/>
            </a:br>
            <a:r>
              <a:rPr lang="en-US" sz="2800" dirty="0" smtClean="0"/>
              <a:t> </a:t>
            </a:r>
            <a:r>
              <a:rPr lang="en-US" sz="2800" dirty="0"/>
              <a:t>of the spectrum of </a:t>
            </a:r>
            <a:r>
              <a:rPr lang="en-US" sz="2800" dirty="0" smtClean="0"/>
              <a:t>frequencies</a:t>
            </a:r>
            <a:br>
              <a:rPr lang="en-US" sz="2800" dirty="0" smtClean="0"/>
            </a:br>
            <a:r>
              <a:rPr lang="en-US" sz="2800" dirty="0" smtClean="0"/>
              <a:t> </a:t>
            </a:r>
            <a:r>
              <a:rPr lang="en-US" sz="2800" dirty="0"/>
              <a:t>of a </a:t>
            </a:r>
            <a:r>
              <a:rPr lang="en-US" sz="2800" dirty="0" smtClean="0"/>
              <a:t>signal</a:t>
            </a:r>
            <a:br>
              <a:rPr lang="en-US" sz="2800" dirty="0" smtClean="0"/>
            </a:br>
            <a:r>
              <a:rPr lang="en-US" sz="2800" dirty="0" smtClean="0"/>
              <a:t> </a:t>
            </a:r>
            <a:r>
              <a:rPr lang="en-US" sz="2800" dirty="0"/>
              <a:t>as it </a:t>
            </a:r>
            <a:r>
              <a:rPr lang="en-US" sz="2800" dirty="0" smtClean="0"/>
              <a:t>varies</a:t>
            </a:r>
            <a:br>
              <a:rPr lang="en-US" sz="2800" dirty="0" smtClean="0"/>
            </a:br>
            <a:r>
              <a:rPr lang="en-US" sz="2800" dirty="0" smtClean="0"/>
              <a:t> </a:t>
            </a:r>
            <a:r>
              <a:rPr lang="en-US" sz="2800" dirty="0"/>
              <a:t>with time</a:t>
            </a:r>
          </a:p>
        </p:txBody>
      </p:sp>
      <p:sp>
        <p:nvSpPr>
          <p:cNvPr id="7" name="TextBox 6"/>
          <p:cNvSpPr txBox="1"/>
          <p:nvPr/>
        </p:nvSpPr>
        <p:spPr>
          <a:xfrm>
            <a:off x="3657600" y="6353331"/>
            <a:ext cx="8384381" cy="369332"/>
          </a:xfrm>
          <a:prstGeom prst="rect">
            <a:avLst/>
          </a:prstGeom>
          <a:noFill/>
        </p:spPr>
        <p:txBody>
          <a:bodyPr wrap="square" rtlCol="0">
            <a:spAutoFit/>
          </a:bodyPr>
          <a:lstStyle/>
          <a:p>
            <a:r>
              <a:rPr lang="en-US" dirty="0">
                <a:hlinkClick r:id="rId3"/>
              </a:rPr>
              <a:t>https://academo.org/demos/spectrum-analyzer/</a:t>
            </a:r>
            <a:endParaRPr lang="en-US" dirty="0"/>
          </a:p>
        </p:txBody>
      </p:sp>
      <p:pic>
        <p:nvPicPr>
          <p:cNvPr id="8" name="Picture 7"/>
          <p:cNvPicPr>
            <a:picLocks noChangeAspect="1"/>
          </p:cNvPicPr>
          <p:nvPr/>
        </p:nvPicPr>
        <p:blipFill>
          <a:blip r:embed="rId4"/>
          <a:stretch>
            <a:fillRect/>
          </a:stretch>
        </p:blipFill>
        <p:spPr>
          <a:xfrm>
            <a:off x="2743200" y="948525"/>
            <a:ext cx="6073135" cy="5376075"/>
          </a:xfrm>
          <a:prstGeom prst="rect">
            <a:avLst/>
          </a:prstGeom>
        </p:spPr>
      </p:pic>
    </p:spTree>
    <p:extLst>
      <p:ext uri="{BB962C8B-B14F-4D97-AF65-F5344CB8AC3E}">
        <p14:creationId xmlns:p14="http://schemas.microsoft.com/office/powerpoint/2010/main" val="2478767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smtClean="0"/>
              <a:t>What’s this Picture About?</a:t>
            </a:r>
            <a:endParaRPr lang="en-US" b="1" dirty="0"/>
          </a:p>
        </p:txBody>
      </p:sp>
      <p:pic>
        <p:nvPicPr>
          <p:cNvPr id="3" name="Picture 2" descr="DublinCore.JPG"/>
          <p:cNvPicPr>
            <a:picLocks noChangeAspect="1"/>
          </p:cNvPicPr>
          <p:nvPr/>
        </p:nvPicPr>
        <p:blipFill>
          <a:blip r:embed="rId3" cstate="print"/>
          <a:stretch>
            <a:fillRect/>
          </a:stretch>
        </p:blipFill>
        <p:spPr>
          <a:xfrm>
            <a:off x="469947" y="1066800"/>
            <a:ext cx="8064453" cy="547812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smtClean="0"/>
              <a:t>Name That Tune</a:t>
            </a:r>
            <a:endParaRPr lang="en-US" b="1" dirty="0"/>
          </a:p>
        </p:txBody>
      </p:sp>
      <p:pic>
        <p:nvPicPr>
          <p:cNvPr id="3" name="Picture 2" descr="DublinCore.JPG"/>
          <p:cNvPicPr>
            <a:picLocks noChangeAspect="1"/>
          </p:cNvPicPr>
          <p:nvPr/>
        </p:nvPicPr>
        <p:blipFill>
          <a:blip r:embed="rId3" cstate="print"/>
          <a:stretch>
            <a:fillRect/>
          </a:stretch>
        </p:blipFill>
        <p:spPr>
          <a:xfrm>
            <a:off x="469947" y="1570828"/>
            <a:ext cx="8064453" cy="4470069"/>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49978" y="2568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Bridging the Semantic Gap, or Not?  </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13488" y="1552899"/>
            <a:ext cx="8001000" cy="4304991"/>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400" dirty="0" smtClean="0">
                <a:latin typeface="UC Berkeley OS Sign"/>
                <a:cs typeface="Arial" pitchFamily="34" charset="0"/>
                <a:sym typeface="Arial" pitchFamily="34" charset="0"/>
              </a:rPr>
              <a:t>Bridging the semantic gap means extracting features from non-text content and finding ways to infer semantic-level descriptions from them, even if those features are not interpretable</a:t>
            </a:r>
          </a:p>
          <a:p>
            <a:pPr marL="342900" indent="-342900" eaLnBrk="0" fontAlgn="base" hangingPunct="0">
              <a:lnSpc>
                <a:spcPct val="93000"/>
              </a:lnSpc>
              <a:spcBef>
                <a:spcPts val="1800"/>
              </a:spcBef>
              <a:spcAft>
                <a:spcPct val="0"/>
              </a:spcAft>
              <a:buFont typeface="Arial" pitchFamily="34" charset="0"/>
              <a:buChar char="•"/>
            </a:pPr>
            <a:r>
              <a:rPr lang="en-US" sz="2400" dirty="0" smtClean="0">
                <a:latin typeface="UC Berkeley OS Sign"/>
                <a:cs typeface="Arial" pitchFamily="34" charset="0"/>
                <a:sym typeface="Arial" pitchFamily="34" charset="0"/>
              </a:rPr>
              <a:t>An </a:t>
            </a:r>
            <a:r>
              <a:rPr lang="en-US" sz="2400" dirty="0" smtClean="0">
                <a:solidFill>
                  <a:srgbClr val="FF0000"/>
                </a:solidFill>
                <a:latin typeface="UC Berkeley OS Sign"/>
                <a:cs typeface="Arial" pitchFamily="34" charset="0"/>
                <a:sym typeface="Arial" pitchFamily="34" charset="0"/>
              </a:rPr>
              <a:t>image signature  </a:t>
            </a:r>
            <a:r>
              <a:rPr lang="en-US" sz="2400" dirty="0" smtClean="0">
                <a:latin typeface="UC Berkeley OS Sign"/>
                <a:cs typeface="Arial" pitchFamily="34" charset="0"/>
                <a:sym typeface="Arial" pitchFamily="34" charset="0"/>
              </a:rPr>
              <a:t>can be extracted </a:t>
            </a:r>
            <a:r>
              <a:rPr lang="en-US" sz="2400" dirty="0">
                <a:latin typeface="UC Berkeley OS Sign"/>
                <a:cs typeface="Arial" pitchFamily="34" charset="0"/>
                <a:sym typeface="Arial" pitchFamily="34" charset="0"/>
              </a:rPr>
              <a:t>from low-level features like color, shape, texture, and </a:t>
            </a:r>
            <a:r>
              <a:rPr lang="en-US" sz="2400" dirty="0" smtClean="0">
                <a:latin typeface="UC Berkeley OS Sign"/>
                <a:cs typeface="Arial" pitchFamily="34" charset="0"/>
                <a:sym typeface="Arial" pitchFamily="34" charset="0"/>
              </a:rPr>
              <a:t>luminosity, and images are classified by computing the similarity between signatures</a:t>
            </a:r>
          </a:p>
          <a:p>
            <a:pPr marL="342900" indent="-342900" eaLnBrk="0" fontAlgn="base" hangingPunct="0">
              <a:lnSpc>
                <a:spcPct val="93000"/>
              </a:lnSpc>
              <a:spcBef>
                <a:spcPts val="1800"/>
              </a:spcBef>
              <a:spcAft>
                <a:spcPct val="0"/>
              </a:spcAft>
              <a:buFont typeface="Arial" pitchFamily="34" charset="0"/>
              <a:buChar char="•"/>
            </a:pPr>
            <a:r>
              <a:rPr lang="en-US" sz="2400" dirty="0" smtClean="0">
                <a:latin typeface="UC Berkeley OS Sign"/>
                <a:cs typeface="Arial" pitchFamily="34" charset="0"/>
                <a:sym typeface="Arial" pitchFamily="34" charset="0"/>
              </a:rPr>
              <a:t>More recent </a:t>
            </a:r>
            <a:r>
              <a:rPr lang="en-US" sz="2400" dirty="0" smtClean="0">
                <a:solidFill>
                  <a:srgbClr val="FF0000"/>
                </a:solidFill>
                <a:latin typeface="UC Berkeley OS Sign"/>
                <a:cs typeface="Arial" pitchFamily="34" charset="0"/>
                <a:sym typeface="Arial" pitchFamily="34" charset="0"/>
              </a:rPr>
              <a:t>deep learning </a:t>
            </a:r>
            <a:r>
              <a:rPr lang="en-US" sz="2400" dirty="0" smtClean="0">
                <a:latin typeface="UC Berkeley OS Sign"/>
                <a:cs typeface="Arial" pitchFamily="34" charset="0"/>
                <a:sym typeface="Arial" pitchFamily="34" charset="0"/>
              </a:rPr>
              <a:t>approaches combine several layers of feature extractors to significantly improve object recognition</a:t>
            </a:r>
            <a:endParaRPr lang="en-US" sz="2800" dirty="0" smtClean="0">
              <a:latin typeface="UC Berkeley OS Sign"/>
              <a:cs typeface="Arial" pitchFamily="34" charset="0"/>
              <a:sym typeface="Arial" pitchFamily="34" charset="0"/>
            </a:endParaRPr>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46010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4572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The Proliferation Problem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632052"/>
            <a:ext cx="8036719" cy="5225948"/>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Digital cameras, video recorders, and smart phones have increased resolution and greater storage capacity every year</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Non-professional consumers create very large collections of multimedia objects  </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 average object has less value and doesn't justify much effort to organize and describe it</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These “objects” include audio or video “snippets” that can stand alone </a:t>
            </a:r>
          </a:p>
          <a:p>
            <a:endParaRPr lang="en-US" sz="2800" dirty="0" smtClean="0"/>
          </a:p>
          <a:p>
            <a:endParaRPr lang="en-US" sz="28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17612"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Plan for Today’s </a:t>
            </a:r>
            <a:r>
              <a:rPr lang="en-US" sz="4000" b="1" dirty="0" smtClean="0">
                <a:sym typeface="UC Berkeley OS Sign"/>
              </a:rPr>
              <a:t>Lecture</a:t>
            </a:r>
            <a:endParaRPr lang="en-US" sz="4000" b="1"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606885"/>
            <a:ext cx="8036719" cy="3333443"/>
          </a:xfrm>
          <a:prstGeom prst="rect">
            <a:avLst/>
          </a:prstGeom>
          <a:noFill/>
          <a:ln w="9525">
            <a:noFill/>
            <a:miter lim="800000"/>
            <a:headEnd/>
            <a:tailEnd/>
          </a:ln>
        </p:spPr>
        <p:txBody>
          <a:bodyPr lIns="64291" tIns="32146" rIns="64291" bIns="32146">
            <a:spAutoFit/>
          </a:bodyPr>
          <a:lstStyle/>
          <a:p>
            <a:pPr marL="342900" lvl="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Arial" pitchFamily="34" charset="0"/>
              </a:rPr>
              <a:t>Introduction to Describing Non-text Resources</a:t>
            </a:r>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UC Berkeley OS Sign"/>
              </a:rPr>
              <a:t>“Professional” Descriptions</a:t>
            </a:r>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UC Berkeley OS Sign"/>
              </a:rPr>
              <a:t>“Contextual” Descriptions</a:t>
            </a:r>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UC Berkeley OS Sign"/>
              </a:rPr>
              <a:t>Describing Music</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066800" y="30555"/>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Are these New Problems?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64892" y="457200"/>
            <a:ext cx="8036719" cy="5857531"/>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Museums face some of the same or similar problems in describing art works and artifacts:</a:t>
            </a:r>
          </a:p>
          <a:p>
            <a:pPr marL="3429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There may be many artifacts that represent the same "work" - this is like the "sensory" gap</a:t>
            </a:r>
          </a:p>
          <a:p>
            <a:pPr marL="3429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 materials or medium in which the artifact is embodied don't convey semantics "on their surface" - this is the semantic gap</a:t>
            </a:r>
          </a:p>
          <a:p>
            <a:pPr marL="3429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There may be so many artifacts of a particular type that some get only limited descriptions - this is like the proliferation problem </a:t>
            </a:r>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smtClean="0"/>
              <a:t>Name That Tune</a:t>
            </a:r>
            <a:endParaRPr lang="en-US" b="1" dirty="0"/>
          </a:p>
        </p:txBody>
      </p:sp>
      <p:pic>
        <p:nvPicPr>
          <p:cNvPr id="3" name="Picture 2" descr="DublinCore.JPG"/>
          <p:cNvPicPr>
            <a:picLocks noChangeAspect="1"/>
          </p:cNvPicPr>
          <p:nvPr/>
        </p:nvPicPr>
        <p:blipFill>
          <a:blip r:embed="rId3" cstate="print"/>
          <a:stretch>
            <a:fillRect/>
          </a:stretch>
        </p:blipFill>
        <p:spPr>
          <a:xfrm>
            <a:off x="838200" y="990600"/>
            <a:ext cx="7489090" cy="497409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620000" cy="1143000"/>
          </a:xfrm>
        </p:spPr>
        <p:txBody>
          <a:bodyPr>
            <a:normAutofit fontScale="90000"/>
          </a:bodyPr>
          <a:lstStyle/>
          <a:p>
            <a:r>
              <a:rPr lang="en-US" b="1" dirty="0" smtClean="0"/>
              <a:t>Music Box Controlled by </a:t>
            </a:r>
            <a:r>
              <a:rPr lang="en-US" b="1" dirty="0" smtClean="0"/>
              <a:t/>
            </a:r>
            <a:br>
              <a:rPr lang="en-US" b="1" dirty="0" smtClean="0"/>
            </a:br>
            <a:r>
              <a:rPr lang="en-US" b="1" dirty="0" smtClean="0"/>
              <a:t>Spoked </a:t>
            </a:r>
            <a:r>
              <a:rPr lang="en-US" b="1" dirty="0" smtClean="0"/>
              <a:t>Cylinder</a:t>
            </a:r>
            <a:endParaRPr lang="en-US" b="1" dirty="0"/>
          </a:p>
        </p:txBody>
      </p:sp>
      <p:pic>
        <p:nvPicPr>
          <p:cNvPr id="3" name="Picture 2" descr="DublinCore.JPG"/>
          <p:cNvPicPr>
            <a:picLocks noChangeAspect="1"/>
          </p:cNvPicPr>
          <p:nvPr/>
        </p:nvPicPr>
        <p:blipFill>
          <a:blip r:embed="rId3" cstate="print"/>
          <a:stretch>
            <a:fillRect/>
          </a:stretch>
        </p:blipFill>
        <p:spPr>
          <a:xfrm>
            <a:off x="381000" y="1295400"/>
            <a:ext cx="8179084" cy="543237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Pottery Shards</a:t>
            </a:r>
            <a:endParaRPr lang="en-US" dirty="0"/>
          </a:p>
        </p:txBody>
      </p:sp>
      <p:pic>
        <p:nvPicPr>
          <p:cNvPr id="3" name="Picture 2"/>
          <p:cNvPicPr>
            <a:picLocks noChangeAspect="1"/>
          </p:cNvPicPr>
          <p:nvPr/>
        </p:nvPicPr>
        <p:blipFill>
          <a:blip r:embed="rId3"/>
          <a:stretch>
            <a:fillRect/>
          </a:stretch>
        </p:blipFill>
        <p:spPr>
          <a:xfrm>
            <a:off x="968115" y="1141841"/>
            <a:ext cx="7207770" cy="5716159"/>
          </a:xfrm>
          <a:prstGeom prst="rect">
            <a:avLst/>
          </a:prstGeom>
        </p:spPr>
      </p:pic>
    </p:spTree>
    <p:extLst>
      <p:ext uri="{BB962C8B-B14F-4D97-AF65-F5344CB8AC3E}">
        <p14:creationId xmlns:p14="http://schemas.microsoft.com/office/powerpoint/2010/main" val="4248585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25464" y="-46494"/>
            <a:ext cx="8284243" cy="1237492"/>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Some Problems May Be New</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0107" y="1153435"/>
            <a:ext cx="8229600" cy="4564228"/>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 temporal structure of music and video mandates new descriptive vocabulary and new ways to identify meaningful components </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Music and video meet emotional/psychological needs that are more complex than those for </a:t>
            </a:r>
            <a:r>
              <a:rPr lang="en-US" sz="2800" dirty="0" smtClean="0">
                <a:latin typeface="UC Berkeley OS Sign"/>
                <a:cs typeface="Arial" pitchFamily="34" charset="0"/>
                <a:sym typeface="Arial" pitchFamily="34" charset="0"/>
              </a:rPr>
              <a:t>“text documents</a:t>
            </a:r>
            <a:r>
              <a:rPr lang="en-US" sz="2800" dirty="0" smtClean="0">
                <a:latin typeface="UC Berkeley OS Sign"/>
                <a:cs typeface="Arial" pitchFamily="34" charset="0"/>
                <a:sym typeface="Arial" pitchFamily="34" charset="0"/>
              </a:rPr>
              <a:t>" - so the descriptions of the latter have to be able to address these needs</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People don't usually access or retrieve music or video "to satisfy information requirements”</a:t>
            </a:r>
          </a:p>
          <a:p>
            <a:r>
              <a:rPr lang="en-US" sz="2800" dirty="0" smtClean="0"/>
              <a:t> </a:t>
            </a:r>
            <a:endParaRPr lang="en-US" sz="28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Autofit/>
          </a:bodyPr>
          <a:lstStyle/>
          <a:p>
            <a:r>
              <a:rPr lang="en-US" sz="4800" b="1" dirty="0" smtClean="0"/>
              <a:t>Professional Descriptions </a:t>
            </a:r>
            <a:br>
              <a:rPr lang="en-US" sz="4800" b="1" dirty="0" smtClean="0"/>
            </a:br>
            <a:r>
              <a:rPr lang="en-US" sz="4800" b="1" dirty="0" smtClean="0"/>
              <a:t>for Non-text Resources</a:t>
            </a:r>
            <a:endParaRPr lang="en-US" sz="4800" b="1" dirty="0"/>
          </a:p>
        </p:txBody>
      </p:sp>
    </p:spTree>
    <p:extLst>
      <p:ext uri="{BB962C8B-B14F-4D97-AF65-F5344CB8AC3E}">
        <p14:creationId xmlns:p14="http://schemas.microsoft.com/office/powerpoint/2010/main" val="633086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066800" y="359936"/>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"Professional" Descriptions for Multimedia and Non-textual Works</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3302" y="1756117"/>
            <a:ext cx="8036719" cy="436353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Museum works and other non-text artifacts have long been described by professionals using structured resource descriptions according to classification rules</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 descriptions are often "layered" beginning with accessible properties with more analytic descriptions added for those objects that warrant them </a:t>
            </a:r>
          </a:p>
          <a:p>
            <a:endParaRPr lang="en-US" sz="2800" dirty="0" smtClean="0"/>
          </a:p>
          <a:p>
            <a:r>
              <a:rPr lang="en-US" sz="2800" dirty="0" smtClean="0"/>
              <a:t> </a:t>
            </a:r>
            <a:endParaRPr lang="en-US" sz="2800" dirty="0"/>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Layered Descriptions</a:t>
            </a:r>
            <a:endParaRPr lang="en-US" b="1" dirty="0"/>
          </a:p>
        </p:txBody>
      </p:sp>
      <p:sp>
        <p:nvSpPr>
          <p:cNvPr id="3" name="Content Placeholder 2"/>
          <p:cNvSpPr>
            <a:spLocks noGrp="1"/>
          </p:cNvSpPr>
          <p:nvPr>
            <p:ph idx="1"/>
          </p:nvPr>
        </p:nvSpPr>
        <p:spPr/>
        <p:txBody>
          <a:bodyPr/>
          <a:lstStyle/>
          <a:p>
            <a:r>
              <a:rPr lang="en-US" b="1" dirty="0">
                <a:solidFill>
                  <a:srgbClr val="FF0000"/>
                </a:solidFill>
              </a:rPr>
              <a:t>Why do we need different levels of description? </a:t>
            </a:r>
            <a:endParaRPr lang="en-US" b="1" dirty="0" smtClean="0">
              <a:solidFill>
                <a:srgbClr val="FF0000"/>
              </a:solidFill>
            </a:endParaRPr>
          </a:p>
          <a:p>
            <a:r>
              <a:rPr lang="en-US" b="1" dirty="0" smtClean="0">
                <a:solidFill>
                  <a:srgbClr val="FF0000"/>
                </a:solidFill>
              </a:rPr>
              <a:t>Does every resource need them? </a:t>
            </a:r>
            <a:r>
              <a:rPr lang="en-US" b="1" dirty="0">
                <a:solidFill>
                  <a:srgbClr val="FF0000"/>
                </a:solidFill>
              </a:rPr>
              <a:t>For what kinds of works </a:t>
            </a:r>
            <a:r>
              <a:rPr lang="en-US" b="1" dirty="0" smtClean="0">
                <a:solidFill>
                  <a:srgbClr val="FF0000"/>
                </a:solidFill>
              </a:rPr>
              <a:t>is it worth making </a:t>
            </a:r>
            <a:r>
              <a:rPr lang="en-US" b="1" dirty="0">
                <a:solidFill>
                  <a:srgbClr val="FF0000"/>
                </a:solidFill>
              </a:rPr>
              <a:t>this investment</a:t>
            </a:r>
            <a:r>
              <a:rPr lang="en-US" b="1" dirty="0" smtClean="0">
                <a:solidFill>
                  <a:srgbClr val="FF0000"/>
                </a:solidFill>
              </a:rPr>
              <a:t>?</a:t>
            </a:r>
          </a:p>
          <a:p>
            <a:r>
              <a:rPr lang="en-US" b="1" dirty="0" smtClean="0">
                <a:solidFill>
                  <a:srgbClr val="FF0000"/>
                </a:solidFill>
              </a:rPr>
              <a:t>What </a:t>
            </a:r>
            <a:r>
              <a:rPr lang="en-US" b="1" dirty="0">
                <a:solidFill>
                  <a:srgbClr val="FF0000"/>
                </a:solidFill>
              </a:rPr>
              <a:t>kinds of people/skills are required to be </a:t>
            </a:r>
            <a:r>
              <a:rPr lang="en-US" b="1" dirty="0" smtClean="0">
                <a:solidFill>
                  <a:srgbClr val="FF0000"/>
                </a:solidFill>
              </a:rPr>
              <a:t>work at </a:t>
            </a:r>
            <a:r>
              <a:rPr lang="en-US" b="1" dirty="0">
                <a:solidFill>
                  <a:srgbClr val="FF0000"/>
                </a:solidFill>
              </a:rPr>
              <a:t>each of these levels" -- and at what cost? </a:t>
            </a:r>
            <a:endParaRPr lang="en-US" dirty="0"/>
          </a:p>
        </p:txBody>
      </p:sp>
    </p:spTree>
    <p:extLst>
      <p:ext uri="{BB962C8B-B14F-4D97-AF65-F5344CB8AC3E}">
        <p14:creationId xmlns:p14="http://schemas.microsoft.com/office/powerpoint/2010/main" val="464115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13605"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t>Panofsky's Three Levels of Meaning</a:t>
            </a:r>
            <a:endParaRPr lang="en-US" sz="40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70616" y="1649203"/>
            <a:ext cx="8036719" cy="5056992"/>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Arial" pitchFamily="34" charset="0"/>
              </a:rPr>
              <a:t>Description ("Preiconographic“ or “Primary”)</a:t>
            </a:r>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Arial" pitchFamily="34" charset="0"/>
              </a:rPr>
              <a:t>Identification ("Iconographic“ or “Secondary”)</a:t>
            </a:r>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Arial" pitchFamily="34" charset="0"/>
              </a:rPr>
              <a:t>Interpretation ("Iconologic“)</a:t>
            </a:r>
          </a:p>
          <a:p>
            <a:endParaRPr lang="en-US" sz="2800" dirty="0" smtClean="0"/>
          </a:p>
          <a:p>
            <a:r>
              <a:rPr lang="en-US" sz="2800" dirty="0" smtClean="0"/>
              <a:t> </a:t>
            </a:r>
            <a:endParaRPr lang="en-US" sz="28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228600" y="609600"/>
            <a:ext cx="8495853"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  </a:t>
            </a:r>
            <a:r>
              <a:rPr lang="en-US" sz="4900" b="1" dirty="0" smtClean="0"/>
              <a:t>Description / “Preiconographic” /</a:t>
            </a:r>
            <a:br>
              <a:rPr lang="en-US" sz="4900" b="1" dirty="0" smtClean="0"/>
            </a:br>
            <a:r>
              <a:rPr lang="en-US" sz="4900" b="1" dirty="0" smtClean="0"/>
              <a:t> Primary Level</a:t>
            </a:r>
            <a:endParaRPr lang="en-US" sz="49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78745" y="914400"/>
            <a:ext cx="8458200" cy="6602607"/>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Arial" pitchFamily="34" charset="0"/>
              </a:rPr>
              <a:t>The "primary" or "natural" subject matter of a work</a:t>
            </a:r>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Arial" pitchFamily="34" charset="0"/>
              </a:rPr>
              <a:t>“The kind of thing” -  the generic elements or things depicted in, on, or by an object / image / art work</a:t>
            </a:r>
          </a:p>
          <a:p>
            <a:pPr marL="342900" indent="-342900" eaLnBrk="0" fontAlgn="base" hangingPunct="0">
              <a:lnSpc>
                <a:spcPct val="93000"/>
              </a:lnSpc>
              <a:spcBef>
                <a:spcPts val="1800"/>
              </a:spcBef>
              <a:spcAft>
                <a:spcPct val="0"/>
              </a:spcAft>
              <a:buFont typeface="Arial" pitchFamily="34" charset="0"/>
              <a:buChar char="•"/>
            </a:pPr>
            <a:r>
              <a:rPr lang="en-US" sz="3600" dirty="0" smtClean="0">
                <a:latin typeface="UC Berkeley OS Sign"/>
                <a:cs typeface="Arial" pitchFamily="34" charset="0"/>
                <a:sym typeface="Arial" pitchFamily="34" charset="0"/>
              </a:rPr>
              <a:t>These would be recognizable by anyone, regardless of their expertise or training</a:t>
            </a:r>
          </a:p>
          <a:p>
            <a:endParaRPr lang="en-US" sz="2800" dirty="0" smtClean="0"/>
          </a:p>
          <a:p>
            <a:r>
              <a:rPr lang="en-US" sz="2800" dirty="0" smtClean="0"/>
              <a:t> </a:t>
            </a:r>
            <a:endParaRPr lang="en-US" sz="28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83121" y="1044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smtClean="0">
                <a:sym typeface="UC Berkeley OS Sign"/>
              </a:rPr>
              <a:t>Non-text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779116" y="1295400"/>
            <a:ext cx="8036719" cy="4655920"/>
          </a:xfrm>
          <a:prstGeom prst="rect">
            <a:avLst/>
          </a:prstGeom>
          <a:noFill/>
          <a:ln w="9525">
            <a:noFill/>
            <a:miter lim="800000"/>
            <a:headEnd/>
            <a:tailEnd/>
          </a:ln>
        </p:spPr>
        <p:txBody>
          <a:bodyPr lIns="64291" tIns="32146" rIns="64291" bIns="32146">
            <a:spAutoFit/>
          </a:bodyPr>
          <a:lstStyle/>
          <a:p>
            <a:pPr marL="3429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Tangible Medium</a:t>
            </a:r>
          </a:p>
          <a:p>
            <a:pPr marL="800100" lvl="2"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Art, sculpture, physical designs</a:t>
            </a:r>
          </a:p>
          <a:p>
            <a:pPr marL="3429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Audio (speech, music, sound)</a:t>
            </a:r>
          </a:p>
          <a:p>
            <a:pPr marL="3429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Graphics and Images</a:t>
            </a:r>
          </a:p>
          <a:p>
            <a:pPr marL="3429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“Moving” Images (video)</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Multimedia -- Composed of more than one form of media</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Time-based media -- Audio and video</a:t>
            </a:r>
            <a:endParaRPr lang="en-US" sz="2800" dirty="0">
              <a:latin typeface="UC Berkeley OS Sign"/>
              <a:cs typeface="Arial" pitchFamily="34" charset="0"/>
              <a:sym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646" y="6858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smtClean="0"/>
              <a:t>Identification / “Iconographic” /</a:t>
            </a:r>
            <a:br>
              <a:rPr lang="en-US" b="1" dirty="0" smtClean="0"/>
            </a:br>
            <a:r>
              <a:rPr lang="en-US" b="1" dirty="0" smtClean="0"/>
              <a:t> Secondary Level</a:t>
            </a:r>
            <a:endParaRPr lang="en-US"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646" y="1447800"/>
            <a:ext cx="7772400" cy="5684920"/>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4000" dirty="0" smtClean="0">
                <a:latin typeface="UC Berkeley OS Sign"/>
                <a:cs typeface="Arial" pitchFamily="34" charset="0"/>
                <a:sym typeface="Arial" pitchFamily="34" charset="0"/>
              </a:rPr>
              <a:t>The (authoritative) name of the subject or thing depicted in the work</a:t>
            </a:r>
          </a:p>
          <a:p>
            <a:pPr marL="342900" indent="-342900" eaLnBrk="0" fontAlgn="base" hangingPunct="0">
              <a:lnSpc>
                <a:spcPct val="93000"/>
              </a:lnSpc>
              <a:spcBef>
                <a:spcPts val="1800"/>
              </a:spcBef>
              <a:spcAft>
                <a:spcPct val="0"/>
              </a:spcAft>
              <a:buFont typeface="Arial" pitchFamily="34" charset="0"/>
              <a:buChar char="•"/>
            </a:pPr>
            <a:r>
              <a:rPr lang="en-US" sz="4000" dirty="0" smtClean="0">
                <a:latin typeface="UC Berkeley OS Sign"/>
                <a:cs typeface="Arial" pitchFamily="34" charset="0"/>
                <a:sym typeface="Arial" pitchFamily="34" charset="0"/>
              </a:rPr>
              <a:t>Can require research or fact assembly from sources of social and cultural knowledge</a:t>
            </a:r>
          </a:p>
          <a:p>
            <a:endParaRPr lang="en-US" sz="2800" dirty="0" smtClean="0"/>
          </a:p>
          <a:p>
            <a:r>
              <a:rPr lang="en-US" sz="2800" dirty="0" smtClean="0"/>
              <a:t> </a:t>
            </a:r>
            <a:endParaRPr lang="en-US" sz="28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74754"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b="1" dirty="0" smtClean="0"/>
              <a:t>Interpretation / “Iconologic” Level</a:t>
            </a:r>
            <a:endParaRPr lang="en-US"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99869" y="533400"/>
            <a:ext cx="8915400" cy="7060681"/>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4000" dirty="0" smtClean="0">
                <a:latin typeface="UC Berkeley OS Sign"/>
                <a:cs typeface="Arial" pitchFamily="34" charset="0"/>
                <a:sym typeface="Arial" pitchFamily="34" charset="0"/>
              </a:rPr>
              <a:t>The meaning or theme represented by the subject matter or iconography of the work</a:t>
            </a:r>
          </a:p>
          <a:p>
            <a:pPr marL="342900" indent="-342900" eaLnBrk="0" fontAlgn="base" hangingPunct="0">
              <a:lnSpc>
                <a:spcPct val="93000"/>
              </a:lnSpc>
              <a:spcBef>
                <a:spcPts val="1800"/>
              </a:spcBef>
              <a:spcAft>
                <a:spcPct val="0"/>
              </a:spcAft>
              <a:buFont typeface="Arial" pitchFamily="34" charset="0"/>
              <a:buChar char="•"/>
            </a:pPr>
            <a:r>
              <a:rPr lang="en-US" sz="4000" dirty="0" smtClean="0">
                <a:latin typeface="UC Berkeley OS Sign"/>
                <a:cs typeface="Arial" pitchFamily="34" charset="0"/>
                <a:sym typeface="Arial" pitchFamily="34" charset="0"/>
              </a:rPr>
              <a:t>This meaning is often symbolic, and deeply grounded in the culture in which the work was created</a:t>
            </a:r>
          </a:p>
          <a:p>
            <a:pPr marL="342900" indent="-342900" eaLnBrk="0" fontAlgn="base" hangingPunct="0">
              <a:lnSpc>
                <a:spcPct val="93000"/>
              </a:lnSpc>
              <a:spcBef>
                <a:spcPts val="1800"/>
              </a:spcBef>
              <a:spcAft>
                <a:spcPct val="0"/>
              </a:spcAft>
              <a:buFont typeface="Arial" pitchFamily="34" charset="0"/>
              <a:buChar char="•"/>
            </a:pPr>
            <a:r>
              <a:rPr lang="en-US" sz="4000" dirty="0" smtClean="0">
                <a:latin typeface="UC Berkeley OS Sign"/>
                <a:cs typeface="Arial" pitchFamily="34" charset="0"/>
                <a:sym typeface="Arial" pitchFamily="34" charset="0"/>
              </a:rPr>
              <a:t>Done by domain and methodology experts</a:t>
            </a:r>
          </a:p>
          <a:p>
            <a:endParaRPr lang="en-US" sz="2800" dirty="0" smtClean="0"/>
          </a:p>
          <a:p>
            <a:r>
              <a:rPr lang="en-US" sz="2800" dirty="0" smtClean="0"/>
              <a:t> </a:t>
            </a:r>
            <a:endParaRPr lang="en-US" sz="2800"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52400" y="0"/>
            <a:ext cx="5334000" cy="6084581"/>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2400" dirty="0" smtClean="0">
                <a:latin typeface="UC Berkeley OS Sign"/>
                <a:cs typeface="Arial" pitchFamily="34" charset="0"/>
                <a:sym typeface="Arial" pitchFamily="34" charset="0"/>
              </a:rPr>
              <a:t>PRIMARY: Marble statue of nude woman standing on a seashell</a:t>
            </a:r>
          </a:p>
          <a:p>
            <a:pPr marL="342900" indent="-342900" eaLnBrk="0" fontAlgn="base" hangingPunct="0">
              <a:lnSpc>
                <a:spcPct val="93000"/>
              </a:lnSpc>
              <a:spcBef>
                <a:spcPts val="1800"/>
              </a:spcBef>
              <a:spcAft>
                <a:spcPct val="0"/>
              </a:spcAft>
              <a:buFont typeface="Arial" pitchFamily="34" charset="0"/>
              <a:buChar char="•"/>
            </a:pPr>
            <a:r>
              <a:rPr lang="en-US" sz="2400" dirty="0" smtClean="0">
                <a:latin typeface="UC Berkeley OS Sign"/>
                <a:cs typeface="Arial" pitchFamily="34" charset="0"/>
                <a:sym typeface="Arial" pitchFamily="34" charset="0"/>
              </a:rPr>
              <a:t>SECONDARY: Statue made in 2005 by Lucio Carusi of Carrara, Italy, titled “Venus”, made of local marble</a:t>
            </a:r>
          </a:p>
          <a:p>
            <a:pPr marL="342900" indent="-342900" eaLnBrk="0" fontAlgn="base" hangingPunct="0">
              <a:lnSpc>
                <a:spcPct val="93000"/>
              </a:lnSpc>
              <a:spcBef>
                <a:spcPts val="1800"/>
              </a:spcBef>
              <a:spcAft>
                <a:spcPct val="0"/>
              </a:spcAft>
              <a:buFont typeface="Arial" pitchFamily="34" charset="0"/>
              <a:buChar char="•"/>
            </a:pPr>
            <a:r>
              <a:rPr lang="en-US" sz="2400" dirty="0" smtClean="0">
                <a:latin typeface="UC Berkeley OS Sign"/>
                <a:cs typeface="Arial" pitchFamily="34" charset="0"/>
                <a:sym typeface="Arial" pitchFamily="34" charset="0"/>
              </a:rPr>
              <a:t>INTERPRETIVE: 3D transformation of 1486 painting by Italian painter Sandro Botticelli, titled “Birth of </a:t>
            </a:r>
            <a:r>
              <a:rPr lang="en-US" sz="2400" dirty="0" smtClean="0">
                <a:latin typeface="UC Berkeley OS Sign"/>
                <a:cs typeface="Arial" pitchFamily="34" charset="0"/>
                <a:sym typeface="Arial" pitchFamily="34" charset="0"/>
              </a:rPr>
              <a:t>Venus.” Carusi’s </a:t>
            </a:r>
            <a:r>
              <a:rPr lang="en-US" sz="2400" dirty="0" smtClean="0">
                <a:latin typeface="UC Berkeley OS Sign"/>
                <a:cs typeface="Arial" pitchFamily="34" charset="0"/>
                <a:sym typeface="Arial" pitchFamily="34" charset="0"/>
              </a:rPr>
              <a:t>Venus is substantially slimmer in proportions because of changing  notions of female beauty</a:t>
            </a:r>
          </a:p>
        </p:txBody>
      </p:sp>
      <p:pic>
        <p:nvPicPr>
          <p:cNvPr id="8" name="Picture 7" descr="Venus2.JPG"/>
          <p:cNvPicPr>
            <a:picLocks noChangeAspect="1"/>
          </p:cNvPicPr>
          <p:nvPr/>
        </p:nvPicPr>
        <p:blipFill>
          <a:blip r:embed="rId3" cstate="print"/>
          <a:stretch>
            <a:fillRect/>
          </a:stretch>
        </p:blipFill>
        <p:spPr>
          <a:xfrm>
            <a:off x="5638800" y="533400"/>
            <a:ext cx="2971800" cy="6019800"/>
          </a:xfrm>
          <a:prstGeom prst="rect">
            <a:avLst/>
          </a:prstGeom>
        </p:spPr>
      </p:pic>
      <p:sp>
        <p:nvSpPr>
          <p:cNvPr id="9" name="TextBox 8"/>
          <p:cNvSpPr txBox="1"/>
          <p:nvPr/>
        </p:nvSpPr>
        <p:spPr>
          <a:xfrm>
            <a:off x="304800" y="228600"/>
            <a:ext cx="5181600" cy="584775"/>
          </a:xfrm>
          <a:prstGeom prst="rect">
            <a:avLst/>
          </a:prstGeom>
          <a:noFill/>
        </p:spPr>
        <p:txBody>
          <a:bodyPr wrap="square" rtlCol="0">
            <a:spAutoFit/>
          </a:bodyPr>
          <a:lstStyle/>
          <a:p>
            <a:r>
              <a:rPr lang="en-US" sz="3200" b="1" dirty="0" smtClean="0"/>
              <a:t>Panovsky’s 3-Level Scheme</a:t>
            </a:r>
            <a:endParaRPr lang="en-US" sz="3200" b="1" dirty="0"/>
          </a:p>
        </p:txBody>
      </p:sp>
      <p:sp>
        <p:nvSpPr>
          <p:cNvPr id="10" name="TextBox 9"/>
          <p:cNvSpPr txBox="1"/>
          <p:nvPr/>
        </p:nvSpPr>
        <p:spPr>
          <a:xfrm>
            <a:off x="6172200" y="28545"/>
            <a:ext cx="2286000" cy="400110"/>
          </a:xfrm>
          <a:prstGeom prst="rect">
            <a:avLst/>
          </a:prstGeom>
          <a:noFill/>
        </p:spPr>
        <p:txBody>
          <a:bodyPr wrap="square" rtlCol="0">
            <a:spAutoFit/>
          </a:bodyPr>
          <a:lstStyle/>
          <a:p>
            <a:r>
              <a:rPr lang="en-US" sz="2000" dirty="0" smtClean="0"/>
              <a:t>(TDO Figure 5.6)</a:t>
            </a:r>
            <a:endParaRPr lang="en-US" sz="2000"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0783"/>
            <a:ext cx="3048000" cy="1143000"/>
          </a:xfrm>
        </p:spPr>
        <p:txBody>
          <a:bodyPr>
            <a:normAutofit fontScale="90000"/>
          </a:bodyPr>
          <a:lstStyle/>
          <a:p>
            <a:r>
              <a:rPr lang="en-US" b="1" dirty="0" smtClean="0"/>
              <a:t>“Birth of Venus”</a:t>
            </a:r>
            <a:br>
              <a:rPr lang="en-US" b="1" dirty="0" smtClean="0"/>
            </a:br>
            <a:r>
              <a:rPr lang="en-US" b="1" dirty="0" smtClean="0"/>
              <a:t/>
            </a:r>
            <a:br>
              <a:rPr lang="en-US" b="1" dirty="0" smtClean="0"/>
            </a:br>
            <a:r>
              <a:rPr lang="en-US" b="1" dirty="0" smtClean="0"/>
              <a:t>Uffizi Gallery, Florence Italy</a:t>
            </a:r>
            <a:endParaRPr lang="en-US"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990254" y="972146"/>
            <a:ext cx="6557963" cy="4918472"/>
          </a:xfrm>
        </p:spPr>
      </p:pic>
    </p:spTree>
    <p:extLst>
      <p:ext uri="{BB962C8B-B14F-4D97-AF65-F5344CB8AC3E}">
        <p14:creationId xmlns:p14="http://schemas.microsoft.com/office/powerpoint/2010/main" val="968146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9906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Getty Categories for the Description of Works of Art (CDWA)</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1000" y="1371600"/>
            <a:ext cx="8036719" cy="6348691"/>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 </a:t>
            </a:r>
            <a:r>
              <a:rPr lang="en-US" sz="2800" dirty="0" smtClean="0">
                <a:latin typeface="UC Berkeley OS Sign"/>
                <a:cs typeface="Arial" pitchFamily="34" charset="0"/>
                <a:sym typeface="Arial" pitchFamily="34" charset="0"/>
                <a:hlinkClick r:id="rId3"/>
              </a:rPr>
              <a:t>CDWA</a:t>
            </a:r>
            <a:r>
              <a:rPr lang="en-US" sz="2800" dirty="0" smtClean="0">
                <a:latin typeface="UC Berkeley OS Sign"/>
                <a:cs typeface="Arial" pitchFamily="34" charset="0"/>
                <a:sym typeface="Arial" pitchFamily="34" charset="0"/>
              </a:rPr>
              <a:t> is a massive metadata schema with 532 elements and sub-elements</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Each element typically has a controlled vocabulary or recommends one (</a:t>
            </a:r>
            <a:r>
              <a:rPr lang="en-US" sz="2800" dirty="0" err="1" smtClean="0">
                <a:latin typeface="UC Berkeley OS Sign"/>
                <a:cs typeface="Arial" pitchFamily="34" charset="0"/>
                <a:sym typeface="Arial" pitchFamily="34" charset="0"/>
              </a:rPr>
              <a:t>e.g</a:t>
            </a:r>
            <a:r>
              <a:rPr lang="en-US" sz="2800" dirty="0" smtClean="0">
                <a:latin typeface="UC Berkeley OS Sign"/>
                <a:cs typeface="Arial" pitchFamily="34" charset="0"/>
                <a:sym typeface="Arial" pitchFamily="34" charset="0"/>
              </a:rPr>
              <a:t>, </a:t>
            </a:r>
            <a:r>
              <a:rPr lang="en-US" sz="2800" dirty="0" smtClean="0">
                <a:latin typeface="UC Berkeley OS Sign"/>
                <a:cs typeface="Arial" pitchFamily="34" charset="0"/>
                <a:sym typeface="Arial" pitchFamily="34" charset="0"/>
                <a:hlinkClick r:id="rId4"/>
              </a:rPr>
              <a:t>Art and Architecture Thesaurus</a:t>
            </a:r>
            <a:r>
              <a:rPr lang="en-US" sz="2800" dirty="0" smtClean="0">
                <a:latin typeface="UC Berkeley OS Sign"/>
                <a:cs typeface="Arial" pitchFamily="34" charset="0"/>
                <a:sym typeface="Arial" pitchFamily="34" charset="0"/>
              </a:rPr>
              <a:t>)</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There is a core set of 36 elements</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hlinkClick r:id="rId5"/>
              </a:rPr>
              <a:t>CDWA-</a:t>
            </a:r>
            <a:r>
              <a:rPr lang="en-US" sz="2800" dirty="0" err="1" smtClean="0">
                <a:latin typeface="UC Berkeley OS Sign"/>
                <a:cs typeface="Arial" pitchFamily="34" charset="0"/>
                <a:sym typeface="Arial" pitchFamily="34" charset="0"/>
                <a:hlinkClick r:id="rId5"/>
              </a:rPr>
              <a:t>Lite</a:t>
            </a:r>
            <a:r>
              <a:rPr lang="en-US" sz="2800" dirty="0" smtClean="0">
                <a:latin typeface="UC Berkeley OS Sign"/>
                <a:cs typeface="Arial" pitchFamily="34" charset="0"/>
                <a:sym typeface="Arial" pitchFamily="34" charset="0"/>
              </a:rPr>
              <a:t> is the XML specification for another simple subset of CDWA </a:t>
            </a:r>
          </a:p>
          <a:p>
            <a:endParaRPr lang="en-US" sz="2800" dirty="0" smtClean="0">
              <a:latin typeface="UC Berkeley OS Sign"/>
              <a:cs typeface="Arial" pitchFamily="34" charset="0"/>
              <a:sym typeface="Arial" pitchFamily="34" charset="0"/>
            </a:endParaRPr>
          </a:p>
          <a:p>
            <a:endParaRPr lang="en-US" sz="2800" dirty="0" smtClean="0"/>
          </a:p>
          <a:p>
            <a:r>
              <a:rPr lang="en-US" sz="2800" dirty="0" smtClean="0"/>
              <a:t> </a:t>
            </a:r>
            <a:endParaRPr lang="en-US" sz="28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295400"/>
            <a:ext cx="8036719" cy="1788469"/>
          </a:xfrm>
          <a:prstGeom prst="rect">
            <a:avLst/>
          </a:prstGeom>
          <a:noFill/>
          <a:ln w="9525">
            <a:noFill/>
            <a:miter lim="800000"/>
            <a:headEnd/>
            <a:tailEnd/>
          </a:ln>
        </p:spPr>
        <p:txBody>
          <a:bodyPr lIns="64291" tIns="32146" rIns="64291" bIns="32146">
            <a:spAutoFit/>
          </a:bodyPr>
          <a:lstStyle/>
          <a:p>
            <a:endParaRPr lang="en-US" sz="2800" dirty="0" smtClean="0"/>
          </a:p>
          <a:p>
            <a:endParaRPr lang="en-US" sz="2800" dirty="0" smtClean="0"/>
          </a:p>
          <a:p>
            <a:endParaRPr lang="en-US" sz="2800" dirty="0" smtClean="0"/>
          </a:p>
          <a:p>
            <a:endParaRPr lang="en-US" sz="2800" dirty="0" smtClean="0"/>
          </a:p>
        </p:txBody>
      </p:sp>
      <p:pic>
        <p:nvPicPr>
          <p:cNvPr id="5" name="Picture 4" descr="AdorationMagi.gif"/>
          <p:cNvPicPr>
            <a:picLocks noChangeAspect="1"/>
          </p:cNvPicPr>
          <p:nvPr/>
        </p:nvPicPr>
        <p:blipFill>
          <a:blip r:embed="rId3" cstate="print"/>
          <a:stretch>
            <a:fillRect/>
          </a:stretch>
        </p:blipFill>
        <p:spPr>
          <a:xfrm>
            <a:off x="228600" y="685800"/>
            <a:ext cx="7883473" cy="5980174"/>
          </a:xfrm>
          <a:prstGeom prst="rect">
            <a:avLst/>
          </a:prstGeom>
        </p:spPr>
      </p:pic>
      <p:sp>
        <p:nvSpPr>
          <p:cNvPr id="6" name="Rectangle 5"/>
          <p:cNvSpPr/>
          <p:nvPr/>
        </p:nvSpPr>
        <p:spPr>
          <a:xfrm>
            <a:off x="1143000" y="152400"/>
            <a:ext cx="6781800" cy="573683"/>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latin typeface="+mj-lt"/>
                <a:ea typeface="+mj-ea"/>
                <a:cs typeface="+mj-cs"/>
                <a:sym typeface="UC Berkeley OS Sign"/>
              </a:rPr>
              <a:t>Art and Architecture Thesaurus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CDWA’s First Question</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1000" y="0"/>
            <a:ext cx="8036719" cy="7520807"/>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endParaRPr lang="en-US" sz="2800" dirty="0" smtClean="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You should have been able to guess </a:t>
            </a:r>
            <a:r>
              <a:rPr lang="en-US" sz="2800" dirty="0" smtClean="0">
                <a:latin typeface="UC Berkeley OS Sign"/>
                <a:cs typeface="Arial" pitchFamily="34" charset="0"/>
                <a:sym typeface="Arial" pitchFamily="34" charset="0"/>
                <a:hlinkClick r:id="rId3"/>
              </a:rPr>
              <a:t>the first question raised in the CDWA documentation</a:t>
            </a:r>
            <a:endParaRPr lang="en-US" sz="2800" dirty="0" smtClean="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Section 1.1 of the CDWA (the top level element) is “Object/Work”</a:t>
            </a:r>
          </a:p>
          <a:p>
            <a:pPr marL="800100" lvl="1" indent="-342900" eaLnBrk="0" fontAlgn="base" hangingPunct="0">
              <a:lnSpc>
                <a:spcPct val="93000"/>
              </a:lnSpc>
              <a:spcBef>
                <a:spcPts val="1800"/>
              </a:spcBef>
              <a:spcAft>
                <a:spcPct val="0"/>
              </a:spcAft>
            </a:pPr>
            <a:r>
              <a:rPr lang="en-US" sz="2800" i="1" dirty="0" smtClean="0"/>
              <a:t>    Works of art or architecture may be considered a single item, or they may be made up of many physical parts or arranged in separate physical groupings. It is necessary to define the particular work of art, architecture, or group of objects in question, whether it be a single painted canvas or an altarpiece made up of many panels…</a:t>
            </a:r>
            <a:endParaRPr lang="en-US" sz="2800" i="1" dirty="0" smtClean="0">
              <a:latin typeface="UC Berkeley OS Sign"/>
              <a:cs typeface="Arial" pitchFamily="34" charset="0"/>
              <a:sym typeface="Arial" pitchFamily="34" charset="0"/>
            </a:endParaRPr>
          </a:p>
          <a:p>
            <a:endParaRPr lang="en-US" sz="2800" dirty="0" smtClean="0"/>
          </a:p>
          <a:p>
            <a:r>
              <a:rPr lang="en-US" sz="2800" dirty="0" smtClean="0"/>
              <a:t> </a:t>
            </a:r>
            <a:endParaRPr lang="en-US" sz="2800" dirty="0"/>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295400"/>
            <a:ext cx="8036719" cy="1788469"/>
          </a:xfrm>
          <a:prstGeom prst="rect">
            <a:avLst/>
          </a:prstGeom>
          <a:noFill/>
          <a:ln w="9525">
            <a:noFill/>
            <a:miter lim="800000"/>
            <a:headEnd/>
            <a:tailEnd/>
          </a:ln>
        </p:spPr>
        <p:txBody>
          <a:bodyPr lIns="64291" tIns="32146" rIns="64291" bIns="32146">
            <a:spAutoFit/>
          </a:bodyPr>
          <a:lstStyle/>
          <a:p>
            <a:endParaRPr lang="en-US" sz="2800" dirty="0" smtClean="0"/>
          </a:p>
          <a:p>
            <a:endParaRPr lang="en-US" sz="2800" dirty="0" smtClean="0"/>
          </a:p>
          <a:p>
            <a:endParaRPr lang="en-US" sz="2800" dirty="0" smtClean="0"/>
          </a:p>
          <a:p>
            <a:endParaRPr lang="en-US" sz="2800" dirty="0" smtClean="0"/>
          </a:p>
        </p:txBody>
      </p:sp>
      <p:sp>
        <p:nvSpPr>
          <p:cNvPr id="6" name="Rectangle 5"/>
          <p:cNvSpPr/>
          <p:nvPr/>
        </p:nvSpPr>
        <p:spPr>
          <a:xfrm>
            <a:off x="1143000" y="533400"/>
            <a:ext cx="6781800" cy="1536383"/>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latin typeface="+mj-lt"/>
                <a:ea typeface="+mj-ea"/>
                <a:cs typeface="+mj-cs"/>
                <a:sym typeface="UC Berkeley OS Sign"/>
              </a:rPr>
              <a:t>CDWA in XML – Examples of Progressively More Complete Descriptions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2198378"/>
            <a:ext cx="8991600" cy="43961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courses\F2011\202\figures\AdorationMag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6716149" cy="51170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914400"/>
            <a:ext cx="1752600" cy="3539430"/>
          </a:xfrm>
          <a:prstGeom prst="rect">
            <a:avLst/>
          </a:prstGeom>
        </p:spPr>
        <p:txBody>
          <a:bodyPr wrap="square">
            <a:spAutoFit/>
          </a:bodyPr>
          <a:lstStyle/>
          <a:p>
            <a:r>
              <a:rPr lang="en-US" sz="3200" b="1" dirty="0" smtClean="0"/>
              <a:t>Can You </a:t>
            </a:r>
            <a:r>
              <a:rPr lang="en-US" sz="3200" b="1" dirty="0"/>
              <a:t>Describe this Painting</a:t>
            </a:r>
            <a:r>
              <a:rPr lang="en-US" sz="3200" b="1" dirty="0" smtClean="0"/>
              <a:t>?</a:t>
            </a:r>
            <a:br>
              <a:rPr lang="en-US" sz="3200" b="1" dirty="0" smtClean="0"/>
            </a:br>
            <a:r>
              <a:rPr lang="en-US" sz="3200" b="1" dirty="0" smtClean="0"/>
              <a:t/>
            </a:r>
            <a:br>
              <a:rPr lang="en-US" sz="3200" b="1" dirty="0" smtClean="0"/>
            </a:br>
            <a:r>
              <a:rPr lang="en-US" sz="3200" b="1" dirty="0" smtClean="0"/>
              <a:t>At What Level(s)?</a:t>
            </a:r>
            <a:endParaRPr lang="en-US" sz="3200" b="1" dirty="0"/>
          </a:p>
        </p:txBody>
      </p:sp>
      <p:sp>
        <p:nvSpPr>
          <p:cNvPr id="3" name="TextBox 2"/>
          <p:cNvSpPr txBox="1"/>
          <p:nvPr/>
        </p:nvSpPr>
        <p:spPr>
          <a:xfrm>
            <a:off x="609600" y="5943600"/>
            <a:ext cx="4267200" cy="461665"/>
          </a:xfrm>
          <a:prstGeom prst="rect">
            <a:avLst/>
          </a:prstGeom>
          <a:noFill/>
        </p:spPr>
        <p:txBody>
          <a:bodyPr wrap="square" rtlCol="0">
            <a:spAutoFit/>
          </a:bodyPr>
          <a:lstStyle/>
          <a:p>
            <a:r>
              <a:rPr lang="en-US" sz="2400" dirty="0" smtClean="0">
                <a:hlinkClick r:id="rId4"/>
              </a:rPr>
              <a:t>The painter </a:t>
            </a:r>
            <a:endParaRPr lang="en-US" sz="2400" dirty="0"/>
          </a:p>
        </p:txBody>
      </p:sp>
      <p:sp>
        <p:nvSpPr>
          <p:cNvPr id="4" name="TextBox 3"/>
          <p:cNvSpPr txBox="1"/>
          <p:nvPr/>
        </p:nvSpPr>
        <p:spPr>
          <a:xfrm>
            <a:off x="2720662" y="5943600"/>
            <a:ext cx="6248400" cy="461665"/>
          </a:xfrm>
          <a:prstGeom prst="rect">
            <a:avLst/>
          </a:prstGeom>
          <a:noFill/>
        </p:spPr>
        <p:txBody>
          <a:bodyPr wrap="square" rtlCol="0">
            <a:spAutoFit/>
          </a:bodyPr>
          <a:lstStyle/>
          <a:p>
            <a:r>
              <a:rPr lang="en-US" sz="2400" dirty="0" smtClean="0">
                <a:hlinkClick r:id="rId5"/>
              </a:rPr>
              <a:t>Not the only time this subject has been painted</a:t>
            </a:r>
            <a:endParaRPr lang="en-US" sz="2400" dirty="0"/>
          </a:p>
        </p:txBody>
      </p:sp>
    </p:spTree>
    <p:extLst>
      <p:ext uri="{BB962C8B-B14F-4D97-AF65-F5344CB8AC3E}">
        <p14:creationId xmlns:p14="http://schemas.microsoft.com/office/powerpoint/2010/main" val="6249114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8383518" cy="5195711"/>
          </a:xfrm>
          <a:prstGeom prst="rect">
            <a:avLst/>
          </a:prstGeom>
        </p:spPr>
      </p:pic>
      <p:sp>
        <p:nvSpPr>
          <p:cNvPr id="3" name="Rectangle 2"/>
          <p:cNvSpPr/>
          <p:nvPr/>
        </p:nvSpPr>
        <p:spPr>
          <a:xfrm>
            <a:off x="1219200" y="228600"/>
            <a:ext cx="6781800" cy="573683"/>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latin typeface="+mj-lt"/>
                <a:ea typeface="+mj-ea"/>
                <a:cs typeface="+mj-cs"/>
                <a:sym typeface="UC Berkeley OS Sign"/>
              </a:rPr>
              <a:t>The Shamu Question for Paintings</a:t>
            </a:r>
          </a:p>
        </p:txBody>
      </p:sp>
    </p:spTree>
    <p:extLst>
      <p:ext uri="{BB962C8B-B14F-4D97-AF65-F5344CB8AC3E}">
        <p14:creationId xmlns:p14="http://schemas.microsoft.com/office/powerpoint/2010/main" val="930359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1070" y="228600"/>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t>The “Things” for Non-text Resources? </a:t>
            </a:r>
            <a:br>
              <a:rPr lang="en-US" sz="4000" b="1" dirty="0" smtClean="0"/>
            </a:br>
            <a:r>
              <a:rPr lang="en-US" sz="4000" b="1" dirty="0" smtClean="0"/>
              <a:t>(Granularity  and Abstraction)</a:t>
            </a:r>
            <a:endParaRPr lang="en-US" sz="40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78619" y="1600200"/>
            <a:ext cx="8305800" cy="488675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Songs and sound recordings</a:t>
            </a:r>
          </a:p>
          <a:p>
            <a:pPr marL="8001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album, playlist, queue </a:t>
            </a:r>
          </a:p>
          <a:p>
            <a:pPr marL="8001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cover</a:t>
            </a:r>
            <a:r>
              <a:rPr lang="en-US" sz="2800" smtClean="0">
                <a:latin typeface="UC Berkeley OS Sign"/>
                <a:cs typeface="Arial" pitchFamily="34" charset="0"/>
                <a:sym typeface="Arial" pitchFamily="34" charset="0"/>
              </a:rPr>
              <a:t>, remake</a:t>
            </a:r>
            <a:endParaRPr lang="en-US" sz="2800" dirty="0" smtClean="0">
              <a:latin typeface="UC Berkeley OS Sign"/>
              <a:cs typeface="Arial" pitchFamily="34" charset="0"/>
              <a:sym typeface="Arial" pitchFamily="34" charset="0"/>
            </a:endParaRPr>
          </a:p>
          <a:p>
            <a:pPr marL="8001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mix, remix</a:t>
            </a:r>
          </a:p>
          <a:p>
            <a:pPr marL="8001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sample, soundbite</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Video</a:t>
            </a:r>
          </a:p>
          <a:p>
            <a:pPr marL="800100" lvl="1"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clip, snippet, still</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broad-/narrow-/</a:t>
            </a:r>
            <a:r>
              <a:rPr lang="en-US" sz="2800" dirty="0" err="1" smtClean="0">
                <a:latin typeface="UC Berkeley OS Sign"/>
                <a:cs typeface="Arial" pitchFamily="34" charset="0"/>
                <a:sym typeface="Arial" pitchFamily="34" charset="0"/>
              </a:rPr>
              <a:t>simul</a:t>
            </a:r>
            <a:r>
              <a:rPr lang="en-US" sz="2800" dirty="0" smtClean="0">
                <a:latin typeface="UC Berkeley OS Sign"/>
                <a:cs typeface="Arial" pitchFamily="34" charset="0"/>
                <a:sym typeface="Arial" pitchFamily="34" charset="0"/>
              </a:rPr>
              <a:t>-/tele-/web-/pod- cast</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dirty="0">
                <a:sym typeface="UC Berkeley OS Sign"/>
              </a:rPr>
              <a:t>“Contextual” Resource Description</a:t>
            </a:r>
            <a:br>
              <a:rPr lang="en-US" sz="4800" dirty="0">
                <a:sym typeface="UC Berkeley OS Sign"/>
              </a:rPr>
            </a:br>
            <a:endParaRPr lang="en-US" sz="4800" dirty="0">
              <a:sym typeface="UC Berkeley OS Sign"/>
            </a:endParaRPr>
          </a:p>
        </p:txBody>
      </p:sp>
    </p:spTree>
    <p:extLst>
      <p:ext uri="{BB962C8B-B14F-4D97-AF65-F5344CB8AC3E}">
        <p14:creationId xmlns:p14="http://schemas.microsoft.com/office/powerpoint/2010/main" val="2116805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3810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Contextual Resource Description</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248767" y="1371600"/>
            <a:ext cx="8610600" cy="4424447"/>
          </a:xfrm>
          <a:prstGeom prst="rect">
            <a:avLst/>
          </a:prstGeom>
          <a:noFill/>
          <a:ln w="9525">
            <a:noFill/>
            <a:miter lim="800000"/>
            <a:headEnd/>
            <a:tailEnd/>
          </a:ln>
        </p:spPr>
        <p:txBody>
          <a:bodyPr wrap="square" lIns="64291" tIns="32146" rIns="64291" bIns="32146">
            <a:spAutoFit/>
          </a:bodyPr>
          <a:lstStyle/>
          <a:p>
            <a:endParaRPr lang="en-US" sz="2800" dirty="0" smtClean="0"/>
          </a:p>
          <a:p>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Descriptions about the context in which some content was "captured"</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Location, time, other people or things present are basic elements, but there are many more</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This kind of information has often been collected, but not usually analyzed and applied to description until afterwards</a:t>
            </a:r>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295400"/>
            <a:ext cx="8036719" cy="1788469"/>
          </a:xfrm>
          <a:prstGeom prst="rect">
            <a:avLst/>
          </a:prstGeom>
          <a:noFill/>
          <a:ln w="9525">
            <a:noFill/>
            <a:miter lim="800000"/>
            <a:headEnd/>
            <a:tailEnd/>
          </a:ln>
        </p:spPr>
        <p:txBody>
          <a:bodyPr lIns="64291" tIns="32146" rIns="64291" bIns="32146">
            <a:spAutoFit/>
          </a:bodyPr>
          <a:lstStyle/>
          <a:p>
            <a:endParaRPr lang="en-US" sz="2800" dirty="0" smtClean="0"/>
          </a:p>
          <a:p>
            <a:endParaRPr lang="en-US" sz="2800" dirty="0" smtClean="0"/>
          </a:p>
          <a:p>
            <a:endParaRPr lang="en-US" sz="2800" dirty="0" smtClean="0"/>
          </a:p>
          <a:p>
            <a:endParaRPr lang="en-US" sz="2800" dirty="0" smtClean="0"/>
          </a:p>
        </p:txBody>
      </p:sp>
      <p:pic>
        <p:nvPicPr>
          <p:cNvPr id="5" name="Picture 4" descr="AdorationMagi.gif"/>
          <p:cNvPicPr>
            <a:picLocks noChangeAspect="1"/>
          </p:cNvPicPr>
          <p:nvPr/>
        </p:nvPicPr>
        <p:blipFill>
          <a:blip r:embed="rId3" cstate="print"/>
          <a:stretch>
            <a:fillRect/>
          </a:stretch>
        </p:blipFill>
        <p:spPr>
          <a:xfrm>
            <a:off x="0" y="1622461"/>
            <a:ext cx="8944336" cy="3546113"/>
          </a:xfrm>
          <a:prstGeom prst="rect">
            <a:avLst/>
          </a:prstGeom>
        </p:spPr>
      </p:pic>
      <p:sp>
        <p:nvSpPr>
          <p:cNvPr id="6" name="Rectangle 5"/>
          <p:cNvSpPr/>
          <p:nvPr/>
        </p:nvSpPr>
        <p:spPr>
          <a:xfrm>
            <a:off x="1143000" y="152400"/>
            <a:ext cx="6781800"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it-IT" sz="3600" b="1" dirty="0" smtClean="0"/>
              <a:t>Non-Automated Contextual Description in Museum Catalog</a:t>
            </a:r>
            <a:endParaRPr lang="en-US" sz="3400" dirty="0" smtClean="0">
              <a:latin typeface="+mj-lt"/>
              <a:ea typeface="+mj-ea"/>
              <a:cs typeface="+mj-cs"/>
              <a:sym typeface="UC Berkeley OS Sign"/>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295400"/>
            <a:ext cx="8036719" cy="1788469"/>
          </a:xfrm>
          <a:prstGeom prst="rect">
            <a:avLst/>
          </a:prstGeom>
          <a:noFill/>
          <a:ln w="9525">
            <a:noFill/>
            <a:miter lim="800000"/>
            <a:headEnd/>
            <a:tailEnd/>
          </a:ln>
        </p:spPr>
        <p:txBody>
          <a:bodyPr lIns="64291" tIns="32146" rIns="64291" bIns="32146">
            <a:spAutoFit/>
          </a:bodyPr>
          <a:lstStyle/>
          <a:p>
            <a:endParaRPr lang="en-US" sz="2800" dirty="0" smtClean="0"/>
          </a:p>
          <a:p>
            <a:endParaRPr lang="en-US" sz="2800" dirty="0" smtClean="0"/>
          </a:p>
          <a:p>
            <a:endParaRPr lang="en-US" sz="2800" dirty="0" smtClean="0"/>
          </a:p>
          <a:p>
            <a:endParaRPr lang="en-US" sz="2800" dirty="0" smtClean="0"/>
          </a:p>
        </p:txBody>
      </p:sp>
      <p:pic>
        <p:nvPicPr>
          <p:cNvPr id="5" name="Picture 4" descr="AdorationMagi.gif"/>
          <p:cNvPicPr>
            <a:picLocks noChangeAspect="1"/>
          </p:cNvPicPr>
          <p:nvPr/>
        </p:nvPicPr>
        <p:blipFill>
          <a:blip r:embed="rId3" cstate="print"/>
          <a:stretch>
            <a:fillRect/>
          </a:stretch>
        </p:blipFill>
        <p:spPr>
          <a:xfrm>
            <a:off x="990598" y="1698858"/>
            <a:ext cx="7499855" cy="4876800"/>
          </a:xfrm>
          <a:prstGeom prst="rect">
            <a:avLst/>
          </a:prstGeom>
        </p:spPr>
      </p:pic>
      <p:sp>
        <p:nvSpPr>
          <p:cNvPr id="6" name="Rectangle 5"/>
          <p:cNvSpPr/>
          <p:nvPr/>
        </p:nvSpPr>
        <p:spPr>
          <a:xfrm>
            <a:off x="1349626" y="587143"/>
            <a:ext cx="6781800" cy="111171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it-IT" sz="3600" b="1" dirty="0" smtClean="0"/>
              <a:t>Automated Contextual Description in EXIF (Digital Camera)</a:t>
            </a:r>
            <a:endParaRPr lang="en-US" sz="3400" dirty="0" smtClean="0">
              <a:latin typeface="+mj-lt"/>
              <a:ea typeface="+mj-ea"/>
              <a:cs typeface="+mj-cs"/>
              <a:sym typeface="UC Berkeley OS Sign"/>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295400"/>
            <a:ext cx="8036719" cy="1788469"/>
          </a:xfrm>
          <a:prstGeom prst="rect">
            <a:avLst/>
          </a:prstGeom>
          <a:noFill/>
          <a:ln w="9525">
            <a:noFill/>
            <a:miter lim="800000"/>
            <a:headEnd/>
            <a:tailEnd/>
          </a:ln>
        </p:spPr>
        <p:txBody>
          <a:bodyPr lIns="64291" tIns="32146" rIns="64291" bIns="32146">
            <a:spAutoFit/>
          </a:bodyPr>
          <a:lstStyle/>
          <a:p>
            <a:endParaRPr lang="en-US" sz="2800" dirty="0" smtClean="0"/>
          </a:p>
          <a:p>
            <a:endParaRPr lang="en-US" sz="2800" dirty="0" smtClean="0"/>
          </a:p>
          <a:p>
            <a:endParaRPr lang="en-US" sz="2800" dirty="0" smtClean="0"/>
          </a:p>
          <a:p>
            <a:endParaRPr lang="en-US" sz="2800" dirty="0" smtClean="0"/>
          </a:p>
        </p:txBody>
      </p:sp>
      <p:pic>
        <p:nvPicPr>
          <p:cNvPr id="5" name="Picture 4" descr="AdorationMagi.gif"/>
          <p:cNvPicPr>
            <a:picLocks noChangeAspect="1"/>
          </p:cNvPicPr>
          <p:nvPr/>
        </p:nvPicPr>
        <p:blipFill>
          <a:blip r:embed="rId3" cstate="print"/>
          <a:stretch>
            <a:fillRect/>
          </a:stretch>
        </p:blipFill>
        <p:spPr>
          <a:xfrm>
            <a:off x="838200" y="1676400"/>
            <a:ext cx="7499855" cy="3854092"/>
          </a:xfrm>
          <a:prstGeom prst="rect">
            <a:avLst/>
          </a:prstGeom>
        </p:spPr>
      </p:pic>
      <p:sp>
        <p:nvSpPr>
          <p:cNvPr id="6" name="Rectangle 5"/>
          <p:cNvSpPr/>
          <p:nvPr/>
        </p:nvSpPr>
        <p:spPr>
          <a:xfrm>
            <a:off x="1143000" y="152400"/>
            <a:ext cx="6781800" cy="159306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it-IT" sz="3600" b="1" dirty="0" smtClean="0"/>
              <a:t>Augmenting EXIF (time) with Geo-Referenced Additional Resources</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400" dirty="0" smtClean="0">
              <a:latin typeface="+mj-lt"/>
              <a:ea typeface="+mj-ea"/>
              <a:cs typeface="+mj-cs"/>
              <a:sym typeface="UC Berkeley OS Sign"/>
            </a:endParaRPr>
          </a:p>
        </p:txBody>
      </p:sp>
      <p:sp>
        <p:nvSpPr>
          <p:cNvPr id="7" name="TextBox 6"/>
          <p:cNvSpPr txBox="1"/>
          <p:nvPr/>
        </p:nvSpPr>
        <p:spPr>
          <a:xfrm>
            <a:off x="914400" y="5715000"/>
            <a:ext cx="6858000" cy="830997"/>
          </a:xfrm>
          <a:prstGeom prst="rect">
            <a:avLst/>
          </a:prstGeom>
          <a:noFill/>
        </p:spPr>
        <p:txBody>
          <a:bodyPr wrap="square" rtlCol="0">
            <a:spAutoFit/>
          </a:bodyPr>
          <a:lstStyle/>
          <a:p>
            <a:r>
              <a:rPr lang="en-US" sz="2400" dirty="0" err="1" smtClean="0"/>
              <a:t>Naaman</a:t>
            </a:r>
            <a:r>
              <a:rPr lang="en-US" sz="2400" dirty="0" smtClean="0"/>
              <a:t>, </a:t>
            </a:r>
            <a:r>
              <a:rPr lang="en-US" sz="2400" dirty="0" err="1" smtClean="0"/>
              <a:t>Mor</a:t>
            </a:r>
            <a:r>
              <a:rPr lang="en-US" sz="2400" dirty="0" smtClean="0"/>
              <a:t>, et al. "Context data in geo-referenced digital photo collections.” 2004.</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295400"/>
            <a:ext cx="8036719" cy="1788469"/>
          </a:xfrm>
          <a:prstGeom prst="rect">
            <a:avLst/>
          </a:prstGeom>
          <a:noFill/>
          <a:ln w="9525">
            <a:noFill/>
            <a:miter lim="800000"/>
            <a:headEnd/>
            <a:tailEnd/>
          </a:ln>
        </p:spPr>
        <p:txBody>
          <a:bodyPr lIns="64291" tIns="32146" rIns="64291" bIns="32146">
            <a:spAutoFit/>
          </a:bodyPr>
          <a:lstStyle/>
          <a:p>
            <a:endParaRPr lang="en-US" sz="2800" dirty="0" smtClean="0"/>
          </a:p>
          <a:p>
            <a:endParaRPr lang="en-US" sz="2800" dirty="0" smtClean="0"/>
          </a:p>
          <a:p>
            <a:endParaRPr lang="en-US" sz="2800" dirty="0" smtClean="0"/>
          </a:p>
          <a:p>
            <a:endParaRPr lang="en-US" sz="2800" dirty="0" smtClean="0"/>
          </a:p>
        </p:txBody>
      </p:sp>
      <p:pic>
        <p:nvPicPr>
          <p:cNvPr id="5" name="Picture 4" descr="AdorationMagi.gif"/>
          <p:cNvPicPr>
            <a:picLocks noChangeAspect="1"/>
          </p:cNvPicPr>
          <p:nvPr/>
        </p:nvPicPr>
        <p:blipFill>
          <a:blip r:embed="rId3" cstate="print"/>
          <a:stretch>
            <a:fillRect/>
          </a:stretch>
        </p:blipFill>
        <p:spPr>
          <a:xfrm>
            <a:off x="457199" y="1371600"/>
            <a:ext cx="8242383" cy="5334000"/>
          </a:xfrm>
          <a:prstGeom prst="rect">
            <a:avLst/>
          </a:prstGeom>
        </p:spPr>
      </p:pic>
      <p:sp>
        <p:nvSpPr>
          <p:cNvPr id="6" name="Rectangle 5"/>
          <p:cNvSpPr/>
          <p:nvPr/>
        </p:nvSpPr>
        <p:spPr>
          <a:xfrm>
            <a:off x="1143000" y="152400"/>
            <a:ext cx="6781800" cy="1593065"/>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it-IT" sz="3600" b="1" dirty="0" smtClean="0"/>
              <a:t>Using Contextual Metadata in Image Retrieval (Naaman et al)</a:t>
            </a:r>
          </a:p>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400" dirty="0" smtClean="0">
              <a:latin typeface="+mj-lt"/>
              <a:ea typeface="+mj-ea"/>
              <a:cs typeface="+mj-cs"/>
              <a:sym typeface="UC Berkeley OS Sign"/>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194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dirty="0" smtClean="0">
                <a:sym typeface="UC Berkeley OS Sign"/>
              </a:rPr>
              <a:t>Describing Music</a:t>
            </a:r>
            <a:endParaRPr lang="en-US" sz="4800" dirty="0">
              <a:sym typeface="UC Berkeley OS Sign"/>
            </a:endParaRPr>
          </a:p>
        </p:txBody>
      </p:sp>
    </p:spTree>
    <p:extLst>
      <p:ext uri="{BB962C8B-B14F-4D97-AF65-F5344CB8AC3E}">
        <p14:creationId xmlns:p14="http://schemas.microsoft.com/office/powerpoint/2010/main" val="314019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Describing Music: Why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2057400"/>
            <a:ext cx="8036719" cy="4364174"/>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Flashback to FRBR – generic reasons for description:  Finding, Identifying, Selecting, Obtaining, Exploring</a:t>
            </a:r>
          </a:p>
          <a:p>
            <a:pPr marL="342900" indent="-342900" eaLnBrk="0" fontAlgn="base" hangingPunct="0">
              <a:lnSpc>
                <a:spcPct val="93000"/>
              </a:lnSpc>
              <a:spcBef>
                <a:spcPts val="1800"/>
              </a:spcBef>
              <a:spcAft>
                <a:spcPct val="0"/>
              </a:spcAft>
              <a:buFont typeface="Arial" pitchFamily="34" charset="0"/>
              <a:buChar char="•"/>
            </a:pPr>
            <a:endParaRPr lang="en-US" sz="28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Recommending tracks or artists we might like</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Finding copyrighted music where it isn’t supposed to be…so music publishers and distributors can collect data that gets money to the people who deserve it</a:t>
            </a:r>
            <a:endParaRPr lang="en-US" sz="28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17503253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5746"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Types of Music Descriptions</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48</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95746" y="1092840"/>
            <a:ext cx="8305800" cy="545915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rPr>
              <a:t>The track </a:t>
            </a:r>
            <a:r>
              <a:rPr lang="en-US" sz="2400" dirty="0" smtClean="0">
                <a:latin typeface="UC Berkeley OS Sign"/>
                <a:cs typeface="Arial" pitchFamily="34" charset="0"/>
              </a:rPr>
              <a:t>– size</a:t>
            </a:r>
            <a:r>
              <a:rPr lang="en-US" sz="2400" dirty="0">
                <a:latin typeface="UC Berkeley OS Sign"/>
                <a:cs typeface="Arial" pitchFamily="34" charset="0"/>
              </a:rPr>
              <a:t>, duration, bitrate, key, energy level, beats per minute</a:t>
            </a: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The medium– </a:t>
            </a:r>
            <a:r>
              <a:rPr lang="en-US" sz="2400" dirty="0">
                <a:latin typeface="UC Berkeley OS Sign"/>
                <a:cs typeface="Arial" pitchFamily="34" charset="0"/>
              </a:rPr>
              <a:t>CD, cassette, </a:t>
            </a:r>
            <a:r>
              <a:rPr lang="en-US" sz="2400" dirty="0" smtClean="0">
                <a:latin typeface="UC Berkeley OS Sign"/>
                <a:cs typeface="Arial" pitchFamily="34" charset="0"/>
              </a:rPr>
              <a:t>vinyl</a:t>
            </a:r>
            <a:endParaRPr lang="en-US" sz="2400" dirty="0">
              <a:latin typeface="UC Berkeley OS Sign"/>
              <a:cs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rPr>
              <a:t>The format – </a:t>
            </a:r>
            <a:endParaRPr lang="en-US" sz="2400" dirty="0" smtClean="0">
              <a:latin typeface="UC Berkeley OS Sign"/>
              <a:cs typeface="Arial" pitchFamily="34" charset="0"/>
            </a:endParaRPr>
          </a:p>
          <a:p>
            <a:pPr eaLnBrk="0" fontAlgn="base" hangingPunct="0">
              <a:lnSpc>
                <a:spcPct val="93000"/>
              </a:lnSpc>
              <a:spcBef>
                <a:spcPts val="1800"/>
              </a:spcBef>
              <a:spcAft>
                <a:spcPct val="0"/>
              </a:spcAft>
            </a:pPr>
            <a:r>
              <a:rPr lang="en-US" sz="2400" dirty="0">
                <a:latin typeface="UC Berkeley OS Sign"/>
                <a:cs typeface="Arial" pitchFamily="34" charset="0"/>
              </a:rPr>
              <a:t>	</a:t>
            </a:r>
            <a:r>
              <a:rPr lang="en-US" sz="2400" dirty="0" smtClean="0">
                <a:latin typeface="UC Berkeley OS Sign"/>
                <a:cs typeface="Arial" pitchFamily="34" charset="0"/>
              </a:rPr>
              <a:t>lossless</a:t>
            </a:r>
            <a:r>
              <a:rPr lang="en-US" sz="2400" dirty="0">
                <a:latin typeface="UC Berkeley OS Sign"/>
                <a:cs typeface="Arial" pitchFamily="34" charset="0"/>
              </a:rPr>
              <a:t>:  WAV, AIFF, FLAC, </a:t>
            </a:r>
            <a:r>
              <a:rPr lang="en-US" sz="2400" dirty="0" smtClean="0">
                <a:latin typeface="UC Berkeley OS Sign"/>
                <a:cs typeface="Arial" pitchFamily="34" charset="0"/>
              </a:rPr>
              <a:t>SNF...</a:t>
            </a:r>
          </a:p>
          <a:p>
            <a:pPr eaLnBrk="0" fontAlgn="base" hangingPunct="0">
              <a:lnSpc>
                <a:spcPct val="93000"/>
              </a:lnSpc>
              <a:spcBef>
                <a:spcPts val="1800"/>
              </a:spcBef>
              <a:spcAft>
                <a:spcPct val="0"/>
              </a:spcAft>
            </a:pPr>
            <a:r>
              <a:rPr lang="en-US" sz="2400" dirty="0">
                <a:latin typeface="UC Berkeley OS Sign"/>
                <a:cs typeface="Arial" pitchFamily="34" charset="0"/>
              </a:rPr>
              <a:t>	</a:t>
            </a:r>
            <a:r>
              <a:rPr lang="en-US" sz="2400" dirty="0" err="1" smtClean="0">
                <a:latin typeface="UC Berkeley OS Sign"/>
                <a:cs typeface="Arial" pitchFamily="34" charset="0"/>
              </a:rPr>
              <a:t>lossy</a:t>
            </a:r>
            <a:r>
              <a:rPr lang="en-US" sz="2400" dirty="0">
                <a:latin typeface="UC Berkeley OS Sign"/>
                <a:cs typeface="Arial" pitchFamily="34" charset="0"/>
              </a:rPr>
              <a:t>: MP3, </a:t>
            </a:r>
            <a:r>
              <a:rPr lang="en-US" sz="2400" dirty="0" smtClean="0">
                <a:latin typeface="UC Berkeley OS Sign"/>
                <a:cs typeface="Arial" pitchFamily="34" charset="0"/>
              </a:rPr>
              <a:t>WMA...</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Who made it, and how it was made - </a:t>
            </a:r>
            <a:r>
              <a:rPr lang="en-US" sz="2400" dirty="0">
                <a:latin typeface="UC Berkeley OS Sign"/>
                <a:cs typeface="Arial" pitchFamily="34" charset="0"/>
              </a:rPr>
              <a:t>who composed it, who performed on it, what instruments were used, who recorded it</a:t>
            </a: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r>
              <a:rPr lang="en-US" sz="2400" dirty="0">
                <a:latin typeface="UC Berkeley OS Sign"/>
                <a:cs typeface="Arial" pitchFamily="34" charset="0"/>
                <a:sym typeface="Arial" pitchFamily="34" charset="0"/>
              </a:rPr>
              <a:t>How it relates to other </a:t>
            </a:r>
            <a:r>
              <a:rPr lang="en-US" sz="2400" dirty="0" smtClean="0">
                <a:latin typeface="UC Berkeley OS Sign"/>
                <a:cs typeface="Arial" pitchFamily="34" charset="0"/>
                <a:sym typeface="Arial" pitchFamily="34" charset="0"/>
              </a:rPr>
              <a:t>music</a:t>
            </a:r>
          </a:p>
          <a:p>
            <a:pPr marL="342900" indent="-342900" eaLnBrk="0" fontAlgn="base" hangingPunct="0">
              <a:lnSpc>
                <a:spcPct val="93000"/>
              </a:lnSpc>
              <a:spcBef>
                <a:spcPts val="1800"/>
              </a:spcBef>
              <a:spcAft>
                <a:spcPct val="0"/>
              </a:spcAft>
              <a:buFont typeface="Arial" pitchFamily="34" charset="0"/>
              <a:buChar char="•"/>
            </a:pPr>
            <a:r>
              <a:rPr lang="en-US" sz="2400" dirty="0" smtClean="0">
                <a:latin typeface="UC Berkeley OS Sign"/>
                <a:cs typeface="Arial" pitchFamily="34" charset="0"/>
                <a:sym typeface="Arial" pitchFamily="34" charset="0"/>
              </a:rPr>
              <a:t>What it sounds like, how it makes you feel</a:t>
            </a: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145517557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49</a:t>
            </a:fld>
            <a:endParaRPr lang="en-US" sz="1500" dirty="0">
              <a:solidFill>
                <a:srgbClr val="002955"/>
              </a:solidFill>
              <a:latin typeface="UC Berkeley OS Sign"/>
              <a:ea typeface="MS PGothic" pitchFamily="34" charset="-128"/>
              <a:sym typeface="UC Berkeley OS Sign"/>
            </a:endParaRPr>
          </a:p>
        </p:txBody>
      </p:sp>
      <p:pic>
        <p:nvPicPr>
          <p:cNvPr id="2" name="Picture 1"/>
          <p:cNvPicPr>
            <a:picLocks noChangeAspect="1"/>
          </p:cNvPicPr>
          <p:nvPr/>
        </p:nvPicPr>
        <p:blipFill>
          <a:blip r:embed="rId3"/>
          <a:stretch>
            <a:fillRect/>
          </a:stretch>
        </p:blipFill>
        <p:spPr>
          <a:xfrm>
            <a:off x="762000" y="1268065"/>
            <a:ext cx="7162800" cy="5614987"/>
          </a:xfrm>
          <a:prstGeom prst="rect">
            <a:avLst/>
          </a:prstGeom>
        </p:spPr>
      </p:pic>
      <p:sp>
        <p:nvSpPr>
          <p:cNvPr id="3" name="Title 2"/>
          <p:cNvSpPr>
            <a:spLocks noGrp="1"/>
          </p:cNvSpPr>
          <p:nvPr>
            <p:ph type="title"/>
          </p:nvPr>
        </p:nvSpPr>
        <p:spPr>
          <a:xfrm>
            <a:off x="533308" y="154292"/>
            <a:ext cx="8229600" cy="1143000"/>
          </a:xfrm>
        </p:spPr>
        <p:txBody>
          <a:bodyPr>
            <a:normAutofit fontScale="90000"/>
          </a:bodyPr>
          <a:lstStyle/>
          <a:p>
            <a:r>
              <a:rPr lang="en-US" dirty="0" smtClean="0">
                <a:hlinkClick r:id="rId4"/>
              </a:rPr>
              <a:t>Relationships in </a:t>
            </a:r>
            <a:r>
              <a:rPr lang="en-US" dirty="0" err="1" smtClean="0">
                <a:hlinkClick r:id="rId4"/>
              </a:rPr>
              <a:t>Musicbrainz</a:t>
            </a:r>
            <a:r>
              <a:rPr lang="en-US" dirty="0" smtClean="0">
                <a:hlinkClick r:id="rId4"/>
              </a:rPr>
              <a:t> </a:t>
            </a:r>
            <a:r>
              <a:rPr lang="en-US" dirty="0" smtClean="0"/>
              <a:t>Database</a:t>
            </a:r>
            <a:endParaRPr lang="en-US" dirty="0"/>
          </a:p>
        </p:txBody>
      </p:sp>
    </p:spTree>
    <p:extLst>
      <p:ext uri="{BB962C8B-B14F-4D97-AF65-F5344CB8AC3E}">
        <p14:creationId xmlns:p14="http://schemas.microsoft.com/office/powerpoint/2010/main" val="360634437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Audio Mixing</a:t>
            </a:r>
            <a:endParaRPr lang="en-US" b="1" dirty="0"/>
          </a:p>
        </p:txBody>
      </p:sp>
      <p:pic>
        <p:nvPicPr>
          <p:cNvPr id="3" name="Picture 2"/>
          <p:cNvPicPr>
            <a:picLocks noChangeAspect="1"/>
          </p:cNvPicPr>
          <p:nvPr/>
        </p:nvPicPr>
        <p:blipFill>
          <a:blip r:embed="rId3"/>
          <a:stretch>
            <a:fillRect/>
          </a:stretch>
        </p:blipFill>
        <p:spPr>
          <a:xfrm>
            <a:off x="489857" y="1905000"/>
            <a:ext cx="8164286" cy="4572000"/>
          </a:xfrm>
          <a:prstGeom prst="rect">
            <a:avLst/>
          </a:prstGeom>
        </p:spPr>
      </p:pic>
    </p:spTree>
    <p:extLst>
      <p:ext uri="{BB962C8B-B14F-4D97-AF65-F5344CB8AC3E}">
        <p14:creationId xmlns:p14="http://schemas.microsoft.com/office/powerpoint/2010/main" val="3190038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5746" y="333003"/>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Describing a Music Recording: </a:t>
            </a:r>
            <a:br>
              <a:rPr lang="en-US" sz="3600" b="1" dirty="0" smtClean="0"/>
            </a:br>
            <a:r>
              <a:rPr lang="en-US" sz="3600" b="1" dirty="0" smtClean="0"/>
              <a:t>Where &amp; How Much</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95746" y="1524000"/>
            <a:ext cx="8572054" cy="4595006"/>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t>Oldest technique: encode descriptions in filenames </a:t>
            </a:r>
          </a:p>
          <a:p>
            <a:pPr marL="800100" lvl="1" indent="-342900" eaLnBrk="0" fontAlgn="base" hangingPunct="0">
              <a:lnSpc>
                <a:spcPct val="93000"/>
              </a:lnSpc>
              <a:spcBef>
                <a:spcPts val="1800"/>
              </a:spcBef>
              <a:spcAft>
                <a:spcPct val="0"/>
              </a:spcAft>
              <a:buFont typeface="Arial" pitchFamily="34" charset="0"/>
              <a:buChar char="•"/>
            </a:pPr>
            <a:r>
              <a:rPr lang="en-US" sz="2800" dirty="0" smtClean="0"/>
              <a:t>Example</a:t>
            </a:r>
            <a:r>
              <a:rPr lang="en-US" sz="2800" dirty="0"/>
              <a:t>:  </a:t>
            </a:r>
            <a:r>
              <a:rPr lang="en-US" sz="2800" dirty="0">
                <a:hlinkClick r:id="rId3"/>
              </a:rPr>
              <a:t>gd83-10-31.horvath-nak.ladner.19894.sbeok.shnf </a:t>
            </a:r>
            <a:endParaRPr lang="en-US" sz="2800" dirty="0" smtClean="0"/>
          </a:p>
          <a:p>
            <a:pPr marL="342900" indent="-342900" eaLnBrk="0" fontAlgn="base" hangingPunct="0">
              <a:lnSpc>
                <a:spcPct val="93000"/>
              </a:lnSpc>
              <a:spcBef>
                <a:spcPts val="1800"/>
              </a:spcBef>
              <a:spcAft>
                <a:spcPct val="0"/>
              </a:spcAft>
              <a:buFont typeface="Arial" pitchFamily="34" charset="0"/>
              <a:buChar char="•"/>
            </a:pPr>
            <a:r>
              <a:rPr lang="en-US" sz="2800" dirty="0" smtClean="0">
                <a:sym typeface="Arial" pitchFamily="34" charset="0"/>
              </a:rPr>
              <a:t>“</a:t>
            </a:r>
            <a:r>
              <a:rPr lang="en-US" sz="2800" dirty="0">
                <a:sym typeface="Arial" pitchFamily="34" charset="0"/>
              </a:rPr>
              <a:t>Improvement” – encode description into the music files</a:t>
            </a:r>
          </a:p>
          <a:p>
            <a:pPr marL="800100" lvl="2" indent="-342900" eaLnBrk="0" fontAlgn="base" hangingPunct="0">
              <a:lnSpc>
                <a:spcPct val="93000"/>
              </a:lnSpc>
              <a:spcBef>
                <a:spcPts val="1800"/>
              </a:spcBef>
              <a:spcAft>
                <a:spcPct val="0"/>
              </a:spcAft>
              <a:buFont typeface="Arial" pitchFamily="34" charset="0"/>
              <a:buChar char="•"/>
            </a:pPr>
            <a:r>
              <a:rPr lang="en-US" sz="2800" dirty="0">
                <a:sym typeface="Arial" pitchFamily="34" charset="0"/>
              </a:rPr>
              <a:t>ID3 format (1996) initially added as a hack to MP3 music files, which had no place for </a:t>
            </a:r>
            <a:r>
              <a:rPr lang="en-US" sz="2800" dirty="0" smtClean="0">
                <a:sym typeface="Arial" pitchFamily="34" charset="0"/>
              </a:rPr>
              <a:t>descriptions</a:t>
            </a:r>
          </a:p>
          <a:p>
            <a:pPr marL="342900" lvl="1" indent="-342900" eaLnBrk="0" fontAlgn="base" hangingPunct="0">
              <a:lnSpc>
                <a:spcPct val="93000"/>
              </a:lnSpc>
              <a:spcBef>
                <a:spcPts val="1800"/>
              </a:spcBef>
              <a:spcAft>
                <a:spcPct val="0"/>
              </a:spcAft>
              <a:buFont typeface="Arial" pitchFamily="34" charset="0"/>
              <a:buChar char="•"/>
            </a:pPr>
            <a:r>
              <a:rPr lang="en-US" sz="2800" dirty="0" smtClean="0">
                <a:sym typeface="Arial" pitchFamily="34" charset="0"/>
              </a:rPr>
              <a:t>Today – rich music descriptions that are managed by applications apart from the recordings</a:t>
            </a:r>
            <a:endParaRPr lang="en-US" sz="2800" dirty="0">
              <a:sym typeface="Arial" pitchFamily="34" charset="0"/>
            </a:endParaRPr>
          </a:p>
        </p:txBody>
      </p:sp>
    </p:spTree>
    <p:extLst>
      <p:ext uri="{BB962C8B-B14F-4D97-AF65-F5344CB8AC3E}">
        <p14:creationId xmlns:p14="http://schemas.microsoft.com/office/powerpoint/2010/main" val="315831907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95746"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ID3</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51</a:t>
            </a:fld>
            <a:endParaRPr lang="en-US" sz="1500" dirty="0">
              <a:solidFill>
                <a:srgbClr val="002955"/>
              </a:solidFill>
              <a:latin typeface="UC Berkeley OS Sign"/>
              <a:ea typeface="MS PGothic" pitchFamily="34" charset="-128"/>
              <a:sym typeface="UC Berkeley OS Sign"/>
            </a:endParaRPr>
          </a:p>
        </p:txBody>
      </p:sp>
      <p:pic>
        <p:nvPicPr>
          <p:cNvPr id="2" name="Picture 1"/>
          <p:cNvPicPr>
            <a:picLocks noChangeAspect="1"/>
          </p:cNvPicPr>
          <p:nvPr/>
        </p:nvPicPr>
        <p:blipFill>
          <a:blip r:embed="rId3"/>
          <a:stretch>
            <a:fillRect/>
          </a:stretch>
        </p:blipFill>
        <p:spPr>
          <a:xfrm>
            <a:off x="575675" y="762000"/>
            <a:ext cx="6587125" cy="2849863"/>
          </a:xfrm>
          <a:prstGeom prst="rect">
            <a:avLst/>
          </a:prstGeom>
        </p:spPr>
      </p:pic>
      <p:sp>
        <p:nvSpPr>
          <p:cNvPr id="3" name="TextBox 2"/>
          <p:cNvSpPr txBox="1"/>
          <p:nvPr/>
        </p:nvSpPr>
        <p:spPr>
          <a:xfrm>
            <a:off x="575675" y="3636243"/>
            <a:ext cx="6248400" cy="3046988"/>
          </a:xfrm>
          <a:prstGeom prst="rect">
            <a:avLst/>
          </a:prstGeom>
          <a:noFill/>
        </p:spPr>
        <p:txBody>
          <a:bodyPr wrap="square" rtlCol="0">
            <a:spAutoFit/>
          </a:bodyPr>
          <a:lstStyle/>
          <a:p>
            <a:r>
              <a:rPr lang="en-US" sz="2400" dirty="0" smtClean="0"/>
              <a:t>Barely adequate for ordinary “rock” or “pop” songs:  Come Together  /  The Beatles  / Abbey Road /  1969</a:t>
            </a:r>
          </a:p>
          <a:p>
            <a:endParaRPr lang="en-US" sz="2400" dirty="0"/>
          </a:p>
          <a:p>
            <a:r>
              <a:rPr lang="en-US" sz="2400" dirty="0" smtClean="0">
                <a:hlinkClick r:id="rId4"/>
              </a:rPr>
              <a:t>It fails miserably for classical music</a:t>
            </a:r>
            <a:r>
              <a:rPr lang="en-US" sz="2400" dirty="0" smtClean="0"/>
              <a:t>; no way to encode part-whole relationships, composer, conductor, other stuff that matters to some people</a:t>
            </a:r>
            <a:endParaRPr lang="en-US" sz="2400" dirty="0"/>
          </a:p>
        </p:txBody>
      </p:sp>
      <p:pic>
        <p:nvPicPr>
          <p:cNvPr id="1026" name="Picture 2" descr="The cover of Abbey Road has no printed words. It is a photo of the Beatles, in side view, crossing the street in single f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050" y="441778"/>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duct Detai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075" y="3352800"/>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duct Detai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479" y="5018015"/>
            <a:ext cx="152400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5859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990600"/>
            <a:ext cx="8153400" cy="5496516"/>
          </a:xfrm>
          <a:prstGeom prst="rect">
            <a:avLst/>
          </a:prstGeom>
        </p:spPr>
      </p:pic>
      <p:sp>
        <p:nvSpPr>
          <p:cNvPr id="3" name="Rectangle 2"/>
          <p:cNvSpPr/>
          <p:nvPr/>
        </p:nvSpPr>
        <p:spPr>
          <a:xfrm>
            <a:off x="450300" y="228600"/>
            <a:ext cx="7840994" cy="573683"/>
          </a:xfrm>
          <a:prstGeom prst="rect">
            <a:avLst/>
          </a:prstGeom>
        </p:spPr>
        <p:txBody>
          <a:bodyPr wrap="non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a:latin typeface="+mj-lt"/>
                <a:ea typeface="+mj-ea"/>
                <a:cs typeface="+mj-cs"/>
                <a:sym typeface="UC Berkeley OS Sign"/>
              </a:rPr>
              <a:t>Music Genres  (defined by human experts)</a:t>
            </a:r>
            <a:endParaRPr lang="en-US" sz="3400" b="1" dirty="0">
              <a:latin typeface="+mj-lt"/>
              <a:ea typeface="+mj-ea"/>
              <a:cs typeface="+mj-cs"/>
            </a:endParaRPr>
          </a:p>
        </p:txBody>
      </p:sp>
    </p:spTree>
    <p:extLst>
      <p:ext uri="{BB962C8B-B14F-4D97-AF65-F5344CB8AC3E}">
        <p14:creationId xmlns:p14="http://schemas.microsoft.com/office/powerpoint/2010/main" val="3196397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39383" y="381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The Music Genome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740803" y="1066800"/>
            <a:ext cx="8036719" cy="5974230"/>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000" dirty="0" smtClean="0">
                <a:latin typeface="UC Berkeley OS Sign"/>
                <a:cs typeface="Arial" pitchFamily="34" charset="0"/>
                <a:sym typeface="Arial" pitchFamily="34" charset="0"/>
              </a:rPr>
              <a:t>Pandora founder Tim Westergren hired Stanford musicology grad students (led by Nolan Gasser) to implement his vision that there were “music species” that could be defined by sets of “music genes”</a:t>
            </a:r>
          </a:p>
          <a:p>
            <a:pPr marL="342900" indent="-342900" eaLnBrk="0" fontAlgn="base" hangingPunct="0">
              <a:lnSpc>
                <a:spcPct val="93000"/>
              </a:lnSpc>
              <a:spcBef>
                <a:spcPts val="1800"/>
              </a:spcBef>
              <a:spcAft>
                <a:spcPct val="0"/>
              </a:spcAft>
              <a:buFont typeface="Arial" pitchFamily="34" charset="0"/>
              <a:buChar char="•"/>
            </a:pPr>
            <a:r>
              <a:rPr lang="en-US" sz="2000" dirty="0" smtClean="0">
                <a:latin typeface="UC Berkeley OS Sign"/>
                <a:cs typeface="Arial" pitchFamily="34" charset="0"/>
                <a:sym typeface="Arial" pitchFamily="34" charset="0"/>
              </a:rPr>
              <a:t>“Groups of genes” for musical analysis include melody, harmony, rhythm, form, instrumentation, lyrics</a:t>
            </a:r>
          </a:p>
          <a:p>
            <a:pPr marL="342900" indent="-342900" eaLnBrk="0" fontAlgn="base" hangingPunct="0">
              <a:lnSpc>
                <a:spcPct val="93000"/>
              </a:lnSpc>
              <a:spcBef>
                <a:spcPts val="1800"/>
              </a:spcBef>
              <a:spcAft>
                <a:spcPct val="0"/>
              </a:spcAft>
              <a:buFont typeface="Arial" pitchFamily="34" charset="0"/>
              <a:buChar char="•"/>
            </a:pPr>
            <a:r>
              <a:rPr lang="en-US" sz="2000" dirty="0" smtClean="0">
                <a:latin typeface="UC Berkeley OS Sign"/>
                <a:cs typeface="Arial" pitchFamily="34" charset="0"/>
                <a:sym typeface="Arial" pitchFamily="34" charset="0"/>
              </a:rPr>
              <a:t>A specific gene might be “wah-wah and fuzz guitar distortion”, “gender of lead vocalist”, very granular features</a:t>
            </a:r>
          </a:p>
          <a:p>
            <a:pPr marL="342900" indent="-342900" eaLnBrk="0" fontAlgn="base" hangingPunct="0">
              <a:lnSpc>
                <a:spcPct val="93000"/>
              </a:lnSpc>
              <a:spcBef>
                <a:spcPts val="1800"/>
              </a:spcBef>
              <a:spcAft>
                <a:spcPct val="0"/>
              </a:spcAft>
              <a:buFont typeface="Arial" pitchFamily="34" charset="0"/>
              <a:buChar char="•"/>
            </a:pPr>
            <a:r>
              <a:rPr lang="en-US" sz="2000" dirty="0">
                <a:latin typeface="UC Berkeley OS Sign"/>
                <a:cs typeface="Arial" pitchFamily="34" charset="0"/>
              </a:rPr>
              <a:t>Rock and pop songs have 150 genes, rap songs have 350, jazz songs have approximately 400, classical music often </a:t>
            </a:r>
            <a:r>
              <a:rPr lang="en-US" sz="2000" dirty="0" smtClean="0">
                <a:latin typeface="UC Berkeley OS Sign"/>
                <a:cs typeface="Arial" pitchFamily="34" charset="0"/>
              </a:rPr>
              <a:t>more</a:t>
            </a:r>
          </a:p>
          <a:p>
            <a:pPr marL="342900" indent="-342900" eaLnBrk="0" fontAlgn="base" hangingPunct="0">
              <a:lnSpc>
                <a:spcPct val="93000"/>
              </a:lnSpc>
              <a:spcBef>
                <a:spcPts val="1800"/>
              </a:spcBef>
              <a:spcAft>
                <a:spcPct val="0"/>
              </a:spcAft>
              <a:buFont typeface="Arial" pitchFamily="34" charset="0"/>
              <a:buChar char="•"/>
            </a:pPr>
            <a:r>
              <a:rPr lang="en-US" sz="2000" dirty="0" smtClean="0">
                <a:latin typeface="UC Berkeley OS Sign"/>
                <a:cs typeface="Arial" pitchFamily="34" charset="0"/>
              </a:rPr>
              <a:t>2 million songs analyzed manually (20-30 minutes each, 25 people doing it); this collection used to train computational classifier</a:t>
            </a:r>
          </a:p>
          <a:p>
            <a:pPr marL="342900" indent="-342900" eaLnBrk="0" fontAlgn="base" hangingPunct="0">
              <a:lnSpc>
                <a:spcPct val="93000"/>
              </a:lnSpc>
              <a:spcBef>
                <a:spcPts val="1800"/>
              </a:spcBef>
              <a:spcAft>
                <a:spcPct val="0"/>
              </a:spcAft>
              <a:buFont typeface="Arial" pitchFamily="34" charset="0"/>
              <a:buChar char="•"/>
            </a:pPr>
            <a:endParaRPr lang="en-US" sz="2000" dirty="0" smtClean="0">
              <a:latin typeface="UC Berkeley OS Sign"/>
              <a:cs typeface="Arial" pitchFamily="34" charset="0"/>
            </a:endParaRPr>
          </a:p>
          <a:p>
            <a:pPr eaLnBrk="0" fontAlgn="base" hangingPunct="0">
              <a:lnSpc>
                <a:spcPct val="93000"/>
              </a:lnSpc>
              <a:spcBef>
                <a:spcPts val="1800"/>
              </a:spcBef>
              <a:spcAft>
                <a:spcPct val="0"/>
              </a:spcAft>
            </a:pPr>
            <a:endParaRPr lang="en-US" sz="2000" dirty="0" smtClean="0">
              <a:latin typeface="UC Berkeley OS Sign"/>
              <a:cs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000" dirty="0">
              <a:latin typeface="UC Berkeley OS Sign"/>
              <a:cs typeface="Arial" pitchFamily="34" charset="0"/>
            </a:endParaRPr>
          </a:p>
        </p:txBody>
      </p:sp>
    </p:spTree>
    <p:extLst>
      <p:ext uri="{BB962C8B-B14F-4D97-AF65-F5344CB8AC3E}">
        <p14:creationId xmlns:p14="http://schemas.microsoft.com/office/powerpoint/2010/main" val="185506806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915293" y="178875"/>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Data-driven Organization of Music and Music Artists</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66503" y="1482223"/>
            <a:ext cx="8305800" cy="493484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t>Every interaction with music that CAN be captured is probably being captured;  this includes music playing in any connected app, music streaming, likes, comments, tweets, </a:t>
            </a:r>
            <a:r>
              <a:rPr lang="en-US" sz="2800" dirty="0" err="1" smtClean="0"/>
              <a:t>facebook</a:t>
            </a:r>
            <a:r>
              <a:rPr lang="en-US" sz="2800" dirty="0" smtClean="0"/>
              <a:t> posts, attending concerts, whatever… </a:t>
            </a:r>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2800" dirty="0" smtClean="0"/>
              <a:t>These rich data sets can be analyzed to organize music and to organize music artists </a:t>
            </a:r>
            <a:endParaRPr lang="en-US" sz="2800" dirty="0"/>
          </a:p>
          <a:p>
            <a:pPr marL="342900" indent="-342900" eaLnBrk="0" fontAlgn="base" hangingPunct="0">
              <a:lnSpc>
                <a:spcPct val="93000"/>
              </a:lnSpc>
              <a:spcBef>
                <a:spcPts val="1800"/>
              </a:spcBef>
              <a:spcAft>
                <a:spcPct val="0"/>
              </a:spcAft>
              <a:buFont typeface="Arial" pitchFamily="34" charset="0"/>
              <a:buChar char="•"/>
            </a:pPr>
            <a:r>
              <a:rPr lang="en-US" sz="2800" dirty="0" smtClean="0"/>
              <a:t>Example:  “Music Map” organizes artists by their musical similarity and into five popularity categories:  Undiscovered, promising, established, mainstream, epic</a:t>
            </a:r>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09210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5800" y="856565"/>
            <a:ext cx="7969451" cy="2867025"/>
          </a:xfrm>
          <a:prstGeom prst="rect">
            <a:avLst/>
          </a:prstGeom>
        </p:spPr>
      </p:pic>
      <p:pic>
        <p:nvPicPr>
          <p:cNvPr id="3" name="Picture 2"/>
          <p:cNvPicPr>
            <a:picLocks noChangeAspect="1"/>
          </p:cNvPicPr>
          <p:nvPr/>
        </p:nvPicPr>
        <p:blipFill>
          <a:blip r:embed="rId4"/>
          <a:stretch>
            <a:fillRect/>
          </a:stretch>
        </p:blipFill>
        <p:spPr>
          <a:xfrm>
            <a:off x="685800" y="3950773"/>
            <a:ext cx="8115300" cy="2907227"/>
          </a:xfrm>
          <a:prstGeom prst="rect">
            <a:avLst/>
          </a:prstGeom>
        </p:spPr>
      </p:pic>
      <p:sp>
        <p:nvSpPr>
          <p:cNvPr id="4" name="Rectangle 3"/>
          <p:cNvSpPr/>
          <p:nvPr/>
        </p:nvSpPr>
        <p:spPr>
          <a:xfrm>
            <a:off x="-152400" y="240217"/>
            <a:ext cx="9601200" cy="602024"/>
          </a:xfrm>
          <a:prstGeom prst="rect">
            <a:avLst/>
          </a:prstGeom>
        </p:spPr>
        <p:txBody>
          <a:bodyPr wrap="square">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rPr>
              <a:t>Music Maps for </a:t>
            </a:r>
            <a:r>
              <a:rPr lang="en-US" sz="3600" b="1" dirty="0" err="1">
                <a:latin typeface="+mj-lt"/>
                <a:ea typeface="+mj-ea"/>
                <a:cs typeface="+mj-cs"/>
              </a:rPr>
              <a:t>Alessia</a:t>
            </a:r>
            <a:r>
              <a:rPr lang="en-US" sz="3600" b="1" dirty="0">
                <a:latin typeface="+mj-lt"/>
                <a:ea typeface="+mj-ea"/>
                <a:cs typeface="+mj-cs"/>
              </a:rPr>
              <a:t> Cara and Adele</a:t>
            </a:r>
          </a:p>
        </p:txBody>
      </p:sp>
    </p:spTree>
    <p:extLst>
      <p:ext uri="{BB962C8B-B14F-4D97-AF65-F5344CB8AC3E}">
        <p14:creationId xmlns:p14="http://schemas.microsoft.com/office/powerpoint/2010/main" val="39736712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990600"/>
            <a:ext cx="8501062" cy="5245486"/>
          </a:xfrm>
          <a:prstGeom prst="rect">
            <a:avLst/>
          </a:prstGeom>
        </p:spPr>
      </p:pic>
      <p:sp>
        <p:nvSpPr>
          <p:cNvPr id="3" name="TextBox 2"/>
          <p:cNvSpPr txBox="1"/>
          <p:nvPr/>
        </p:nvSpPr>
        <p:spPr>
          <a:xfrm>
            <a:off x="1490662" y="381000"/>
            <a:ext cx="7162800" cy="923330"/>
          </a:xfrm>
          <a:prstGeom prst="rect">
            <a:avLst/>
          </a:prstGeom>
          <a:noFill/>
        </p:spPr>
        <p:txBody>
          <a:bodyPr wrap="square" rtlCol="0">
            <a:spAutoFit/>
          </a:bodyPr>
          <a:lstStyle/>
          <a:p>
            <a:r>
              <a:rPr lang="en-US" sz="3600" b="1" dirty="0">
                <a:latin typeface="+mj-lt"/>
                <a:ea typeface="+mj-ea"/>
                <a:cs typeface="+mj-cs"/>
              </a:rPr>
              <a:t>Musical Similarity to Adele  </a:t>
            </a:r>
            <a:r>
              <a:rPr lang="en-US" dirty="0" smtClean="0">
                <a:hlinkClick r:id="rId4"/>
              </a:rPr>
              <a:t>http</a:t>
            </a:r>
            <a:r>
              <a:rPr lang="en-US" dirty="0">
                <a:hlinkClick r:id="rId4"/>
              </a:rPr>
              <a:t>://www.music-map.com/adele.html</a:t>
            </a:r>
            <a:endParaRPr lang="en-US" dirty="0"/>
          </a:p>
        </p:txBody>
      </p:sp>
    </p:spTree>
    <p:extLst>
      <p:ext uri="{BB962C8B-B14F-4D97-AF65-F5344CB8AC3E}">
        <p14:creationId xmlns:p14="http://schemas.microsoft.com/office/powerpoint/2010/main" val="1959861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228600"/>
            <a:ext cx="7086600" cy="1200329"/>
          </a:xfrm>
          <a:prstGeom prst="rect">
            <a:avLst/>
          </a:prstGeom>
          <a:noFill/>
        </p:spPr>
        <p:txBody>
          <a:bodyPr wrap="square" rtlCol="0">
            <a:spAutoFit/>
          </a:bodyPr>
          <a:lstStyle/>
          <a:p>
            <a:r>
              <a:rPr lang="en-US" sz="3600" b="1" dirty="0">
                <a:latin typeface="+mj-lt"/>
                <a:ea typeface="+mj-ea"/>
                <a:cs typeface="+mj-cs"/>
              </a:rPr>
              <a:t>Music organized by machines – </a:t>
            </a:r>
            <a:r>
              <a:rPr lang="en-US" sz="3600" b="1" dirty="0" smtClean="0">
                <a:latin typeface="+mj-lt"/>
                <a:ea typeface="+mj-ea"/>
                <a:cs typeface="+mj-cs"/>
              </a:rPr>
              <a:t>liveplasma.com</a:t>
            </a:r>
            <a:endParaRPr lang="en-US" sz="3600" b="1" dirty="0">
              <a:latin typeface="+mj-lt"/>
              <a:ea typeface="+mj-ea"/>
              <a:cs typeface="+mj-cs"/>
            </a:endParaRPr>
          </a:p>
        </p:txBody>
      </p:sp>
      <p:pic>
        <p:nvPicPr>
          <p:cNvPr id="4" name="Picture 3"/>
          <p:cNvPicPr>
            <a:picLocks noChangeAspect="1"/>
          </p:cNvPicPr>
          <p:nvPr/>
        </p:nvPicPr>
        <p:blipFill>
          <a:blip r:embed="rId3"/>
          <a:stretch>
            <a:fillRect/>
          </a:stretch>
        </p:blipFill>
        <p:spPr>
          <a:xfrm>
            <a:off x="736146" y="1371600"/>
            <a:ext cx="7896225" cy="4889659"/>
          </a:xfrm>
          <a:prstGeom prst="rect">
            <a:avLst/>
          </a:prstGeom>
        </p:spPr>
      </p:pic>
    </p:spTree>
    <p:extLst>
      <p:ext uri="{BB962C8B-B14F-4D97-AF65-F5344CB8AC3E}">
        <p14:creationId xmlns:p14="http://schemas.microsoft.com/office/powerpoint/2010/main" val="32217809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82296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b="1" dirty="0" smtClean="0">
                <a:sym typeface="UC Berkeley OS Sign"/>
              </a:rPr>
              <a:t>Music as an Organizing System</a:t>
            </a:r>
            <a:endParaRPr lang="en-US" sz="4800" b="1" dirty="0">
              <a:sym typeface="UC Berkeley OS Sign"/>
            </a:endParaRPr>
          </a:p>
        </p:txBody>
      </p:sp>
      <p:pic>
        <p:nvPicPr>
          <p:cNvPr id="3" name="Picture 2"/>
          <p:cNvPicPr>
            <a:picLocks noChangeAspect="1"/>
          </p:cNvPicPr>
          <p:nvPr/>
        </p:nvPicPr>
        <p:blipFill>
          <a:blip r:embed="rId3"/>
          <a:stretch>
            <a:fillRect/>
          </a:stretch>
        </p:blipFill>
        <p:spPr>
          <a:xfrm>
            <a:off x="5057931" y="2590800"/>
            <a:ext cx="3581400" cy="3581400"/>
          </a:xfrm>
          <a:prstGeom prst="rect">
            <a:avLst/>
          </a:prstGeom>
        </p:spPr>
      </p:pic>
      <p:sp>
        <p:nvSpPr>
          <p:cNvPr id="4" name="TextBox 3"/>
          <p:cNvSpPr txBox="1"/>
          <p:nvPr/>
        </p:nvSpPr>
        <p:spPr>
          <a:xfrm>
            <a:off x="658318" y="2608289"/>
            <a:ext cx="4191000" cy="2062103"/>
          </a:xfrm>
          <a:prstGeom prst="rect">
            <a:avLst/>
          </a:prstGeom>
          <a:noFill/>
        </p:spPr>
        <p:txBody>
          <a:bodyPr wrap="square" rtlCol="0">
            <a:spAutoFit/>
          </a:bodyPr>
          <a:lstStyle/>
          <a:p>
            <a:r>
              <a:rPr lang="en-US" sz="3200" dirty="0" smtClean="0"/>
              <a:t>An improbable collaboration with Graham Freeman, musicologist in Toronto</a:t>
            </a:r>
            <a:endParaRPr lang="en-US" sz="3200" dirty="0"/>
          </a:p>
        </p:txBody>
      </p:sp>
    </p:spTree>
    <p:extLst>
      <p:ext uri="{BB962C8B-B14F-4D97-AF65-F5344CB8AC3E}">
        <p14:creationId xmlns:p14="http://schemas.microsoft.com/office/powerpoint/2010/main" val="11229621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59" y="1524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b="1" dirty="0"/>
              <a:t>The Problem – part 1</a:t>
            </a:r>
            <a:endParaRPr lang="en-US" sz="4800" b="1" dirty="0"/>
          </a:p>
        </p:txBody>
      </p:sp>
      <p:sp>
        <p:nvSpPr>
          <p:cNvPr id="3" name="Content Placeholder 2"/>
          <p:cNvSpPr>
            <a:spLocks noGrp="1"/>
          </p:cNvSpPr>
          <p:nvPr>
            <p:ph idx="1"/>
          </p:nvPr>
        </p:nvSpPr>
        <p:spPr>
          <a:xfrm>
            <a:off x="443459" y="1261672"/>
            <a:ext cx="8229600" cy="4525963"/>
          </a:xfrm>
        </p:spPr>
        <p:txBody>
          <a:bodyPr>
            <a:normAutofit lnSpcReduction="10000"/>
          </a:bodyPr>
          <a:lstStyle/>
          <a:p>
            <a:r>
              <a:rPr lang="en-US" dirty="0" smtClean="0"/>
              <a:t>Most descriptions of music that are actually about the music are created by experts using specialized vocabulary that non-experts can’t understand</a:t>
            </a:r>
          </a:p>
          <a:p>
            <a:pPr marL="857250" lvl="2" indent="0">
              <a:buNone/>
            </a:pPr>
            <a:r>
              <a:rPr lang="en-US" sz="3600" i="1" dirty="0"/>
              <a:t>The opening motive is an anacrusis that implies the dominant with a repeating alternate pattern emphasizing the chromatic lower auxiliary to </a:t>
            </a:r>
            <a:r>
              <a:rPr lang="en-US" sz="3600" i="1" dirty="0" smtClean="0"/>
              <a:t>E…</a:t>
            </a:r>
          </a:p>
        </p:txBody>
      </p:sp>
    </p:spTree>
    <p:extLst>
      <p:ext uri="{BB962C8B-B14F-4D97-AF65-F5344CB8AC3E}">
        <p14:creationId xmlns:p14="http://schemas.microsoft.com/office/powerpoint/2010/main" val="2780002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5800" y="801666"/>
            <a:ext cx="7877175" cy="5181600"/>
          </a:xfrm>
          <a:prstGeom prst="rect">
            <a:avLst/>
          </a:prstGeom>
        </p:spPr>
      </p:pic>
      <p:sp>
        <p:nvSpPr>
          <p:cNvPr id="5" name="Rectangle 1"/>
          <p:cNvSpPr txBox="1">
            <a:spLocks noChangeArrowheads="1"/>
          </p:cNvSpPr>
          <p:nvPr/>
        </p:nvSpPr>
        <p:spPr>
          <a:xfrm>
            <a:off x="510033" y="206167"/>
            <a:ext cx="8228707" cy="11909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Combining </a:t>
            </a:r>
            <a:r>
              <a:rPr lang="en-US" sz="4000" b="1" dirty="0" smtClean="0">
                <a:sym typeface="UC Berkeley OS Sign"/>
              </a:rPr>
              <a:t>Parts</a:t>
            </a:r>
          </a:p>
        </p:txBody>
      </p:sp>
      <p:sp>
        <p:nvSpPr>
          <p:cNvPr id="2" name="Rectangle 1"/>
          <p:cNvSpPr/>
          <p:nvPr/>
        </p:nvSpPr>
        <p:spPr>
          <a:xfrm>
            <a:off x="1848784" y="6019800"/>
            <a:ext cx="6400800" cy="646331"/>
          </a:xfrm>
          <a:prstGeom prst="rect">
            <a:avLst/>
          </a:prstGeom>
        </p:spPr>
        <p:txBody>
          <a:bodyPr wrap="square">
            <a:spAutoFit/>
          </a:bodyPr>
          <a:lstStyle/>
          <a:p>
            <a:r>
              <a:rPr lang="en-US" i="1" dirty="0">
                <a:latin typeface="MinionPro-It" panose="02040503050306090203" pitchFamily="18" charset="0"/>
              </a:rPr>
              <a:t>Audiocommon’s user interface separates out various parts</a:t>
            </a:r>
          </a:p>
          <a:p>
            <a:r>
              <a:rPr lang="en-US" i="1" dirty="0">
                <a:latin typeface="MinionPro-It" panose="02040503050306090203" pitchFamily="18" charset="0"/>
              </a:rPr>
              <a:t>of the song, from melody to bassline to vocals</a:t>
            </a:r>
            <a:endParaRPr lang="en-US" dirty="0"/>
          </a:p>
        </p:txBody>
      </p:sp>
    </p:spTree>
    <p:extLst>
      <p:ext uri="{BB962C8B-B14F-4D97-AF65-F5344CB8AC3E}">
        <p14:creationId xmlns:p14="http://schemas.microsoft.com/office/powerpoint/2010/main" val="4090862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59" y="1524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b="1" dirty="0"/>
              <a:t>The Problem – part 2</a:t>
            </a:r>
            <a:endParaRPr lang="en-US" sz="4800" b="1" dirty="0"/>
          </a:p>
        </p:txBody>
      </p:sp>
      <p:sp>
        <p:nvSpPr>
          <p:cNvPr id="3" name="Content Placeholder 2"/>
          <p:cNvSpPr>
            <a:spLocks noGrp="1"/>
          </p:cNvSpPr>
          <p:nvPr>
            <p:ph idx="1"/>
          </p:nvPr>
        </p:nvSpPr>
        <p:spPr>
          <a:xfrm>
            <a:off x="443459" y="1261672"/>
            <a:ext cx="8229600" cy="4525963"/>
          </a:xfrm>
        </p:spPr>
        <p:txBody>
          <a:bodyPr>
            <a:normAutofit/>
          </a:bodyPr>
          <a:lstStyle/>
          <a:p>
            <a:r>
              <a:rPr lang="en-US" dirty="0" smtClean="0"/>
              <a:t>…or they are very subjective, and not tied to any musical structures or events</a:t>
            </a:r>
          </a:p>
          <a:p>
            <a:pPr marL="857250" lvl="2" indent="0">
              <a:buNone/>
            </a:pPr>
            <a:r>
              <a:rPr lang="en-US" sz="3600" i="1" dirty="0"/>
              <a:t>It sounds like a sad man walking around looking for the woman he loves.</a:t>
            </a:r>
          </a:p>
        </p:txBody>
      </p:sp>
    </p:spTree>
    <p:extLst>
      <p:ext uri="{BB962C8B-B14F-4D97-AF65-F5344CB8AC3E}">
        <p14:creationId xmlns:p14="http://schemas.microsoft.com/office/powerpoint/2010/main" val="39864844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b="1" dirty="0"/>
              <a:t>Music is “Organized Sound”</a:t>
            </a:r>
            <a:endParaRPr lang="en-US" sz="4800" b="1" dirty="0"/>
          </a:p>
        </p:txBody>
      </p:sp>
      <p:sp>
        <p:nvSpPr>
          <p:cNvPr id="3" name="Content Placeholder 2"/>
          <p:cNvSpPr>
            <a:spLocks noGrp="1"/>
          </p:cNvSpPr>
          <p:nvPr>
            <p:ph idx="1"/>
          </p:nvPr>
        </p:nvSpPr>
        <p:spPr/>
        <p:txBody>
          <a:bodyPr/>
          <a:lstStyle/>
          <a:p>
            <a:r>
              <a:rPr lang="en-US" dirty="0"/>
              <a:t>An often-cited definition of music is that it is "organized sound", a term originally coined by modernist composer Edgard </a:t>
            </a:r>
            <a:r>
              <a:rPr lang="en-US" dirty="0" smtClean="0"/>
              <a:t>Varèse</a:t>
            </a:r>
          </a:p>
          <a:p>
            <a:r>
              <a:rPr lang="en-US" dirty="0" smtClean="0"/>
              <a:t>But what this means is NEVER DEFINED</a:t>
            </a:r>
          </a:p>
          <a:p>
            <a:r>
              <a:rPr lang="en-US" dirty="0" smtClean="0"/>
              <a:t>Graham Freeman and I have applied TDO’s concepts of the organizing system to give this definition some substance and applicability</a:t>
            </a:r>
            <a:endParaRPr lang="en-US" dirty="0"/>
          </a:p>
        </p:txBody>
      </p:sp>
    </p:spTree>
    <p:extLst>
      <p:ext uri="{BB962C8B-B14F-4D97-AF65-F5344CB8AC3E}">
        <p14:creationId xmlns:p14="http://schemas.microsoft.com/office/powerpoint/2010/main" val="9829997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b="1" dirty="0"/>
              <a:t>Our Proposal</a:t>
            </a:r>
            <a:endParaRPr lang="en-US" sz="4800" b="1" dirty="0"/>
          </a:p>
        </p:txBody>
      </p:sp>
      <p:sp>
        <p:nvSpPr>
          <p:cNvPr id="3" name="Content Placeholder 2"/>
          <p:cNvSpPr>
            <a:spLocks noGrp="1"/>
          </p:cNvSpPr>
          <p:nvPr>
            <p:ph idx="1"/>
          </p:nvPr>
        </p:nvSpPr>
        <p:spPr/>
        <p:txBody>
          <a:bodyPr>
            <a:normAutofit fontScale="92500" lnSpcReduction="10000"/>
          </a:bodyPr>
          <a:lstStyle/>
          <a:p>
            <a:r>
              <a:rPr lang="en-US" dirty="0"/>
              <a:t>Music is sound intentionally organized according to a system of constraints that are arbitrary, dynamic and non-universal </a:t>
            </a:r>
            <a:endParaRPr lang="en-US" dirty="0" smtClean="0"/>
          </a:p>
          <a:p>
            <a:r>
              <a:rPr lang="en-US" dirty="0"/>
              <a:t>In Western </a:t>
            </a:r>
            <a:r>
              <a:rPr lang="en-US" dirty="0" smtClean="0"/>
              <a:t>music</a:t>
            </a:r>
            <a:r>
              <a:rPr lang="en-US" dirty="0"/>
              <a:t>, sounds become music when they are intentionally organized to create rhythms, melodies, harmonies and other musical </a:t>
            </a:r>
            <a:r>
              <a:rPr lang="en-US" dirty="0" smtClean="0"/>
              <a:t>structures</a:t>
            </a:r>
          </a:p>
          <a:p>
            <a:r>
              <a:rPr lang="en-US" dirty="0" smtClean="0"/>
              <a:t>These </a:t>
            </a:r>
            <a:r>
              <a:rPr lang="en-US" dirty="0"/>
              <a:t>structures can be arranged in complex ways using repetition, contrast, transformation  and other compositional processes</a:t>
            </a:r>
          </a:p>
        </p:txBody>
      </p:sp>
    </p:spTree>
    <p:extLst>
      <p:ext uri="{BB962C8B-B14F-4D97-AF65-F5344CB8AC3E}">
        <p14:creationId xmlns:p14="http://schemas.microsoft.com/office/powerpoint/2010/main" val="41476249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800" b="1" dirty="0"/>
              <a:t>Four Levels of Constraints</a:t>
            </a:r>
            <a:endParaRPr lang="en-US" sz="4800" b="1" dirty="0"/>
          </a:p>
        </p:txBody>
      </p:sp>
      <p:sp>
        <p:nvSpPr>
          <p:cNvPr id="3" name="Content Placeholder 2"/>
          <p:cNvSpPr>
            <a:spLocks noGrp="1"/>
          </p:cNvSpPr>
          <p:nvPr>
            <p:ph idx="1"/>
          </p:nvPr>
        </p:nvSpPr>
        <p:spPr/>
        <p:txBody>
          <a:bodyPr>
            <a:normAutofit lnSpcReduction="10000"/>
          </a:bodyPr>
          <a:lstStyle/>
          <a:p>
            <a:r>
              <a:rPr lang="en-US" dirty="0"/>
              <a:t>Level 1 (Definitional</a:t>
            </a:r>
            <a:r>
              <a:rPr lang="en-US" dirty="0" smtClean="0"/>
              <a:t>) – is this music?</a:t>
            </a:r>
          </a:p>
          <a:p>
            <a:r>
              <a:rPr lang="en-US" dirty="0" smtClean="0"/>
              <a:t>Level 2 (Creative) – what musical style or genre is it?</a:t>
            </a:r>
          </a:p>
          <a:p>
            <a:r>
              <a:rPr lang="en-US" dirty="0" smtClean="0"/>
              <a:t>Level 3 (Compositional) – identify a particular piece of music</a:t>
            </a:r>
          </a:p>
          <a:p>
            <a:r>
              <a:rPr lang="en-US" dirty="0" smtClean="0"/>
              <a:t>Level 4 (Performance) – what is the range of different performances that are all identified as the same piece of music   (</a:t>
            </a:r>
            <a:r>
              <a:rPr lang="en-US" dirty="0" err="1" smtClean="0"/>
              <a:t>Shamu’s</a:t>
            </a:r>
            <a:r>
              <a:rPr lang="en-US" dirty="0" smtClean="0"/>
              <a:t> question)</a:t>
            </a:r>
          </a:p>
          <a:p>
            <a:endParaRPr lang="en-US" dirty="0"/>
          </a:p>
        </p:txBody>
      </p:sp>
    </p:spTree>
    <p:extLst>
      <p:ext uri="{BB962C8B-B14F-4D97-AF65-F5344CB8AC3E}">
        <p14:creationId xmlns:p14="http://schemas.microsoft.com/office/powerpoint/2010/main" val="7828852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7358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fontScale="90000"/>
          </a:bodyPr>
          <a:lstStyle/>
          <a:p>
            <a:r>
              <a:rPr lang="en-US" b="1" dirty="0" smtClean="0"/>
              <a:t>Feb 26: Cognitive </a:t>
            </a:r>
            <a:r>
              <a:rPr lang="en-US" b="1" dirty="0"/>
              <a:t>Universals</a:t>
            </a:r>
            <a:r>
              <a:rPr lang="en-US" b="1" dirty="0" smtClean="0"/>
              <a:t>?</a:t>
            </a:r>
            <a:br>
              <a:rPr lang="en-US" b="1" dirty="0" smtClean="0"/>
            </a:br>
            <a:r>
              <a:rPr lang="en-US" b="1" dirty="0" smtClean="0"/>
              <a:t> </a:t>
            </a:r>
            <a:r>
              <a:rPr lang="en-US" b="1" dirty="0"/>
              <a:t>Folk biology. Bilingualism</a:t>
            </a:r>
            <a:r>
              <a:rPr lang="en-US" dirty="0"/>
              <a:t/>
            </a:r>
            <a:br>
              <a:rPr lang="en-US" dirty="0"/>
            </a:br>
            <a:endParaRPr lang="en-US" dirty="0"/>
          </a:p>
        </p:txBody>
      </p:sp>
      <p:sp>
        <p:nvSpPr>
          <p:cNvPr id="3" name="Content Placeholder 2"/>
          <p:cNvSpPr>
            <a:spLocks noGrp="1"/>
          </p:cNvSpPr>
          <p:nvPr>
            <p:ph idx="1"/>
          </p:nvPr>
        </p:nvSpPr>
        <p:spPr>
          <a:xfrm>
            <a:off x="533400" y="1905000"/>
            <a:ext cx="8229600" cy="4525963"/>
          </a:xfrm>
        </p:spPr>
        <p:txBody>
          <a:bodyPr>
            <a:normAutofit fontScale="85000" lnSpcReduction="20000"/>
          </a:bodyPr>
          <a:lstStyle/>
          <a:p>
            <a:r>
              <a:rPr lang="en-US" dirty="0" err="1" smtClean="0"/>
              <a:t>Medin</a:t>
            </a:r>
            <a:r>
              <a:rPr lang="en-US" dirty="0"/>
              <a:t>, D. L., &amp; </a:t>
            </a:r>
            <a:r>
              <a:rPr lang="en-US" dirty="0" err="1"/>
              <a:t>Atran</a:t>
            </a:r>
            <a:r>
              <a:rPr lang="en-US" dirty="0"/>
              <a:t>, S. (2004). The native mind: biological categorization and reasoning in development and across cultures. EXCERPT</a:t>
            </a:r>
          </a:p>
          <a:p>
            <a:r>
              <a:rPr lang="en-US" dirty="0" err="1"/>
              <a:t>Bailenson</a:t>
            </a:r>
            <a:r>
              <a:rPr lang="en-US" dirty="0"/>
              <a:t>, J. N., Shum, M. S., </a:t>
            </a:r>
            <a:r>
              <a:rPr lang="en-US" dirty="0" err="1"/>
              <a:t>Atran</a:t>
            </a:r>
            <a:r>
              <a:rPr lang="en-US" dirty="0"/>
              <a:t>, S., </a:t>
            </a:r>
            <a:r>
              <a:rPr lang="en-US" dirty="0" err="1"/>
              <a:t>Medin</a:t>
            </a:r>
            <a:r>
              <a:rPr lang="en-US" dirty="0"/>
              <a:t>, D. L., &amp; Coley, J. D. (2002). A bird's eye view: Biological categorization and reasoning within and across cultures. Cognition, 84(1), 1-53. EXCERPT</a:t>
            </a:r>
          </a:p>
          <a:p>
            <a:r>
              <a:rPr lang="en-US" dirty="0" err="1"/>
              <a:t>Ramírez</a:t>
            </a:r>
            <a:r>
              <a:rPr lang="en-US" dirty="0"/>
              <a:t>-Esparza, N., &amp; </a:t>
            </a:r>
            <a:r>
              <a:rPr lang="en-US" dirty="0" err="1"/>
              <a:t>García</a:t>
            </a:r>
            <a:r>
              <a:rPr lang="en-US" dirty="0"/>
              <a:t>-Sierra, A. (2014). The bilingual brain: language, culture and identity. Handbook of Multicultural Identity: Basic and Applied Perspectives,  (pages 35-37 and all the "Conclusion" sections)</a:t>
            </a:r>
          </a:p>
        </p:txBody>
      </p:sp>
    </p:spTree>
    <p:extLst>
      <p:ext uri="{BB962C8B-B14F-4D97-AF65-F5344CB8AC3E}">
        <p14:creationId xmlns:p14="http://schemas.microsoft.com/office/powerpoint/2010/main" val="3929568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Shazam, Midomi, and Shamu</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42453" y="1345504"/>
            <a:ext cx="5347641" cy="3959319"/>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smtClean="0">
                <a:latin typeface="UC Berkeley OS Sign"/>
                <a:cs typeface="Arial" pitchFamily="34" charset="0"/>
                <a:sym typeface="Arial" pitchFamily="34" charset="0"/>
              </a:rPr>
              <a:t>Shazam – recognizes a specific piece of music using its unique “audio fingerprint”</a:t>
            </a:r>
          </a:p>
          <a:p>
            <a:pPr marL="342900" indent="-342900" eaLnBrk="0" fontAlgn="base" hangingPunct="0">
              <a:lnSpc>
                <a:spcPct val="93000"/>
              </a:lnSpc>
              <a:spcBef>
                <a:spcPts val="1800"/>
              </a:spcBef>
              <a:spcAft>
                <a:spcPct val="0"/>
              </a:spcAft>
              <a:buFont typeface="Arial" pitchFamily="34" charset="0"/>
              <a:buChar char="•"/>
            </a:pPr>
            <a:r>
              <a:rPr lang="en-US" sz="3200" dirty="0" smtClean="0">
                <a:latin typeface="UC Berkeley OS Sign"/>
                <a:cs typeface="Arial" pitchFamily="34" charset="0"/>
                <a:sym typeface="Arial" pitchFamily="34" charset="0"/>
                <a:hlinkClick r:id="rId3"/>
              </a:rPr>
              <a:t>Midomi </a:t>
            </a:r>
            <a:r>
              <a:rPr lang="en-US" sz="3200" dirty="0" smtClean="0">
                <a:latin typeface="UC Berkeley OS Sign"/>
                <a:cs typeface="Arial" pitchFamily="34" charset="0"/>
                <a:sym typeface="Arial" pitchFamily="34" charset="0"/>
              </a:rPr>
              <a:t>(aka Soundhound) – identifies songs, but can do it from humming or whistling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766" y="1705305"/>
            <a:ext cx="3055069" cy="3239715"/>
          </a:xfrm>
          <a:prstGeom prst="rect">
            <a:avLst/>
          </a:prstGeom>
        </p:spPr>
      </p:pic>
      <p:sp>
        <p:nvSpPr>
          <p:cNvPr id="3" name="TextBox 2"/>
          <p:cNvSpPr txBox="1"/>
          <p:nvPr/>
        </p:nvSpPr>
        <p:spPr>
          <a:xfrm>
            <a:off x="685800" y="5791200"/>
            <a:ext cx="6324600" cy="584775"/>
          </a:xfrm>
          <a:prstGeom prst="rect">
            <a:avLst/>
          </a:prstGeom>
          <a:noFill/>
        </p:spPr>
        <p:txBody>
          <a:bodyPr wrap="square" rtlCol="0">
            <a:spAutoFit/>
          </a:bodyPr>
          <a:lstStyle/>
          <a:p>
            <a:r>
              <a:rPr lang="en-US" sz="3200" i="1" dirty="0" smtClean="0">
                <a:solidFill>
                  <a:srgbClr val="FF0000"/>
                </a:solidFill>
              </a:rPr>
              <a:t>Why is Shamu on this slide?</a:t>
            </a:r>
            <a:endParaRPr lang="en-US" sz="3200" i="1" dirty="0">
              <a:solidFill>
                <a:srgbClr val="FF0000"/>
              </a:solidFill>
            </a:endParaRPr>
          </a:p>
        </p:txBody>
      </p:sp>
    </p:spTree>
    <p:extLst>
      <p:ext uri="{BB962C8B-B14F-4D97-AF65-F5344CB8AC3E}">
        <p14:creationId xmlns:p14="http://schemas.microsoft.com/office/powerpoint/2010/main" val="5328422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Shamu for Songs</a:t>
            </a:r>
            <a:endParaRPr lang="en-US" b="1" dirty="0"/>
          </a:p>
        </p:txBody>
      </p:sp>
      <p:sp>
        <p:nvSpPr>
          <p:cNvPr id="3" name="Content Placeholder 2"/>
          <p:cNvSpPr>
            <a:spLocks noGrp="1"/>
          </p:cNvSpPr>
          <p:nvPr>
            <p:ph idx="1"/>
          </p:nvPr>
        </p:nvSpPr>
        <p:spPr/>
        <p:txBody>
          <a:bodyPr>
            <a:normAutofit lnSpcReduction="10000"/>
          </a:bodyPr>
          <a:lstStyle/>
          <a:p>
            <a:r>
              <a:rPr lang="en-US" dirty="0">
                <a:solidFill>
                  <a:srgbClr val="FF0000"/>
                </a:solidFill>
                <a:latin typeface="UC Berkeley OS Sign"/>
                <a:cs typeface="Arial" pitchFamily="34" charset="0"/>
                <a:sym typeface="Arial" pitchFamily="34" charset="0"/>
              </a:rPr>
              <a:t>If there are many </a:t>
            </a:r>
            <a:r>
              <a:rPr lang="en-US" dirty="0" smtClean="0">
                <a:solidFill>
                  <a:srgbClr val="FF0000"/>
                </a:solidFill>
                <a:latin typeface="UC Berkeley OS Sign"/>
                <a:cs typeface="Arial" pitchFamily="34" charset="0"/>
                <a:sym typeface="Arial" pitchFamily="34" charset="0"/>
              </a:rPr>
              <a:t>different </a:t>
            </a:r>
            <a:r>
              <a:rPr lang="en-US" dirty="0">
                <a:solidFill>
                  <a:srgbClr val="FF0000"/>
                </a:solidFill>
                <a:latin typeface="UC Berkeley OS Sign"/>
                <a:cs typeface="Arial" pitchFamily="34" charset="0"/>
                <a:sym typeface="Arial" pitchFamily="34" charset="0"/>
              </a:rPr>
              <a:t>performances of “the same song” at what point does a </a:t>
            </a:r>
            <a:r>
              <a:rPr lang="en-US" dirty="0" smtClean="0">
                <a:solidFill>
                  <a:srgbClr val="FF0000"/>
                </a:solidFill>
                <a:latin typeface="UC Berkeley OS Sign"/>
                <a:cs typeface="Arial" pitchFamily="34" charset="0"/>
                <a:sym typeface="Arial" pitchFamily="34" charset="0"/>
              </a:rPr>
              <a:t>variation </a:t>
            </a:r>
            <a:r>
              <a:rPr lang="en-US" dirty="0">
                <a:solidFill>
                  <a:srgbClr val="FF0000"/>
                </a:solidFill>
                <a:latin typeface="UC Berkeley OS Sign"/>
                <a:cs typeface="Arial" pitchFamily="34" charset="0"/>
                <a:sym typeface="Arial" pitchFamily="34" charset="0"/>
              </a:rPr>
              <a:t>become a different song</a:t>
            </a:r>
            <a:r>
              <a:rPr lang="en-US" dirty="0" smtClean="0">
                <a:solidFill>
                  <a:srgbClr val="FF0000"/>
                </a:solidFill>
                <a:latin typeface="UC Berkeley OS Sign"/>
                <a:cs typeface="Arial" pitchFamily="34" charset="0"/>
                <a:sym typeface="Arial" pitchFamily="34" charset="0"/>
              </a:rPr>
              <a:t>?</a:t>
            </a:r>
          </a:p>
          <a:p>
            <a:r>
              <a:rPr lang="en-US" dirty="0" smtClean="0">
                <a:solidFill>
                  <a:srgbClr val="FF0000"/>
                </a:solidFill>
                <a:latin typeface="UC Berkeley OS Sign"/>
                <a:cs typeface="Arial" pitchFamily="34" charset="0"/>
                <a:sym typeface="Arial" pitchFamily="34" charset="0"/>
              </a:rPr>
              <a:t>Is one of these performances the exemplar or prototype of the song?</a:t>
            </a:r>
          </a:p>
          <a:p>
            <a:r>
              <a:rPr lang="en-US" dirty="0" smtClean="0">
                <a:solidFill>
                  <a:srgbClr val="FF0000"/>
                </a:solidFill>
                <a:latin typeface="UC Berkeley OS Sign"/>
                <a:cs typeface="Arial" pitchFamily="34" charset="0"/>
                <a:sym typeface="Arial" pitchFamily="34" charset="0"/>
              </a:rPr>
              <a:t>Or </a:t>
            </a:r>
            <a:r>
              <a:rPr lang="en-US" dirty="0">
                <a:solidFill>
                  <a:srgbClr val="FF0000"/>
                </a:solidFill>
                <a:latin typeface="UC Berkeley OS Sign"/>
                <a:cs typeface="Arial" pitchFamily="34" charset="0"/>
                <a:sym typeface="Arial" pitchFamily="34" charset="0"/>
              </a:rPr>
              <a:t>should we reject the idea that some specific performance is the exemplar </a:t>
            </a:r>
            <a:r>
              <a:rPr lang="en-US" dirty="0" smtClean="0">
                <a:solidFill>
                  <a:srgbClr val="FF0000"/>
                </a:solidFill>
                <a:latin typeface="UC Berkeley OS Sign"/>
                <a:cs typeface="Arial" pitchFamily="34" charset="0"/>
                <a:sym typeface="Arial" pitchFamily="34" charset="0"/>
              </a:rPr>
              <a:t>and </a:t>
            </a:r>
            <a:r>
              <a:rPr lang="en-US" dirty="0">
                <a:solidFill>
                  <a:srgbClr val="FF0000"/>
                </a:solidFill>
                <a:latin typeface="UC Berkeley OS Sign"/>
                <a:cs typeface="Arial" pitchFamily="34" charset="0"/>
                <a:sym typeface="Arial" pitchFamily="34" charset="0"/>
              </a:rPr>
              <a:t>treat any “song” as a large category with many members</a:t>
            </a:r>
          </a:p>
          <a:p>
            <a:endParaRPr lang="en-US" dirty="0"/>
          </a:p>
        </p:txBody>
      </p:sp>
    </p:spTree>
    <p:extLst>
      <p:ext uri="{BB962C8B-B14F-4D97-AF65-F5344CB8AC3E}">
        <p14:creationId xmlns:p14="http://schemas.microsoft.com/office/powerpoint/2010/main" val="3297155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10668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What's Different About Describing Multimedia?</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2971800"/>
            <a:ext cx="8036719" cy="1728837"/>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Sensory Gap</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Semantic Gap</a:t>
            </a:r>
          </a:p>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Proliferation Problem</a:t>
            </a:r>
            <a:endParaRPr lang="en-US" sz="2800" dirty="0">
              <a:latin typeface="UC Berkeley OS Sign"/>
              <a:cs typeface="Arial" pitchFamily="34" charset="0"/>
              <a:sym typeface="Arial" pitchFamily="34" charset="0"/>
            </a:endParaRPr>
          </a:p>
        </p:txBody>
      </p:sp>
      <p:sp>
        <p:nvSpPr>
          <p:cNvPr id="5" name="Explosion 1 4"/>
          <p:cNvSpPr/>
          <p:nvPr/>
        </p:nvSpPr>
        <p:spPr>
          <a:xfrm>
            <a:off x="152400" y="154752"/>
            <a:ext cx="1066800" cy="106680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2369</Words>
  <Application>Microsoft Office PowerPoint</Application>
  <PresentationFormat>On-screen Show (4:3)</PresentationFormat>
  <Paragraphs>349</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MS PGothic</vt:lpstr>
      <vt:lpstr>Arial</vt:lpstr>
      <vt:lpstr>Calibri</vt:lpstr>
      <vt:lpstr>MinionPro-It</vt:lpstr>
      <vt:lpstr>UC Berkeley OS Sign</vt:lpstr>
      <vt:lpstr>Wingdings</vt:lpstr>
      <vt:lpstr>Office Theme</vt:lpstr>
      <vt:lpstr>CogSci 190 “Sensemaking and Organizing” Spring 2019</vt:lpstr>
      <vt:lpstr>Plan for Today’s Lecture</vt:lpstr>
      <vt:lpstr>Non-text Resources</vt:lpstr>
      <vt:lpstr>The “Things” for Non-text Resources?  (Granularity  and Abstraction)</vt:lpstr>
      <vt:lpstr>Audio Mixing</vt:lpstr>
      <vt:lpstr>PowerPoint Presentation</vt:lpstr>
      <vt:lpstr>Shazam, Midomi, and Shamu</vt:lpstr>
      <vt:lpstr>Shamu for Songs</vt:lpstr>
      <vt:lpstr>What's Different About Describing Multimedia?</vt:lpstr>
      <vt:lpstr>The Sensory Gap (1)</vt:lpstr>
      <vt:lpstr>The Sensory Gap (2)</vt:lpstr>
      <vt:lpstr>The Semantic Gap</vt:lpstr>
      <vt:lpstr>Luminosity Histogram</vt:lpstr>
      <vt:lpstr>Color Histogram</vt:lpstr>
      <vt:lpstr>Spectogram </vt:lpstr>
      <vt:lpstr>What’s this Picture About?</vt:lpstr>
      <vt:lpstr>Name That Tune</vt:lpstr>
      <vt:lpstr>Bridging the Semantic Gap, or Not?  </vt:lpstr>
      <vt:lpstr>The Proliferation Problem</vt:lpstr>
      <vt:lpstr>Are these New Problems?</vt:lpstr>
      <vt:lpstr>Name That Tune</vt:lpstr>
      <vt:lpstr>Music Box Controlled by  Spoked Cylinder</vt:lpstr>
      <vt:lpstr>Too Many Pottery Shards</vt:lpstr>
      <vt:lpstr>Some Problems May Be New</vt:lpstr>
      <vt:lpstr>Professional Descriptions  for Non-text Resources</vt:lpstr>
      <vt:lpstr>"Professional" Descriptions for Multimedia and Non-textual Works</vt:lpstr>
      <vt:lpstr>Layered Descriptions</vt:lpstr>
      <vt:lpstr>Panofsky's Three Levels of Meaning</vt:lpstr>
      <vt:lpstr>  Description / “Preiconographic” /  Primary Level</vt:lpstr>
      <vt:lpstr>Identification / “Iconographic” /  Secondary Level</vt:lpstr>
      <vt:lpstr>Interpretation / “Iconologic” Level</vt:lpstr>
      <vt:lpstr>PowerPoint Presentation</vt:lpstr>
      <vt:lpstr>“Birth of Venus”  Uffizi Gallery, Florence Italy</vt:lpstr>
      <vt:lpstr>Getty Categories for the Description of Works of Art (CDWA)</vt:lpstr>
      <vt:lpstr>PowerPoint Presentation</vt:lpstr>
      <vt:lpstr>CDWA’s First Question</vt:lpstr>
      <vt:lpstr>PowerPoint Presentation</vt:lpstr>
      <vt:lpstr>PowerPoint Presentation</vt:lpstr>
      <vt:lpstr>PowerPoint Presentation</vt:lpstr>
      <vt:lpstr>“Contextual” Resource Description </vt:lpstr>
      <vt:lpstr>Contextual Resource Description</vt:lpstr>
      <vt:lpstr>PowerPoint Presentation</vt:lpstr>
      <vt:lpstr>PowerPoint Presentation</vt:lpstr>
      <vt:lpstr>PowerPoint Presentation</vt:lpstr>
      <vt:lpstr>PowerPoint Presentation</vt:lpstr>
      <vt:lpstr>Describing Music</vt:lpstr>
      <vt:lpstr>Describing Music: Why</vt:lpstr>
      <vt:lpstr>Types of Music Descriptions</vt:lpstr>
      <vt:lpstr>Relationships in Musicbrainz Database</vt:lpstr>
      <vt:lpstr>Describing a Music Recording:  Where &amp; How Much</vt:lpstr>
      <vt:lpstr>ID3</vt:lpstr>
      <vt:lpstr>PowerPoint Presentation</vt:lpstr>
      <vt:lpstr>The Music Genome</vt:lpstr>
      <vt:lpstr>Data-driven Organization of Music and Music Artists</vt:lpstr>
      <vt:lpstr>PowerPoint Presentation</vt:lpstr>
      <vt:lpstr>PowerPoint Presentation</vt:lpstr>
      <vt:lpstr>PowerPoint Presentation</vt:lpstr>
      <vt:lpstr>Music as an Organizing System</vt:lpstr>
      <vt:lpstr>The Problem – part 1</vt:lpstr>
      <vt:lpstr>The Problem – part 2</vt:lpstr>
      <vt:lpstr>Music is “Organized Sound”</vt:lpstr>
      <vt:lpstr>Our Proposal</vt:lpstr>
      <vt:lpstr>Four Levels of Constraints</vt:lpstr>
      <vt:lpstr>PowerPoint Presentation</vt:lpstr>
      <vt:lpstr>Feb 26: Cognitive Universals?  Folk biology. Bilingualism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2019-02-21T17:34:16Z</dcterms:created>
  <dcterms:modified xsi:type="dcterms:W3CDTF">2019-02-21T17:49:44Z</dcterms:modified>
</cp:coreProperties>
</file>