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3"/>
  </p:notesMasterIdLst>
  <p:sldIdLst>
    <p:sldId id="266" r:id="rId2"/>
    <p:sldId id="305" r:id="rId3"/>
    <p:sldId id="447" r:id="rId4"/>
    <p:sldId id="456" r:id="rId5"/>
    <p:sldId id="448" r:id="rId6"/>
    <p:sldId id="453" r:id="rId7"/>
    <p:sldId id="450" r:id="rId8"/>
    <p:sldId id="455" r:id="rId9"/>
    <p:sldId id="449" r:id="rId10"/>
    <p:sldId id="452" r:id="rId11"/>
    <p:sldId id="451" r:id="rId12"/>
    <p:sldId id="454" r:id="rId13"/>
    <p:sldId id="457" r:id="rId14"/>
    <p:sldId id="445" r:id="rId15"/>
    <p:sldId id="458" r:id="rId16"/>
    <p:sldId id="476" r:id="rId17"/>
    <p:sldId id="470" r:id="rId18"/>
    <p:sldId id="459" r:id="rId19"/>
    <p:sldId id="387" r:id="rId20"/>
    <p:sldId id="371" r:id="rId21"/>
    <p:sldId id="460" r:id="rId22"/>
    <p:sldId id="441" r:id="rId23"/>
    <p:sldId id="442" r:id="rId24"/>
    <p:sldId id="268" r:id="rId25"/>
    <p:sldId id="393" r:id="rId26"/>
    <p:sldId id="372" r:id="rId27"/>
    <p:sldId id="342" r:id="rId28"/>
    <p:sldId id="338" r:id="rId29"/>
    <p:sldId id="468" r:id="rId30"/>
    <p:sldId id="471" r:id="rId31"/>
    <p:sldId id="475" r:id="rId32"/>
    <p:sldId id="381" r:id="rId33"/>
    <p:sldId id="384" r:id="rId34"/>
    <p:sldId id="480" r:id="rId35"/>
    <p:sldId id="489" r:id="rId36"/>
    <p:sldId id="490" r:id="rId37"/>
    <p:sldId id="491" r:id="rId38"/>
    <p:sldId id="472" r:id="rId39"/>
    <p:sldId id="329" r:id="rId40"/>
    <p:sldId id="389" r:id="rId41"/>
    <p:sldId id="344" r:id="rId42"/>
    <p:sldId id="488" r:id="rId43"/>
    <p:sldId id="486" r:id="rId44"/>
    <p:sldId id="487" r:id="rId45"/>
    <p:sldId id="464" r:id="rId46"/>
    <p:sldId id="503" r:id="rId47"/>
    <p:sldId id="465" r:id="rId48"/>
    <p:sldId id="467" r:id="rId49"/>
    <p:sldId id="462" r:id="rId50"/>
    <p:sldId id="492" r:id="rId51"/>
    <p:sldId id="493" r:id="rId52"/>
    <p:sldId id="494" r:id="rId53"/>
    <p:sldId id="477" r:id="rId54"/>
    <p:sldId id="466" r:id="rId55"/>
    <p:sldId id="436" r:id="rId56"/>
    <p:sldId id="497" r:id="rId57"/>
    <p:sldId id="499" r:id="rId58"/>
    <p:sldId id="440" r:id="rId59"/>
    <p:sldId id="498" r:id="rId60"/>
    <p:sldId id="437" r:id="rId61"/>
    <p:sldId id="370" r:id="rId62"/>
    <p:sldId id="501" r:id="rId63"/>
    <p:sldId id="402" r:id="rId64"/>
    <p:sldId id="420" r:id="rId65"/>
    <p:sldId id="353" r:id="rId66"/>
    <p:sldId id="425" r:id="rId67"/>
    <p:sldId id="419" r:id="rId68"/>
    <p:sldId id="426" r:id="rId69"/>
    <p:sldId id="365" r:id="rId70"/>
    <p:sldId id="427" r:id="rId71"/>
    <p:sldId id="444" r:id="rId72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86408" autoAdjust="0"/>
  </p:normalViewPr>
  <p:slideViewPr>
    <p:cSldViewPr>
      <p:cViewPr varScale="1">
        <p:scale>
          <a:sx n="84" d="100"/>
          <a:sy n="84" d="100"/>
        </p:scale>
        <p:origin x="893" y="11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672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9848"/>
    </p:cViewPr>
  </p:sorterViewPr>
  <p:notesViewPr>
    <p:cSldViewPr>
      <p:cViewPr>
        <p:scale>
          <a:sx n="100" d="100"/>
          <a:sy n="100" d="100"/>
        </p:scale>
        <p:origin x="1747" y="-103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0B4808-2445-4A8E-B4E1-ED80AB1FCF8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CA1B0-15C9-4F2D-85FD-131A188FAB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051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1A9816D-3DFD-4EC5-904C-2F861A49E9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803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255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395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64334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4024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0771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5477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5241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63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69865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5998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610197" y="4416100"/>
            <a:ext cx="5485805" cy="418399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0A2CEF5-23D1-4C80-A903-0EB23570C1B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178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9802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 smtClean="0">
              <a:latin typeface="UC Berkeley OS Sign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7180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16978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074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95558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5746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2136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85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513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9349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7425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405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431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0085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0991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4500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99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580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93750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810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72942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8291FB-B15A-420F-9283-903DB9074EC0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56476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6788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91589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434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79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5426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328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15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CA1B0-15C9-4F2D-85FD-131A188FAB7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667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B7C68-48CA-4F7E-A595-FD5BDC7FD61F}" type="datetimeFigureOut">
              <a:rPr lang="en-US" smtClean="0"/>
              <a:pPr/>
              <a:t>2/25/2019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2767D-72EB-46BC-8160-C972ECC5DB3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lushko@berkeley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nypost.com/2018/05/19/our-digital-addictions-are-killing-our-kids/" TargetMode="External"/><Relationship Id="rId4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449560" y="685800"/>
            <a:ext cx="8197453" cy="208954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800" b="1" dirty="0" smtClean="0">
                <a:sym typeface="UC Berkeley OS Sign"/>
              </a:rPr>
              <a:t>CogSci 190</a:t>
            </a:r>
            <a:br>
              <a:rPr lang="en-US" sz="3800" b="1" dirty="0" smtClean="0">
                <a:sym typeface="UC Berkeley OS Sign"/>
              </a:rPr>
            </a:br>
            <a:r>
              <a:rPr lang="en-US" sz="3800" b="1" dirty="0" smtClean="0">
                <a:sym typeface="UC Berkeley OS Sign"/>
              </a:rPr>
              <a:t>“Sensemaking and Organizing”</a:t>
            </a:r>
            <a:br>
              <a:rPr lang="en-US" sz="3800" b="1" dirty="0" smtClean="0">
                <a:sym typeface="UC Berkeley OS Sign"/>
              </a:rPr>
            </a:br>
            <a:r>
              <a:rPr lang="en-US" sz="3800" b="1" dirty="0" smtClean="0">
                <a:sym typeface="UC Berkeley OS Sign"/>
              </a:rPr>
              <a:t>Spring 2019</a:t>
            </a:r>
            <a:endParaRPr lang="en-US" sz="3400" dirty="0" smtClean="0">
              <a:sym typeface="UC Berkeley OS Sign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18306" y="2286000"/>
            <a:ext cx="8228707" cy="3589734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 smtClean="0">
                <a:sym typeface="UC Berkeley OS Sign"/>
              </a:rPr>
              <a:t>Robert J. Glushko</a:t>
            </a:r>
            <a:br>
              <a:rPr lang="en-US" sz="3000" dirty="0" smtClean="0">
                <a:sym typeface="UC Berkeley OS Sign"/>
              </a:rPr>
            </a:br>
            <a:r>
              <a:rPr lang="en-US" sz="3000" dirty="0" smtClean="0">
                <a:sym typeface="UC Berkeley OS Sign"/>
                <a:hlinkClick r:id="rId3"/>
              </a:rPr>
              <a:t>glushko@berkeley.edu</a:t>
            </a: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endParaRPr lang="en-US" sz="3000" dirty="0" smtClean="0">
              <a:sym typeface="UC Berkeley OS Sign"/>
            </a:endParaRPr>
          </a:p>
          <a:p>
            <a:pPr marL="0" indent="0" algn="ctr">
              <a:lnSpc>
                <a:spcPct val="92000"/>
              </a:lnSpc>
              <a:buNone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000" dirty="0" smtClean="0">
                <a:sym typeface="UC Berkeley OS Sign"/>
              </a:rPr>
              <a:t>26 February 2019</a:t>
            </a:r>
            <a:br>
              <a:rPr lang="en-US" sz="3000" dirty="0" smtClean="0">
                <a:sym typeface="UC Berkeley OS Sign"/>
              </a:rPr>
            </a:br>
            <a:r>
              <a:rPr lang="en-US" sz="3000" dirty="0" smtClean="0">
                <a:sym typeface="UC Berkeley OS Sign"/>
              </a:rPr>
              <a:t> 11) </a:t>
            </a:r>
            <a:r>
              <a:rPr lang="en-US" sz="3000" dirty="0"/>
              <a:t>Cognitive Universals? Folk biology. Bilingualism</a:t>
            </a:r>
            <a:endParaRPr lang="en-US" sz="3000" dirty="0">
              <a:sym typeface="UC Berkeley OS Sign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652" y="609600"/>
            <a:ext cx="771368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17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533400"/>
            <a:ext cx="5691188" cy="5999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148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66712"/>
            <a:ext cx="762000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176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Your Knowledge of Trees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Of the 20 tree names… every one is on the Berkeley campus, and 7 of the listed trees are within a few hundred feet of our classroom location in Wheeler Hall</a:t>
            </a:r>
          </a:p>
          <a:p>
            <a:r>
              <a:rPr lang="en-US" dirty="0" smtClean="0"/>
              <a:t>…Including 6 of the 8 trees you just saw pictures of</a:t>
            </a:r>
          </a:p>
          <a:p>
            <a:r>
              <a:rPr lang="en-US" dirty="0">
                <a:solidFill>
                  <a:srgbClr val="FF0000"/>
                </a:solidFill>
              </a:rPr>
              <a:t>How many different tree species do you think there are on the Berkeley campus</a:t>
            </a:r>
            <a:r>
              <a:rPr lang="en-US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9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Shamu for Berkeley Campus </a:t>
            </a:r>
            <a:r>
              <a:rPr lang="en-US" b="1" dirty="0" smtClean="0"/>
              <a:t>Trees</a:t>
            </a:r>
            <a:br>
              <a:rPr lang="en-US" b="1" dirty="0" smtClean="0"/>
            </a:br>
            <a:r>
              <a:rPr lang="en-US" sz="2700" b="1" dirty="0" smtClean="0"/>
              <a:t>(Many of the tree names identify categories with many species)</a:t>
            </a:r>
            <a:endParaRPr lang="en-US" sz="27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6696" y="1417638"/>
            <a:ext cx="3276600" cy="4525963"/>
          </a:xfrm>
        </p:spPr>
        <p:txBody>
          <a:bodyPr>
            <a:normAutofit/>
          </a:bodyPr>
          <a:lstStyle/>
          <a:p>
            <a:r>
              <a:rPr lang="en-US" sz="4000" dirty="0" smtClean="0"/>
              <a:t>Acacia (5)</a:t>
            </a:r>
          </a:p>
          <a:p>
            <a:r>
              <a:rPr lang="en-US" sz="4000" dirty="0" smtClean="0"/>
              <a:t>Birch (5)</a:t>
            </a:r>
          </a:p>
          <a:p>
            <a:r>
              <a:rPr lang="en-US" sz="4000" dirty="0" smtClean="0"/>
              <a:t>Cherry (6)</a:t>
            </a:r>
          </a:p>
          <a:p>
            <a:r>
              <a:rPr lang="en-US" sz="4000" dirty="0">
                <a:solidFill>
                  <a:prstClr val="black"/>
                </a:solidFill>
              </a:rPr>
              <a:t>Dogwood (5)</a:t>
            </a:r>
            <a:endParaRPr lang="en-US" sz="4000" dirty="0" smtClean="0"/>
          </a:p>
          <a:p>
            <a:r>
              <a:rPr lang="en-US" sz="4000" dirty="0" smtClean="0"/>
              <a:t>Elm (5)</a:t>
            </a:r>
          </a:p>
        </p:txBody>
      </p:sp>
      <p:sp>
        <p:nvSpPr>
          <p:cNvPr id="4" name="Rectangle 3"/>
          <p:cNvSpPr/>
          <p:nvPr/>
        </p:nvSpPr>
        <p:spPr>
          <a:xfrm>
            <a:off x="4273296" y="1506466"/>
            <a:ext cx="4572000" cy="366254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dirty="0"/>
              <a:t>Eucalyptus (8)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dirty="0"/>
              <a:t>Magnolia (5)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dirty="0"/>
              <a:t>Maple (9)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dirty="0"/>
              <a:t>Oak (22)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4000" dirty="0"/>
              <a:t>Pine (22)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2000" y="5348522"/>
            <a:ext cx="746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As of 2016, there were 276 different species of trees on the campus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985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Your Knowledge of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How would you rate your knowledge of trees?</a:t>
            </a:r>
          </a:p>
          <a:p>
            <a:pPr lvl="1"/>
            <a:r>
              <a:rPr lang="en-US" dirty="0" smtClean="0"/>
              <a:t>Compared to a “typical” Berkeley student</a:t>
            </a:r>
          </a:p>
          <a:p>
            <a:pPr lvl="1"/>
            <a:r>
              <a:rPr lang="en-US" dirty="0" smtClean="0"/>
              <a:t>Compared to someone who works with trees (landscape designer, arborist)</a:t>
            </a:r>
          </a:p>
          <a:p>
            <a:pPr lvl="1"/>
            <a:r>
              <a:rPr lang="en-US" dirty="0" smtClean="0"/>
              <a:t>Compared to someone who lives in a forest near Lake Tahoe</a:t>
            </a:r>
          </a:p>
          <a:p>
            <a:pPr lvl="1"/>
            <a:r>
              <a:rPr lang="en-US" dirty="0" smtClean="0"/>
              <a:t>Compared to someone who lives in the Amazon rain forest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What determines someone’s level of knowledge about trees?</a:t>
            </a:r>
          </a:p>
        </p:txBody>
      </p:sp>
    </p:spTree>
    <p:extLst>
      <p:ext uri="{BB962C8B-B14F-4D97-AF65-F5344CB8AC3E}">
        <p14:creationId xmlns:p14="http://schemas.microsoft.com/office/powerpoint/2010/main" val="3094812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600" b="1" dirty="0" smtClean="0">
                <a:sym typeface="UC Berkeley OS Sign"/>
              </a:rPr>
              <a:t>Comparative Knowledge About Trees</a:t>
            </a:r>
            <a:endParaRPr lang="en-US" sz="3600" b="1" dirty="0">
              <a:sym typeface="UC Berkeley OS Sig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Maintenance workers, landscaper designers, and botanists know a lot about trees, but</a:t>
            </a:r>
          </a:p>
          <a:p>
            <a:pPr marL="742950" lvl="2" indent="-342900"/>
            <a:r>
              <a:rPr lang="en-US" dirty="0" smtClean="0"/>
              <a:t>While they have some shared concepts, botanists have much more detailed classifications</a:t>
            </a:r>
          </a:p>
          <a:p>
            <a:pPr marL="742950" lvl="2" indent="-342900"/>
            <a:r>
              <a:rPr lang="en-US" dirty="0" smtClean="0"/>
              <a:t>Maintenance workers think about how they work with trees (tools, activities); Landscapers think about how trees are used (specimens, ornamental, weeds)</a:t>
            </a:r>
          </a:p>
          <a:p>
            <a:r>
              <a:rPr lang="en-US" sz="2800" dirty="0" smtClean="0"/>
              <a:t>4 year-old children living in rain forests can identify more trees than US college students</a:t>
            </a:r>
          </a:p>
          <a:p>
            <a:r>
              <a:rPr lang="en-US" sz="2800" dirty="0" smtClean="0"/>
              <a:t>Some adults can identify and reason about hundreds of different trees and plants </a:t>
            </a:r>
            <a:r>
              <a:rPr lang="en-US" sz="2800" dirty="0" err="1" smtClean="0"/>
              <a:t>plants</a:t>
            </a:r>
            <a:endParaRPr lang="en-US" sz="28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7403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2133600"/>
            <a:ext cx="8945880" cy="2813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0600" y="479043"/>
            <a:ext cx="6705600" cy="12249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>
                <a:latin typeface="+mj-lt"/>
                <a:ea typeface="+mj-ea"/>
                <a:cs typeface="+mj-cs"/>
              </a:rPr>
              <a:t>What An </a:t>
            </a:r>
            <a:r>
              <a:rPr lang="en-US" sz="4000" b="1" dirty="0" smtClean="0">
                <a:latin typeface="+mj-lt"/>
                <a:ea typeface="+mj-ea"/>
                <a:cs typeface="+mj-cs"/>
              </a:rPr>
              <a:t>Adult Inhabitant </a:t>
            </a:r>
            <a:r>
              <a:rPr lang="en-US" sz="4000" b="1" dirty="0">
                <a:latin typeface="+mj-lt"/>
                <a:ea typeface="+mj-ea"/>
                <a:cs typeface="+mj-cs"/>
              </a:rPr>
              <a:t>of the Ecuador Rain Forest Knows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52600" y="5486400"/>
            <a:ext cx="6248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Berlin, Brent. </a:t>
            </a:r>
            <a:r>
              <a:rPr lang="en-US" sz="2400" i="1" dirty="0"/>
              <a:t>Ethnobiological classification: Principles of categorization of plants and animals in traditional societies</a:t>
            </a:r>
            <a:r>
              <a:rPr lang="en-US" sz="2400" dirty="0"/>
              <a:t>. </a:t>
            </a:r>
            <a:r>
              <a:rPr lang="en-US" sz="2400" dirty="0" smtClean="0"/>
              <a:t>1992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425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84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ym typeface="UC Berkeley OS Sign"/>
              </a:rPr>
              <a:t>Is There Universal Cognition</a:t>
            </a:r>
            <a:r>
              <a:rPr lang="en-US" b="1" dirty="0" smtClean="0">
                <a:sym typeface="UC Berkeley OS Sign"/>
              </a:rPr>
              <a:t>? (1)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 fontScale="92500" lnSpcReduction="10000"/>
          </a:bodyPr>
          <a:lstStyle/>
          <a:p>
            <a:r>
              <a:rPr lang="en-US" sz="3500" dirty="0"/>
              <a:t>Two fundamental cognitive processes are categorization (how do we decide what objects are the same kind of thing) and inductive reasoning (given that one object or class exhibits a property, how do we decide whether other related objects or classes do). </a:t>
            </a:r>
          </a:p>
          <a:p>
            <a:r>
              <a:rPr lang="en-US" sz="3500" dirty="0"/>
              <a:t>Are </a:t>
            </a:r>
            <a:r>
              <a:rPr lang="en-US" sz="3500" dirty="0" smtClean="0"/>
              <a:t>these and other cognitive </a:t>
            </a:r>
            <a:r>
              <a:rPr lang="en-US" sz="3500" dirty="0"/>
              <a:t>processes universal? Do all people have the same “cognitive toolkit” to use?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How should we try to answer these questions?</a:t>
            </a:r>
          </a:p>
        </p:txBody>
      </p:sp>
    </p:spTree>
    <p:extLst>
      <p:ext uri="{BB962C8B-B14F-4D97-AF65-F5344CB8AC3E}">
        <p14:creationId xmlns:p14="http://schemas.microsoft.com/office/powerpoint/2010/main" val="405294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>
          <a:xfrm>
            <a:off x="1828800" y="533400"/>
            <a:ext cx="4594324" cy="1190997"/>
          </a:xfrm>
          <a:prstGeom prst="rect">
            <a:avLst/>
          </a:prstGeom>
        </p:spPr>
        <p:txBody>
          <a:bodyPr lIns="64291" tIns="32146" rIns="64291" bIns="32146"/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4400" b="1" dirty="0">
                <a:latin typeface="+mj-lt"/>
                <a:ea typeface="+mj-ea"/>
                <a:cs typeface="+mj-cs"/>
                <a:sym typeface="UC Berkeley OS Sign"/>
              </a:rPr>
              <a:t>Outline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200" y="1371600"/>
            <a:ext cx="7848600" cy="5235566"/>
          </a:xfrm>
          <a:prstGeom prst="rect">
            <a:avLst/>
          </a:prstGeom>
        </p:spPr>
        <p:txBody>
          <a:bodyPr wrap="square" lIns="64291" tIns="32146" rIns="64291" bIns="32146">
            <a:spAutoFit/>
          </a:bodyPr>
          <a:lstStyle/>
          <a:p>
            <a:pPr marL="160729" indent="-160729">
              <a:lnSpc>
                <a:spcPct val="150000"/>
              </a:lnSpc>
              <a:buClr>
                <a:srgbClr val="002955"/>
              </a:buClr>
              <a:buSzPct val="44000"/>
              <a:buFont typeface="Arial" pitchFamily="34" charset="0"/>
              <a:buChar char="•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1000" dirty="0"/>
              <a:t> </a:t>
            </a:r>
            <a:endParaRPr lang="en-US" sz="2800" dirty="0"/>
          </a:p>
          <a:p>
            <a:pPr marL="257166" lvl="1" indent="-160729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Knowledge about trees</a:t>
            </a:r>
          </a:p>
          <a:p>
            <a:pPr marL="257166" lvl="1" indent="-160729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Universal </a:t>
            </a:r>
            <a:r>
              <a:rPr lang="en-US" sz="3200" dirty="0"/>
              <a:t>cognition?</a:t>
            </a:r>
          </a:p>
          <a:p>
            <a:pPr marL="257166" lvl="1" indent="-160729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Primitive/savage/native minds?</a:t>
            </a:r>
          </a:p>
          <a:p>
            <a:pPr marL="742950" lvl="1" indent="-285750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Arial" pitchFamily="34" charset="0"/>
              <a:buChar char="–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Folk </a:t>
            </a:r>
            <a:r>
              <a:rPr lang="en-US" sz="2800" dirty="0"/>
              <a:t>biology vs “expert” biology</a:t>
            </a:r>
          </a:p>
          <a:p>
            <a:pPr marL="742950" lvl="1" indent="-285750">
              <a:spcBef>
                <a:spcPct val="20000"/>
              </a:spcBef>
              <a:spcAft>
                <a:spcPts val="1266"/>
              </a:spcAft>
              <a:buClr>
                <a:srgbClr val="002955"/>
              </a:buClr>
              <a:buSzPct val="44000"/>
              <a:buFont typeface="Arial" pitchFamily="34" charset="0"/>
              <a:buChar char="–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/>
              <a:t>WEIRD </a:t>
            </a:r>
            <a:r>
              <a:rPr lang="en-US" sz="2800" dirty="0" smtClean="0"/>
              <a:t>science</a:t>
            </a:r>
            <a:endParaRPr lang="en-US" sz="3200" dirty="0" smtClean="0"/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 Bilinguals and biculturalism</a:t>
            </a:r>
          </a:p>
          <a:p>
            <a:pPr marL="257166" indent="-160729">
              <a:spcAft>
                <a:spcPts val="1266"/>
              </a:spcAft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West vs East: Analytic vs holistic cognition</a:t>
            </a:r>
          </a:p>
        </p:txBody>
      </p:sp>
    </p:spTree>
    <p:extLst>
      <p:ext uri="{BB962C8B-B14F-4D97-AF65-F5344CB8AC3E}">
        <p14:creationId xmlns:p14="http://schemas.microsoft.com/office/powerpoint/2010/main" val="485865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 smtClean="0">
                <a:sym typeface="UC Berkeley OS Sign"/>
              </a:rPr>
              <a:t>Is There Universal Cognition? (2)</a:t>
            </a:r>
            <a:endParaRPr lang="en-US" b="1" dirty="0">
              <a:sym typeface="UC Berkeley OS Sig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We can compare different groups doing the same or equivalent cognitive tasks to look for differences</a:t>
            </a:r>
          </a:p>
          <a:p>
            <a:pPr lvl="1"/>
            <a:r>
              <a:rPr lang="en-US" dirty="0" smtClean="0"/>
              <a:t>But which groups should we compare?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If people in one culture differ from those in another on cognitive tasks, 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b="1" dirty="0" smtClean="0">
                <a:sym typeface="UC Berkeley OS Sign"/>
              </a:rPr>
              <a:t>Sources of Cognitive Differences</a:t>
            </a:r>
            <a:endParaRPr lang="en-US" b="1" dirty="0">
              <a:sym typeface="UC Berkeley OS Sig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5344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If people in one culture differ from those in another on cognitive tasks, why?</a:t>
            </a:r>
          </a:p>
          <a:p>
            <a:pPr lvl="1"/>
            <a:r>
              <a:rPr lang="en-US" dirty="0" smtClean="0"/>
              <a:t>because use different parts of the cognitive toolkit?</a:t>
            </a:r>
          </a:p>
          <a:p>
            <a:pPr lvl="1"/>
            <a:r>
              <a:rPr lang="en-US" dirty="0" smtClean="0"/>
              <a:t>because they have had different life experiences and have been exposed to different aspects of the world?</a:t>
            </a:r>
          </a:p>
          <a:p>
            <a:pPr lvl="1"/>
            <a:r>
              <a:rPr lang="en-US" dirty="0" smtClean="0"/>
              <a:t>because they have been explicitly taught different things or taught in different ways?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4" y="92076"/>
            <a:ext cx="85961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5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73257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Some Definitions of “Culture”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73257" y="1066800"/>
            <a:ext cx="8486110" cy="6056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latin typeface="UC Berkeley OS Sign"/>
                <a:cs typeface="Arial" pitchFamily="34" charset="0"/>
                <a:sym typeface="Arial" pitchFamily="34" charset="0"/>
              </a:rPr>
              <a:t>the customary beliefs, social forms, and material traits shared by a group of people in a place or time </a:t>
            </a:r>
            <a:r>
              <a:rPr lang="en-US" sz="3200" dirty="0" smtClean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(culture in the world?)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latin typeface="UC Berkeley OS Sign"/>
                <a:cs typeface="Arial" pitchFamily="34" charset="0"/>
                <a:sym typeface="Arial" pitchFamily="34" charset="0"/>
              </a:rPr>
              <a:t>whatever someone has to know or believe in order to operate in a manner acceptable to other members of a group they belong to </a:t>
            </a:r>
            <a:r>
              <a:rPr lang="en-US" sz="3200" dirty="0" smtClean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(culture in the mind?)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latin typeface="UC Berkeley OS Sign"/>
                <a:cs typeface="Arial" pitchFamily="34" charset="0"/>
                <a:sym typeface="Arial" pitchFamily="34" charset="0"/>
              </a:rPr>
              <a:t>whatever knowledge or beliefs other groups have that prevents them from seeing the world objectively and “correctly” – the way we do </a:t>
            </a:r>
            <a:r>
              <a:rPr lang="en-US" sz="3200" dirty="0" smtClean="0">
                <a:solidFill>
                  <a:srgbClr val="FF0000"/>
                </a:solidFill>
                <a:latin typeface="UC Berkeley OS Sign"/>
                <a:cs typeface="Arial" pitchFamily="34" charset="0"/>
                <a:sym typeface="Arial" pitchFamily="34" charset="0"/>
              </a:rPr>
              <a:t>(is culture defined relatively?)</a:t>
            </a:r>
          </a:p>
          <a:p>
            <a:endParaRPr lang="en-US" sz="32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52400" y="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FLASHBACK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6421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14128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Culture as a “System of Meaning”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200" y="1519873"/>
            <a:ext cx="8036719" cy="5272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/>
              <a:t>Culture is not chaotic or </a:t>
            </a:r>
            <a:r>
              <a:rPr lang="en-US" sz="3600" dirty="0" smtClean="0"/>
              <a:t>random … it is a SYSTEM  (of systems…)</a:t>
            </a:r>
            <a:endParaRPr lang="en-US" sz="3600" dirty="0"/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/>
              <a:t>This system determines what sorts of things or events need to be attended to and explained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600" dirty="0" smtClean="0"/>
              <a:t>It established complex interrelated beliefs and behaviors </a:t>
            </a:r>
            <a:r>
              <a:rPr lang="en-US" sz="3600" dirty="0"/>
              <a:t>to create a “system of </a:t>
            </a:r>
            <a:r>
              <a:rPr lang="en-US" sz="3600" dirty="0" smtClean="0"/>
              <a:t>meaning” about those things and events</a:t>
            </a:r>
            <a:endParaRPr lang="en-US"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101" y="43919"/>
            <a:ext cx="859611" cy="8657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FLASHBACK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0831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61205" y="326907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Systems of Meaning – What vs How (1)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24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57198" y="1295400"/>
            <a:ext cx="8036719" cy="49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 Roy D’Andrade (1981) suggested </a:t>
            </a:r>
            <a:r>
              <a:rPr lang="en-US" sz="3200" dirty="0"/>
              <a:t>a </a:t>
            </a:r>
            <a:r>
              <a:rPr lang="en-US" sz="3200" dirty="0" smtClean="0"/>
              <a:t>division </a:t>
            </a:r>
            <a:r>
              <a:rPr lang="en-US" sz="3200" dirty="0"/>
              <a:t>of </a:t>
            </a:r>
            <a:r>
              <a:rPr lang="en-US" sz="3200" dirty="0" smtClean="0"/>
              <a:t>labor between psychology and anthropology: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 smtClean="0"/>
              <a:t>Cognitive </a:t>
            </a:r>
            <a:r>
              <a:rPr lang="en-US" sz="3200" dirty="0"/>
              <a:t>anthropology would study what people </a:t>
            </a:r>
            <a:r>
              <a:rPr lang="en-US" sz="3200" dirty="0" smtClean="0"/>
              <a:t>think about (ethnography)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Cognitive psychology would study how people </a:t>
            </a:r>
            <a:r>
              <a:rPr lang="en-US" sz="3200" dirty="0" smtClean="0"/>
              <a:t>think (experiments)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lvl="1"/>
            <a:r>
              <a:rPr lang="en-US" sz="3200" b="1" dirty="0" smtClean="0">
                <a:solidFill>
                  <a:srgbClr val="FF0000"/>
                </a:solidFill>
              </a:rPr>
              <a:t>What assumptions does this research strategy make about how cognitive processing works?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2" y="-24384"/>
            <a:ext cx="85961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712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048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Systems of Meaning – What vs How (2)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25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445008" y="1143000"/>
            <a:ext cx="8036719" cy="4929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 Andrade’s proposal came at a time when cognitive science was dominated by a “human information processing” view of cognition; “’the mind is a computer” metaphor 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This implies that processing </a:t>
            </a:r>
            <a:r>
              <a:rPr lang="en-US" sz="3200" dirty="0"/>
              <a:t>is largely independent of </a:t>
            </a:r>
            <a:r>
              <a:rPr lang="en-US" sz="3200" dirty="0" smtClean="0"/>
              <a:t>context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 smtClean="0"/>
              <a:t> Content </a:t>
            </a:r>
            <a:r>
              <a:rPr lang="en-US" sz="3200" dirty="0"/>
              <a:t>varies across cultures, </a:t>
            </a:r>
            <a:r>
              <a:rPr lang="en-US" sz="3200" dirty="0" smtClean="0"/>
              <a:t>but </a:t>
            </a:r>
            <a:r>
              <a:rPr lang="en-US" sz="3200" dirty="0"/>
              <a:t>the processor itself, and hence the processing, are universal, that is, independent of people's cultural background</a:t>
            </a:r>
            <a:r>
              <a:rPr lang="en-US" sz="32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3579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600200"/>
            <a:ext cx="6276975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8077200" cy="111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The Stereotype of an Ethnographic Study – 1930s?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1828800"/>
            <a:ext cx="1828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Ethnography:</a:t>
            </a:r>
          </a:p>
          <a:p>
            <a:r>
              <a:rPr lang="en-US" sz="2000" dirty="0" smtClean="0"/>
              <a:t>“writing about people”</a:t>
            </a:r>
          </a:p>
          <a:p>
            <a:endParaRPr lang="en-US" sz="2000" dirty="0" smtClean="0"/>
          </a:p>
          <a:p>
            <a:r>
              <a:rPr lang="en-US" sz="2000" dirty="0" smtClean="0"/>
              <a:t>Understanding</a:t>
            </a:r>
          </a:p>
          <a:p>
            <a:r>
              <a:rPr lang="en-US" sz="2000" dirty="0" smtClean="0"/>
              <a:t>a community or culture through observation, interviews, and collection and analysis of artifacts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The </a:t>
            </a:r>
            <a:r>
              <a:rPr lang="en-US" sz="4000" b="1" dirty="0" smtClean="0"/>
              <a:t>Savage/Primitive </a:t>
            </a:r>
            <a:r>
              <a:rPr lang="en-US" sz="4000" b="1" dirty="0"/>
              <a:t>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Anthropology emerged in the 19</a:t>
            </a:r>
            <a:r>
              <a:rPr lang="en-US" baseline="30000" dirty="0" smtClean="0"/>
              <a:t>th</a:t>
            </a:r>
            <a:r>
              <a:rPr lang="en-US" dirty="0" smtClean="0"/>
              <a:t> century as an extension of “natural history”</a:t>
            </a:r>
          </a:p>
          <a:p>
            <a:pPr lvl="1"/>
            <a:r>
              <a:rPr lang="en-US" dirty="0" smtClean="0"/>
              <a:t>Just as Europeans studied the flora and fauna on remote locations (often European colonies) they also studied the language, culture, and artifacts of the people who lived there</a:t>
            </a:r>
          </a:p>
          <a:p>
            <a:r>
              <a:rPr lang="en-US" dirty="0" smtClean="0"/>
              <a:t>Many of these peoples had no written language and limited technology, which led some anthropologists to describe them as savage or primitive compared with “modern Europeans”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2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/>
              <a:t>Cognition </a:t>
            </a:r>
            <a:r>
              <a:rPr lang="en-US" sz="4000" b="1" dirty="0"/>
              <a:t>of the “Savage Mind”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46138"/>
            <a:ext cx="8229600" cy="5783262"/>
          </a:xfrm>
        </p:spPr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sz="4500" dirty="0"/>
              <a:t>Language analysis suggested that cognition of pre-literate rural cultures was different – and less abstract – than European thinking</a:t>
            </a:r>
          </a:p>
          <a:p>
            <a:pPr marL="742950" lvl="2" indent="-342900"/>
            <a:r>
              <a:rPr lang="en-US" sz="4500" dirty="0"/>
              <a:t>Such languages have many very specific words for a detailed inventory of plant and animal species and varieties</a:t>
            </a:r>
          </a:p>
          <a:p>
            <a:pPr marL="742950" lvl="2" indent="-342900"/>
            <a:r>
              <a:rPr lang="en-US" sz="4500" dirty="0"/>
              <a:t>They lack words for abstract categories like “tree” or “animal”</a:t>
            </a:r>
          </a:p>
          <a:p>
            <a:pPr marL="742950" lvl="2" indent="-342900"/>
            <a:r>
              <a:rPr lang="en-US" sz="4500" dirty="0"/>
              <a:t>Other languages that otherwise identify specific animals or plants often no not name those that are neither useful nor harmful</a:t>
            </a:r>
          </a:p>
          <a:p>
            <a:r>
              <a:rPr lang="en-US" sz="4500" b="1" dirty="0" smtClean="0">
                <a:solidFill>
                  <a:srgbClr val="FF0000"/>
                </a:solidFill>
              </a:rPr>
              <a:t>Do you agree that these language properties suggest a more primitive mind?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46813"/>
            <a:ext cx="859611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81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45720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Ethnobiological (“Folk”) Classification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14400" y="1828800"/>
            <a:ext cx="7086600" cy="413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“Folk biology” (studying ordinary people’s relationships with plants and animals) </a:t>
            </a:r>
            <a:r>
              <a:rPr lang="en-US" sz="3200" dirty="0" smtClean="0"/>
              <a:t>reveals that people </a:t>
            </a:r>
            <a:r>
              <a:rPr lang="en-US" sz="3200" dirty="0"/>
              <a:t>in all cultures classify plants and animals into species-like </a:t>
            </a:r>
            <a:r>
              <a:rPr lang="en-US" sz="3200" dirty="0" smtClean="0"/>
              <a:t>groups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These species-like groups are further organized in a non-arbitrary hierarchy that can be scientifically interpreted in terms of “speciation” from a common </a:t>
            </a:r>
            <a:r>
              <a:rPr lang="en-US" sz="3200" dirty="0" smtClean="0"/>
              <a:t>ancestor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21" y="30480"/>
            <a:ext cx="8596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1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74638"/>
            <a:ext cx="7315200" cy="1143000"/>
          </a:xfrm>
        </p:spPr>
        <p:txBody>
          <a:bodyPr>
            <a:normAutofit/>
          </a:bodyPr>
          <a:lstStyle/>
          <a:p>
            <a:pPr algn="l"/>
            <a:r>
              <a:rPr lang="en-US" sz="4000" b="1" dirty="0">
                <a:ea typeface="+mn-ea"/>
                <a:cs typeface="+mn-cs"/>
              </a:rPr>
              <a:t>Have You Heard of These Trees?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417638"/>
            <a:ext cx="3276600" cy="5287962"/>
          </a:xfrm>
        </p:spPr>
        <p:txBody>
          <a:bodyPr>
            <a:normAutofit fontScale="70000" lnSpcReduction="20000"/>
          </a:bodyPr>
          <a:lstStyle/>
          <a:p>
            <a:r>
              <a:rPr lang="en-US" sz="4600" dirty="0" smtClean="0"/>
              <a:t>Acacia</a:t>
            </a:r>
          </a:p>
          <a:p>
            <a:r>
              <a:rPr lang="en-US" sz="4600" dirty="0" smtClean="0"/>
              <a:t>Bamboo</a:t>
            </a:r>
          </a:p>
          <a:p>
            <a:r>
              <a:rPr lang="en-US" sz="4600" dirty="0" smtClean="0"/>
              <a:t>Birch</a:t>
            </a:r>
          </a:p>
          <a:p>
            <a:r>
              <a:rPr lang="en-US" sz="4600" dirty="0" smtClean="0"/>
              <a:t>Buckeye</a:t>
            </a:r>
            <a:endParaRPr lang="en-US" sz="4600" dirty="0"/>
          </a:p>
          <a:p>
            <a:r>
              <a:rPr lang="en-US" sz="4600" dirty="0" smtClean="0"/>
              <a:t>Cedar</a:t>
            </a:r>
          </a:p>
          <a:p>
            <a:r>
              <a:rPr lang="en-US" sz="4600" dirty="0" smtClean="0">
                <a:solidFill>
                  <a:prstClr val="black"/>
                </a:solidFill>
              </a:rPr>
              <a:t>Dogwood</a:t>
            </a:r>
            <a:endParaRPr lang="en-US" sz="4600" dirty="0" smtClean="0"/>
          </a:p>
          <a:p>
            <a:r>
              <a:rPr lang="en-US" sz="4600" dirty="0" smtClean="0"/>
              <a:t>Elm</a:t>
            </a:r>
          </a:p>
          <a:p>
            <a:r>
              <a:rPr lang="en-US" sz="4600" dirty="0" smtClean="0"/>
              <a:t>Eucalyptus</a:t>
            </a:r>
            <a:endParaRPr lang="en-US" sz="4600" dirty="0"/>
          </a:p>
          <a:p>
            <a:pPr lvl="0"/>
            <a:r>
              <a:rPr lang="en-US" sz="4600" dirty="0" smtClean="0"/>
              <a:t>Holly</a:t>
            </a:r>
            <a:endParaRPr lang="en-US" sz="4600" dirty="0"/>
          </a:p>
          <a:p>
            <a:pPr lvl="0"/>
            <a:r>
              <a:rPr lang="en-US" sz="4600" dirty="0"/>
              <a:t>London Plane</a:t>
            </a:r>
          </a:p>
          <a:p>
            <a:endParaRPr lang="en-US" sz="4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48200" y="1402398"/>
            <a:ext cx="4572000" cy="534915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Loquat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Magnolia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Maple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Melaleuca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Oak</a:t>
            </a:r>
            <a:endParaRPr lang="en-US" sz="3200" dirty="0"/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Pine </a:t>
            </a:r>
            <a:endParaRPr lang="en-US" sz="3200" dirty="0" smtClean="0"/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Pittosporum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Poplar</a:t>
            </a:r>
            <a:endParaRPr lang="en-US" sz="3200" dirty="0"/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Redwood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Yew</a:t>
            </a:r>
            <a:endParaRPr lang="en-US" sz="3200" dirty="0"/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7317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" y="1417638"/>
            <a:ext cx="8127705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3900" y="5943601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Berlin, Brent, Dennis E. Breedlove, and Peter H. Raven. "General principles of classification and nomenclature in folk biology." American anthropologist 75, no. 1 (1973): 214-242.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9081" y="309642"/>
            <a:ext cx="762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90600" y="228600"/>
            <a:ext cx="7010400" cy="111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>
                <a:latin typeface="+mj-lt"/>
                <a:ea typeface="+mj-ea"/>
                <a:cs typeface="+mj-cs"/>
              </a:rPr>
              <a:t>Five Levels of Taxonomic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73981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432" y="7620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The Five Levels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8432" y="990600"/>
            <a:ext cx="8229600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“Unique Beginner” (at the top of, or root of, the tree) -  categories like “plant” or “animal”</a:t>
            </a:r>
          </a:p>
          <a:p>
            <a:pPr>
              <a:lnSpc>
                <a:spcPct val="80000"/>
              </a:lnSpc>
            </a:pPr>
            <a:r>
              <a:rPr lang="en-US" dirty="0"/>
              <a:t>“Life-form” – typically a single word like “tree”, “vine”, “grass”, or “mammal”</a:t>
            </a:r>
          </a:p>
          <a:p>
            <a:pPr>
              <a:lnSpc>
                <a:spcPct val="80000"/>
              </a:lnSpc>
            </a:pPr>
            <a:r>
              <a:rPr lang="en-US" dirty="0"/>
              <a:t>“Generic” -  first learned, most commonly used, and most psychologically salient description descriptor – “oak”, “pine”, “perch”</a:t>
            </a:r>
          </a:p>
          <a:p>
            <a:pPr>
              <a:lnSpc>
                <a:spcPct val="80000"/>
              </a:lnSpc>
            </a:pPr>
            <a:r>
              <a:rPr lang="en-US" dirty="0"/>
              <a:t>“Specific” and “varietal” – more particular, qualified names like “black spruce”, “white pine”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1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Folk Biology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32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43596" y="1343397"/>
            <a:ext cx="8036719" cy="4989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This hierarchical system is complemented by other classifications for particular uses (beneficial vs. harmful, edible vs. inedible, wild vs. domestic, etc.)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These </a:t>
            </a:r>
            <a:r>
              <a:rPr lang="en-US" sz="3200" dirty="0"/>
              <a:t>classification </a:t>
            </a:r>
            <a:r>
              <a:rPr lang="en-US" sz="3200" dirty="0" smtClean="0"/>
              <a:t>systems enable </a:t>
            </a:r>
            <a:r>
              <a:rPr lang="en-US" sz="3200" dirty="0"/>
              <a:t>systematic inferences about the distribution of physical and ecological </a:t>
            </a:r>
            <a:r>
              <a:rPr lang="en-US" sz="3200" dirty="0" smtClean="0"/>
              <a:t>properties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/>
              <a:t>These regularities are best explained in terms of the similarities in how people perceive and appreciate (largely unconsciously) that natural groupings of plants and animals in their </a:t>
            </a:r>
            <a:r>
              <a:rPr lang="en-US" sz="3200" dirty="0" smtClean="0"/>
              <a:t>environment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28600"/>
            <a:ext cx="8596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889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543596" y="15240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Classifying and Reasoning</a:t>
            </a:r>
            <a:br>
              <a:rPr lang="en-US" sz="4000" b="1" dirty="0" smtClean="0">
                <a:sym typeface="UC Berkeley OS Sign"/>
              </a:rPr>
            </a:br>
            <a:r>
              <a:rPr lang="en-US" sz="4000" b="1" dirty="0" smtClean="0">
                <a:sym typeface="UC Berkeley OS Sign"/>
              </a:rPr>
              <a:t> About Birds and Fish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33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43596" y="1618362"/>
            <a:ext cx="8036719" cy="5087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4291" tIns="32146" rIns="64291" bIns="32146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When people are asked to sort birds or fish into groups that “go together by nature” experts in diverse cultures rely on both visible features (“morphology”) and on less-visibly distinctive features that enable the same function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In contrast, people without expert knowledge sort primarily on visible features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Experts put greater emphasis on ecological relationships (which animals share habitats) and commercial/utilitarian factors 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138624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1" y="904351"/>
            <a:ext cx="6858000" cy="59536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1000" y="152400"/>
            <a:ext cx="830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Rationales for “Fish Sorting”   (Shafto &amp; Coley, 2003)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5470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“Approaches to Nature” Identified in Folk Biology Studies (Bang, </a:t>
            </a:r>
            <a:r>
              <a:rPr lang="en-US" sz="3600" b="1" dirty="0" err="1"/>
              <a:t>Medin</a:t>
            </a:r>
            <a:r>
              <a:rPr lang="en-US" sz="3600" b="1" dirty="0"/>
              <a:t>, </a:t>
            </a:r>
            <a:r>
              <a:rPr lang="en-US" sz="3600" b="1" dirty="0" err="1"/>
              <a:t>Atran</a:t>
            </a:r>
            <a:r>
              <a:rPr lang="en-US" sz="3600" b="1" dirty="0"/>
              <a:t> 2007)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HOLISTIC -A </a:t>
            </a:r>
            <a:r>
              <a:rPr lang="en-US" dirty="0"/>
              <a:t>belief that everything in nature is interconnected</a:t>
            </a:r>
            <a:r>
              <a:rPr lang="en-US" dirty="0" smtClean="0"/>
              <a:t>; harmony </a:t>
            </a:r>
            <a:r>
              <a:rPr lang="en-US" dirty="0"/>
              <a:t>and balance in nature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SPIRIITUAL - A </a:t>
            </a:r>
            <a:r>
              <a:rPr lang="en-US" dirty="0"/>
              <a:t>tendency to access or ﬁnd spiritual meanings, lessons, </a:t>
            </a:r>
            <a:r>
              <a:rPr lang="en-US" dirty="0" smtClean="0"/>
              <a:t>importance (“Mother Earth”) </a:t>
            </a:r>
          </a:p>
          <a:p>
            <a:r>
              <a:rPr lang="en-US" dirty="0" smtClean="0"/>
              <a:t>TRADITIONAL - Referring </a:t>
            </a:r>
            <a:r>
              <a:rPr lang="en-US" dirty="0"/>
              <a:t>to an activity in nature as something that has occurred throughout history and should continue for that reason. </a:t>
            </a:r>
            <a:endParaRPr lang="en-US" dirty="0" smtClean="0"/>
          </a:p>
          <a:p>
            <a:r>
              <a:rPr lang="en-US" dirty="0" smtClean="0"/>
              <a:t>SURVIVAL SKILLS - A </a:t>
            </a:r>
            <a:r>
              <a:rPr lang="en-US" dirty="0"/>
              <a:t>belief that nature is something that can harm us if </a:t>
            </a:r>
            <a:r>
              <a:rPr lang="en-US" dirty="0" smtClean="0"/>
              <a:t>underestimated.</a:t>
            </a:r>
          </a:p>
          <a:p>
            <a:r>
              <a:rPr lang="en-US" dirty="0" smtClean="0"/>
              <a:t>MORALISTIC  - </a:t>
            </a:r>
            <a:r>
              <a:rPr lang="en-US" dirty="0"/>
              <a:t>Strong feelings of moral and ethical responsibility.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9020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“Approaches to Nature”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ECOLOGISTIC - Nature </a:t>
            </a:r>
            <a:r>
              <a:rPr lang="en-US" dirty="0"/>
              <a:t>can be understood from empirical </a:t>
            </a:r>
            <a:r>
              <a:rPr lang="en-US" dirty="0" smtClean="0"/>
              <a:t>study from </a:t>
            </a:r>
            <a:r>
              <a:rPr lang="en-US" dirty="0"/>
              <a:t>a systems perspective. </a:t>
            </a:r>
            <a:r>
              <a:rPr lang="en-US" dirty="0" smtClean="0"/>
              <a:t>Relating species </a:t>
            </a:r>
            <a:r>
              <a:rPr lang="en-US" dirty="0"/>
              <a:t>to other aspects of nature</a:t>
            </a:r>
            <a:r>
              <a:rPr lang="en-US" dirty="0" smtClean="0"/>
              <a:t>.</a:t>
            </a:r>
          </a:p>
          <a:p>
            <a:r>
              <a:rPr lang="en-US" dirty="0" smtClean="0"/>
              <a:t>PERSONAL UTILITY – Providing human </a:t>
            </a:r>
            <a:r>
              <a:rPr lang="en-US" dirty="0"/>
              <a:t>sustenance, protection, and </a:t>
            </a:r>
            <a:r>
              <a:rPr lang="en-US" dirty="0" smtClean="0"/>
              <a:t>security </a:t>
            </a:r>
            <a:r>
              <a:rPr lang="en-US" dirty="0"/>
              <a:t>for the self or those in the immediate family or social </a:t>
            </a:r>
            <a:r>
              <a:rPr lang="en-US" dirty="0" smtClean="0"/>
              <a:t>network</a:t>
            </a:r>
          </a:p>
          <a:p>
            <a:r>
              <a:rPr lang="en-US" dirty="0"/>
              <a:t>ABSTRACT RESPECT - A positive but abstract attitude towards nature</a:t>
            </a:r>
          </a:p>
          <a:p>
            <a:r>
              <a:rPr lang="en-US" dirty="0"/>
              <a:t>ABSTRACT KNOWLEDGE - Expressing learning goals abstractly </a:t>
            </a:r>
            <a:endParaRPr lang="en-US" dirty="0" smtClean="0"/>
          </a:p>
          <a:p>
            <a:r>
              <a:rPr lang="en-US" dirty="0" smtClean="0"/>
              <a:t>DISTANT UTILITY – Utility for others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3936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95400"/>
            <a:ext cx="8184777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591" y="144522"/>
            <a:ext cx="8980394" cy="99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200" b="1" dirty="0">
                <a:latin typeface="+mj-lt"/>
                <a:ea typeface="+mj-ea"/>
                <a:cs typeface="+mj-cs"/>
              </a:rPr>
              <a:t>Comparing the Value Orientations of European </a:t>
            </a:r>
            <a:r>
              <a:rPr lang="en-US" sz="3200" b="1" dirty="0" smtClean="0">
                <a:latin typeface="+mj-lt"/>
                <a:ea typeface="+mj-ea"/>
                <a:cs typeface="+mj-cs"/>
              </a:rPr>
              <a:t>Americans and </a:t>
            </a:r>
            <a:r>
              <a:rPr lang="en-US" sz="3200" b="1" dirty="0">
                <a:latin typeface="+mj-lt"/>
                <a:ea typeface="+mj-ea"/>
                <a:cs typeface="+mj-cs"/>
              </a:rPr>
              <a:t>Native Americans in Rural Wisconsin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4648200"/>
            <a:ext cx="7391400" cy="381000"/>
          </a:xfrm>
          <a:prstGeom prst="rect">
            <a:avLst/>
          </a:prstGeom>
          <a:solidFill>
            <a:srgbClr val="00B050">
              <a:alpha val="2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762000" y="2743200"/>
            <a:ext cx="7467600" cy="914400"/>
          </a:xfrm>
          <a:prstGeom prst="roundRect">
            <a:avLst/>
          </a:prstGeom>
          <a:solidFill>
            <a:srgbClr val="FF0000">
              <a:alpha val="4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2000" y="3657600"/>
            <a:ext cx="7467600" cy="685800"/>
          </a:xfrm>
          <a:prstGeom prst="rect">
            <a:avLst/>
          </a:prstGeom>
          <a:solidFill>
            <a:srgbClr val="00B050">
              <a:alpha val="3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6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856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8228707" cy="13433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Do WEIRD Subjects</a:t>
            </a:r>
            <a:br>
              <a:rPr lang="en-US" sz="4000" b="1" dirty="0" smtClean="0">
                <a:sym typeface="UC Berkeley OS Sign"/>
              </a:rPr>
            </a:br>
            <a:r>
              <a:rPr lang="en-US" sz="4000" b="1" dirty="0" smtClean="0">
                <a:sym typeface="UC Berkeley OS Sign"/>
              </a:rPr>
              <a:t> Make Bad Science?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39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1295400"/>
            <a:ext cx="8630767" cy="513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Many psychological studies of categorization and reasoning use undergraduates to make claims about human cognition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These subjects come from: Western, educated, industrialized, rich, and democratic societies (WEIRD populations)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Similarly, many studies of children aimed to understand the development of cognition use children in schools affiliated with or near universities</a:t>
            </a:r>
          </a:p>
        </p:txBody>
      </p:sp>
    </p:spTree>
    <p:extLst>
      <p:ext uri="{BB962C8B-B14F-4D97-AF65-F5344CB8AC3E}">
        <p14:creationId xmlns:p14="http://schemas.microsoft.com/office/powerpoint/2010/main" val="7877492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ea typeface="+mn-ea"/>
                <a:cs typeface="+mn-cs"/>
              </a:rPr>
              <a:t>Your Knowledge of Trees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of the 20 tree names did you know?</a:t>
            </a:r>
          </a:p>
          <a:p>
            <a:r>
              <a:rPr lang="en-US" dirty="0" smtClean="0"/>
              <a:t>How many of the trees do you think you could identify?</a:t>
            </a:r>
          </a:p>
        </p:txBody>
      </p:sp>
    </p:spTree>
    <p:extLst>
      <p:ext uri="{BB962C8B-B14F-4D97-AF65-F5344CB8AC3E}">
        <p14:creationId xmlns:p14="http://schemas.microsoft.com/office/powerpoint/2010/main" val="317978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1012011" y="-125970"/>
            <a:ext cx="8228707" cy="1190997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Do WEIRD Subjects Make Bad Science? (2)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40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4769" y="1000018"/>
            <a:ext cx="8021167" cy="5706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This means that researchers have neglected roughly 95% of the world population, about which – from a psychological and cognitive science perspective – we know practically nothing 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There is increasing evidence and concern that WEIRD subjects are among the least representative populations one could find for generalizing about humans</a:t>
            </a:r>
          </a:p>
          <a:p>
            <a:pPr marL="342900" indent="-342900"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>
                <a:latin typeface="UC Berkeley OS Sign"/>
                <a:cs typeface="Arial" pitchFamily="34" charset="0"/>
              </a:rPr>
              <a:t>They exhibit a much narrower range of rationales or attitudes toward nature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33627"/>
            <a:ext cx="8596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717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The “Devolved” Mind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914400"/>
            <a:ext cx="8991600" cy="4525963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</a:rPr>
              <a:t>Researchers have found it convenient to treat undergraduates as the reference population and to categorize groups that know more as “experts”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</a:rPr>
              <a:t>An alternative perspective would be to take the knowledge of the typical member of a non-industrialized society as the standard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</a:rPr>
              <a:t>With this reference point, undergraduate knowledge would be considered much below average or “devolved” – cognitively impoverished, with only generic reasoning strategies to rely on</a:t>
            </a:r>
          </a:p>
        </p:txBody>
      </p:sp>
    </p:spTree>
    <p:extLst>
      <p:ext uri="{BB962C8B-B14F-4D97-AF65-F5344CB8AC3E}">
        <p14:creationId xmlns:p14="http://schemas.microsoft.com/office/powerpoint/2010/main" val="227142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An </a:t>
            </a:r>
            <a:r>
              <a:rPr lang="en-US" sz="4000" b="1" dirty="0" smtClean="0"/>
              <a:t>Alternative Explanation to “Savage”</a:t>
            </a:r>
            <a:br>
              <a:rPr lang="en-US" sz="4000" b="1" dirty="0" smtClean="0"/>
            </a:br>
            <a:r>
              <a:rPr lang="en-US" sz="4000" b="1" dirty="0" smtClean="0"/>
              <a:t> or “Primitive” Mind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52600"/>
            <a:ext cx="8229600" cy="54403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The </a:t>
            </a:r>
            <a:r>
              <a:rPr lang="en-US" dirty="0"/>
              <a:t>use of more or less abstract terms is a function not of greater or lesser intellectual capacity, but of differences in the interests – in their intensity and attention to detail – of particular social </a:t>
            </a:r>
            <a:r>
              <a:rPr lang="en-US" dirty="0" smtClean="0"/>
              <a:t>groups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16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6248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dirty="0" smtClean="0">
                <a:solidFill>
                  <a:srgbClr val="FF0000"/>
                </a:solidFill>
              </a:rPr>
              <a:t>We </a:t>
            </a:r>
            <a:r>
              <a:rPr lang="en-US" dirty="0">
                <a:solidFill>
                  <a:srgbClr val="FF0000"/>
                </a:solidFill>
              </a:rPr>
              <a:t>are all born with native minds, though some develop in a manner better attuned to their natural surroundings than others</a:t>
            </a:r>
            <a:r>
              <a:rPr lang="en-US" dirty="0"/>
              <a:t>. The full expression of the folk-biology module requires </a:t>
            </a:r>
            <a:r>
              <a:rPr lang="en-US" dirty="0" smtClean="0"/>
              <a:t>environmental </a:t>
            </a:r>
            <a:r>
              <a:rPr lang="en-US" dirty="0"/>
              <a:t>triggering conditions and cultural support that may be lacking for certain groups in industrialized societies, including the usual participants in most cognitive and developmental </a:t>
            </a:r>
            <a:r>
              <a:rPr lang="en-US" dirty="0" smtClean="0"/>
              <a:t>psychology </a:t>
            </a:r>
            <a:r>
              <a:rPr lang="en-US" dirty="0"/>
              <a:t>experiments. </a:t>
            </a:r>
            <a:endParaRPr lang="en-US" dirty="0" smtClean="0"/>
          </a:p>
          <a:p>
            <a:pPr marL="400050" lvl="1" indent="0">
              <a:buNone/>
            </a:pPr>
            <a:endParaRPr lang="en-US" dirty="0" smtClean="0"/>
          </a:p>
          <a:p>
            <a:pPr marL="400050" lvl="1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Medin</a:t>
            </a:r>
            <a:r>
              <a:rPr lang="en-US" dirty="0" smtClean="0"/>
              <a:t> &amp; </a:t>
            </a:r>
            <a:r>
              <a:rPr lang="en-US" dirty="0" err="1" smtClean="0"/>
              <a:t>Atran</a:t>
            </a:r>
            <a:r>
              <a:rPr lang="en-US" dirty="0" smtClean="0"/>
              <a:t>, “The Native Mind: Biological Classification and Reasoning in Development and Across Cultures” (2004, p. 980)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3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2296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From </a:t>
            </a:r>
            <a:r>
              <a:rPr lang="en-US" dirty="0"/>
              <a:t>a theoretical perspective, the chief interest in studying these groups may not be to establish a baseline for generalizations about folk-biological knowledge but to </a:t>
            </a:r>
            <a:r>
              <a:rPr lang="en-US" dirty="0">
                <a:solidFill>
                  <a:srgbClr val="FF0000"/>
                </a:solidFill>
              </a:rPr>
              <a:t>explore the cognitive consequences of limited </a:t>
            </a:r>
            <a:r>
              <a:rPr lang="en-US" dirty="0" smtClean="0">
                <a:solidFill>
                  <a:srgbClr val="FF0000"/>
                </a:solidFill>
              </a:rPr>
              <a:t>input</a:t>
            </a:r>
            <a:r>
              <a:rPr lang="en-US" dirty="0" smtClean="0"/>
              <a:t>”</a:t>
            </a:r>
          </a:p>
          <a:p>
            <a:endParaRPr lang="en-US" dirty="0"/>
          </a:p>
          <a:p>
            <a:pPr marL="400050" lvl="1" indent="0">
              <a:buNone/>
            </a:pPr>
            <a:r>
              <a:rPr lang="en-US" dirty="0" smtClean="0"/>
              <a:t>- </a:t>
            </a:r>
            <a:r>
              <a:rPr lang="en-US" dirty="0" err="1" smtClean="0"/>
              <a:t>Medin</a:t>
            </a:r>
            <a:r>
              <a:rPr lang="en-US" dirty="0" smtClean="0"/>
              <a:t> &amp; </a:t>
            </a:r>
            <a:r>
              <a:rPr lang="en-US" dirty="0" err="1" smtClean="0"/>
              <a:t>Atran</a:t>
            </a:r>
            <a:r>
              <a:rPr lang="en-US" dirty="0" smtClean="0"/>
              <a:t>, “The Native Mind: Biological Classification and Reasoning in Development and Across Cultures” (2004, p. 980)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Cultural Support for Knowledge</a:t>
            </a:r>
            <a:br>
              <a:rPr lang="en-US" sz="3600" b="1" dirty="0"/>
            </a:br>
            <a:r>
              <a:rPr lang="en-US" sz="3600" b="1" dirty="0"/>
              <a:t>(or the lack of it)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" y="1524000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</a:rPr>
              <a:t>Does a society promote a particular area of knowledge?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latin typeface="UC Berkeley OS Sign"/>
                <a:cs typeface="Arial" pitchFamily="34" charset="0"/>
              </a:rPr>
              <a:t>How much do people focus on a domain of knowledge in their everyday interactions?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When you were a child, did your parents call your attention to plants and animals?  If they did, did they refer to robins, trout, and maples or to birds, fish, and trees</a:t>
            </a:r>
            <a:r>
              <a:rPr lang="en-US" dirty="0" smtClean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?</a:t>
            </a:r>
          </a:p>
          <a:p>
            <a:pPr eaLnBrk="0" fontAlgn="base" hangingPunct="0">
              <a:lnSpc>
                <a:spcPct val="93000"/>
              </a:lnSpc>
              <a:spcBef>
                <a:spcPts val="18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UC Berkeley OS Sign"/>
                <a:cs typeface="Arial" pitchFamily="34" charset="0"/>
              </a:rPr>
              <a:t>Do you consider yourself devolved with respect to the natural world? </a:t>
            </a:r>
            <a:endParaRPr lang="en-US" dirty="0">
              <a:solidFill>
                <a:srgbClr val="FF0000"/>
              </a:solidFill>
              <a:latin typeface="UC Berkeley OS Sign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89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381000"/>
            <a:ext cx="5170714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581400"/>
            <a:ext cx="4229100" cy="2804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86400" y="274528"/>
            <a:ext cx="3048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These phone-addicted parents are clearly not pointing out the natural world to their neglected kids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581400"/>
            <a:ext cx="3995505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6385477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5"/>
              </a:rPr>
              <a:t>nypost.com/2018/05/19/our-digital-addictions-are-killing-our-kids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932972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Cultural Support, Continued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2419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Should we blame your parents for your lack of knowledge about nature?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How might we measure the amount of cultural support?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3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0" y="1066800"/>
            <a:ext cx="871897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04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Get a Pet; Go Outside and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0686"/>
            <a:ext cx="8229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In technologically-oriented cultures contact with biological kinds may be so minimal that researchers can demonstrate significant differences in children's biological reasoning as a function of whether they do or do not have goldfish as </a:t>
            </a:r>
            <a:r>
              <a:rPr lang="en-US" dirty="0" smtClean="0"/>
              <a:t>pets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FF0000"/>
                </a:solidFill>
              </a:rPr>
              <a:t>Optional Homework Assignment…. Walk around the campus (without your phone in your hand) and look for interesting trees  (then, take out your phone and take a photo of what makes the tree interesting).  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685800"/>
            <a:ext cx="7965595" cy="6019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9200" y="-22086"/>
            <a:ext cx="579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b="1" dirty="0">
                <a:latin typeface="+mj-lt"/>
              </a:rPr>
              <a:t>Name That Tree!</a:t>
            </a:r>
          </a:p>
        </p:txBody>
      </p:sp>
    </p:spTree>
    <p:extLst>
      <p:ext uri="{BB962C8B-B14F-4D97-AF65-F5344CB8AC3E}">
        <p14:creationId xmlns:p14="http://schemas.microsoft.com/office/powerpoint/2010/main" val="258541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rosch categori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752600"/>
            <a:ext cx="8765602" cy="348245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776633" y="831397"/>
            <a:ext cx="7669536" cy="602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92000"/>
              </a:lnSpc>
              <a:spcBef>
                <a:spcPct val="0"/>
              </a:spcBef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Three-Level Category Hierarchy (</a:t>
            </a:r>
            <a:r>
              <a:rPr lang="en-US" sz="3600" b="1" dirty="0" err="1" smtClean="0">
                <a:latin typeface="+mj-lt"/>
                <a:ea typeface="+mj-ea"/>
                <a:cs typeface="+mj-cs"/>
              </a:rPr>
              <a:t>Rosch</a:t>
            </a:r>
            <a:r>
              <a:rPr lang="en-US" sz="3600" b="1" dirty="0" smtClean="0">
                <a:latin typeface="+mj-lt"/>
                <a:ea typeface="+mj-ea"/>
                <a:cs typeface="+mj-cs"/>
              </a:rPr>
              <a:t>)</a:t>
            </a:r>
            <a:endParaRPr lang="en-US" sz="3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12" y="230529"/>
            <a:ext cx="859611" cy="8657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083" y="72380"/>
            <a:ext cx="2261812" cy="74987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5638800"/>
            <a:ext cx="7311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Is it possible that “basic level categories” are an artifact of studying how WEIRD people categorize?  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52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1600201" y="304802"/>
            <a:ext cx="6171530" cy="1190997"/>
          </a:xfrm>
        </p:spPr>
        <p:txBody>
          <a:bodyPr/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3600" b="1" dirty="0"/>
              <a:t>Basic-Level </a:t>
            </a:r>
            <a:r>
              <a:rPr lang="en-US" sz="3600" b="1" dirty="0" smtClean="0"/>
              <a:t>Categories: What</a:t>
            </a:r>
            <a:endParaRPr lang="en-US" sz="3400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7722227" y="6594574"/>
            <a:ext cx="65298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51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1295403"/>
            <a:ext cx="7391400" cy="2238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Members tend to have the same shape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They tend to "share parts"</a:t>
            </a:r>
          </a:p>
          <a:p>
            <a:pPr marL="160729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3200" dirty="0"/>
              <a:t>The same motor movements are involved in interacting with </a:t>
            </a:r>
            <a:r>
              <a:rPr lang="en-US" sz="3200" dirty="0" smtClean="0"/>
              <a:t>them</a:t>
            </a:r>
            <a:endParaRPr lang="en-US" sz="3200" dirty="0"/>
          </a:p>
        </p:txBody>
      </p:sp>
      <p:pic>
        <p:nvPicPr>
          <p:cNvPr id="37889" name="Picture 1" descr="C:\Users\glushko\Pictures\Birds\H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4550" y="3733800"/>
            <a:ext cx="1295400" cy="1295400"/>
          </a:xfrm>
          <a:prstGeom prst="rect">
            <a:avLst/>
          </a:prstGeom>
          <a:noFill/>
        </p:spPr>
      </p:pic>
      <p:pic>
        <p:nvPicPr>
          <p:cNvPr id="37890" name="Picture 2" descr="C:\Users\glushko\Pictures\Birds\pige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14750" y="5334000"/>
            <a:ext cx="1377203" cy="1219200"/>
          </a:xfrm>
          <a:prstGeom prst="rect">
            <a:avLst/>
          </a:prstGeom>
          <a:noFill/>
        </p:spPr>
      </p:pic>
      <p:pic>
        <p:nvPicPr>
          <p:cNvPr id="37892" name="Picture 4" descr="C:\Users\glushko\Pictures\Birds\DSC000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6165" y="3733800"/>
            <a:ext cx="1521000" cy="1352150"/>
          </a:xfrm>
          <a:prstGeom prst="rect">
            <a:avLst/>
          </a:prstGeom>
          <a:noFill/>
        </p:spPr>
      </p:pic>
      <p:pic>
        <p:nvPicPr>
          <p:cNvPr id="37893" name="Picture 5" descr="C:\Users\glushko\Pictures\Birds\IMG_761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0" y="3733800"/>
            <a:ext cx="1295400" cy="1295400"/>
          </a:xfrm>
          <a:prstGeom prst="rect">
            <a:avLst/>
          </a:prstGeom>
          <a:noFill/>
        </p:spPr>
      </p:pic>
      <p:pic>
        <p:nvPicPr>
          <p:cNvPr id="3789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1" y="5257800"/>
            <a:ext cx="1287388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71701" y="5257800"/>
            <a:ext cx="1109795" cy="1304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" y="-70135"/>
            <a:ext cx="226181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299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0878"/>
            <a:ext cx="8458200" cy="57912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 smtClean="0"/>
              <a:t>“</a:t>
            </a:r>
            <a:r>
              <a:rPr lang="en-US" sz="3500" dirty="0" smtClean="0"/>
              <a:t>The world is structured because real-world attributes do not occur independently of each other”</a:t>
            </a:r>
          </a:p>
          <a:p>
            <a:pPr marL="0" lvl="1" indent="0">
              <a:buNone/>
            </a:pPr>
            <a:r>
              <a:rPr lang="en-US" sz="3200" dirty="0" smtClean="0"/>
              <a:t>“</a:t>
            </a:r>
            <a:r>
              <a:rPr lang="en-US" sz="3200" dirty="0" smtClean="0">
                <a:solidFill>
                  <a:srgbClr val="FF0000"/>
                </a:solidFill>
              </a:rPr>
              <a:t>Combinations of attributes of real objects do not occur uniformly</a:t>
            </a:r>
            <a:r>
              <a:rPr lang="en-US" sz="3200" dirty="0" smtClean="0"/>
              <a:t>. Some pairs, triples, or n-tuples are quite probable, appearing in combination sometimes with one, sometimes another attribute; others are rare; others logically cannot or empirically do not occur.”</a:t>
            </a:r>
          </a:p>
          <a:p>
            <a:pPr marL="0" lvl="1" indent="0">
              <a:buNone/>
            </a:pPr>
            <a:r>
              <a:rPr lang="en-US" sz="3200" dirty="0">
                <a:solidFill>
                  <a:srgbClr val="FF0000"/>
                </a:solidFill>
              </a:rPr>
              <a:t>Basic objects (e.g., bird, chair) are at the level at which there are attributes common to all or most members of the category</a:t>
            </a:r>
          </a:p>
          <a:p>
            <a:pPr lvl="1"/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1861689" y="394321"/>
            <a:ext cx="624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prstClr val="black"/>
                </a:solidFill>
                <a:ea typeface="+mj-ea"/>
                <a:cs typeface="+mj-cs"/>
              </a:rPr>
              <a:t>Basic-Level Categories: </a:t>
            </a:r>
            <a:r>
              <a:rPr lang="en-US" sz="3600" b="1" dirty="0" smtClean="0">
                <a:solidFill>
                  <a:prstClr val="black"/>
                </a:solidFill>
                <a:ea typeface="+mj-ea"/>
                <a:cs typeface="+mj-cs"/>
              </a:rPr>
              <a:t>Why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12" y="230529"/>
            <a:ext cx="859611" cy="865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17" y="-92587"/>
            <a:ext cx="2261812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7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4372"/>
            <a:ext cx="8001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To Make You Feel Better…</a:t>
            </a:r>
            <a:br>
              <a:rPr lang="en-US" b="1" dirty="0" smtClean="0"/>
            </a:br>
            <a:r>
              <a:rPr lang="en-US" b="1" dirty="0" smtClean="0"/>
              <a:t>Recognize </a:t>
            </a:r>
            <a:r>
              <a:rPr lang="en-US" b="1" dirty="0"/>
              <a:t>These Restaurant Names?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411052"/>
            <a:ext cx="3276600" cy="5287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Arby’s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Burger King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Chick fil-A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prstClr val="black"/>
                </a:solidFill>
              </a:rPr>
              <a:t>Chipotle</a:t>
            </a:r>
            <a:endParaRPr lang="en-US" dirty="0">
              <a:solidFill>
                <a:prstClr val="black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Dairy Queen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Dominos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prstClr val="black"/>
                </a:solidFill>
              </a:rPr>
              <a:t>Dunkin’ Donuts</a:t>
            </a:r>
          </a:p>
          <a:p>
            <a:pPr lvl="0"/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124200" y="1295400"/>
            <a:ext cx="3672840" cy="4041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Jack in the Box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KFC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Little Caesars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McDonalds</a:t>
            </a:r>
          </a:p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Panda Express</a:t>
            </a:r>
            <a:endParaRPr lang="en-US" sz="3200" dirty="0"/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Panera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/>
              <a:t>Papa John</a:t>
            </a:r>
            <a:endParaRPr lang="en-US" sz="3200" dirty="0"/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3200" dirty="0"/>
          </a:p>
        </p:txBody>
      </p:sp>
      <p:sp>
        <p:nvSpPr>
          <p:cNvPr id="5" name="Rectangle 4"/>
          <p:cNvSpPr/>
          <p:nvPr/>
        </p:nvSpPr>
        <p:spPr>
          <a:xfrm>
            <a:off x="6126480" y="1411052"/>
            <a:ext cx="3048000" cy="337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 smtClean="0">
                <a:solidFill>
                  <a:prstClr val="black"/>
                </a:solidFill>
              </a:rPr>
              <a:t>Pizza </a:t>
            </a:r>
            <a:r>
              <a:rPr lang="en-US" sz="3200" dirty="0">
                <a:solidFill>
                  <a:prstClr val="black"/>
                </a:solidFill>
              </a:rPr>
              <a:t>Hut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Sonic Drive In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Starbucks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Subway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Taco Bell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sz="3200" dirty="0">
                <a:solidFill>
                  <a:prstClr val="black"/>
                </a:solidFill>
              </a:rPr>
              <a:t>Wendy’s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9760" y="5257800"/>
            <a:ext cx="6141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How many of these names would an Anchuar recognize?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67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92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Bilinguals &amp; Biculturals: Definitions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6782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Simultaneous bilinguals - Both languages learned concurrently from birth</a:t>
            </a:r>
          </a:p>
          <a:p>
            <a:r>
              <a:rPr lang="en-US" sz="2800" dirty="0"/>
              <a:t>Second language learners – 2nd language learned after first language is established</a:t>
            </a:r>
          </a:p>
          <a:p>
            <a:r>
              <a:rPr lang="en-US" sz="2800" dirty="0"/>
              <a:t>Bicultural  bilinguals – Speak two languages and identify as belonging to both cultures</a:t>
            </a:r>
          </a:p>
          <a:p>
            <a:r>
              <a:rPr lang="en-US" sz="2800" dirty="0"/>
              <a:t>Monocultural bilinguals – Speak two languages  but identify with one culture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3296" y="5414136"/>
            <a:ext cx="8077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Do any of you identify yourselves as bilinguals or biculturals?  Which category?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4" y="46849"/>
            <a:ext cx="8596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59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968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2nd Language Competence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sz="2800" dirty="0"/>
              <a:t>Many bilinguals are fluent speakers of both languages but have </a:t>
            </a:r>
            <a:r>
              <a:rPr lang="en-US" sz="2800" dirty="0" smtClean="0"/>
              <a:t>only minimal </a:t>
            </a:r>
            <a:r>
              <a:rPr lang="en-US" sz="2800" dirty="0"/>
              <a:t>writing competence in one of them</a:t>
            </a:r>
          </a:p>
          <a:p>
            <a:r>
              <a:rPr lang="en-US" sz="2800" dirty="0"/>
              <a:t>Degree of competence in 2nd language reflects perception of the degree to which one’s identity in 2nd language is “compatible and integrated” </a:t>
            </a:r>
          </a:p>
          <a:p>
            <a:r>
              <a:rPr lang="en-US" sz="2800" dirty="0"/>
              <a:t>Relative social status of the two languages influences the extent of “compatibility and integration”</a:t>
            </a:r>
          </a:p>
        </p:txBody>
      </p:sp>
    </p:spTree>
    <p:extLst>
      <p:ext uri="{BB962C8B-B14F-4D97-AF65-F5344CB8AC3E}">
        <p14:creationId xmlns:p14="http://schemas.microsoft.com/office/powerpoint/2010/main" val="2100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3810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Vocabulary Learning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57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" y="1600200"/>
            <a:ext cx="7391400" cy="45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Learning any language requires “tuning” of the mechanisms of speech perception, which in turn reduces the ability to discriminate speech features used in other languages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But vocabulary learning in a first language is faster as a result of this “tuning” </a:t>
            </a:r>
            <a:endParaRPr lang="en-US" sz="2800" dirty="0"/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Infants raised in bilingual environments have slower “neural commitment” because they are learning vocabulary in two languages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673073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8707" cy="1190997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 smtClean="0">
                <a:sym typeface="UC Berkeley OS Sign"/>
              </a:rPr>
              <a:t>Cognitive Performance</a:t>
            </a:r>
            <a:endParaRPr lang="en-US" sz="4000" b="1" dirty="0">
              <a:sym typeface="UC Berkeley OS Sign"/>
            </a:endParaRPr>
          </a:p>
        </p:txBody>
      </p: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8772303" y="6594574"/>
            <a:ext cx="87064" cy="2232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64291" tIns="32146" rIns="64291" bIns="32146"/>
          <a:lstStyle/>
          <a:p>
            <a:pPr algn="ctr"/>
            <a:fld id="{3B9DB3E3-68DC-4616-921E-9097AE825FF2}" type="slidenum">
              <a:rPr lang="en-US" sz="1500">
                <a:solidFill>
                  <a:srgbClr val="002955"/>
                </a:solidFill>
                <a:latin typeface="UC Berkeley OS Sign"/>
                <a:ea typeface="MS PGothic" pitchFamily="34" charset="-128"/>
                <a:sym typeface="UC Berkeley OS Sign"/>
              </a:rPr>
              <a:pPr algn="ctr"/>
              <a:t>58</a:t>
            </a:fld>
            <a:endParaRPr lang="en-US" sz="1500" dirty="0">
              <a:solidFill>
                <a:srgbClr val="002955"/>
              </a:solidFill>
              <a:latin typeface="UC Berkeley OS Sign"/>
              <a:ea typeface="MS PGothic" pitchFamily="34" charset="-128"/>
              <a:sym typeface="UC Berkeley OS Sign"/>
            </a:endParaRPr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533400" y="1219200"/>
            <a:ext cx="7391400" cy="492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91" tIns="32146" rIns="64291" bIns="32146">
            <a:sp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Many cognitive performances </a:t>
            </a:r>
            <a:r>
              <a:rPr lang="en-US" sz="2800" dirty="0"/>
              <a:t>of bicultural bilinguals may vary with the language used in </a:t>
            </a:r>
            <a:r>
              <a:rPr lang="en-US" sz="2800" dirty="0" smtClean="0"/>
              <a:t>testing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Many </a:t>
            </a:r>
            <a:r>
              <a:rPr lang="en-US" sz="2800" dirty="0"/>
              <a:t>multilinguals report different personalities, or even different worldviews, when they speak their different </a:t>
            </a:r>
            <a:r>
              <a:rPr lang="en-US" sz="2800" dirty="0" smtClean="0"/>
              <a:t>languages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sz="2800" dirty="0" smtClean="0"/>
              <a:t>These personality/culture shifts can be primed by speaking the language or by more subtle signals and symbols that “prime” one culture</a:t>
            </a:r>
          </a:p>
          <a:p>
            <a:pPr lvl="1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endParaRPr lang="en-US" sz="28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52400"/>
            <a:ext cx="8596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128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Code Switching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Bilingual children are constantly alternating between different words that describe the same things</a:t>
            </a:r>
          </a:p>
          <a:p>
            <a:r>
              <a:rPr lang="en-US" dirty="0" smtClean="0"/>
              <a:t>This “code switching” might underlie findings that bilingual adults demonstrate more cognitive flexibility and better “executive control”</a:t>
            </a:r>
          </a:p>
        </p:txBody>
      </p:sp>
    </p:spTree>
    <p:extLst>
      <p:ext uri="{BB962C8B-B14F-4D97-AF65-F5344CB8AC3E}">
        <p14:creationId xmlns:p14="http://schemas.microsoft.com/office/powerpoint/2010/main" val="282157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06500" y="1003300"/>
            <a:ext cx="61976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4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Expanding scope – culture {and,or,vs} thought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/>
              <a:t>Some places with many bilinguals (Montreal, Los Angeles) bring together people who differ in language but </a:t>
            </a:r>
            <a:r>
              <a:rPr lang="en-US" dirty="0" smtClean="0"/>
              <a:t>share much </a:t>
            </a:r>
            <a:r>
              <a:rPr lang="en-US" dirty="0"/>
              <a:t>common culture</a:t>
            </a:r>
          </a:p>
          <a:p>
            <a:pPr marL="617929" lvl="1" indent="-160729" eaLnBrk="0" hangingPunct="0">
              <a:lnSpc>
                <a:spcPct val="92000"/>
              </a:lnSpc>
              <a:spcBef>
                <a:spcPts val="1266"/>
              </a:spcBef>
              <a:buClr>
                <a:srgbClr val="002955"/>
              </a:buClr>
              <a:buSzPct val="44000"/>
              <a:buFont typeface="Wingdings" pitchFamily="2" charset="2"/>
              <a:buChar char="l"/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  <a:defRPr/>
            </a:pPr>
            <a:r>
              <a:rPr lang="en-US" dirty="0"/>
              <a:t>Are there cultural and languages that are so large that they result in qualitative cognitive contrasts?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5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" y="838200"/>
            <a:ext cx="4080025" cy="616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648200" y="609600"/>
            <a:ext cx="38100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book argues that Asian and Western societies differ greatly in their “systems of thought”</a:t>
            </a:r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2800" dirty="0" smtClean="0"/>
              <a:t>How general and persistent are these effects of culture? </a:t>
            </a:r>
          </a:p>
          <a:p>
            <a:endParaRPr lang="en-US" sz="24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1716" y="3121096"/>
            <a:ext cx="2293188" cy="19335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11" y="3033130"/>
            <a:ext cx="2800971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838198"/>
            <a:ext cx="2808368" cy="19890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4814" y="829233"/>
            <a:ext cx="2465945" cy="20779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65569" y="3169711"/>
            <a:ext cx="2732784" cy="18363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7108" y="973643"/>
            <a:ext cx="2585528" cy="17891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9769" y="110150"/>
            <a:ext cx="795737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+mj-lt"/>
              </a:rPr>
              <a:t>Everyday Food for Millions of People</a:t>
            </a:r>
            <a:endParaRPr lang="en-US" sz="4000" b="1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27396" y="56388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… that most of you can’t even recognize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444010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Philosophy and Science in Ancient Greece and China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772400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Greece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Understand objects in isolation; the world is discrete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Explanations based on object 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 smtClean="0"/>
              <a:t>Objects and properties don’t change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China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Understand objects in terms of their relationships; the world is continuous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The world is in constant change (The “I </a:t>
            </a:r>
            <a:r>
              <a:rPr lang="en-US" sz="2400" dirty="0" err="1" smtClean="0"/>
              <a:t>Ching</a:t>
            </a:r>
            <a:r>
              <a:rPr lang="en-US" sz="2400" dirty="0" smtClean="0"/>
              <a:t>” or “Book of Changes” is the oldest Chinese book and is a guide to just about everything)</a:t>
            </a:r>
          </a:p>
          <a:p>
            <a:pPr lvl="1">
              <a:lnSpc>
                <a:spcPct val="90000"/>
              </a:lnSpc>
            </a:pPr>
            <a:endParaRPr lang="en-US" sz="2400" dirty="0" smtClean="0"/>
          </a:p>
          <a:p>
            <a:pPr lvl="1">
              <a:lnSpc>
                <a:spcPct val="90000"/>
              </a:lnSpc>
            </a:pPr>
            <a:endParaRPr lang="en-US" sz="24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2157"/>
            <a:ext cx="859611" cy="87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6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Philosophy and Science in Ancient Greece and China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Greeks invented science (=rules + categories) – despite technological superiority of Chinese</a:t>
            </a:r>
          </a:p>
          <a:p>
            <a:r>
              <a:rPr lang="en-US" dirty="0" smtClean="0"/>
              <a:t>Law in Greece principle-based, universal</a:t>
            </a:r>
          </a:p>
          <a:p>
            <a:r>
              <a:rPr lang="en-US" dirty="0" smtClean="0"/>
              <a:t>Law in China precedent-based, particularistic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77724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3600" b="1" dirty="0" smtClean="0"/>
              <a:t>“Westerners” – </a:t>
            </a:r>
            <a:br>
              <a:rPr lang="en-US" sz="3600" b="1" dirty="0" smtClean="0"/>
            </a:br>
            <a:r>
              <a:rPr lang="en-US" sz="3600" b="1" dirty="0" smtClean="0"/>
              <a:t>Analytic Perception and Cognition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 smtClean="0"/>
              <a:t>Focus on object and its attributes</a:t>
            </a:r>
          </a:p>
          <a:p>
            <a:pPr eaLnBrk="1" hangingPunct="1"/>
            <a:r>
              <a:rPr lang="en-US" dirty="0" smtClean="0"/>
              <a:t>Use attributes to categorize</a:t>
            </a:r>
          </a:p>
          <a:p>
            <a:pPr eaLnBrk="1" hangingPunct="1"/>
            <a:r>
              <a:rPr lang="en-US" dirty="0" smtClean="0"/>
              <a:t>Use universal laws about categories to model and control events</a:t>
            </a:r>
          </a:p>
          <a:p>
            <a:pPr eaLnBrk="1" hangingPunct="1"/>
            <a:r>
              <a:rPr lang="en-US" dirty="0" smtClean="0"/>
              <a:t>Use formal logic in deriving laws and evaluating propositions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Social Structure and Culture (West)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994" y="1454509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Both ancient Greece and modern Western culture relatively individualistic or independent, high degree of personal agency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/>
              <a:t>Resolving differences through logic and debate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/>
              <a:t>People expect </a:t>
            </a:r>
            <a:r>
              <a:rPr lang="en-US" sz="3200" dirty="0"/>
              <a:t>their environment to be sensitive to </a:t>
            </a:r>
            <a:r>
              <a:rPr lang="en-US" sz="3200" dirty="0" smtClean="0"/>
              <a:t>them, and will actively work to change it for their benefit</a:t>
            </a:r>
          </a:p>
          <a:p>
            <a:pPr eaLnBrk="1" hangingPunct="1">
              <a:lnSpc>
                <a:spcPct val="90000"/>
              </a:lnSpc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22566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East Asians:</a:t>
            </a:r>
            <a:br>
              <a:rPr lang="en-US" b="1" dirty="0" smtClean="0"/>
            </a:br>
            <a:r>
              <a:rPr lang="en-US" b="1" dirty="0" smtClean="0"/>
              <a:t> Holistic Perception and Cognition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field in which the object is located</a:t>
            </a:r>
          </a:p>
          <a:p>
            <a:r>
              <a:rPr lang="en-US" dirty="0" smtClean="0"/>
              <a:t>Relationship between object and field used to predict and explain behavior</a:t>
            </a:r>
          </a:p>
          <a:p>
            <a:r>
              <a:rPr lang="en-US" dirty="0" smtClean="0"/>
              <a:t>Absence of universal laws means control is difficult</a:t>
            </a:r>
          </a:p>
          <a:p>
            <a:r>
              <a:rPr lang="en-US" dirty="0" smtClean="0"/>
              <a:t>No tradition of formal logic</a:t>
            </a:r>
          </a:p>
          <a:p>
            <a:r>
              <a:rPr lang="en-US" dirty="0" smtClean="0"/>
              <a:t>Dialectical approach: the middle way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Social Structure and Culture (East)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9994" y="1454509"/>
            <a:ext cx="8229600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Both ancient China and modern Asian culture relatively collectivist or interdependent, high degree of collective agency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/>
              <a:t>Harmony is the goal; confrontation and debate discouraged; seek compromise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/>
              <a:t>The world is a network of relationships; it is essential to be situation or context-sensitive</a:t>
            </a:r>
          </a:p>
          <a:p>
            <a:pPr lvl="1">
              <a:lnSpc>
                <a:spcPct val="90000"/>
              </a:lnSpc>
            </a:pPr>
            <a:r>
              <a:rPr lang="en-US" sz="3200" dirty="0" smtClean="0"/>
              <a:t>People </a:t>
            </a:r>
            <a:r>
              <a:rPr lang="en-US" sz="3200" dirty="0"/>
              <a:t>are obliged to be sensitive to their </a:t>
            </a:r>
            <a:r>
              <a:rPr lang="en-US" sz="3200" dirty="0" smtClean="0"/>
              <a:t>environment </a:t>
            </a:r>
            <a:endParaRPr lang="en-US" sz="3200" dirty="0"/>
          </a:p>
          <a:p>
            <a:pPr marL="457200" lvl="1" indent="0">
              <a:lnSpc>
                <a:spcPct val="90000"/>
              </a:lnSpc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40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362200"/>
            <a:ext cx="4438928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3400" y="152400"/>
            <a:ext cx="396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yin yang</a:t>
            </a:r>
            <a:r>
              <a:rPr lang="en-US" sz="4400" dirty="0"/>
              <a:t> </a:t>
            </a:r>
            <a:r>
              <a:rPr lang="ja-JP" altLang="en-US" sz="4400" dirty="0" smtClean="0"/>
              <a:t>陰</a:t>
            </a:r>
            <a:r>
              <a:rPr lang="ja-JP" altLang="en-US" sz="4400" dirty="0"/>
              <a:t>陽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0" y="533400"/>
            <a:ext cx="35814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Seemingly </a:t>
            </a:r>
            <a:r>
              <a:rPr lang="en-US" sz="2800" dirty="0"/>
              <a:t>opposite or contrary forces may actually be complementary, interconnected, and interdependent in the natural </a:t>
            </a:r>
            <a:r>
              <a:rPr lang="en-US" sz="2800" dirty="0" smtClean="0"/>
              <a:t>world</a:t>
            </a:r>
          </a:p>
          <a:p>
            <a:endParaRPr lang="en-US" sz="2800" dirty="0"/>
          </a:p>
          <a:p>
            <a:r>
              <a:rPr lang="en-US" sz="2800" dirty="0" smtClean="0"/>
              <a:t>They </a:t>
            </a:r>
            <a:r>
              <a:rPr lang="en-US" sz="2800" dirty="0"/>
              <a:t>may give rise to each other as they interrelate to one </a:t>
            </a:r>
            <a:r>
              <a:rPr lang="en-US" sz="2800" dirty="0" smtClean="0"/>
              <a:t>another</a:t>
            </a: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381000" y="914400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Yin (the feminine and dark and passive) alternates with yang (the masculine and light and active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66800"/>
            <a:ext cx="4051692" cy="5410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1447800"/>
            <a:ext cx="4392038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296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pPr>
              <a:lnSpc>
                <a:spcPct val="92000"/>
              </a:lnSpc>
              <a:tabLst>
                <a:tab pos="660773" algn="l"/>
                <a:tab pos="1312617" algn="l"/>
                <a:tab pos="1973391" algn="l"/>
                <a:tab pos="2625235" algn="l"/>
                <a:tab pos="3286008" algn="l"/>
                <a:tab pos="3946782" algn="l"/>
                <a:tab pos="4598626" algn="l"/>
                <a:tab pos="5241540" algn="l"/>
                <a:tab pos="5911243" algn="l"/>
                <a:tab pos="6563087" algn="l"/>
                <a:tab pos="7232790" algn="l"/>
                <a:tab pos="7875704" algn="l"/>
              </a:tabLst>
            </a:pPr>
            <a:r>
              <a:rPr lang="en-US" sz="4000" b="1" dirty="0"/>
              <a:t>Your Case Study - </a:t>
            </a:r>
            <a:r>
              <a:rPr lang="en-US" sz="4000" b="1" dirty="0" smtClean="0"/>
              <a:t>Timeline</a:t>
            </a:r>
            <a:endParaRPr lang="en-US" sz="4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229600" cy="4525963"/>
          </a:xfrm>
        </p:spPr>
        <p:txBody>
          <a:bodyPr>
            <a:noAutofit/>
          </a:bodyPr>
          <a:lstStyle/>
          <a:p>
            <a:r>
              <a:rPr lang="en-US" dirty="0"/>
              <a:t>Meet with me or Lauren to discuss ideas (strongly recommended but not required</a:t>
            </a:r>
            <a:r>
              <a:rPr lang="en-US" dirty="0" smtClean="0"/>
              <a:t>) (between now and March 11)</a:t>
            </a:r>
            <a:endParaRPr lang="en-US" dirty="0"/>
          </a:p>
          <a:p>
            <a:r>
              <a:rPr lang="en-US" dirty="0"/>
              <a:t>Submit a one paragraph proposal by March 12</a:t>
            </a:r>
          </a:p>
          <a:p>
            <a:r>
              <a:rPr lang="en-US" dirty="0"/>
              <a:t>Get feedback from teaching team by March 15</a:t>
            </a:r>
          </a:p>
          <a:p>
            <a:r>
              <a:rPr lang="en-US" dirty="0"/>
              <a:t>Present your case study idea – 1 minute (March 19)</a:t>
            </a:r>
          </a:p>
          <a:p>
            <a:r>
              <a:rPr lang="en-US" dirty="0"/>
              <a:t>Present your case study in 5 minutes (May 7 or 9)</a:t>
            </a:r>
          </a:p>
          <a:p>
            <a:r>
              <a:rPr lang="en-US" dirty="0"/>
              <a:t>Submit your final case study report (May 12)</a:t>
            </a:r>
          </a:p>
        </p:txBody>
      </p:sp>
    </p:spTree>
    <p:extLst>
      <p:ext uri="{BB962C8B-B14F-4D97-AF65-F5344CB8AC3E}">
        <p14:creationId xmlns:p14="http://schemas.microsoft.com/office/powerpoint/2010/main" val="248027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28800"/>
            <a:ext cx="6745524" cy="47720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2600" y="428625"/>
            <a:ext cx="2800350" cy="280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6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1000"/>
            <a:ext cx="4551531" cy="607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3299</Words>
  <Application>Microsoft Office PowerPoint</Application>
  <PresentationFormat>On-screen Show (4:3)</PresentationFormat>
  <Paragraphs>347</Paragraphs>
  <Slides>71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MS PGothic</vt:lpstr>
      <vt:lpstr>MS PGothic</vt:lpstr>
      <vt:lpstr>Arial</vt:lpstr>
      <vt:lpstr>Calibri</vt:lpstr>
      <vt:lpstr>UC Berkeley OS Sign</vt:lpstr>
      <vt:lpstr>Wingdings</vt:lpstr>
      <vt:lpstr>Office Theme</vt:lpstr>
      <vt:lpstr>CogSci 190 “Sensemaking and Organizing” Spring 2019</vt:lpstr>
      <vt:lpstr>PowerPoint Presentation</vt:lpstr>
      <vt:lpstr>Have You Heard of These Trees?</vt:lpstr>
      <vt:lpstr>Your Knowledge of Trees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Knowledge of Trees</vt:lpstr>
      <vt:lpstr>Shamu for Berkeley Campus Trees (Many of the tree names identify categories with many species)</vt:lpstr>
      <vt:lpstr>Your Knowledge of Trees</vt:lpstr>
      <vt:lpstr>Comparative Knowledge About Trees</vt:lpstr>
      <vt:lpstr>PowerPoint Presentation</vt:lpstr>
      <vt:lpstr>PowerPoint Presentation</vt:lpstr>
      <vt:lpstr>Is There Universal Cognition? (1)</vt:lpstr>
      <vt:lpstr>Is There Universal Cognition? (2)</vt:lpstr>
      <vt:lpstr>Sources of Cognitive Differences</vt:lpstr>
      <vt:lpstr>Some Definitions of “Culture”</vt:lpstr>
      <vt:lpstr>Culture as a “System of Meaning”</vt:lpstr>
      <vt:lpstr>Systems of Meaning – What vs How (1)</vt:lpstr>
      <vt:lpstr>Systems of Meaning – What vs How (2)</vt:lpstr>
      <vt:lpstr>PowerPoint Presentation</vt:lpstr>
      <vt:lpstr>The Savage/Primitive Mind</vt:lpstr>
      <vt:lpstr>Cognition of the “Savage Mind”</vt:lpstr>
      <vt:lpstr>Ethnobiological (“Folk”) Classification</vt:lpstr>
      <vt:lpstr>PowerPoint Presentation</vt:lpstr>
      <vt:lpstr>The Five Levels</vt:lpstr>
      <vt:lpstr>Folk Biology</vt:lpstr>
      <vt:lpstr>Classifying and Reasoning  About Birds and Fish</vt:lpstr>
      <vt:lpstr>PowerPoint Presentation</vt:lpstr>
      <vt:lpstr>“Approaches to Nature” Identified in Folk Biology Studies (Bang, Medin, Atran 2007)</vt:lpstr>
      <vt:lpstr>“Approaches to Nature” (2)</vt:lpstr>
      <vt:lpstr>PowerPoint Presentation</vt:lpstr>
      <vt:lpstr>PowerPoint Presentation</vt:lpstr>
      <vt:lpstr>Do WEIRD Subjects  Make Bad Science?</vt:lpstr>
      <vt:lpstr>Do WEIRD Subjects Make Bad Science? (2)</vt:lpstr>
      <vt:lpstr>The “Devolved” Mind</vt:lpstr>
      <vt:lpstr>An Alternative Explanation to “Savage”  or “Primitive” Mind</vt:lpstr>
      <vt:lpstr>PowerPoint Presentation</vt:lpstr>
      <vt:lpstr>PowerPoint Presentation</vt:lpstr>
      <vt:lpstr>Cultural Support for Knowledge (or the lack of it)</vt:lpstr>
      <vt:lpstr>PowerPoint Presentation</vt:lpstr>
      <vt:lpstr>Cultural Support, Continued</vt:lpstr>
      <vt:lpstr>PowerPoint Presentation</vt:lpstr>
      <vt:lpstr>Get a Pet; Go Outside and Play</vt:lpstr>
      <vt:lpstr>PowerPoint Presentation</vt:lpstr>
      <vt:lpstr>Basic-Level Categories: What</vt:lpstr>
      <vt:lpstr>PowerPoint Presentation</vt:lpstr>
      <vt:lpstr>To Make You Feel Better… Recognize These Restaurant Names?</vt:lpstr>
      <vt:lpstr>PowerPoint Presentation</vt:lpstr>
      <vt:lpstr>Bilinguals &amp; Biculturals: Definitions</vt:lpstr>
      <vt:lpstr>2nd Language Competence</vt:lpstr>
      <vt:lpstr>Vocabulary Learning</vt:lpstr>
      <vt:lpstr>Cognitive Performance</vt:lpstr>
      <vt:lpstr>Code Switching</vt:lpstr>
      <vt:lpstr>Expanding scope – culture {and,or,vs} thought</vt:lpstr>
      <vt:lpstr>PowerPoint Presentation</vt:lpstr>
      <vt:lpstr>PowerPoint Presentation</vt:lpstr>
      <vt:lpstr>Philosophy and Science in Ancient Greece and China</vt:lpstr>
      <vt:lpstr>Philosophy and Science in Ancient Greece and China</vt:lpstr>
      <vt:lpstr>“Westerners” –  Analytic Perception and Cognition</vt:lpstr>
      <vt:lpstr>Social Structure and Culture (West)</vt:lpstr>
      <vt:lpstr>East Asians:  Holistic Perception and Cognition</vt:lpstr>
      <vt:lpstr>Social Structure and Culture (East)</vt:lpstr>
      <vt:lpstr>PowerPoint Presentation</vt:lpstr>
      <vt:lpstr>PowerPoint Presentation</vt:lpstr>
      <vt:lpstr>Your Case Study - Timeline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2017-10-26T16:02:22Z</dcterms:created>
  <dcterms:modified xsi:type="dcterms:W3CDTF">2019-02-25T20:40:10Z</dcterms:modified>
</cp:coreProperties>
</file>