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58"/>
  </p:notesMasterIdLst>
  <p:sldIdLst>
    <p:sldId id="526" r:id="rId2"/>
    <p:sldId id="396" r:id="rId3"/>
    <p:sldId id="434" r:id="rId4"/>
    <p:sldId id="435" r:id="rId5"/>
    <p:sldId id="523" r:id="rId6"/>
    <p:sldId id="508" r:id="rId7"/>
    <p:sldId id="509" r:id="rId8"/>
    <p:sldId id="510" r:id="rId9"/>
    <p:sldId id="507" r:id="rId10"/>
    <p:sldId id="339" r:id="rId11"/>
    <p:sldId id="485" r:id="rId12"/>
    <p:sldId id="481" r:id="rId13"/>
    <p:sldId id="482" r:id="rId14"/>
    <p:sldId id="483" r:id="rId15"/>
    <p:sldId id="484" r:id="rId16"/>
    <p:sldId id="342" r:id="rId17"/>
    <p:sldId id="512" r:id="rId18"/>
    <p:sldId id="514" r:id="rId19"/>
    <p:sldId id="511" r:id="rId20"/>
    <p:sldId id="522" r:id="rId21"/>
    <p:sldId id="441" r:id="rId22"/>
    <p:sldId id="518" r:id="rId23"/>
    <p:sldId id="442" r:id="rId24"/>
    <p:sldId id="398" r:id="rId25"/>
    <p:sldId id="561" r:id="rId26"/>
    <p:sldId id="562" r:id="rId27"/>
    <p:sldId id="565" r:id="rId28"/>
    <p:sldId id="564" r:id="rId29"/>
    <p:sldId id="563" r:id="rId30"/>
    <p:sldId id="443" r:id="rId31"/>
    <p:sldId id="444" r:id="rId32"/>
    <p:sldId id="558" r:id="rId33"/>
    <p:sldId id="559" r:id="rId34"/>
    <p:sldId id="560" r:id="rId35"/>
    <p:sldId id="445" r:id="rId36"/>
    <p:sldId id="492" r:id="rId37"/>
    <p:sldId id="548" r:id="rId38"/>
    <p:sldId id="549" r:id="rId39"/>
    <p:sldId id="550" r:id="rId40"/>
    <p:sldId id="551" r:id="rId41"/>
    <p:sldId id="552" r:id="rId42"/>
    <p:sldId id="553" r:id="rId43"/>
    <p:sldId id="566" r:id="rId44"/>
    <p:sldId id="567" r:id="rId45"/>
    <p:sldId id="555" r:id="rId46"/>
    <p:sldId id="568" r:id="rId47"/>
    <p:sldId id="569" r:id="rId48"/>
    <p:sldId id="570" r:id="rId49"/>
    <p:sldId id="571" r:id="rId50"/>
    <p:sldId id="572" r:id="rId51"/>
    <p:sldId id="574" r:id="rId52"/>
    <p:sldId id="575" r:id="rId53"/>
    <p:sldId id="576" r:id="rId54"/>
    <p:sldId id="577" r:id="rId55"/>
    <p:sldId id="578" r:id="rId56"/>
    <p:sldId id="579" r:id="rId57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3F3F3"/>
    <a:srgbClr val="ECF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View">
  <p:normalViewPr horzBarState="maximized">
    <p:restoredLeft sz="20029" autoAdjust="0"/>
    <p:restoredTop sz="65767" autoAdjust="0"/>
  </p:normalViewPr>
  <p:slideViewPr>
    <p:cSldViewPr>
      <p:cViewPr varScale="1">
        <p:scale>
          <a:sx n="63" d="100"/>
          <a:sy n="63" d="100"/>
        </p:scale>
        <p:origin x="1138" y="3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>
        <p:scale>
          <a:sx n="71" d="100"/>
          <a:sy n="71" d="100"/>
        </p:scale>
        <p:origin x="2184" y="-648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0A6D539-E2D2-414C-809F-94BEBB3A194B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C5656F0-2F0C-4DE4-B272-9093C25ECC2F}">
      <dgm:prSet phldrT="[Text]"/>
      <dgm:spPr>
        <a:solidFill>
          <a:srgbClr val="FFFF00"/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Mother</a:t>
          </a:r>
          <a:endParaRPr lang="en-US" dirty="0">
            <a:solidFill>
              <a:schemeClr val="tx1"/>
            </a:solidFill>
          </a:endParaRPr>
        </a:p>
      </dgm:t>
    </dgm:pt>
    <dgm:pt modelId="{32E5AE08-3106-4BB9-8E40-33067EF4B069}" type="parTrans" cxnId="{3AC90C42-8633-4825-8E43-B0ECD1810719}">
      <dgm:prSet/>
      <dgm:spPr/>
      <dgm:t>
        <a:bodyPr/>
        <a:lstStyle/>
        <a:p>
          <a:endParaRPr lang="en-US"/>
        </a:p>
      </dgm:t>
    </dgm:pt>
    <dgm:pt modelId="{28EE9D24-9DAB-4DD1-8954-0C8C4DD8B017}" type="sibTrans" cxnId="{3AC90C42-8633-4825-8E43-B0ECD1810719}">
      <dgm:prSet/>
      <dgm:spPr/>
      <dgm:t>
        <a:bodyPr/>
        <a:lstStyle/>
        <a:p>
          <a:endParaRPr lang="en-US"/>
        </a:p>
      </dgm:t>
    </dgm:pt>
    <dgm:pt modelId="{37E36482-6662-4BA1-B77A-03647C39706D}">
      <dgm:prSet phldrT="[Text]"/>
      <dgm:spPr/>
      <dgm:t>
        <a:bodyPr/>
        <a:lstStyle/>
        <a:p>
          <a:r>
            <a:rPr lang="en-US" dirty="0" smtClean="0"/>
            <a:t>Mary</a:t>
          </a:r>
          <a:endParaRPr lang="en-US" dirty="0"/>
        </a:p>
      </dgm:t>
    </dgm:pt>
    <dgm:pt modelId="{34FA425C-F654-4F6C-872F-5907BB9D6A26}" type="parTrans" cxnId="{42DBC914-177A-4EAC-A23D-EB67FDC432DA}">
      <dgm:prSet/>
      <dgm:spPr/>
      <dgm:t>
        <a:bodyPr/>
        <a:lstStyle/>
        <a:p>
          <a:endParaRPr lang="en-US"/>
        </a:p>
      </dgm:t>
    </dgm:pt>
    <dgm:pt modelId="{790B3362-F2C6-4584-BB54-9A1F376A9C01}" type="sibTrans" cxnId="{42DBC914-177A-4EAC-A23D-EB67FDC432DA}">
      <dgm:prSet/>
      <dgm:spPr/>
      <dgm:t>
        <a:bodyPr/>
        <a:lstStyle/>
        <a:p>
          <a:endParaRPr lang="en-US"/>
        </a:p>
      </dgm:t>
    </dgm:pt>
    <dgm:pt modelId="{FE1FC758-FB85-47BC-90CD-0C0F9C4CBEC9}">
      <dgm:prSet phldrT="[Text]"/>
      <dgm:spPr/>
      <dgm:t>
        <a:bodyPr/>
        <a:lstStyle/>
        <a:p>
          <a:r>
            <a:rPr lang="en-US" dirty="0" smtClean="0"/>
            <a:t>Sue</a:t>
          </a:r>
          <a:endParaRPr lang="en-US" dirty="0"/>
        </a:p>
      </dgm:t>
    </dgm:pt>
    <dgm:pt modelId="{62125E8D-4BCD-4316-9C6A-1DDFF7634F68}" type="parTrans" cxnId="{46C5BB4F-1504-4664-A036-CAA11F08B7E3}">
      <dgm:prSet/>
      <dgm:spPr/>
      <dgm:t>
        <a:bodyPr/>
        <a:lstStyle/>
        <a:p>
          <a:endParaRPr lang="en-US"/>
        </a:p>
      </dgm:t>
    </dgm:pt>
    <dgm:pt modelId="{C78BC054-9455-44AB-957B-2B93431BCAB9}" type="sibTrans" cxnId="{46C5BB4F-1504-4664-A036-CAA11F08B7E3}">
      <dgm:prSet/>
      <dgm:spPr/>
      <dgm:t>
        <a:bodyPr/>
        <a:lstStyle/>
        <a:p>
          <a:endParaRPr lang="en-US"/>
        </a:p>
      </dgm:t>
    </dgm:pt>
    <dgm:pt modelId="{CD806BFB-4DF1-4123-966B-2E6DA39A8CA7}" type="pres">
      <dgm:prSet presAssocID="{F0A6D539-E2D2-414C-809F-94BEBB3A194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710464D-53B5-4581-8B14-A4D08112AB3F}" type="pres">
      <dgm:prSet presAssocID="{2C5656F0-2F0C-4DE4-B272-9093C25ECC2F}" presName="hierRoot1" presStyleCnt="0">
        <dgm:presLayoutVars>
          <dgm:hierBranch val="init"/>
        </dgm:presLayoutVars>
      </dgm:prSet>
      <dgm:spPr/>
    </dgm:pt>
    <dgm:pt modelId="{9332E1DB-8805-4907-86DF-45AF2CC8E002}" type="pres">
      <dgm:prSet presAssocID="{2C5656F0-2F0C-4DE4-B272-9093C25ECC2F}" presName="rootComposite1" presStyleCnt="0"/>
      <dgm:spPr/>
    </dgm:pt>
    <dgm:pt modelId="{3AD4D3C7-ABD1-41AC-867F-1201B4D6BCCB}" type="pres">
      <dgm:prSet presAssocID="{2C5656F0-2F0C-4DE4-B272-9093C25ECC2F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78ABE74-FECE-4581-8807-D2FA7D8B5B39}" type="pres">
      <dgm:prSet presAssocID="{2C5656F0-2F0C-4DE4-B272-9093C25ECC2F}" presName="rootConnector1" presStyleLbl="node1" presStyleIdx="0" presStyleCnt="0"/>
      <dgm:spPr/>
      <dgm:t>
        <a:bodyPr/>
        <a:lstStyle/>
        <a:p>
          <a:endParaRPr lang="en-US"/>
        </a:p>
      </dgm:t>
    </dgm:pt>
    <dgm:pt modelId="{46CBC3B7-B9BD-487C-8E17-A798AEC09A8E}" type="pres">
      <dgm:prSet presAssocID="{2C5656F0-2F0C-4DE4-B272-9093C25ECC2F}" presName="hierChild2" presStyleCnt="0"/>
      <dgm:spPr/>
    </dgm:pt>
    <dgm:pt modelId="{D83F8475-301E-4404-B117-890376C9D660}" type="pres">
      <dgm:prSet presAssocID="{34FA425C-F654-4F6C-872F-5907BB9D6A26}" presName="Name37" presStyleLbl="parChTrans1D2" presStyleIdx="0" presStyleCnt="2"/>
      <dgm:spPr/>
      <dgm:t>
        <a:bodyPr/>
        <a:lstStyle/>
        <a:p>
          <a:endParaRPr lang="en-US"/>
        </a:p>
      </dgm:t>
    </dgm:pt>
    <dgm:pt modelId="{9F222600-B180-4B77-BB8A-70C1868832E2}" type="pres">
      <dgm:prSet presAssocID="{37E36482-6662-4BA1-B77A-03647C39706D}" presName="hierRoot2" presStyleCnt="0">
        <dgm:presLayoutVars>
          <dgm:hierBranch val="init"/>
        </dgm:presLayoutVars>
      </dgm:prSet>
      <dgm:spPr/>
    </dgm:pt>
    <dgm:pt modelId="{493E9A5D-C8CC-4EAD-8C6D-B587C02C40FA}" type="pres">
      <dgm:prSet presAssocID="{37E36482-6662-4BA1-B77A-03647C39706D}" presName="rootComposite" presStyleCnt="0"/>
      <dgm:spPr/>
    </dgm:pt>
    <dgm:pt modelId="{52774CAA-0928-4D3B-A74F-72EA03AF180A}" type="pres">
      <dgm:prSet presAssocID="{37E36482-6662-4BA1-B77A-03647C39706D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0F158A1-2D9A-45B5-822C-4C303E101377}" type="pres">
      <dgm:prSet presAssocID="{37E36482-6662-4BA1-B77A-03647C39706D}" presName="rootConnector" presStyleLbl="node2" presStyleIdx="0" presStyleCnt="2"/>
      <dgm:spPr/>
      <dgm:t>
        <a:bodyPr/>
        <a:lstStyle/>
        <a:p>
          <a:endParaRPr lang="en-US"/>
        </a:p>
      </dgm:t>
    </dgm:pt>
    <dgm:pt modelId="{FA07CBF4-EA48-4DC6-B560-BB6576C60AC7}" type="pres">
      <dgm:prSet presAssocID="{37E36482-6662-4BA1-B77A-03647C39706D}" presName="hierChild4" presStyleCnt="0"/>
      <dgm:spPr/>
    </dgm:pt>
    <dgm:pt modelId="{2D9D4B1D-F17E-4169-B050-7AF5D1D9FC64}" type="pres">
      <dgm:prSet presAssocID="{37E36482-6662-4BA1-B77A-03647C39706D}" presName="hierChild5" presStyleCnt="0"/>
      <dgm:spPr/>
    </dgm:pt>
    <dgm:pt modelId="{42CB3625-6C8D-4709-B5EF-303FAD8885D7}" type="pres">
      <dgm:prSet presAssocID="{62125E8D-4BCD-4316-9C6A-1DDFF7634F68}" presName="Name37" presStyleLbl="parChTrans1D2" presStyleIdx="1" presStyleCnt="2"/>
      <dgm:spPr/>
      <dgm:t>
        <a:bodyPr/>
        <a:lstStyle/>
        <a:p>
          <a:endParaRPr lang="en-US"/>
        </a:p>
      </dgm:t>
    </dgm:pt>
    <dgm:pt modelId="{3084F046-98E1-44E2-8BF1-0896D57C8B1E}" type="pres">
      <dgm:prSet presAssocID="{FE1FC758-FB85-47BC-90CD-0C0F9C4CBEC9}" presName="hierRoot2" presStyleCnt="0">
        <dgm:presLayoutVars>
          <dgm:hierBranch val="init"/>
        </dgm:presLayoutVars>
      </dgm:prSet>
      <dgm:spPr/>
    </dgm:pt>
    <dgm:pt modelId="{EC6D0382-5D74-4AEA-A73E-5D233949D3F4}" type="pres">
      <dgm:prSet presAssocID="{FE1FC758-FB85-47BC-90CD-0C0F9C4CBEC9}" presName="rootComposite" presStyleCnt="0"/>
      <dgm:spPr/>
    </dgm:pt>
    <dgm:pt modelId="{5BEA3766-5CDC-4513-9436-5C48E829230D}" type="pres">
      <dgm:prSet presAssocID="{FE1FC758-FB85-47BC-90CD-0C0F9C4CBEC9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94E6CB4-2AA2-45A4-BF05-60D6BAF7898C}" type="pres">
      <dgm:prSet presAssocID="{FE1FC758-FB85-47BC-90CD-0C0F9C4CBEC9}" presName="rootConnector" presStyleLbl="node2" presStyleIdx="1" presStyleCnt="2"/>
      <dgm:spPr/>
      <dgm:t>
        <a:bodyPr/>
        <a:lstStyle/>
        <a:p>
          <a:endParaRPr lang="en-US"/>
        </a:p>
      </dgm:t>
    </dgm:pt>
    <dgm:pt modelId="{A8907D23-78FB-40B5-8289-ADFF19AC5FC3}" type="pres">
      <dgm:prSet presAssocID="{FE1FC758-FB85-47BC-90CD-0C0F9C4CBEC9}" presName="hierChild4" presStyleCnt="0"/>
      <dgm:spPr/>
    </dgm:pt>
    <dgm:pt modelId="{D7559917-7914-43A2-AED3-FC0754C3070D}" type="pres">
      <dgm:prSet presAssocID="{FE1FC758-FB85-47BC-90CD-0C0F9C4CBEC9}" presName="hierChild5" presStyleCnt="0"/>
      <dgm:spPr/>
    </dgm:pt>
    <dgm:pt modelId="{5EFF77E4-29E2-40E7-8766-03BD99A45359}" type="pres">
      <dgm:prSet presAssocID="{2C5656F0-2F0C-4DE4-B272-9093C25ECC2F}" presName="hierChild3" presStyleCnt="0"/>
      <dgm:spPr/>
    </dgm:pt>
  </dgm:ptLst>
  <dgm:cxnLst>
    <dgm:cxn modelId="{648C824A-B0A7-4C2F-9309-261F01706606}" type="presOf" srcId="{FE1FC758-FB85-47BC-90CD-0C0F9C4CBEC9}" destId="{5BEA3766-5CDC-4513-9436-5C48E829230D}" srcOrd="0" destOrd="0" presId="urn:microsoft.com/office/officeart/2005/8/layout/orgChart1"/>
    <dgm:cxn modelId="{42DBC914-177A-4EAC-A23D-EB67FDC432DA}" srcId="{2C5656F0-2F0C-4DE4-B272-9093C25ECC2F}" destId="{37E36482-6662-4BA1-B77A-03647C39706D}" srcOrd="0" destOrd="0" parTransId="{34FA425C-F654-4F6C-872F-5907BB9D6A26}" sibTransId="{790B3362-F2C6-4584-BB54-9A1F376A9C01}"/>
    <dgm:cxn modelId="{F9704794-C1E1-41D4-896A-CFCFC5C6F6C3}" type="presOf" srcId="{2C5656F0-2F0C-4DE4-B272-9093C25ECC2F}" destId="{3AD4D3C7-ABD1-41AC-867F-1201B4D6BCCB}" srcOrd="0" destOrd="0" presId="urn:microsoft.com/office/officeart/2005/8/layout/orgChart1"/>
    <dgm:cxn modelId="{BA67262E-BC97-461A-B1DE-2094F63F2CB1}" type="presOf" srcId="{34FA425C-F654-4F6C-872F-5907BB9D6A26}" destId="{D83F8475-301E-4404-B117-890376C9D660}" srcOrd="0" destOrd="0" presId="urn:microsoft.com/office/officeart/2005/8/layout/orgChart1"/>
    <dgm:cxn modelId="{7681A8AE-11F0-4872-9A98-1FD997F0186E}" type="presOf" srcId="{62125E8D-4BCD-4316-9C6A-1DDFF7634F68}" destId="{42CB3625-6C8D-4709-B5EF-303FAD8885D7}" srcOrd="0" destOrd="0" presId="urn:microsoft.com/office/officeart/2005/8/layout/orgChart1"/>
    <dgm:cxn modelId="{46C5BB4F-1504-4664-A036-CAA11F08B7E3}" srcId="{2C5656F0-2F0C-4DE4-B272-9093C25ECC2F}" destId="{FE1FC758-FB85-47BC-90CD-0C0F9C4CBEC9}" srcOrd="1" destOrd="0" parTransId="{62125E8D-4BCD-4316-9C6A-1DDFF7634F68}" sibTransId="{C78BC054-9455-44AB-957B-2B93431BCAB9}"/>
    <dgm:cxn modelId="{F6B5CE0F-01EB-46AB-867D-DD6AD925F440}" type="presOf" srcId="{37E36482-6662-4BA1-B77A-03647C39706D}" destId="{52774CAA-0928-4D3B-A74F-72EA03AF180A}" srcOrd="0" destOrd="0" presId="urn:microsoft.com/office/officeart/2005/8/layout/orgChart1"/>
    <dgm:cxn modelId="{0AA1D319-91BE-4F41-9142-9AC46A8DF02C}" type="presOf" srcId="{2C5656F0-2F0C-4DE4-B272-9093C25ECC2F}" destId="{778ABE74-FECE-4581-8807-D2FA7D8B5B39}" srcOrd="1" destOrd="0" presId="urn:microsoft.com/office/officeart/2005/8/layout/orgChart1"/>
    <dgm:cxn modelId="{3AC90C42-8633-4825-8E43-B0ECD1810719}" srcId="{F0A6D539-E2D2-414C-809F-94BEBB3A194B}" destId="{2C5656F0-2F0C-4DE4-B272-9093C25ECC2F}" srcOrd="0" destOrd="0" parTransId="{32E5AE08-3106-4BB9-8E40-33067EF4B069}" sibTransId="{28EE9D24-9DAB-4DD1-8954-0C8C4DD8B017}"/>
    <dgm:cxn modelId="{557E8A3D-761C-491D-B3CF-3DB46EF7CB8E}" type="presOf" srcId="{F0A6D539-E2D2-414C-809F-94BEBB3A194B}" destId="{CD806BFB-4DF1-4123-966B-2E6DA39A8CA7}" srcOrd="0" destOrd="0" presId="urn:microsoft.com/office/officeart/2005/8/layout/orgChart1"/>
    <dgm:cxn modelId="{E3ACA5FB-3189-48CA-AB92-2CC6FA458097}" type="presOf" srcId="{FE1FC758-FB85-47BC-90CD-0C0F9C4CBEC9}" destId="{394E6CB4-2AA2-45A4-BF05-60D6BAF7898C}" srcOrd="1" destOrd="0" presId="urn:microsoft.com/office/officeart/2005/8/layout/orgChart1"/>
    <dgm:cxn modelId="{3890E571-9D65-4083-ACB9-ABCE2AF507B3}" type="presOf" srcId="{37E36482-6662-4BA1-B77A-03647C39706D}" destId="{40F158A1-2D9A-45B5-822C-4C303E101377}" srcOrd="1" destOrd="0" presId="urn:microsoft.com/office/officeart/2005/8/layout/orgChart1"/>
    <dgm:cxn modelId="{9D3278E6-56C5-4071-9024-B6A34D8A7F3E}" type="presParOf" srcId="{CD806BFB-4DF1-4123-966B-2E6DA39A8CA7}" destId="{B710464D-53B5-4581-8B14-A4D08112AB3F}" srcOrd="0" destOrd="0" presId="urn:microsoft.com/office/officeart/2005/8/layout/orgChart1"/>
    <dgm:cxn modelId="{863231A0-5C66-4BE0-A380-92806E08EFDA}" type="presParOf" srcId="{B710464D-53B5-4581-8B14-A4D08112AB3F}" destId="{9332E1DB-8805-4907-86DF-45AF2CC8E002}" srcOrd="0" destOrd="0" presId="urn:microsoft.com/office/officeart/2005/8/layout/orgChart1"/>
    <dgm:cxn modelId="{5D22096C-BD30-43A4-A485-F948EA280752}" type="presParOf" srcId="{9332E1DB-8805-4907-86DF-45AF2CC8E002}" destId="{3AD4D3C7-ABD1-41AC-867F-1201B4D6BCCB}" srcOrd="0" destOrd="0" presId="urn:microsoft.com/office/officeart/2005/8/layout/orgChart1"/>
    <dgm:cxn modelId="{259BB73E-BD31-4463-94DF-6031EE9F0B60}" type="presParOf" srcId="{9332E1DB-8805-4907-86DF-45AF2CC8E002}" destId="{778ABE74-FECE-4581-8807-D2FA7D8B5B39}" srcOrd="1" destOrd="0" presId="urn:microsoft.com/office/officeart/2005/8/layout/orgChart1"/>
    <dgm:cxn modelId="{8C8E4609-5F22-44C1-A92B-162FDE67225C}" type="presParOf" srcId="{B710464D-53B5-4581-8B14-A4D08112AB3F}" destId="{46CBC3B7-B9BD-487C-8E17-A798AEC09A8E}" srcOrd="1" destOrd="0" presId="urn:microsoft.com/office/officeart/2005/8/layout/orgChart1"/>
    <dgm:cxn modelId="{00B62E40-8042-4279-A7A1-A82C49FDC4AF}" type="presParOf" srcId="{46CBC3B7-B9BD-487C-8E17-A798AEC09A8E}" destId="{D83F8475-301E-4404-B117-890376C9D660}" srcOrd="0" destOrd="0" presId="urn:microsoft.com/office/officeart/2005/8/layout/orgChart1"/>
    <dgm:cxn modelId="{DA6D0907-FA9B-453D-84E4-EEEB7C44DB8E}" type="presParOf" srcId="{46CBC3B7-B9BD-487C-8E17-A798AEC09A8E}" destId="{9F222600-B180-4B77-BB8A-70C1868832E2}" srcOrd="1" destOrd="0" presId="urn:microsoft.com/office/officeart/2005/8/layout/orgChart1"/>
    <dgm:cxn modelId="{879A37BA-94B0-4DE2-9DF1-C57E7F2515A3}" type="presParOf" srcId="{9F222600-B180-4B77-BB8A-70C1868832E2}" destId="{493E9A5D-C8CC-4EAD-8C6D-B587C02C40FA}" srcOrd="0" destOrd="0" presId="urn:microsoft.com/office/officeart/2005/8/layout/orgChart1"/>
    <dgm:cxn modelId="{684728CA-C3E0-42FB-9507-D7627AAA3BE9}" type="presParOf" srcId="{493E9A5D-C8CC-4EAD-8C6D-B587C02C40FA}" destId="{52774CAA-0928-4D3B-A74F-72EA03AF180A}" srcOrd="0" destOrd="0" presId="urn:microsoft.com/office/officeart/2005/8/layout/orgChart1"/>
    <dgm:cxn modelId="{F8817C37-A224-4954-B54E-F8F7B63B78FA}" type="presParOf" srcId="{493E9A5D-C8CC-4EAD-8C6D-B587C02C40FA}" destId="{40F158A1-2D9A-45B5-822C-4C303E101377}" srcOrd="1" destOrd="0" presId="urn:microsoft.com/office/officeart/2005/8/layout/orgChart1"/>
    <dgm:cxn modelId="{25D1EBC6-0E4F-49F7-89E7-26312C2C0C8A}" type="presParOf" srcId="{9F222600-B180-4B77-BB8A-70C1868832E2}" destId="{FA07CBF4-EA48-4DC6-B560-BB6576C60AC7}" srcOrd="1" destOrd="0" presId="urn:microsoft.com/office/officeart/2005/8/layout/orgChart1"/>
    <dgm:cxn modelId="{F8D1E65B-ED94-45B7-A344-F9335AEEAEBE}" type="presParOf" srcId="{9F222600-B180-4B77-BB8A-70C1868832E2}" destId="{2D9D4B1D-F17E-4169-B050-7AF5D1D9FC64}" srcOrd="2" destOrd="0" presId="urn:microsoft.com/office/officeart/2005/8/layout/orgChart1"/>
    <dgm:cxn modelId="{C186FF3C-1704-41D0-85BC-1601D3DF9D32}" type="presParOf" srcId="{46CBC3B7-B9BD-487C-8E17-A798AEC09A8E}" destId="{42CB3625-6C8D-4709-B5EF-303FAD8885D7}" srcOrd="2" destOrd="0" presId="urn:microsoft.com/office/officeart/2005/8/layout/orgChart1"/>
    <dgm:cxn modelId="{823BDAB0-3A37-4658-A591-3438D4F47CBE}" type="presParOf" srcId="{46CBC3B7-B9BD-487C-8E17-A798AEC09A8E}" destId="{3084F046-98E1-44E2-8BF1-0896D57C8B1E}" srcOrd="3" destOrd="0" presId="urn:microsoft.com/office/officeart/2005/8/layout/orgChart1"/>
    <dgm:cxn modelId="{3C5C2BD5-1055-4839-8308-B08704DC1ABC}" type="presParOf" srcId="{3084F046-98E1-44E2-8BF1-0896D57C8B1E}" destId="{EC6D0382-5D74-4AEA-A73E-5D233949D3F4}" srcOrd="0" destOrd="0" presId="urn:microsoft.com/office/officeart/2005/8/layout/orgChart1"/>
    <dgm:cxn modelId="{9402A53E-3760-4230-B7B4-CB119E0B0D3D}" type="presParOf" srcId="{EC6D0382-5D74-4AEA-A73E-5D233949D3F4}" destId="{5BEA3766-5CDC-4513-9436-5C48E829230D}" srcOrd="0" destOrd="0" presId="urn:microsoft.com/office/officeart/2005/8/layout/orgChart1"/>
    <dgm:cxn modelId="{B0BBCC02-11C4-49F1-BA1E-7265A00313BC}" type="presParOf" srcId="{EC6D0382-5D74-4AEA-A73E-5D233949D3F4}" destId="{394E6CB4-2AA2-45A4-BF05-60D6BAF7898C}" srcOrd="1" destOrd="0" presId="urn:microsoft.com/office/officeart/2005/8/layout/orgChart1"/>
    <dgm:cxn modelId="{3C047EE9-305B-4632-8B08-5852EB24B4AA}" type="presParOf" srcId="{3084F046-98E1-44E2-8BF1-0896D57C8B1E}" destId="{A8907D23-78FB-40B5-8289-ADFF19AC5FC3}" srcOrd="1" destOrd="0" presId="urn:microsoft.com/office/officeart/2005/8/layout/orgChart1"/>
    <dgm:cxn modelId="{1D571ACC-ECD8-4D44-AC22-3B3BA90E5E59}" type="presParOf" srcId="{3084F046-98E1-44E2-8BF1-0896D57C8B1E}" destId="{D7559917-7914-43A2-AED3-FC0754C3070D}" srcOrd="2" destOrd="0" presId="urn:microsoft.com/office/officeart/2005/8/layout/orgChart1"/>
    <dgm:cxn modelId="{1F469E54-1A40-4C88-A180-4CD89ED2C574}" type="presParOf" srcId="{B710464D-53B5-4581-8B14-A4D08112AB3F}" destId="{5EFF77E4-29E2-40E7-8766-03BD99A4535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0A6D539-E2D2-414C-809F-94BEBB3A194B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C5656F0-2F0C-4DE4-B272-9093C25ECC2F}">
      <dgm:prSet phldrT="[Text]"/>
      <dgm:spPr/>
      <dgm:t>
        <a:bodyPr/>
        <a:lstStyle/>
        <a:p>
          <a:r>
            <a:rPr lang="en-US" dirty="0" smtClean="0"/>
            <a:t>Mary’s Mother</a:t>
          </a:r>
          <a:endParaRPr lang="en-US" dirty="0"/>
        </a:p>
      </dgm:t>
    </dgm:pt>
    <dgm:pt modelId="{32E5AE08-3106-4BB9-8E40-33067EF4B069}" type="parTrans" cxnId="{3AC90C42-8633-4825-8E43-B0ECD1810719}">
      <dgm:prSet/>
      <dgm:spPr/>
      <dgm:t>
        <a:bodyPr/>
        <a:lstStyle/>
        <a:p>
          <a:endParaRPr lang="en-US"/>
        </a:p>
      </dgm:t>
    </dgm:pt>
    <dgm:pt modelId="{28EE9D24-9DAB-4DD1-8954-0C8C4DD8B017}" type="sibTrans" cxnId="{3AC90C42-8633-4825-8E43-B0ECD1810719}">
      <dgm:prSet/>
      <dgm:spPr/>
      <dgm:t>
        <a:bodyPr/>
        <a:lstStyle/>
        <a:p>
          <a:endParaRPr lang="en-US"/>
        </a:p>
      </dgm:t>
    </dgm:pt>
    <dgm:pt modelId="{37E36482-6662-4BA1-B77A-03647C39706D}">
      <dgm:prSet phldrT="[Text]"/>
      <dgm:spPr>
        <a:solidFill>
          <a:srgbClr val="FFFF00"/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Mary</a:t>
          </a:r>
          <a:endParaRPr lang="en-US" dirty="0">
            <a:solidFill>
              <a:schemeClr val="tx1"/>
            </a:solidFill>
          </a:endParaRPr>
        </a:p>
      </dgm:t>
    </dgm:pt>
    <dgm:pt modelId="{34FA425C-F654-4F6C-872F-5907BB9D6A26}" type="parTrans" cxnId="{42DBC914-177A-4EAC-A23D-EB67FDC432DA}">
      <dgm:prSet/>
      <dgm:spPr/>
      <dgm:t>
        <a:bodyPr/>
        <a:lstStyle/>
        <a:p>
          <a:endParaRPr lang="en-US"/>
        </a:p>
      </dgm:t>
    </dgm:pt>
    <dgm:pt modelId="{790B3362-F2C6-4584-BB54-9A1F376A9C01}" type="sibTrans" cxnId="{42DBC914-177A-4EAC-A23D-EB67FDC432DA}">
      <dgm:prSet/>
      <dgm:spPr/>
      <dgm:t>
        <a:bodyPr/>
        <a:lstStyle/>
        <a:p>
          <a:endParaRPr lang="en-US"/>
        </a:p>
      </dgm:t>
    </dgm:pt>
    <dgm:pt modelId="{FE1FC758-FB85-47BC-90CD-0C0F9C4CBEC9}">
      <dgm:prSet phldrT="[Text]"/>
      <dgm:spPr>
        <a:solidFill>
          <a:srgbClr val="FFFF00"/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Mary’s </a:t>
          </a:r>
          <a:r>
            <a:rPr lang="en-US" dirty="0" smtClean="0">
              <a:solidFill>
                <a:schemeClr val="tx1"/>
              </a:solidFill>
            </a:rPr>
            <a:t>Sister(not Sue)</a:t>
          </a:r>
          <a:endParaRPr lang="en-US" dirty="0">
            <a:solidFill>
              <a:schemeClr val="tx1"/>
            </a:solidFill>
          </a:endParaRPr>
        </a:p>
      </dgm:t>
    </dgm:pt>
    <dgm:pt modelId="{62125E8D-4BCD-4316-9C6A-1DDFF7634F68}" type="parTrans" cxnId="{46C5BB4F-1504-4664-A036-CAA11F08B7E3}">
      <dgm:prSet/>
      <dgm:spPr/>
      <dgm:t>
        <a:bodyPr/>
        <a:lstStyle/>
        <a:p>
          <a:endParaRPr lang="en-US"/>
        </a:p>
      </dgm:t>
    </dgm:pt>
    <dgm:pt modelId="{C78BC054-9455-44AB-957B-2B93431BCAB9}" type="sibTrans" cxnId="{46C5BB4F-1504-4664-A036-CAA11F08B7E3}">
      <dgm:prSet/>
      <dgm:spPr/>
      <dgm:t>
        <a:bodyPr/>
        <a:lstStyle/>
        <a:p>
          <a:endParaRPr lang="en-US"/>
        </a:p>
      </dgm:t>
    </dgm:pt>
    <dgm:pt modelId="{CD806BFB-4DF1-4123-966B-2E6DA39A8CA7}" type="pres">
      <dgm:prSet presAssocID="{F0A6D539-E2D2-414C-809F-94BEBB3A194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710464D-53B5-4581-8B14-A4D08112AB3F}" type="pres">
      <dgm:prSet presAssocID="{2C5656F0-2F0C-4DE4-B272-9093C25ECC2F}" presName="hierRoot1" presStyleCnt="0">
        <dgm:presLayoutVars>
          <dgm:hierBranch val="init"/>
        </dgm:presLayoutVars>
      </dgm:prSet>
      <dgm:spPr/>
    </dgm:pt>
    <dgm:pt modelId="{9332E1DB-8805-4907-86DF-45AF2CC8E002}" type="pres">
      <dgm:prSet presAssocID="{2C5656F0-2F0C-4DE4-B272-9093C25ECC2F}" presName="rootComposite1" presStyleCnt="0"/>
      <dgm:spPr/>
    </dgm:pt>
    <dgm:pt modelId="{3AD4D3C7-ABD1-41AC-867F-1201B4D6BCCB}" type="pres">
      <dgm:prSet presAssocID="{2C5656F0-2F0C-4DE4-B272-9093C25ECC2F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78ABE74-FECE-4581-8807-D2FA7D8B5B39}" type="pres">
      <dgm:prSet presAssocID="{2C5656F0-2F0C-4DE4-B272-9093C25ECC2F}" presName="rootConnector1" presStyleLbl="node1" presStyleIdx="0" presStyleCnt="0"/>
      <dgm:spPr/>
      <dgm:t>
        <a:bodyPr/>
        <a:lstStyle/>
        <a:p>
          <a:endParaRPr lang="en-US"/>
        </a:p>
      </dgm:t>
    </dgm:pt>
    <dgm:pt modelId="{46CBC3B7-B9BD-487C-8E17-A798AEC09A8E}" type="pres">
      <dgm:prSet presAssocID="{2C5656F0-2F0C-4DE4-B272-9093C25ECC2F}" presName="hierChild2" presStyleCnt="0"/>
      <dgm:spPr/>
    </dgm:pt>
    <dgm:pt modelId="{D83F8475-301E-4404-B117-890376C9D660}" type="pres">
      <dgm:prSet presAssocID="{34FA425C-F654-4F6C-872F-5907BB9D6A26}" presName="Name37" presStyleLbl="parChTrans1D2" presStyleIdx="0" presStyleCnt="2"/>
      <dgm:spPr/>
      <dgm:t>
        <a:bodyPr/>
        <a:lstStyle/>
        <a:p>
          <a:endParaRPr lang="en-US"/>
        </a:p>
      </dgm:t>
    </dgm:pt>
    <dgm:pt modelId="{9F222600-B180-4B77-BB8A-70C1868832E2}" type="pres">
      <dgm:prSet presAssocID="{37E36482-6662-4BA1-B77A-03647C39706D}" presName="hierRoot2" presStyleCnt="0">
        <dgm:presLayoutVars>
          <dgm:hierBranch val="init"/>
        </dgm:presLayoutVars>
      </dgm:prSet>
      <dgm:spPr/>
    </dgm:pt>
    <dgm:pt modelId="{493E9A5D-C8CC-4EAD-8C6D-B587C02C40FA}" type="pres">
      <dgm:prSet presAssocID="{37E36482-6662-4BA1-B77A-03647C39706D}" presName="rootComposite" presStyleCnt="0"/>
      <dgm:spPr/>
    </dgm:pt>
    <dgm:pt modelId="{52774CAA-0928-4D3B-A74F-72EA03AF180A}" type="pres">
      <dgm:prSet presAssocID="{37E36482-6662-4BA1-B77A-03647C39706D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0F158A1-2D9A-45B5-822C-4C303E101377}" type="pres">
      <dgm:prSet presAssocID="{37E36482-6662-4BA1-B77A-03647C39706D}" presName="rootConnector" presStyleLbl="node2" presStyleIdx="0" presStyleCnt="2"/>
      <dgm:spPr/>
      <dgm:t>
        <a:bodyPr/>
        <a:lstStyle/>
        <a:p>
          <a:endParaRPr lang="en-US"/>
        </a:p>
      </dgm:t>
    </dgm:pt>
    <dgm:pt modelId="{FA07CBF4-EA48-4DC6-B560-BB6576C60AC7}" type="pres">
      <dgm:prSet presAssocID="{37E36482-6662-4BA1-B77A-03647C39706D}" presName="hierChild4" presStyleCnt="0"/>
      <dgm:spPr/>
    </dgm:pt>
    <dgm:pt modelId="{2D9D4B1D-F17E-4169-B050-7AF5D1D9FC64}" type="pres">
      <dgm:prSet presAssocID="{37E36482-6662-4BA1-B77A-03647C39706D}" presName="hierChild5" presStyleCnt="0"/>
      <dgm:spPr/>
    </dgm:pt>
    <dgm:pt modelId="{42CB3625-6C8D-4709-B5EF-303FAD8885D7}" type="pres">
      <dgm:prSet presAssocID="{62125E8D-4BCD-4316-9C6A-1DDFF7634F68}" presName="Name37" presStyleLbl="parChTrans1D2" presStyleIdx="1" presStyleCnt="2"/>
      <dgm:spPr/>
      <dgm:t>
        <a:bodyPr/>
        <a:lstStyle/>
        <a:p>
          <a:endParaRPr lang="en-US"/>
        </a:p>
      </dgm:t>
    </dgm:pt>
    <dgm:pt modelId="{3084F046-98E1-44E2-8BF1-0896D57C8B1E}" type="pres">
      <dgm:prSet presAssocID="{FE1FC758-FB85-47BC-90CD-0C0F9C4CBEC9}" presName="hierRoot2" presStyleCnt="0">
        <dgm:presLayoutVars>
          <dgm:hierBranch val="init"/>
        </dgm:presLayoutVars>
      </dgm:prSet>
      <dgm:spPr/>
    </dgm:pt>
    <dgm:pt modelId="{EC6D0382-5D74-4AEA-A73E-5D233949D3F4}" type="pres">
      <dgm:prSet presAssocID="{FE1FC758-FB85-47BC-90CD-0C0F9C4CBEC9}" presName="rootComposite" presStyleCnt="0"/>
      <dgm:spPr/>
    </dgm:pt>
    <dgm:pt modelId="{5BEA3766-5CDC-4513-9436-5C48E829230D}" type="pres">
      <dgm:prSet presAssocID="{FE1FC758-FB85-47BC-90CD-0C0F9C4CBEC9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94E6CB4-2AA2-45A4-BF05-60D6BAF7898C}" type="pres">
      <dgm:prSet presAssocID="{FE1FC758-FB85-47BC-90CD-0C0F9C4CBEC9}" presName="rootConnector" presStyleLbl="node2" presStyleIdx="1" presStyleCnt="2"/>
      <dgm:spPr/>
      <dgm:t>
        <a:bodyPr/>
        <a:lstStyle/>
        <a:p>
          <a:endParaRPr lang="en-US"/>
        </a:p>
      </dgm:t>
    </dgm:pt>
    <dgm:pt modelId="{A8907D23-78FB-40B5-8289-ADFF19AC5FC3}" type="pres">
      <dgm:prSet presAssocID="{FE1FC758-FB85-47BC-90CD-0C0F9C4CBEC9}" presName="hierChild4" presStyleCnt="0"/>
      <dgm:spPr/>
    </dgm:pt>
    <dgm:pt modelId="{D7559917-7914-43A2-AED3-FC0754C3070D}" type="pres">
      <dgm:prSet presAssocID="{FE1FC758-FB85-47BC-90CD-0C0F9C4CBEC9}" presName="hierChild5" presStyleCnt="0"/>
      <dgm:spPr/>
    </dgm:pt>
    <dgm:pt modelId="{5EFF77E4-29E2-40E7-8766-03BD99A45359}" type="pres">
      <dgm:prSet presAssocID="{2C5656F0-2F0C-4DE4-B272-9093C25ECC2F}" presName="hierChild3" presStyleCnt="0"/>
      <dgm:spPr/>
    </dgm:pt>
  </dgm:ptLst>
  <dgm:cxnLst>
    <dgm:cxn modelId="{C93A95FF-77D6-44FB-9D20-2FFCD395FAFB}" type="presOf" srcId="{FE1FC758-FB85-47BC-90CD-0C0F9C4CBEC9}" destId="{394E6CB4-2AA2-45A4-BF05-60D6BAF7898C}" srcOrd="1" destOrd="0" presId="urn:microsoft.com/office/officeart/2005/8/layout/orgChart1"/>
    <dgm:cxn modelId="{91C9F4F7-C9AF-4D49-A8B9-C7D49479DE11}" type="presOf" srcId="{34FA425C-F654-4F6C-872F-5907BB9D6A26}" destId="{D83F8475-301E-4404-B117-890376C9D660}" srcOrd="0" destOrd="0" presId="urn:microsoft.com/office/officeart/2005/8/layout/orgChart1"/>
    <dgm:cxn modelId="{42DBC914-177A-4EAC-A23D-EB67FDC432DA}" srcId="{2C5656F0-2F0C-4DE4-B272-9093C25ECC2F}" destId="{37E36482-6662-4BA1-B77A-03647C39706D}" srcOrd="0" destOrd="0" parTransId="{34FA425C-F654-4F6C-872F-5907BB9D6A26}" sibTransId="{790B3362-F2C6-4584-BB54-9A1F376A9C01}"/>
    <dgm:cxn modelId="{46C5BB4F-1504-4664-A036-CAA11F08B7E3}" srcId="{2C5656F0-2F0C-4DE4-B272-9093C25ECC2F}" destId="{FE1FC758-FB85-47BC-90CD-0C0F9C4CBEC9}" srcOrd="1" destOrd="0" parTransId="{62125E8D-4BCD-4316-9C6A-1DDFF7634F68}" sibTransId="{C78BC054-9455-44AB-957B-2B93431BCAB9}"/>
    <dgm:cxn modelId="{ACA878BF-076A-45E5-B7DB-CF3F5DF34905}" type="presOf" srcId="{2C5656F0-2F0C-4DE4-B272-9093C25ECC2F}" destId="{778ABE74-FECE-4581-8807-D2FA7D8B5B39}" srcOrd="1" destOrd="0" presId="urn:microsoft.com/office/officeart/2005/8/layout/orgChart1"/>
    <dgm:cxn modelId="{21E24EB7-6962-4BB4-B8DC-166A1C63CAFF}" type="presOf" srcId="{F0A6D539-E2D2-414C-809F-94BEBB3A194B}" destId="{CD806BFB-4DF1-4123-966B-2E6DA39A8CA7}" srcOrd="0" destOrd="0" presId="urn:microsoft.com/office/officeart/2005/8/layout/orgChart1"/>
    <dgm:cxn modelId="{4A36247E-FB76-4182-AC80-FD0E314E6D1F}" type="presOf" srcId="{37E36482-6662-4BA1-B77A-03647C39706D}" destId="{40F158A1-2D9A-45B5-822C-4C303E101377}" srcOrd="1" destOrd="0" presId="urn:microsoft.com/office/officeart/2005/8/layout/orgChart1"/>
    <dgm:cxn modelId="{ACCB5AD0-C8E3-4F97-9297-B3CD2B3A9920}" type="presOf" srcId="{62125E8D-4BCD-4316-9C6A-1DDFF7634F68}" destId="{42CB3625-6C8D-4709-B5EF-303FAD8885D7}" srcOrd="0" destOrd="0" presId="urn:microsoft.com/office/officeart/2005/8/layout/orgChart1"/>
    <dgm:cxn modelId="{E720BE6B-71F3-4522-84E7-F2CE560DCBB3}" type="presOf" srcId="{FE1FC758-FB85-47BC-90CD-0C0F9C4CBEC9}" destId="{5BEA3766-5CDC-4513-9436-5C48E829230D}" srcOrd="0" destOrd="0" presId="urn:microsoft.com/office/officeart/2005/8/layout/orgChart1"/>
    <dgm:cxn modelId="{1D8AF478-32DC-4773-9F9B-B9135D46E885}" type="presOf" srcId="{2C5656F0-2F0C-4DE4-B272-9093C25ECC2F}" destId="{3AD4D3C7-ABD1-41AC-867F-1201B4D6BCCB}" srcOrd="0" destOrd="0" presId="urn:microsoft.com/office/officeart/2005/8/layout/orgChart1"/>
    <dgm:cxn modelId="{3AC90C42-8633-4825-8E43-B0ECD1810719}" srcId="{F0A6D539-E2D2-414C-809F-94BEBB3A194B}" destId="{2C5656F0-2F0C-4DE4-B272-9093C25ECC2F}" srcOrd="0" destOrd="0" parTransId="{32E5AE08-3106-4BB9-8E40-33067EF4B069}" sibTransId="{28EE9D24-9DAB-4DD1-8954-0C8C4DD8B017}"/>
    <dgm:cxn modelId="{20B7A84A-F5EF-4029-A872-2503192FB432}" type="presOf" srcId="{37E36482-6662-4BA1-B77A-03647C39706D}" destId="{52774CAA-0928-4D3B-A74F-72EA03AF180A}" srcOrd="0" destOrd="0" presId="urn:microsoft.com/office/officeart/2005/8/layout/orgChart1"/>
    <dgm:cxn modelId="{219ED87E-93F1-42D6-956D-232BDAB3829D}" type="presParOf" srcId="{CD806BFB-4DF1-4123-966B-2E6DA39A8CA7}" destId="{B710464D-53B5-4581-8B14-A4D08112AB3F}" srcOrd="0" destOrd="0" presId="urn:microsoft.com/office/officeart/2005/8/layout/orgChart1"/>
    <dgm:cxn modelId="{CFCC1B1F-2BE6-45A6-BA37-01628BAEEEC4}" type="presParOf" srcId="{B710464D-53B5-4581-8B14-A4D08112AB3F}" destId="{9332E1DB-8805-4907-86DF-45AF2CC8E002}" srcOrd="0" destOrd="0" presId="urn:microsoft.com/office/officeart/2005/8/layout/orgChart1"/>
    <dgm:cxn modelId="{9F14CCFF-55D3-4952-9730-7BEA7BD55E1E}" type="presParOf" srcId="{9332E1DB-8805-4907-86DF-45AF2CC8E002}" destId="{3AD4D3C7-ABD1-41AC-867F-1201B4D6BCCB}" srcOrd="0" destOrd="0" presId="urn:microsoft.com/office/officeart/2005/8/layout/orgChart1"/>
    <dgm:cxn modelId="{94D86C61-3B79-4382-819F-220400998540}" type="presParOf" srcId="{9332E1DB-8805-4907-86DF-45AF2CC8E002}" destId="{778ABE74-FECE-4581-8807-D2FA7D8B5B39}" srcOrd="1" destOrd="0" presId="urn:microsoft.com/office/officeart/2005/8/layout/orgChart1"/>
    <dgm:cxn modelId="{E5A51DCA-45C8-4431-825F-5FF9E8FD654A}" type="presParOf" srcId="{B710464D-53B5-4581-8B14-A4D08112AB3F}" destId="{46CBC3B7-B9BD-487C-8E17-A798AEC09A8E}" srcOrd="1" destOrd="0" presId="urn:microsoft.com/office/officeart/2005/8/layout/orgChart1"/>
    <dgm:cxn modelId="{524ECEBB-6B4C-4190-B4A0-58DD0652EE34}" type="presParOf" srcId="{46CBC3B7-B9BD-487C-8E17-A798AEC09A8E}" destId="{D83F8475-301E-4404-B117-890376C9D660}" srcOrd="0" destOrd="0" presId="urn:microsoft.com/office/officeart/2005/8/layout/orgChart1"/>
    <dgm:cxn modelId="{C320056B-6E76-4851-B791-5A16A62F5324}" type="presParOf" srcId="{46CBC3B7-B9BD-487C-8E17-A798AEC09A8E}" destId="{9F222600-B180-4B77-BB8A-70C1868832E2}" srcOrd="1" destOrd="0" presId="urn:microsoft.com/office/officeart/2005/8/layout/orgChart1"/>
    <dgm:cxn modelId="{258BA1F8-CC8D-4BBE-AB90-3D21EAF5F037}" type="presParOf" srcId="{9F222600-B180-4B77-BB8A-70C1868832E2}" destId="{493E9A5D-C8CC-4EAD-8C6D-B587C02C40FA}" srcOrd="0" destOrd="0" presId="urn:microsoft.com/office/officeart/2005/8/layout/orgChart1"/>
    <dgm:cxn modelId="{85585848-CE12-46F0-9E7C-3994E39E07D9}" type="presParOf" srcId="{493E9A5D-C8CC-4EAD-8C6D-B587C02C40FA}" destId="{52774CAA-0928-4D3B-A74F-72EA03AF180A}" srcOrd="0" destOrd="0" presId="urn:microsoft.com/office/officeart/2005/8/layout/orgChart1"/>
    <dgm:cxn modelId="{53F0F8DF-F2E7-4F65-B35A-B292E5B105DD}" type="presParOf" srcId="{493E9A5D-C8CC-4EAD-8C6D-B587C02C40FA}" destId="{40F158A1-2D9A-45B5-822C-4C303E101377}" srcOrd="1" destOrd="0" presId="urn:microsoft.com/office/officeart/2005/8/layout/orgChart1"/>
    <dgm:cxn modelId="{61A6FFBA-7A92-4AB4-B8B0-2210C736A0F0}" type="presParOf" srcId="{9F222600-B180-4B77-BB8A-70C1868832E2}" destId="{FA07CBF4-EA48-4DC6-B560-BB6576C60AC7}" srcOrd="1" destOrd="0" presId="urn:microsoft.com/office/officeart/2005/8/layout/orgChart1"/>
    <dgm:cxn modelId="{6994CDCB-469B-4767-9ACA-4B397D007531}" type="presParOf" srcId="{9F222600-B180-4B77-BB8A-70C1868832E2}" destId="{2D9D4B1D-F17E-4169-B050-7AF5D1D9FC64}" srcOrd="2" destOrd="0" presId="urn:microsoft.com/office/officeart/2005/8/layout/orgChart1"/>
    <dgm:cxn modelId="{D7D2F731-3BCA-411B-881B-C8665CEC2253}" type="presParOf" srcId="{46CBC3B7-B9BD-487C-8E17-A798AEC09A8E}" destId="{42CB3625-6C8D-4709-B5EF-303FAD8885D7}" srcOrd="2" destOrd="0" presId="urn:microsoft.com/office/officeart/2005/8/layout/orgChart1"/>
    <dgm:cxn modelId="{C51CA698-389B-4B7C-A64A-F480F6556A77}" type="presParOf" srcId="{46CBC3B7-B9BD-487C-8E17-A798AEC09A8E}" destId="{3084F046-98E1-44E2-8BF1-0896D57C8B1E}" srcOrd="3" destOrd="0" presId="urn:microsoft.com/office/officeart/2005/8/layout/orgChart1"/>
    <dgm:cxn modelId="{C3EC94D5-E3A6-46BE-AB66-032AB036E062}" type="presParOf" srcId="{3084F046-98E1-44E2-8BF1-0896D57C8B1E}" destId="{EC6D0382-5D74-4AEA-A73E-5D233949D3F4}" srcOrd="0" destOrd="0" presId="urn:microsoft.com/office/officeart/2005/8/layout/orgChart1"/>
    <dgm:cxn modelId="{5089B231-3C12-4E26-AE08-BDFD6A2A7AD3}" type="presParOf" srcId="{EC6D0382-5D74-4AEA-A73E-5D233949D3F4}" destId="{5BEA3766-5CDC-4513-9436-5C48E829230D}" srcOrd="0" destOrd="0" presId="urn:microsoft.com/office/officeart/2005/8/layout/orgChart1"/>
    <dgm:cxn modelId="{4ED1B911-C8B7-4C1F-B4C7-C18ABACB7858}" type="presParOf" srcId="{EC6D0382-5D74-4AEA-A73E-5D233949D3F4}" destId="{394E6CB4-2AA2-45A4-BF05-60D6BAF7898C}" srcOrd="1" destOrd="0" presId="urn:microsoft.com/office/officeart/2005/8/layout/orgChart1"/>
    <dgm:cxn modelId="{F1E9814F-C9BE-4C6E-BA96-C6E53E331204}" type="presParOf" srcId="{3084F046-98E1-44E2-8BF1-0896D57C8B1E}" destId="{A8907D23-78FB-40B5-8289-ADFF19AC5FC3}" srcOrd="1" destOrd="0" presId="urn:microsoft.com/office/officeart/2005/8/layout/orgChart1"/>
    <dgm:cxn modelId="{6FEB1137-0784-474B-976B-B06647E7AD22}" type="presParOf" srcId="{3084F046-98E1-44E2-8BF1-0896D57C8B1E}" destId="{D7559917-7914-43A2-AED3-FC0754C3070D}" srcOrd="2" destOrd="0" presId="urn:microsoft.com/office/officeart/2005/8/layout/orgChart1"/>
    <dgm:cxn modelId="{5B2B7C2B-3733-4E54-BFD1-49738487FEDB}" type="presParOf" srcId="{B710464D-53B5-4581-8B14-A4D08112AB3F}" destId="{5EFF77E4-29E2-40E7-8766-03BD99A4535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0A6D539-E2D2-414C-809F-94BEBB3A194B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C5656F0-2F0C-4DE4-B272-9093C25ECC2F}">
      <dgm:prSet phldrT="[Text]"/>
      <dgm:spPr/>
      <dgm:t>
        <a:bodyPr/>
        <a:lstStyle/>
        <a:p>
          <a:r>
            <a:rPr lang="en-US" dirty="0" smtClean="0"/>
            <a:t>Sue’s Mother</a:t>
          </a:r>
          <a:endParaRPr lang="en-US" dirty="0"/>
        </a:p>
      </dgm:t>
    </dgm:pt>
    <dgm:pt modelId="{32E5AE08-3106-4BB9-8E40-33067EF4B069}" type="parTrans" cxnId="{3AC90C42-8633-4825-8E43-B0ECD1810719}">
      <dgm:prSet/>
      <dgm:spPr/>
      <dgm:t>
        <a:bodyPr/>
        <a:lstStyle/>
        <a:p>
          <a:endParaRPr lang="en-US"/>
        </a:p>
      </dgm:t>
    </dgm:pt>
    <dgm:pt modelId="{28EE9D24-9DAB-4DD1-8954-0C8C4DD8B017}" type="sibTrans" cxnId="{3AC90C42-8633-4825-8E43-B0ECD1810719}">
      <dgm:prSet/>
      <dgm:spPr/>
      <dgm:t>
        <a:bodyPr/>
        <a:lstStyle/>
        <a:p>
          <a:endParaRPr lang="en-US"/>
        </a:p>
      </dgm:t>
    </dgm:pt>
    <dgm:pt modelId="{37E36482-6662-4BA1-B77A-03647C39706D}">
      <dgm:prSet phldrT="[Text]"/>
      <dgm:spPr>
        <a:solidFill>
          <a:srgbClr val="FFFF00"/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Sue</a:t>
          </a:r>
          <a:endParaRPr lang="en-US" dirty="0">
            <a:solidFill>
              <a:schemeClr val="tx1"/>
            </a:solidFill>
          </a:endParaRPr>
        </a:p>
      </dgm:t>
    </dgm:pt>
    <dgm:pt modelId="{34FA425C-F654-4F6C-872F-5907BB9D6A26}" type="parTrans" cxnId="{42DBC914-177A-4EAC-A23D-EB67FDC432DA}">
      <dgm:prSet/>
      <dgm:spPr/>
      <dgm:t>
        <a:bodyPr/>
        <a:lstStyle/>
        <a:p>
          <a:endParaRPr lang="en-US"/>
        </a:p>
      </dgm:t>
    </dgm:pt>
    <dgm:pt modelId="{790B3362-F2C6-4584-BB54-9A1F376A9C01}" type="sibTrans" cxnId="{42DBC914-177A-4EAC-A23D-EB67FDC432DA}">
      <dgm:prSet/>
      <dgm:spPr/>
      <dgm:t>
        <a:bodyPr/>
        <a:lstStyle/>
        <a:p>
          <a:endParaRPr lang="en-US"/>
        </a:p>
      </dgm:t>
    </dgm:pt>
    <dgm:pt modelId="{FE1FC758-FB85-47BC-90CD-0C0F9C4CBEC9}">
      <dgm:prSet phldrT="[Text]"/>
      <dgm:spPr>
        <a:solidFill>
          <a:srgbClr val="FFFF00"/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Sue’s </a:t>
          </a:r>
          <a:r>
            <a:rPr lang="en-US" dirty="0" smtClean="0">
              <a:solidFill>
                <a:schemeClr val="tx1"/>
              </a:solidFill>
            </a:rPr>
            <a:t>Sister (not Mary)</a:t>
          </a:r>
          <a:endParaRPr lang="en-US" dirty="0">
            <a:solidFill>
              <a:schemeClr val="tx1"/>
            </a:solidFill>
          </a:endParaRPr>
        </a:p>
      </dgm:t>
    </dgm:pt>
    <dgm:pt modelId="{62125E8D-4BCD-4316-9C6A-1DDFF7634F68}" type="parTrans" cxnId="{46C5BB4F-1504-4664-A036-CAA11F08B7E3}">
      <dgm:prSet/>
      <dgm:spPr/>
      <dgm:t>
        <a:bodyPr/>
        <a:lstStyle/>
        <a:p>
          <a:endParaRPr lang="en-US"/>
        </a:p>
      </dgm:t>
    </dgm:pt>
    <dgm:pt modelId="{C78BC054-9455-44AB-957B-2B93431BCAB9}" type="sibTrans" cxnId="{46C5BB4F-1504-4664-A036-CAA11F08B7E3}">
      <dgm:prSet/>
      <dgm:spPr/>
      <dgm:t>
        <a:bodyPr/>
        <a:lstStyle/>
        <a:p>
          <a:endParaRPr lang="en-US"/>
        </a:p>
      </dgm:t>
    </dgm:pt>
    <dgm:pt modelId="{CD806BFB-4DF1-4123-966B-2E6DA39A8CA7}" type="pres">
      <dgm:prSet presAssocID="{F0A6D539-E2D2-414C-809F-94BEBB3A194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710464D-53B5-4581-8B14-A4D08112AB3F}" type="pres">
      <dgm:prSet presAssocID="{2C5656F0-2F0C-4DE4-B272-9093C25ECC2F}" presName="hierRoot1" presStyleCnt="0">
        <dgm:presLayoutVars>
          <dgm:hierBranch val="init"/>
        </dgm:presLayoutVars>
      </dgm:prSet>
      <dgm:spPr/>
    </dgm:pt>
    <dgm:pt modelId="{9332E1DB-8805-4907-86DF-45AF2CC8E002}" type="pres">
      <dgm:prSet presAssocID="{2C5656F0-2F0C-4DE4-B272-9093C25ECC2F}" presName="rootComposite1" presStyleCnt="0"/>
      <dgm:spPr/>
    </dgm:pt>
    <dgm:pt modelId="{3AD4D3C7-ABD1-41AC-867F-1201B4D6BCCB}" type="pres">
      <dgm:prSet presAssocID="{2C5656F0-2F0C-4DE4-B272-9093C25ECC2F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78ABE74-FECE-4581-8807-D2FA7D8B5B39}" type="pres">
      <dgm:prSet presAssocID="{2C5656F0-2F0C-4DE4-B272-9093C25ECC2F}" presName="rootConnector1" presStyleLbl="node1" presStyleIdx="0" presStyleCnt="0"/>
      <dgm:spPr/>
      <dgm:t>
        <a:bodyPr/>
        <a:lstStyle/>
        <a:p>
          <a:endParaRPr lang="en-US"/>
        </a:p>
      </dgm:t>
    </dgm:pt>
    <dgm:pt modelId="{46CBC3B7-B9BD-487C-8E17-A798AEC09A8E}" type="pres">
      <dgm:prSet presAssocID="{2C5656F0-2F0C-4DE4-B272-9093C25ECC2F}" presName="hierChild2" presStyleCnt="0"/>
      <dgm:spPr/>
    </dgm:pt>
    <dgm:pt modelId="{D83F8475-301E-4404-B117-890376C9D660}" type="pres">
      <dgm:prSet presAssocID="{34FA425C-F654-4F6C-872F-5907BB9D6A26}" presName="Name37" presStyleLbl="parChTrans1D2" presStyleIdx="0" presStyleCnt="2"/>
      <dgm:spPr/>
      <dgm:t>
        <a:bodyPr/>
        <a:lstStyle/>
        <a:p>
          <a:endParaRPr lang="en-US"/>
        </a:p>
      </dgm:t>
    </dgm:pt>
    <dgm:pt modelId="{9F222600-B180-4B77-BB8A-70C1868832E2}" type="pres">
      <dgm:prSet presAssocID="{37E36482-6662-4BA1-B77A-03647C39706D}" presName="hierRoot2" presStyleCnt="0">
        <dgm:presLayoutVars>
          <dgm:hierBranch val="init"/>
        </dgm:presLayoutVars>
      </dgm:prSet>
      <dgm:spPr/>
    </dgm:pt>
    <dgm:pt modelId="{493E9A5D-C8CC-4EAD-8C6D-B587C02C40FA}" type="pres">
      <dgm:prSet presAssocID="{37E36482-6662-4BA1-B77A-03647C39706D}" presName="rootComposite" presStyleCnt="0"/>
      <dgm:spPr/>
    </dgm:pt>
    <dgm:pt modelId="{52774CAA-0928-4D3B-A74F-72EA03AF180A}" type="pres">
      <dgm:prSet presAssocID="{37E36482-6662-4BA1-B77A-03647C39706D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0F158A1-2D9A-45B5-822C-4C303E101377}" type="pres">
      <dgm:prSet presAssocID="{37E36482-6662-4BA1-B77A-03647C39706D}" presName="rootConnector" presStyleLbl="node2" presStyleIdx="0" presStyleCnt="2"/>
      <dgm:spPr/>
      <dgm:t>
        <a:bodyPr/>
        <a:lstStyle/>
        <a:p>
          <a:endParaRPr lang="en-US"/>
        </a:p>
      </dgm:t>
    </dgm:pt>
    <dgm:pt modelId="{FA07CBF4-EA48-4DC6-B560-BB6576C60AC7}" type="pres">
      <dgm:prSet presAssocID="{37E36482-6662-4BA1-B77A-03647C39706D}" presName="hierChild4" presStyleCnt="0"/>
      <dgm:spPr/>
    </dgm:pt>
    <dgm:pt modelId="{2D9D4B1D-F17E-4169-B050-7AF5D1D9FC64}" type="pres">
      <dgm:prSet presAssocID="{37E36482-6662-4BA1-B77A-03647C39706D}" presName="hierChild5" presStyleCnt="0"/>
      <dgm:spPr/>
    </dgm:pt>
    <dgm:pt modelId="{42CB3625-6C8D-4709-B5EF-303FAD8885D7}" type="pres">
      <dgm:prSet presAssocID="{62125E8D-4BCD-4316-9C6A-1DDFF7634F68}" presName="Name37" presStyleLbl="parChTrans1D2" presStyleIdx="1" presStyleCnt="2"/>
      <dgm:spPr/>
      <dgm:t>
        <a:bodyPr/>
        <a:lstStyle/>
        <a:p>
          <a:endParaRPr lang="en-US"/>
        </a:p>
      </dgm:t>
    </dgm:pt>
    <dgm:pt modelId="{3084F046-98E1-44E2-8BF1-0896D57C8B1E}" type="pres">
      <dgm:prSet presAssocID="{FE1FC758-FB85-47BC-90CD-0C0F9C4CBEC9}" presName="hierRoot2" presStyleCnt="0">
        <dgm:presLayoutVars>
          <dgm:hierBranch val="init"/>
        </dgm:presLayoutVars>
      </dgm:prSet>
      <dgm:spPr/>
    </dgm:pt>
    <dgm:pt modelId="{EC6D0382-5D74-4AEA-A73E-5D233949D3F4}" type="pres">
      <dgm:prSet presAssocID="{FE1FC758-FB85-47BC-90CD-0C0F9C4CBEC9}" presName="rootComposite" presStyleCnt="0"/>
      <dgm:spPr/>
    </dgm:pt>
    <dgm:pt modelId="{5BEA3766-5CDC-4513-9436-5C48E829230D}" type="pres">
      <dgm:prSet presAssocID="{FE1FC758-FB85-47BC-90CD-0C0F9C4CBEC9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94E6CB4-2AA2-45A4-BF05-60D6BAF7898C}" type="pres">
      <dgm:prSet presAssocID="{FE1FC758-FB85-47BC-90CD-0C0F9C4CBEC9}" presName="rootConnector" presStyleLbl="node2" presStyleIdx="1" presStyleCnt="2"/>
      <dgm:spPr/>
      <dgm:t>
        <a:bodyPr/>
        <a:lstStyle/>
        <a:p>
          <a:endParaRPr lang="en-US"/>
        </a:p>
      </dgm:t>
    </dgm:pt>
    <dgm:pt modelId="{A8907D23-78FB-40B5-8289-ADFF19AC5FC3}" type="pres">
      <dgm:prSet presAssocID="{FE1FC758-FB85-47BC-90CD-0C0F9C4CBEC9}" presName="hierChild4" presStyleCnt="0"/>
      <dgm:spPr/>
    </dgm:pt>
    <dgm:pt modelId="{D7559917-7914-43A2-AED3-FC0754C3070D}" type="pres">
      <dgm:prSet presAssocID="{FE1FC758-FB85-47BC-90CD-0C0F9C4CBEC9}" presName="hierChild5" presStyleCnt="0"/>
      <dgm:spPr/>
    </dgm:pt>
    <dgm:pt modelId="{5EFF77E4-29E2-40E7-8766-03BD99A45359}" type="pres">
      <dgm:prSet presAssocID="{2C5656F0-2F0C-4DE4-B272-9093C25ECC2F}" presName="hierChild3" presStyleCnt="0"/>
      <dgm:spPr/>
    </dgm:pt>
  </dgm:ptLst>
  <dgm:cxnLst>
    <dgm:cxn modelId="{AEE57261-CCFB-493C-A968-ECCB32D6E8CE}" type="presOf" srcId="{37E36482-6662-4BA1-B77A-03647C39706D}" destId="{52774CAA-0928-4D3B-A74F-72EA03AF180A}" srcOrd="0" destOrd="0" presId="urn:microsoft.com/office/officeart/2005/8/layout/orgChart1"/>
    <dgm:cxn modelId="{42DBC914-177A-4EAC-A23D-EB67FDC432DA}" srcId="{2C5656F0-2F0C-4DE4-B272-9093C25ECC2F}" destId="{37E36482-6662-4BA1-B77A-03647C39706D}" srcOrd="0" destOrd="0" parTransId="{34FA425C-F654-4F6C-872F-5907BB9D6A26}" sibTransId="{790B3362-F2C6-4584-BB54-9A1F376A9C01}"/>
    <dgm:cxn modelId="{FE1C487A-F7E4-4229-AD14-AEE4AA905DEF}" type="presOf" srcId="{FE1FC758-FB85-47BC-90CD-0C0F9C4CBEC9}" destId="{5BEA3766-5CDC-4513-9436-5C48E829230D}" srcOrd="0" destOrd="0" presId="urn:microsoft.com/office/officeart/2005/8/layout/orgChart1"/>
    <dgm:cxn modelId="{125E3400-6DAE-4680-9648-FA2E885E58E5}" type="presOf" srcId="{FE1FC758-FB85-47BC-90CD-0C0F9C4CBEC9}" destId="{394E6CB4-2AA2-45A4-BF05-60D6BAF7898C}" srcOrd="1" destOrd="0" presId="urn:microsoft.com/office/officeart/2005/8/layout/orgChart1"/>
    <dgm:cxn modelId="{AC39218E-AF04-4083-8CB2-592E9EA298C3}" type="presOf" srcId="{34FA425C-F654-4F6C-872F-5907BB9D6A26}" destId="{D83F8475-301E-4404-B117-890376C9D660}" srcOrd="0" destOrd="0" presId="urn:microsoft.com/office/officeart/2005/8/layout/orgChart1"/>
    <dgm:cxn modelId="{2E743A91-BA5B-4602-BF82-257378A31EC8}" type="presOf" srcId="{2C5656F0-2F0C-4DE4-B272-9093C25ECC2F}" destId="{778ABE74-FECE-4581-8807-D2FA7D8B5B39}" srcOrd="1" destOrd="0" presId="urn:microsoft.com/office/officeart/2005/8/layout/orgChart1"/>
    <dgm:cxn modelId="{6484E044-D9D4-41F1-892B-2B858FB43059}" type="presOf" srcId="{37E36482-6662-4BA1-B77A-03647C39706D}" destId="{40F158A1-2D9A-45B5-822C-4C303E101377}" srcOrd="1" destOrd="0" presId="urn:microsoft.com/office/officeart/2005/8/layout/orgChart1"/>
    <dgm:cxn modelId="{285BE626-8BF6-48F6-BAEF-809E03D54BCE}" type="presOf" srcId="{62125E8D-4BCD-4316-9C6A-1DDFF7634F68}" destId="{42CB3625-6C8D-4709-B5EF-303FAD8885D7}" srcOrd="0" destOrd="0" presId="urn:microsoft.com/office/officeart/2005/8/layout/orgChart1"/>
    <dgm:cxn modelId="{002567F1-34F3-4400-90E1-C7F33FB96EA1}" type="presOf" srcId="{2C5656F0-2F0C-4DE4-B272-9093C25ECC2F}" destId="{3AD4D3C7-ABD1-41AC-867F-1201B4D6BCCB}" srcOrd="0" destOrd="0" presId="urn:microsoft.com/office/officeart/2005/8/layout/orgChart1"/>
    <dgm:cxn modelId="{3AC90C42-8633-4825-8E43-B0ECD1810719}" srcId="{F0A6D539-E2D2-414C-809F-94BEBB3A194B}" destId="{2C5656F0-2F0C-4DE4-B272-9093C25ECC2F}" srcOrd="0" destOrd="0" parTransId="{32E5AE08-3106-4BB9-8E40-33067EF4B069}" sibTransId="{28EE9D24-9DAB-4DD1-8954-0C8C4DD8B017}"/>
    <dgm:cxn modelId="{B755D61A-E03F-4108-91F2-C45C059CECEB}" type="presOf" srcId="{F0A6D539-E2D2-414C-809F-94BEBB3A194B}" destId="{CD806BFB-4DF1-4123-966B-2E6DA39A8CA7}" srcOrd="0" destOrd="0" presId="urn:microsoft.com/office/officeart/2005/8/layout/orgChart1"/>
    <dgm:cxn modelId="{46C5BB4F-1504-4664-A036-CAA11F08B7E3}" srcId="{2C5656F0-2F0C-4DE4-B272-9093C25ECC2F}" destId="{FE1FC758-FB85-47BC-90CD-0C0F9C4CBEC9}" srcOrd="1" destOrd="0" parTransId="{62125E8D-4BCD-4316-9C6A-1DDFF7634F68}" sibTransId="{C78BC054-9455-44AB-957B-2B93431BCAB9}"/>
    <dgm:cxn modelId="{2D87C970-658A-4EEE-A8BF-2474C9993BCB}" type="presParOf" srcId="{CD806BFB-4DF1-4123-966B-2E6DA39A8CA7}" destId="{B710464D-53B5-4581-8B14-A4D08112AB3F}" srcOrd="0" destOrd="0" presId="urn:microsoft.com/office/officeart/2005/8/layout/orgChart1"/>
    <dgm:cxn modelId="{04BA9ED1-3574-4780-80CE-D4E0170C064A}" type="presParOf" srcId="{B710464D-53B5-4581-8B14-A4D08112AB3F}" destId="{9332E1DB-8805-4907-86DF-45AF2CC8E002}" srcOrd="0" destOrd="0" presId="urn:microsoft.com/office/officeart/2005/8/layout/orgChart1"/>
    <dgm:cxn modelId="{6288827A-FB60-441D-87AB-B824FAD02AF1}" type="presParOf" srcId="{9332E1DB-8805-4907-86DF-45AF2CC8E002}" destId="{3AD4D3C7-ABD1-41AC-867F-1201B4D6BCCB}" srcOrd="0" destOrd="0" presId="urn:microsoft.com/office/officeart/2005/8/layout/orgChart1"/>
    <dgm:cxn modelId="{14268738-E01D-4F0D-8A56-E7253F7F15F6}" type="presParOf" srcId="{9332E1DB-8805-4907-86DF-45AF2CC8E002}" destId="{778ABE74-FECE-4581-8807-D2FA7D8B5B39}" srcOrd="1" destOrd="0" presId="urn:microsoft.com/office/officeart/2005/8/layout/orgChart1"/>
    <dgm:cxn modelId="{29FD2864-9622-4445-8606-5D65C6AD4DA5}" type="presParOf" srcId="{B710464D-53B5-4581-8B14-A4D08112AB3F}" destId="{46CBC3B7-B9BD-487C-8E17-A798AEC09A8E}" srcOrd="1" destOrd="0" presId="urn:microsoft.com/office/officeart/2005/8/layout/orgChart1"/>
    <dgm:cxn modelId="{4E4E6908-6778-4A16-8FA1-9D408C92E20D}" type="presParOf" srcId="{46CBC3B7-B9BD-487C-8E17-A798AEC09A8E}" destId="{D83F8475-301E-4404-B117-890376C9D660}" srcOrd="0" destOrd="0" presId="urn:microsoft.com/office/officeart/2005/8/layout/orgChart1"/>
    <dgm:cxn modelId="{61FDBEEF-71F9-40BF-90B6-85EAC1991308}" type="presParOf" srcId="{46CBC3B7-B9BD-487C-8E17-A798AEC09A8E}" destId="{9F222600-B180-4B77-BB8A-70C1868832E2}" srcOrd="1" destOrd="0" presId="urn:microsoft.com/office/officeart/2005/8/layout/orgChart1"/>
    <dgm:cxn modelId="{5DA0DD97-E417-4BEE-9728-5E4F9D8CC7C7}" type="presParOf" srcId="{9F222600-B180-4B77-BB8A-70C1868832E2}" destId="{493E9A5D-C8CC-4EAD-8C6D-B587C02C40FA}" srcOrd="0" destOrd="0" presId="urn:microsoft.com/office/officeart/2005/8/layout/orgChart1"/>
    <dgm:cxn modelId="{34DD7306-F494-4811-8CC0-97EE4C62498E}" type="presParOf" srcId="{493E9A5D-C8CC-4EAD-8C6D-B587C02C40FA}" destId="{52774CAA-0928-4D3B-A74F-72EA03AF180A}" srcOrd="0" destOrd="0" presId="urn:microsoft.com/office/officeart/2005/8/layout/orgChart1"/>
    <dgm:cxn modelId="{7AD29991-581E-45B5-B941-926F9E04C826}" type="presParOf" srcId="{493E9A5D-C8CC-4EAD-8C6D-B587C02C40FA}" destId="{40F158A1-2D9A-45B5-822C-4C303E101377}" srcOrd="1" destOrd="0" presId="urn:microsoft.com/office/officeart/2005/8/layout/orgChart1"/>
    <dgm:cxn modelId="{17A8B493-8D64-48DA-A8CD-6916A61AC3BD}" type="presParOf" srcId="{9F222600-B180-4B77-BB8A-70C1868832E2}" destId="{FA07CBF4-EA48-4DC6-B560-BB6576C60AC7}" srcOrd="1" destOrd="0" presId="urn:microsoft.com/office/officeart/2005/8/layout/orgChart1"/>
    <dgm:cxn modelId="{0DA2F740-6D26-4A31-877F-1D999075D433}" type="presParOf" srcId="{9F222600-B180-4B77-BB8A-70C1868832E2}" destId="{2D9D4B1D-F17E-4169-B050-7AF5D1D9FC64}" srcOrd="2" destOrd="0" presId="urn:microsoft.com/office/officeart/2005/8/layout/orgChart1"/>
    <dgm:cxn modelId="{11E2E430-EB85-474E-80BA-6955FEA9EF1E}" type="presParOf" srcId="{46CBC3B7-B9BD-487C-8E17-A798AEC09A8E}" destId="{42CB3625-6C8D-4709-B5EF-303FAD8885D7}" srcOrd="2" destOrd="0" presId="urn:microsoft.com/office/officeart/2005/8/layout/orgChart1"/>
    <dgm:cxn modelId="{FBCEBBFA-F1D8-4B15-8209-2A30D9FD5E50}" type="presParOf" srcId="{46CBC3B7-B9BD-487C-8E17-A798AEC09A8E}" destId="{3084F046-98E1-44E2-8BF1-0896D57C8B1E}" srcOrd="3" destOrd="0" presId="urn:microsoft.com/office/officeart/2005/8/layout/orgChart1"/>
    <dgm:cxn modelId="{6240FD16-B0AA-432F-A539-54C8BCB23E70}" type="presParOf" srcId="{3084F046-98E1-44E2-8BF1-0896D57C8B1E}" destId="{EC6D0382-5D74-4AEA-A73E-5D233949D3F4}" srcOrd="0" destOrd="0" presId="urn:microsoft.com/office/officeart/2005/8/layout/orgChart1"/>
    <dgm:cxn modelId="{D4BF0468-2409-4449-8B79-EB1B105A5303}" type="presParOf" srcId="{EC6D0382-5D74-4AEA-A73E-5D233949D3F4}" destId="{5BEA3766-5CDC-4513-9436-5C48E829230D}" srcOrd="0" destOrd="0" presId="urn:microsoft.com/office/officeart/2005/8/layout/orgChart1"/>
    <dgm:cxn modelId="{5F0F9A35-6559-47E1-A870-D2FA1ABCC5E9}" type="presParOf" srcId="{EC6D0382-5D74-4AEA-A73E-5D233949D3F4}" destId="{394E6CB4-2AA2-45A4-BF05-60D6BAF7898C}" srcOrd="1" destOrd="0" presId="urn:microsoft.com/office/officeart/2005/8/layout/orgChart1"/>
    <dgm:cxn modelId="{13A900CA-A1B0-46BD-92C0-B00E9097BEB6}" type="presParOf" srcId="{3084F046-98E1-44E2-8BF1-0896D57C8B1E}" destId="{A8907D23-78FB-40B5-8289-ADFF19AC5FC3}" srcOrd="1" destOrd="0" presId="urn:microsoft.com/office/officeart/2005/8/layout/orgChart1"/>
    <dgm:cxn modelId="{A0374A4C-DBA3-48DB-B517-6B523D98142B}" type="presParOf" srcId="{3084F046-98E1-44E2-8BF1-0896D57C8B1E}" destId="{D7559917-7914-43A2-AED3-FC0754C3070D}" srcOrd="2" destOrd="0" presId="urn:microsoft.com/office/officeart/2005/8/layout/orgChart1"/>
    <dgm:cxn modelId="{97F75291-C95E-4972-93FF-A52466793A87}" type="presParOf" srcId="{B710464D-53B5-4581-8B14-A4D08112AB3F}" destId="{5EFF77E4-29E2-40E7-8766-03BD99A4535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0A6D539-E2D2-414C-809F-94BEBB3A194B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C5656F0-2F0C-4DE4-B272-9093C25ECC2F}">
      <dgm:prSet phldrT="[Text]"/>
      <dgm:spPr>
        <a:solidFill>
          <a:srgbClr val="FFFF00"/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Sally</a:t>
          </a:r>
          <a:endParaRPr lang="en-US" dirty="0">
            <a:solidFill>
              <a:schemeClr val="tx1"/>
            </a:solidFill>
          </a:endParaRPr>
        </a:p>
      </dgm:t>
    </dgm:pt>
    <dgm:pt modelId="{32E5AE08-3106-4BB9-8E40-33067EF4B069}" type="parTrans" cxnId="{3AC90C42-8633-4825-8E43-B0ECD1810719}">
      <dgm:prSet/>
      <dgm:spPr/>
      <dgm:t>
        <a:bodyPr/>
        <a:lstStyle/>
        <a:p>
          <a:endParaRPr lang="en-US"/>
        </a:p>
      </dgm:t>
    </dgm:pt>
    <dgm:pt modelId="{28EE9D24-9DAB-4DD1-8954-0C8C4DD8B017}" type="sibTrans" cxnId="{3AC90C42-8633-4825-8E43-B0ECD1810719}">
      <dgm:prSet/>
      <dgm:spPr/>
      <dgm:t>
        <a:bodyPr/>
        <a:lstStyle/>
        <a:p>
          <a:endParaRPr lang="en-US"/>
        </a:p>
      </dgm:t>
    </dgm:pt>
    <dgm:pt modelId="{37E36482-6662-4BA1-B77A-03647C39706D}">
      <dgm:prSet phldrT="[Text]"/>
      <dgm:spPr/>
      <dgm:t>
        <a:bodyPr/>
        <a:lstStyle/>
        <a:p>
          <a:r>
            <a:rPr lang="en-US" dirty="0" smtClean="0"/>
            <a:t>Sally’s Child</a:t>
          </a:r>
          <a:endParaRPr lang="en-US" dirty="0"/>
        </a:p>
      </dgm:t>
    </dgm:pt>
    <dgm:pt modelId="{34FA425C-F654-4F6C-872F-5907BB9D6A26}" type="parTrans" cxnId="{42DBC914-177A-4EAC-A23D-EB67FDC432DA}">
      <dgm:prSet/>
      <dgm:spPr/>
      <dgm:t>
        <a:bodyPr/>
        <a:lstStyle/>
        <a:p>
          <a:endParaRPr lang="en-US"/>
        </a:p>
      </dgm:t>
    </dgm:pt>
    <dgm:pt modelId="{790B3362-F2C6-4584-BB54-9A1F376A9C01}" type="sibTrans" cxnId="{42DBC914-177A-4EAC-A23D-EB67FDC432DA}">
      <dgm:prSet/>
      <dgm:spPr/>
      <dgm:t>
        <a:bodyPr/>
        <a:lstStyle/>
        <a:p>
          <a:endParaRPr lang="en-US"/>
        </a:p>
      </dgm:t>
    </dgm:pt>
    <dgm:pt modelId="{CD806BFB-4DF1-4123-966B-2E6DA39A8CA7}" type="pres">
      <dgm:prSet presAssocID="{F0A6D539-E2D2-414C-809F-94BEBB3A194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710464D-53B5-4581-8B14-A4D08112AB3F}" type="pres">
      <dgm:prSet presAssocID="{2C5656F0-2F0C-4DE4-B272-9093C25ECC2F}" presName="hierRoot1" presStyleCnt="0">
        <dgm:presLayoutVars>
          <dgm:hierBranch val="init"/>
        </dgm:presLayoutVars>
      </dgm:prSet>
      <dgm:spPr/>
    </dgm:pt>
    <dgm:pt modelId="{9332E1DB-8805-4907-86DF-45AF2CC8E002}" type="pres">
      <dgm:prSet presAssocID="{2C5656F0-2F0C-4DE4-B272-9093C25ECC2F}" presName="rootComposite1" presStyleCnt="0"/>
      <dgm:spPr/>
    </dgm:pt>
    <dgm:pt modelId="{3AD4D3C7-ABD1-41AC-867F-1201B4D6BCCB}" type="pres">
      <dgm:prSet presAssocID="{2C5656F0-2F0C-4DE4-B272-9093C25ECC2F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78ABE74-FECE-4581-8807-D2FA7D8B5B39}" type="pres">
      <dgm:prSet presAssocID="{2C5656F0-2F0C-4DE4-B272-9093C25ECC2F}" presName="rootConnector1" presStyleLbl="node1" presStyleIdx="0" presStyleCnt="0"/>
      <dgm:spPr/>
      <dgm:t>
        <a:bodyPr/>
        <a:lstStyle/>
        <a:p>
          <a:endParaRPr lang="en-US"/>
        </a:p>
      </dgm:t>
    </dgm:pt>
    <dgm:pt modelId="{46CBC3B7-B9BD-487C-8E17-A798AEC09A8E}" type="pres">
      <dgm:prSet presAssocID="{2C5656F0-2F0C-4DE4-B272-9093C25ECC2F}" presName="hierChild2" presStyleCnt="0"/>
      <dgm:spPr/>
    </dgm:pt>
    <dgm:pt modelId="{D83F8475-301E-4404-B117-890376C9D660}" type="pres">
      <dgm:prSet presAssocID="{34FA425C-F654-4F6C-872F-5907BB9D6A26}" presName="Name37" presStyleLbl="parChTrans1D2" presStyleIdx="0" presStyleCnt="1"/>
      <dgm:spPr/>
      <dgm:t>
        <a:bodyPr/>
        <a:lstStyle/>
        <a:p>
          <a:endParaRPr lang="en-US"/>
        </a:p>
      </dgm:t>
    </dgm:pt>
    <dgm:pt modelId="{9F222600-B180-4B77-BB8A-70C1868832E2}" type="pres">
      <dgm:prSet presAssocID="{37E36482-6662-4BA1-B77A-03647C39706D}" presName="hierRoot2" presStyleCnt="0">
        <dgm:presLayoutVars>
          <dgm:hierBranch val="init"/>
        </dgm:presLayoutVars>
      </dgm:prSet>
      <dgm:spPr/>
    </dgm:pt>
    <dgm:pt modelId="{493E9A5D-C8CC-4EAD-8C6D-B587C02C40FA}" type="pres">
      <dgm:prSet presAssocID="{37E36482-6662-4BA1-B77A-03647C39706D}" presName="rootComposite" presStyleCnt="0"/>
      <dgm:spPr/>
    </dgm:pt>
    <dgm:pt modelId="{52774CAA-0928-4D3B-A74F-72EA03AF180A}" type="pres">
      <dgm:prSet presAssocID="{37E36482-6662-4BA1-B77A-03647C39706D}" presName="rootText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0F158A1-2D9A-45B5-822C-4C303E101377}" type="pres">
      <dgm:prSet presAssocID="{37E36482-6662-4BA1-B77A-03647C39706D}" presName="rootConnector" presStyleLbl="node2" presStyleIdx="0" presStyleCnt="1"/>
      <dgm:spPr/>
      <dgm:t>
        <a:bodyPr/>
        <a:lstStyle/>
        <a:p>
          <a:endParaRPr lang="en-US"/>
        </a:p>
      </dgm:t>
    </dgm:pt>
    <dgm:pt modelId="{FA07CBF4-EA48-4DC6-B560-BB6576C60AC7}" type="pres">
      <dgm:prSet presAssocID="{37E36482-6662-4BA1-B77A-03647C39706D}" presName="hierChild4" presStyleCnt="0"/>
      <dgm:spPr/>
    </dgm:pt>
    <dgm:pt modelId="{2D9D4B1D-F17E-4169-B050-7AF5D1D9FC64}" type="pres">
      <dgm:prSet presAssocID="{37E36482-6662-4BA1-B77A-03647C39706D}" presName="hierChild5" presStyleCnt="0"/>
      <dgm:spPr/>
    </dgm:pt>
    <dgm:pt modelId="{5EFF77E4-29E2-40E7-8766-03BD99A45359}" type="pres">
      <dgm:prSet presAssocID="{2C5656F0-2F0C-4DE4-B272-9093C25ECC2F}" presName="hierChild3" presStyleCnt="0"/>
      <dgm:spPr/>
    </dgm:pt>
  </dgm:ptLst>
  <dgm:cxnLst>
    <dgm:cxn modelId="{A8297A32-AA1E-4A96-9181-F240641711D3}" type="presOf" srcId="{2C5656F0-2F0C-4DE4-B272-9093C25ECC2F}" destId="{778ABE74-FECE-4581-8807-D2FA7D8B5B39}" srcOrd="1" destOrd="0" presId="urn:microsoft.com/office/officeart/2005/8/layout/orgChart1"/>
    <dgm:cxn modelId="{BEB1C586-8E9C-4BB6-A1A1-AEEB706B2ECF}" type="presOf" srcId="{34FA425C-F654-4F6C-872F-5907BB9D6A26}" destId="{D83F8475-301E-4404-B117-890376C9D660}" srcOrd="0" destOrd="0" presId="urn:microsoft.com/office/officeart/2005/8/layout/orgChart1"/>
    <dgm:cxn modelId="{42DBC914-177A-4EAC-A23D-EB67FDC432DA}" srcId="{2C5656F0-2F0C-4DE4-B272-9093C25ECC2F}" destId="{37E36482-6662-4BA1-B77A-03647C39706D}" srcOrd="0" destOrd="0" parTransId="{34FA425C-F654-4F6C-872F-5907BB9D6A26}" sibTransId="{790B3362-F2C6-4584-BB54-9A1F376A9C01}"/>
    <dgm:cxn modelId="{187D5604-5747-4758-8F8E-40CC9012CC26}" type="presOf" srcId="{37E36482-6662-4BA1-B77A-03647C39706D}" destId="{40F158A1-2D9A-45B5-822C-4C303E101377}" srcOrd="1" destOrd="0" presId="urn:microsoft.com/office/officeart/2005/8/layout/orgChart1"/>
    <dgm:cxn modelId="{FF730F4C-3FD1-47AB-8AE0-566527D6DAD7}" type="presOf" srcId="{2C5656F0-2F0C-4DE4-B272-9093C25ECC2F}" destId="{3AD4D3C7-ABD1-41AC-867F-1201B4D6BCCB}" srcOrd="0" destOrd="0" presId="urn:microsoft.com/office/officeart/2005/8/layout/orgChart1"/>
    <dgm:cxn modelId="{242BB36E-F2E3-4646-B054-9755E46BBBDC}" type="presOf" srcId="{37E36482-6662-4BA1-B77A-03647C39706D}" destId="{52774CAA-0928-4D3B-A74F-72EA03AF180A}" srcOrd="0" destOrd="0" presId="urn:microsoft.com/office/officeart/2005/8/layout/orgChart1"/>
    <dgm:cxn modelId="{3AC90C42-8633-4825-8E43-B0ECD1810719}" srcId="{F0A6D539-E2D2-414C-809F-94BEBB3A194B}" destId="{2C5656F0-2F0C-4DE4-B272-9093C25ECC2F}" srcOrd="0" destOrd="0" parTransId="{32E5AE08-3106-4BB9-8E40-33067EF4B069}" sibTransId="{28EE9D24-9DAB-4DD1-8954-0C8C4DD8B017}"/>
    <dgm:cxn modelId="{74B8E0A5-29A6-4915-9D24-BC91FBD318A1}" type="presOf" srcId="{F0A6D539-E2D2-414C-809F-94BEBB3A194B}" destId="{CD806BFB-4DF1-4123-966B-2E6DA39A8CA7}" srcOrd="0" destOrd="0" presId="urn:microsoft.com/office/officeart/2005/8/layout/orgChart1"/>
    <dgm:cxn modelId="{CBB66CC8-4579-45F8-B802-538124C418BF}" type="presParOf" srcId="{CD806BFB-4DF1-4123-966B-2E6DA39A8CA7}" destId="{B710464D-53B5-4581-8B14-A4D08112AB3F}" srcOrd="0" destOrd="0" presId="urn:microsoft.com/office/officeart/2005/8/layout/orgChart1"/>
    <dgm:cxn modelId="{97E9A3E2-4C47-42EB-8521-C99BA850B861}" type="presParOf" srcId="{B710464D-53B5-4581-8B14-A4D08112AB3F}" destId="{9332E1DB-8805-4907-86DF-45AF2CC8E002}" srcOrd="0" destOrd="0" presId="urn:microsoft.com/office/officeart/2005/8/layout/orgChart1"/>
    <dgm:cxn modelId="{CA93A1FE-C80E-462F-9EE4-5E41F6D11947}" type="presParOf" srcId="{9332E1DB-8805-4907-86DF-45AF2CC8E002}" destId="{3AD4D3C7-ABD1-41AC-867F-1201B4D6BCCB}" srcOrd="0" destOrd="0" presId="urn:microsoft.com/office/officeart/2005/8/layout/orgChart1"/>
    <dgm:cxn modelId="{DF5CDD16-5231-46CC-9619-CD6D457013C0}" type="presParOf" srcId="{9332E1DB-8805-4907-86DF-45AF2CC8E002}" destId="{778ABE74-FECE-4581-8807-D2FA7D8B5B39}" srcOrd="1" destOrd="0" presId="urn:microsoft.com/office/officeart/2005/8/layout/orgChart1"/>
    <dgm:cxn modelId="{F0725EC1-8BBB-4249-BC32-16419F9AAD62}" type="presParOf" srcId="{B710464D-53B5-4581-8B14-A4D08112AB3F}" destId="{46CBC3B7-B9BD-487C-8E17-A798AEC09A8E}" srcOrd="1" destOrd="0" presId="urn:microsoft.com/office/officeart/2005/8/layout/orgChart1"/>
    <dgm:cxn modelId="{FBAD4BEE-A9EB-419C-A598-BDAF7F1EEC66}" type="presParOf" srcId="{46CBC3B7-B9BD-487C-8E17-A798AEC09A8E}" destId="{D83F8475-301E-4404-B117-890376C9D660}" srcOrd="0" destOrd="0" presId="urn:microsoft.com/office/officeart/2005/8/layout/orgChart1"/>
    <dgm:cxn modelId="{D7356106-785A-4659-998B-41943A27591D}" type="presParOf" srcId="{46CBC3B7-B9BD-487C-8E17-A798AEC09A8E}" destId="{9F222600-B180-4B77-BB8A-70C1868832E2}" srcOrd="1" destOrd="0" presId="urn:microsoft.com/office/officeart/2005/8/layout/orgChart1"/>
    <dgm:cxn modelId="{8566968F-7F3F-48EE-B674-33973E26D596}" type="presParOf" srcId="{9F222600-B180-4B77-BB8A-70C1868832E2}" destId="{493E9A5D-C8CC-4EAD-8C6D-B587C02C40FA}" srcOrd="0" destOrd="0" presId="urn:microsoft.com/office/officeart/2005/8/layout/orgChart1"/>
    <dgm:cxn modelId="{07392B44-ACA5-40B2-BCF7-084F165586E4}" type="presParOf" srcId="{493E9A5D-C8CC-4EAD-8C6D-B587C02C40FA}" destId="{52774CAA-0928-4D3B-A74F-72EA03AF180A}" srcOrd="0" destOrd="0" presId="urn:microsoft.com/office/officeart/2005/8/layout/orgChart1"/>
    <dgm:cxn modelId="{1DEAD3F2-1FD4-4196-9CB0-B16C50C1C42C}" type="presParOf" srcId="{493E9A5D-C8CC-4EAD-8C6D-B587C02C40FA}" destId="{40F158A1-2D9A-45B5-822C-4C303E101377}" srcOrd="1" destOrd="0" presId="urn:microsoft.com/office/officeart/2005/8/layout/orgChart1"/>
    <dgm:cxn modelId="{77BEAA83-069D-4CCC-91A1-5680E90381B3}" type="presParOf" srcId="{9F222600-B180-4B77-BB8A-70C1868832E2}" destId="{FA07CBF4-EA48-4DC6-B560-BB6576C60AC7}" srcOrd="1" destOrd="0" presId="urn:microsoft.com/office/officeart/2005/8/layout/orgChart1"/>
    <dgm:cxn modelId="{4508A890-EE80-4099-8AF8-4257F55C5DEC}" type="presParOf" srcId="{9F222600-B180-4B77-BB8A-70C1868832E2}" destId="{2D9D4B1D-F17E-4169-B050-7AF5D1D9FC64}" srcOrd="2" destOrd="0" presId="urn:microsoft.com/office/officeart/2005/8/layout/orgChart1"/>
    <dgm:cxn modelId="{929B2DFE-A74B-4AE3-BAB4-81872DB94C51}" type="presParOf" srcId="{B710464D-53B5-4581-8B14-A4D08112AB3F}" destId="{5EFF77E4-29E2-40E7-8766-03BD99A4535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0A6D539-E2D2-414C-809F-94BEBB3A194B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C5656F0-2F0C-4DE4-B272-9093C25ECC2F}">
      <dgm:prSet phldrT="[Text]"/>
      <dgm:spPr>
        <a:solidFill>
          <a:srgbClr val="FFFF00"/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Martha</a:t>
          </a:r>
          <a:endParaRPr lang="en-US" dirty="0">
            <a:solidFill>
              <a:schemeClr val="tx1"/>
            </a:solidFill>
          </a:endParaRPr>
        </a:p>
      </dgm:t>
    </dgm:pt>
    <dgm:pt modelId="{32E5AE08-3106-4BB9-8E40-33067EF4B069}" type="parTrans" cxnId="{3AC90C42-8633-4825-8E43-B0ECD1810719}">
      <dgm:prSet/>
      <dgm:spPr/>
      <dgm:t>
        <a:bodyPr/>
        <a:lstStyle/>
        <a:p>
          <a:endParaRPr lang="en-US"/>
        </a:p>
      </dgm:t>
    </dgm:pt>
    <dgm:pt modelId="{28EE9D24-9DAB-4DD1-8954-0C8C4DD8B017}" type="sibTrans" cxnId="{3AC90C42-8633-4825-8E43-B0ECD1810719}">
      <dgm:prSet/>
      <dgm:spPr/>
      <dgm:t>
        <a:bodyPr/>
        <a:lstStyle/>
        <a:p>
          <a:endParaRPr lang="en-US"/>
        </a:p>
      </dgm:t>
    </dgm:pt>
    <dgm:pt modelId="{37E36482-6662-4BA1-B77A-03647C39706D}">
      <dgm:prSet phldrT="[Text]"/>
      <dgm:spPr/>
      <dgm:t>
        <a:bodyPr/>
        <a:lstStyle/>
        <a:p>
          <a:r>
            <a:rPr lang="en-US" dirty="0" smtClean="0"/>
            <a:t>Martha’s Child</a:t>
          </a:r>
          <a:endParaRPr lang="en-US" dirty="0"/>
        </a:p>
      </dgm:t>
    </dgm:pt>
    <dgm:pt modelId="{34FA425C-F654-4F6C-872F-5907BB9D6A26}" type="parTrans" cxnId="{42DBC914-177A-4EAC-A23D-EB67FDC432DA}">
      <dgm:prSet/>
      <dgm:spPr/>
      <dgm:t>
        <a:bodyPr/>
        <a:lstStyle/>
        <a:p>
          <a:endParaRPr lang="en-US"/>
        </a:p>
      </dgm:t>
    </dgm:pt>
    <dgm:pt modelId="{790B3362-F2C6-4584-BB54-9A1F376A9C01}" type="sibTrans" cxnId="{42DBC914-177A-4EAC-A23D-EB67FDC432DA}">
      <dgm:prSet/>
      <dgm:spPr/>
      <dgm:t>
        <a:bodyPr/>
        <a:lstStyle/>
        <a:p>
          <a:endParaRPr lang="en-US"/>
        </a:p>
      </dgm:t>
    </dgm:pt>
    <dgm:pt modelId="{CD806BFB-4DF1-4123-966B-2E6DA39A8CA7}" type="pres">
      <dgm:prSet presAssocID="{F0A6D539-E2D2-414C-809F-94BEBB3A194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710464D-53B5-4581-8B14-A4D08112AB3F}" type="pres">
      <dgm:prSet presAssocID="{2C5656F0-2F0C-4DE4-B272-9093C25ECC2F}" presName="hierRoot1" presStyleCnt="0">
        <dgm:presLayoutVars>
          <dgm:hierBranch val="init"/>
        </dgm:presLayoutVars>
      </dgm:prSet>
      <dgm:spPr/>
    </dgm:pt>
    <dgm:pt modelId="{9332E1DB-8805-4907-86DF-45AF2CC8E002}" type="pres">
      <dgm:prSet presAssocID="{2C5656F0-2F0C-4DE4-B272-9093C25ECC2F}" presName="rootComposite1" presStyleCnt="0"/>
      <dgm:spPr/>
    </dgm:pt>
    <dgm:pt modelId="{3AD4D3C7-ABD1-41AC-867F-1201B4D6BCCB}" type="pres">
      <dgm:prSet presAssocID="{2C5656F0-2F0C-4DE4-B272-9093C25ECC2F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78ABE74-FECE-4581-8807-D2FA7D8B5B39}" type="pres">
      <dgm:prSet presAssocID="{2C5656F0-2F0C-4DE4-B272-9093C25ECC2F}" presName="rootConnector1" presStyleLbl="node1" presStyleIdx="0" presStyleCnt="0"/>
      <dgm:spPr/>
      <dgm:t>
        <a:bodyPr/>
        <a:lstStyle/>
        <a:p>
          <a:endParaRPr lang="en-US"/>
        </a:p>
      </dgm:t>
    </dgm:pt>
    <dgm:pt modelId="{46CBC3B7-B9BD-487C-8E17-A798AEC09A8E}" type="pres">
      <dgm:prSet presAssocID="{2C5656F0-2F0C-4DE4-B272-9093C25ECC2F}" presName="hierChild2" presStyleCnt="0"/>
      <dgm:spPr/>
    </dgm:pt>
    <dgm:pt modelId="{D83F8475-301E-4404-B117-890376C9D660}" type="pres">
      <dgm:prSet presAssocID="{34FA425C-F654-4F6C-872F-5907BB9D6A26}" presName="Name37" presStyleLbl="parChTrans1D2" presStyleIdx="0" presStyleCnt="1"/>
      <dgm:spPr/>
      <dgm:t>
        <a:bodyPr/>
        <a:lstStyle/>
        <a:p>
          <a:endParaRPr lang="en-US"/>
        </a:p>
      </dgm:t>
    </dgm:pt>
    <dgm:pt modelId="{9F222600-B180-4B77-BB8A-70C1868832E2}" type="pres">
      <dgm:prSet presAssocID="{37E36482-6662-4BA1-B77A-03647C39706D}" presName="hierRoot2" presStyleCnt="0">
        <dgm:presLayoutVars>
          <dgm:hierBranch val="init"/>
        </dgm:presLayoutVars>
      </dgm:prSet>
      <dgm:spPr/>
    </dgm:pt>
    <dgm:pt modelId="{493E9A5D-C8CC-4EAD-8C6D-B587C02C40FA}" type="pres">
      <dgm:prSet presAssocID="{37E36482-6662-4BA1-B77A-03647C39706D}" presName="rootComposite" presStyleCnt="0"/>
      <dgm:spPr/>
    </dgm:pt>
    <dgm:pt modelId="{52774CAA-0928-4D3B-A74F-72EA03AF180A}" type="pres">
      <dgm:prSet presAssocID="{37E36482-6662-4BA1-B77A-03647C39706D}" presName="rootText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0F158A1-2D9A-45B5-822C-4C303E101377}" type="pres">
      <dgm:prSet presAssocID="{37E36482-6662-4BA1-B77A-03647C39706D}" presName="rootConnector" presStyleLbl="node2" presStyleIdx="0" presStyleCnt="1"/>
      <dgm:spPr/>
      <dgm:t>
        <a:bodyPr/>
        <a:lstStyle/>
        <a:p>
          <a:endParaRPr lang="en-US"/>
        </a:p>
      </dgm:t>
    </dgm:pt>
    <dgm:pt modelId="{FA07CBF4-EA48-4DC6-B560-BB6576C60AC7}" type="pres">
      <dgm:prSet presAssocID="{37E36482-6662-4BA1-B77A-03647C39706D}" presName="hierChild4" presStyleCnt="0"/>
      <dgm:spPr/>
    </dgm:pt>
    <dgm:pt modelId="{2D9D4B1D-F17E-4169-B050-7AF5D1D9FC64}" type="pres">
      <dgm:prSet presAssocID="{37E36482-6662-4BA1-B77A-03647C39706D}" presName="hierChild5" presStyleCnt="0"/>
      <dgm:spPr/>
    </dgm:pt>
    <dgm:pt modelId="{5EFF77E4-29E2-40E7-8766-03BD99A45359}" type="pres">
      <dgm:prSet presAssocID="{2C5656F0-2F0C-4DE4-B272-9093C25ECC2F}" presName="hierChild3" presStyleCnt="0"/>
      <dgm:spPr/>
    </dgm:pt>
  </dgm:ptLst>
  <dgm:cxnLst>
    <dgm:cxn modelId="{3EFFF9F2-6DC2-4DB0-9E73-83D1B72165A3}" type="presOf" srcId="{37E36482-6662-4BA1-B77A-03647C39706D}" destId="{40F158A1-2D9A-45B5-822C-4C303E101377}" srcOrd="1" destOrd="0" presId="urn:microsoft.com/office/officeart/2005/8/layout/orgChart1"/>
    <dgm:cxn modelId="{AD040B7E-3CC4-4941-BFF6-D7B64B976F69}" type="presOf" srcId="{37E36482-6662-4BA1-B77A-03647C39706D}" destId="{52774CAA-0928-4D3B-A74F-72EA03AF180A}" srcOrd="0" destOrd="0" presId="urn:microsoft.com/office/officeart/2005/8/layout/orgChart1"/>
    <dgm:cxn modelId="{D918E010-AA1F-4BA3-93FC-B25F29E5AAAC}" type="presOf" srcId="{F0A6D539-E2D2-414C-809F-94BEBB3A194B}" destId="{CD806BFB-4DF1-4123-966B-2E6DA39A8CA7}" srcOrd="0" destOrd="0" presId="urn:microsoft.com/office/officeart/2005/8/layout/orgChart1"/>
    <dgm:cxn modelId="{42DBC914-177A-4EAC-A23D-EB67FDC432DA}" srcId="{2C5656F0-2F0C-4DE4-B272-9093C25ECC2F}" destId="{37E36482-6662-4BA1-B77A-03647C39706D}" srcOrd="0" destOrd="0" parTransId="{34FA425C-F654-4F6C-872F-5907BB9D6A26}" sibTransId="{790B3362-F2C6-4584-BB54-9A1F376A9C01}"/>
    <dgm:cxn modelId="{3AC90C42-8633-4825-8E43-B0ECD1810719}" srcId="{F0A6D539-E2D2-414C-809F-94BEBB3A194B}" destId="{2C5656F0-2F0C-4DE4-B272-9093C25ECC2F}" srcOrd="0" destOrd="0" parTransId="{32E5AE08-3106-4BB9-8E40-33067EF4B069}" sibTransId="{28EE9D24-9DAB-4DD1-8954-0C8C4DD8B017}"/>
    <dgm:cxn modelId="{FA238B5E-DF15-4CB6-962E-EB413353D919}" type="presOf" srcId="{2C5656F0-2F0C-4DE4-B272-9093C25ECC2F}" destId="{778ABE74-FECE-4581-8807-D2FA7D8B5B39}" srcOrd="1" destOrd="0" presId="urn:microsoft.com/office/officeart/2005/8/layout/orgChart1"/>
    <dgm:cxn modelId="{FF0ABED0-BDE5-401E-8B66-714EF9092CB3}" type="presOf" srcId="{2C5656F0-2F0C-4DE4-B272-9093C25ECC2F}" destId="{3AD4D3C7-ABD1-41AC-867F-1201B4D6BCCB}" srcOrd="0" destOrd="0" presId="urn:microsoft.com/office/officeart/2005/8/layout/orgChart1"/>
    <dgm:cxn modelId="{A23D77B1-D339-4662-B72B-0DF6FE9E3378}" type="presOf" srcId="{34FA425C-F654-4F6C-872F-5907BB9D6A26}" destId="{D83F8475-301E-4404-B117-890376C9D660}" srcOrd="0" destOrd="0" presId="urn:microsoft.com/office/officeart/2005/8/layout/orgChart1"/>
    <dgm:cxn modelId="{B3F8DCF5-ED5C-44C2-85DA-0A395FF8D761}" type="presParOf" srcId="{CD806BFB-4DF1-4123-966B-2E6DA39A8CA7}" destId="{B710464D-53B5-4581-8B14-A4D08112AB3F}" srcOrd="0" destOrd="0" presId="urn:microsoft.com/office/officeart/2005/8/layout/orgChart1"/>
    <dgm:cxn modelId="{BDE17E8B-247C-4636-8900-FBFCFB8F2604}" type="presParOf" srcId="{B710464D-53B5-4581-8B14-A4D08112AB3F}" destId="{9332E1DB-8805-4907-86DF-45AF2CC8E002}" srcOrd="0" destOrd="0" presId="urn:microsoft.com/office/officeart/2005/8/layout/orgChart1"/>
    <dgm:cxn modelId="{DFBA24E2-6DDE-41F3-9FEC-EAA3F00B2A2F}" type="presParOf" srcId="{9332E1DB-8805-4907-86DF-45AF2CC8E002}" destId="{3AD4D3C7-ABD1-41AC-867F-1201B4D6BCCB}" srcOrd="0" destOrd="0" presId="urn:microsoft.com/office/officeart/2005/8/layout/orgChart1"/>
    <dgm:cxn modelId="{40E1306F-E2D9-4064-9B5F-5B036CB9188B}" type="presParOf" srcId="{9332E1DB-8805-4907-86DF-45AF2CC8E002}" destId="{778ABE74-FECE-4581-8807-D2FA7D8B5B39}" srcOrd="1" destOrd="0" presId="urn:microsoft.com/office/officeart/2005/8/layout/orgChart1"/>
    <dgm:cxn modelId="{2FE760EA-D0EA-46D1-9E51-257FCEDBA399}" type="presParOf" srcId="{B710464D-53B5-4581-8B14-A4D08112AB3F}" destId="{46CBC3B7-B9BD-487C-8E17-A798AEC09A8E}" srcOrd="1" destOrd="0" presId="urn:microsoft.com/office/officeart/2005/8/layout/orgChart1"/>
    <dgm:cxn modelId="{DA25ECCF-843F-43EC-91A2-5CE45EB157E7}" type="presParOf" srcId="{46CBC3B7-B9BD-487C-8E17-A798AEC09A8E}" destId="{D83F8475-301E-4404-B117-890376C9D660}" srcOrd="0" destOrd="0" presId="urn:microsoft.com/office/officeart/2005/8/layout/orgChart1"/>
    <dgm:cxn modelId="{A3F4E057-4255-4D75-A75E-D5369C0358F3}" type="presParOf" srcId="{46CBC3B7-B9BD-487C-8E17-A798AEC09A8E}" destId="{9F222600-B180-4B77-BB8A-70C1868832E2}" srcOrd="1" destOrd="0" presId="urn:microsoft.com/office/officeart/2005/8/layout/orgChart1"/>
    <dgm:cxn modelId="{8AB6147A-655D-4E86-AB5E-5F2027B53635}" type="presParOf" srcId="{9F222600-B180-4B77-BB8A-70C1868832E2}" destId="{493E9A5D-C8CC-4EAD-8C6D-B587C02C40FA}" srcOrd="0" destOrd="0" presId="urn:microsoft.com/office/officeart/2005/8/layout/orgChart1"/>
    <dgm:cxn modelId="{1A4C0D94-6907-4995-91EC-794EF9777B97}" type="presParOf" srcId="{493E9A5D-C8CC-4EAD-8C6D-B587C02C40FA}" destId="{52774CAA-0928-4D3B-A74F-72EA03AF180A}" srcOrd="0" destOrd="0" presId="urn:microsoft.com/office/officeart/2005/8/layout/orgChart1"/>
    <dgm:cxn modelId="{7E1ED1B8-DBC1-4E29-A603-E123EFB9DA51}" type="presParOf" srcId="{493E9A5D-C8CC-4EAD-8C6D-B587C02C40FA}" destId="{40F158A1-2D9A-45B5-822C-4C303E101377}" srcOrd="1" destOrd="0" presId="urn:microsoft.com/office/officeart/2005/8/layout/orgChart1"/>
    <dgm:cxn modelId="{78D1D709-DA00-4E19-9672-528E43FAB5A4}" type="presParOf" srcId="{9F222600-B180-4B77-BB8A-70C1868832E2}" destId="{FA07CBF4-EA48-4DC6-B560-BB6576C60AC7}" srcOrd="1" destOrd="0" presId="urn:microsoft.com/office/officeart/2005/8/layout/orgChart1"/>
    <dgm:cxn modelId="{D048075D-3267-464D-874E-25101D7717FE}" type="presParOf" srcId="{9F222600-B180-4B77-BB8A-70C1868832E2}" destId="{2D9D4B1D-F17E-4169-B050-7AF5D1D9FC64}" srcOrd="2" destOrd="0" presId="urn:microsoft.com/office/officeart/2005/8/layout/orgChart1"/>
    <dgm:cxn modelId="{9DC6DF71-1280-49AD-ACDB-DB44D3D15F85}" type="presParOf" srcId="{B710464D-53B5-4581-8B14-A4D08112AB3F}" destId="{5EFF77E4-29E2-40E7-8766-03BD99A4535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CB3625-6C8D-4709-B5EF-303FAD8885D7}">
      <dsp:nvSpPr>
        <dsp:cNvPr id="0" name=""/>
        <dsp:cNvSpPr/>
      </dsp:nvSpPr>
      <dsp:spPr>
        <a:xfrm>
          <a:off x="3048000" y="1742510"/>
          <a:ext cx="1668009" cy="5789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9489"/>
              </a:lnTo>
              <a:lnTo>
                <a:pt x="1668009" y="289489"/>
              </a:lnTo>
              <a:lnTo>
                <a:pt x="1668009" y="57897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3F8475-301E-4404-B117-890376C9D660}">
      <dsp:nvSpPr>
        <dsp:cNvPr id="0" name=""/>
        <dsp:cNvSpPr/>
      </dsp:nvSpPr>
      <dsp:spPr>
        <a:xfrm>
          <a:off x="1379990" y="1742510"/>
          <a:ext cx="1668009" cy="578978"/>
        </a:xfrm>
        <a:custGeom>
          <a:avLst/>
          <a:gdLst/>
          <a:ahLst/>
          <a:cxnLst/>
          <a:rect l="0" t="0" r="0" b="0"/>
          <a:pathLst>
            <a:path>
              <a:moveTo>
                <a:pt x="1668009" y="0"/>
              </a:moveTo>
              <a:lnTo>
                <a:pt x="1668009" y="289489"/>
              </a:lnTo>
              <a:lnTo>
                <a:pt x="0" y="289489"/>
              </a:lnTo>
              <a:lnTo>
                <a:pt x="0" y="57897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D4D3C7-ABD1-41AC-867F-1201B4D6BCCB}">
      <dsp:nvSpPr>
        <dsp:cNvPr id="0" name=""/>
        <dsp:cNvSpPr/>
      </dsp:nvSpPr>
      <dsp:spPr>
        <a:xfrm>
          <a:off x="1669479" y="363990"/>
          <a:ext cx="2757041" cy="1378520"/>
        </a:xfrm>
        <a:prstGeom prst="rect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>
              <a:solidFill>
                <a:schemeClr val="tx1"/>
              </a:solidFill>
            </a:rPr>
            <a:t>Mother</a:t>
          </a:r>
          <a:endParaRPr lang="en-US" sz="6500" kern="1200" dirty="0">
            <a:solidFill>
              <a:schemeClr val="tx1"/>
            </a:solidFill>
          </a:endParaRPr>
        </a:p>
      </dsp:txBody>
      <dsp:txXfrm>
        <a:off x="1669479" y="363990"/>
        <a:ext cx="2757041" cy="1378520"/>
      </dsp:txXfrm>
    </dsp:sp>
    <dsp:sp modelId="{52774CAA-0928-4D3B-A74F-72EA03AF180A}">
      <dsp:nvSpPr>
        <dsp:cNvPr id="0" name=""/>
        <dsp:cNvSpPr/>
      </dsp:nvSpPr>
      <dsp:spPr>
        <a:xfrm>
          <a:off x="1469" y="2321489"/>
          <a:ext cx="2757041" cy="13785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Mary</a:t>
          </a:r>
          <a:endParaRPr lang="en-US" sz="6500" kern="1200" dirty="0"/>
        </a:p>
      </dsp:txBody>
      <dsp:txXfrm>
        <a:off x="1469" y="2321489"/>
        <a:ext cx="2757041" cy="1378520"/>
      </dsp:txXfrm>
    </dsp:sp>
    <dsp:sp modelId="{5BEA3766-5CDC-4513-9436-5C48E829230D}">
      <dsp:nvSpPr>
        <dsp:cNvPr id="0" name=""/>
        <dsp:cNvSpPr/>
      </dsp:nvSpPr>
      <dsp:spPr>
        <a:xfrm>
          <a:off x="3337489" y="2321489"/>
          <a:ext cx="2757041" cy="13785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Sue</a:t>
          </a:r>
          <a:endParaRPr lang="en-US" sz="6500" kern="1200" dirty="0"/>
        </a:p>
      </dsp:txBody>
      <dsp:txXfrm>
        <a:off x="3337489" y="2321489"/>
        <a:ext cx="2757041" cy="13785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CB3625-6C8D-4709-B5EF-303FAD8885D7}">
      <dsp:nvSpPr>
        <dsp:cNvPr id="0" name=""/>
        <dsp:cNvSpPr/>
      </dsp:nvSpPr>
      <dsp:spPr>
        <a:xfrm>
          <a:off x="1752600" y="1040043"/>
          <a:ext cx="959105" cy="3329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6456"/>
              </a:lnTo>
              <a:lnTo>
                <a:pt x="959105" y="166456"/>
              </a:lnTo>
              <a:lnTo>
                <a:pt x="959105" y="33291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3F8475-301E-4404-B117-890376C9D660}">
      <dsp:nvSpPr>
        <dsp:cNvPr id="0" name=""/>
        <dsp:cNvSpPr/>
      </dsp:nvSpPr>
      <dsp:spPr>
        <a:xfrm>
          <a:off x="793494" y="1040043"/>
          <a:ext cx="959105" cy="332912"/>
        </a:xfrm>
        <a:custGeom>
          <a:avLst/>
          <a:gdLst/>
          <a:ahLst/>
          <a:cxnLst/>
          <a:rect l="0" t="0" r="0" b="0"/>
          <a:pathLst>
            <a:path>
              <a:moveTo>
                <a:pt x="959105" y="0"/>
              </a:moveTo>
              <a:lnTo>
                <a:pt x="959105" y="166456"/>
              </a:lnTo>
              <a:lnTo>
                <a:pt x="0" y="166456"/>
              </a:lnTo>
              <a:lnTo>
                <a:pt x="0" y="33291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D4D3C7-ABD1-41AC-867F-1201B4D6BCCB}">
      <dsp:nvSpPr>
        <dsp:cNvPr id="0" name=""/>
        <dsp:cNvSpPr/>
      </dsp:nvSpPr>
      <dsp:spPr>
        <a:xfrm>
          <a:off x="959950" y="247394"/>
          <a:ext cx="1585298" cy="7926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Mary’s Mother</a:t>
          </a:r>
          <a:endParaRPr lang="en-US" sz="2000" kern="1200" dirty="0"/>
        </a:p>
      </dsp:txBody>
      <dsp:txXfrm>
        <a:off x="959950" y="247394"/>
        <a:ext cx="1585298" cy="792649"/>
      </dsp:txXfrm>
    </dsp:sp>
    <dsp:sp modelId="{52774CAA-0928-4D3B-A74F-72EA03AF180A}">
      <dsp:nvSpPr>
        <dsp:cNvPr id="0" name=""/>
        <dsp:cNvSpPr/>
      </dsp:nvSpPr>
      <dsp:spPr>
        <a:xfrm>
          <a:off x="845" y="1372956"/>
          <a:ext cx="1585298" cy="792649"/>
        </a:xfrm>
        <a:prstGeom prst="rect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tx1"/>
              </a:solidFill>
            </a:rPr>
            <a:t>Mary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845" y="1372956"/>
        <a:ext cx="1585298" cy="792649"/>
      </dsp:txXfrm>
    </dsp:sp>
    <dsp:sp modelId="{5BEA3766-5CDC-4513-9436-5C48E829230D}">
      <dsp:nvSpPr>
        <dsp:cNvPr id="0" name=""/>
        <dsp:cNvSpPr/>
      </dsp:nvSpPr>
      <dsp:spPr>
        <a:xfrm>
          <a:off x="1919056" y="1372956"/>
          <a:ext cx="1585298" cy="792649"/>
        </a:xfrm>
        <a:prstGeom prst="rect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tx1"/>
              </a:solidFill>
            </a:rPr>
            <a:t>Mary’s </a:t>
          </a:r>
          <a:r>
            <a:rPr lang="en-US" sz="2000" kern="1200" dirty="0" smtClean="0">
              <a:solidFill>
                <a:schemeClr val="tx1"/>
              </a:solidFill>
            </a:rPr>
            <a:t>Sister(not Sue)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1919056" y="1372956"/>
        <a:ext cx="1585298" cy="79264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CB3625-6C8D-4709-B5EF-303FAD8885D7}">
      <dsp:nvSpPr>
        <dsp:cNvPr id="0" name=""/>
        <dsp:cNvSpPr/>
      </dsp:nvSpPr>
      <dsp:spPr>
        <a:xfrm>
          <a:off x="1752600" y="1040043"/>
          <a:ext cx="959105" cy="3329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6456"/>
              </a:lnTo>
              <a:lnTo>
                <a:pt x="959105" y="166456"/>
              </a:lnTo>
              <a:lnTo>
                <a:pt x="959105" y="33291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3F8475-301E-4404-B117-890376C9D660}">
      <dsp:nvSpPr>
        <dsp:cNvPr id="0" name=""/>
        <dsp:cNvSpPr/>
      </dsp:nvSpPr>
      <dsp:spPr>
        <a:xfrm>
          <a:off x="793494" y="1040043"/>
          <a:ext cx="959105" cy="332912"/>
        </a:xfrm>
        <a:custGeom>
          <a:avLst/>
          <a:gdLst/>
          <a:ahLst/>
          <a:cxnLst/>
          <a:rect l="0" t="0" r="0" b="0"/>
          <a:pathLst>
            <a:path>
              <a:moveTo>
                <a:pt x="959105" y="0"/>
              </a:moveTo>
              <a:lnTo>
                <a:pt x="959105" y="166456"/>
              </a:lnTo>
              <a:lnTo>
                <a:pt x="0" y="166456"/>
              </a:lnTo>
              <a:lnTo>
                <a:pt x="0" y="33291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D4D3C7-ABD1-41AC-867F-1201B4D6BCCB}">
      <dsp:nvSpPr>
        <dsp:cNvPr id="0" name=""/>
        <dsp:cNvSpPr/>
      </dsp:nvSpPr>
      <dsp:spPr>
        <a:xfrm>
          <a:off x="959950" y="247394"/>
          <a:ext cx="1585298" cy="7926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Sue’s Mother</a:t>
          </a:r>
          <a:endParaRPr lang="en-US" sz="2600" kern="1200" dirty="0"/>
        </a:p>
      </dsp:txBody>
      <dsp:txXfrm>
        <a:off x="959950" y="247394"/>
        <a:ext cx="1585298" cy="792649"/>
      </dsp:txXfrm>
    </dsp:sp>
    <dsp:sp modelId="{52774CAA-0928-4D3B-A74F-72EA03AF180A}">
      <dsp:nvSpPr>
        <dsp:cNvPr id="0" name=""/>
        <dsp:cNvSpPr/>
      </dsp:nvSpPr>
      <dsp:spPr>
        <a:xfrm>
          <a:off x="845" y="1372956"/>
          <a:ext cx="1585298" cy="792649"/>
        </a:xfrm>
        <a:prstGeom prst="rect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solidFill>
                <a:schemeClr val="tx1"/>
              </a:solidFill>
            </a:rPr>
            <a:t>Sue</a:t>
          </a:r>
          <a:endParaRPr lang="en-US" sz="2600" kern="1200" dirty="0">
            <a:solidFill>
              <a:schemeClr val="tx1"/>
            </a:solidFill>
          </a:endParaRPr>
        </a:p>
      </dsp:txBody>
      <dsp:txXfrm>
        <a:off x="845" y="1372956"/>
        <a:ext cx="1585298" cy="792649"/>
      </dsp:txXfrm>
    </dsp:sp>
    <dsp:sp modelId="{5BEA3766-5CDC-4513-9436-5C48E829230D}">
      <dsp:nvSpPr>
        <dsp:cNvPr id="0" name=""/>
        <dsp:cNvSpPr/>
      </dsp:nvSpPr>
      <dsp:spPr>
        <a:xfrm>
          <a:off x="1919056" y="1372956"/>
          <a:ext cx="1585298" cy="792649"/>
        </a:xfrm>
        <a:prstGeom prst="rect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solidFill>
                <a:schemeClr val="tx1"/>
              </a:solidFill>
            </a:rPr>
            <a:t>Sue’s </a:t>
          </a:r>
          <a:r>
            <a:rPr lang="en-US" sz="2600" kern="1200" dirty="0" smtClean="0">
              <a:solidFill>
                <a:schemeClr val="tx1"/>
              </a:solidFill>
            </a:rPr>
            <a:t>Sister (not Mary)</a:t>
          </a:r>
          <a:endParaRPr lang="en-US" sz="2600" kern="1200" dirty="0">
            <a:solidFill>
              <a:schemeClr val="tx1"/>
            </a:solidFill>
          </a:endParaRPr>
        </a:p>
      </dsp:txBody>
      <dsp:txXfrm>
        <a:off x="1919056" y="1372956"/>
        <a:ext cx="1585298" cy="79264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3F8475-301E-4404-B117-890376C9D660}">
      <dsp:nvSpPr>
        <dsp:cNvPr id="0" name=""/>
        <dsp:cNvSpPr/>
      </dsp:nvSpPr>
      <dsp:spPr>
        <a:xfrm>
          <a:off x="1706879" y="997137"/>
          <a:ext cx="91440" cy="41872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1872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D4D3C7-ABD1-41AC-867F-1201B4D6BCCB}">
      <dsp:nvSpPr>
        <dsp:cNvPr id="0" name=""/>
        <dsp:cNvSpPr/>
      </dsp:nvSpPr>
      <dsp:spPr>
        <a:xfrm>
          <a:off x="755637" y="175"/>
          <a:ext cx="1993924" cy="996962"/>
        </a:xfrm>
        <a:prstGeom prst="rect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>
              <a:solidFill>
                <a:schemeClr val="tx1"/>
              </a:solidFill>
            </a:rPr>
            <a:t>Sally</a:t>
          </a:r>
          <a:endParaRPr lang="en-US" sz="3400" kern="1200" dirty="0">
            <a:solidFill>
              <a:schemeClr val="tx1"/>
            </a:solidFill>
          </a:endParaRPr>
        </a:p>
      </dsp:txBody>
      <dsp:txXfrm>
        <a:off x="755637" y="175"/>
        <a:ext cx="1993924" cy="996962"/>
      </dsp:txXfrm>
    </dsp:sp>
    <dsp:sp modelId="{52774CAA-0928-4D3B-A74F-72EA03AF180A}">
      <dsp:nvSpPr>
        <dsp:cNvPr id="0" name=""/>
        <dsp:cNvSpPr/>
      </dsp:nvSpPr>
      <dsp:spPr>
        <a:xfrm>
          <a:off x="755637" y="1415862"/>
          <a:ext cx="1993924" cy="9969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Sally’s Child</a:t>
          </a:r>
          <a:endParaRPr lang="en-US" sz="3400" kern="1200" dirty="0"/>
        </a:p>
      </dsp:txBody>
      <dsp:txXfrm>
        <a:off x="755637" y="1415862"/>
        <a:ext cx="1993924" cy="99696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3F8475-301E-4404-B117-890376C9D660}">
      <dsp:nvSpPr>
        <dsp:cNvPr id="0" name=""/>
        <dsp:cNvSpPr/>
      </dsp:nvSpPr>
      <dsp:spPr>
        <a:xfrm>
          <a:off x="1706879" y="997137"/>
          <a:ext cx="91440" cy="41872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1872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D4D3C7-ABD1-41AC-867F-1201B4D6BCCB}">
      <dsp:nvSpPr>
        <dsp:cNvPr id="0" name=""/>
        <dsp:cNvSpPr/>
      </dsp:nvSpPr>
      <dsp:spPr>
        <a:xfrm>
          <a:off x="755637" y="175"/>
          <a:ext cx="1993924" cy="996962"/>
        </a:xfrm>
        <a:prstGeom prst="rect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>
              <a:solidFill>
                <a:schemeClr val="tx1"/>
              </a:solidFill>
            </a:rPr>
            <a:t>Martha</a:t>
          </a:r>
          <a:endParaRPr lang="en-US" sz="3400" kern="1200" dirty="0">
            <a:solidFill>
              <a:schemeClr val="tx1"/>
            </a:solidFill>
          </a:endParaRPr>
        </a:p>
      </dsp:txBody>
      <dsp:txXfrm>
        <a:off x="755637" y="175"/>
        <a:ext cx="1993924" cy="996962"/>
      </dsp:txXfrm>
    </dsp:sp>
    <dsp:sp modelId="{52774CAA-0928-4D3B-A74F-72EA03AF180A}">
      <dsp:nvSpPr>
        <dsp:cNvPr id="0" name=""/>
        <dsp:cNvSpPr/>
      </dsp:nvSpPr>
      <dsp:spPr>
        <a:xfrm>
          <a:off x="755637" y="1415862"/>
          <a:ext cx="1993924" cy="9969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Martha’s Child</a:t>
          </a:r>
          <a:endParaRPr lang="en-US" sz="3400" kern="1200" dirty="0"/>
        </a:p>
      </dsp:txBody>
      <dsp:txXfrm>
        <a:off x="755637" y="1415862"/>
        <a:ext cx="1993924" cy="9969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0B4808-2445-4A8E-B4E1-ED80AB1FCF8F}" type="datetimeFigureOut">
              <a:rPr lang="en-US" smtClean="0"/>
              <a:pPr/>
              <a:t>2/27/2019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3CA1B0-15C9-4F2D-85FD-131A188FAB7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63411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1A9816D-3DFD-4EC5-904C-2F861A49E925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1578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CA1B0-15C9-4F2D-85FD-131A188FAB7D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84518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Autofit/>
          </a:bodyPr>
          <a:lstStyle/>
          <a:p>
            <a:pPr marL="675727" lvl="1" indent="-222239">
              <a:lnSpc>
                <a:spcPct val="92000"/>
              </a:lnSpc>
              <a:spcBef>
                <a:spcPts val="178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926498" algn="l"/>
                <a:tab pos="1845487" algn="l"/>
                <a:tab pos="2776489" algn="l"/>
                <a:tab pos="3692475" algn="l"/>
                <a:tab pos="4623477" algn="l"/>
                <a:tab pos="5555980" algn="l"/>
                <a:tab pos="6474969" algn="l"/>
                <a:tab pos="7378942" algn="l"/>
                <a:tab pos="8320456" algn="l"/>
                <a:tab pos="9237943" algn="l"/>
                <a:tab pos="10182460" algn="l"/>
                <a:tab pos="11087934" algn="l"/>
              </a:tabLs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81653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CA1B0-15C9-4F2D-85FD-131A188FAB7D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54698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CA1B0-15C9-4F2D-85FD-131A188FAB7D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06878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CA1B0-15C9-4F2D-85FD-131A188FAB7D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21859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CA1B0-15C9-4F2D-85FD-131A188FAB7D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63633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1103107" y="4439030"/>
            <a:ext cx="5486400" cy="418338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64103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675727" lvl="1" indent="-222239">
              <a:lnSpc>
                <a:spcPct val="92000"/>
              </a:lnSpc>
              <a:spcBef>
                <a:spcPts val="178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926498" algn="l"/>
                <a:tab pos="1845487" algn="l"/>
                <a:tab pos="2776489" algn="l"/>
                <a:tab pos="3692475" algn="l"/>
                <a:tab pos="4623477" algn="l"/>
                <a:tab pos="5555980" algn="l"/>
                <a:tab pos="6474969" algn="l"/>
                <a:tab pos="7378942" algn="l"/>
                <a:tab pos="8320456" algn="l"/>
                <a:tab pos="9237943" algn="l"/>
                <a:tab pos="10182460" algn="l"/>
                <a:tab pos="11087934" algn="l"/>
              </a:tabLs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05177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97626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08646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336521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091930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47059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43746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4513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CA1B0-15C9-4F2D-85FD-131A188FAB7D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37575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558978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dirty="0">
              <a:sym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84102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342900" marR="0" indent="-342900" algn="l" defTabSz="914400" rtl="0" eaLnBrk="0" fontAlgn="base" latinLnBrk="0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892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CA1B0-15C9-4F2D-85FD-131A188FAB7D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12187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CA1B0-15C9-4F2D-85FD-131A188FAB7D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06686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675727" lvl="1" indent="-222239">
              <a:lnSpc>
                <a:spcPct val="92000"/>
              </a:lnSpc>
              <a:spcBef>
                <a:spcPts val="178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926498" algn="l"/>
                <a:tab pos="1845487" algn="l"/>
                <a:tab pos="2776489" algn="l"/>
                <a:tab pos="3692475" algn="l"/>
                <a:tab pos="4623477" algn="l"/>
                <a:tab pos="5555980" algn="l"/>
                <a:tab pos="6474969" algn="l"/>
                <a:tab pos="7378942" algn="l"/>
                <a:tab pos="8320456" algn="l"/>
                <a:tab pos="9237943" algn="l"/>
                <a:tab pos="10182460" algn="l"/>
                <a:tab pos="11087934" algn="l"/>
              </a:tabLs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605625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154699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675727" lvl="1" indent="-222239">
              <a:lnSpc>
                <a:spcPct val="92000"/>
              </a:lnSpc>
              <a:spcBef>
                <a:spcPts val="178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926498" algn="l"/>
                <a:tab pos="1845487" algn="l"/>
                <a:tab pos="2776489" algn="l"/>
                <a:tab pos="3692475" algn="l"/>
                <a:tab pos="4623477" algn="l"/>
                <a:tab pos="5555980" algn="l"/>
                <a:tab pos="6474969" algn="l"/>
                <a:tab pos="7378942" algn="l"/>
                <a:tab pos="8320456" algn="l"/>
                <a:tab pos="9237943" algn="l"/>
                <a:tab pos="10182460" algn="l"/>
                <a:tab pos="11087934" algn="l"/>
              </a:tabLs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CA1B0-15C9-4F2D-85FD-131A188FAB7D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13570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CA1B0-15C9-4F2D-85FD-131A188FAB7D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62957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37979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CA1B0-15C9-4F2D-85FD-131A188FAB7D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77983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15869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212210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125702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55120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27288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57820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511585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81341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180517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34229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69167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CA1B0-15C9-4F2D-85FD-131A188FAB7D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40270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0607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80357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92260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98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4143996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CA1B0-15C9-4F2D-85FD-131A188FAB7D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46163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07837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104496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593894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604984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342900" lvl="1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030788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342900" lvl="1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5759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675727" lvl="1" indent="-222239">
              <a:lnSpc>
                <a:spcPct val="92000"/>
              </a:lnSpc>
              <a:spcBef>
                <a:spcPts val="178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926498" algn="l"/>
                <a:tab pos="1845487" algn="l"/>
                <a:tab pos="2776489" algn="l"/>
                <a:tab pos="3692475" algn="l"/>
                <a:tab pos="4623477" algn="l"/>
                <a:tab pos="5555980" algn="l"/>
                <a:tab pos="6474969" algn="l"/>
                <a:tab pos="7378942" algn="l"/>
                <a:tab pos="8320456" algn="l"/>
                <a:tab pos="9237943" algn="l"/>
                <a:tab pos="10182460" algn="l"/>
                <a:tab pos="11087934" algn="l"/>
              </a:tabLs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93995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675727" lvl="1" indent="-222239">
              <a:lnSpc>
                <a:spcPct val="92000"/>
              </a:lnSpc>
              <a:spcBef>
                <a:spcPts val="178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926498" algn="l"/>
                <a:tab pos="1845487" algn="l"/>
                <a:tab pos="2776489" algn="l"/>
                <a:tab pos="3692475" algn="l"/>
                <a:tab pos="4623477" algn="l"/>
                <a:tab pos="5555980" algn="l"/>
                <a:tab pos="6474969" algn="l"/>
                <a:tab pos="7378942" algn="l"/>
                <a:tab pos="8320456" algn="l"/>
                <a:tab pos="9237943" algn="l"/>
                <a:tab pos="10182460" algn="l"/>
                <a:tab pos="11087934" algn="l"/>
              </a:tabLs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55058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0" y="4415790"/>
            <a:ext cx="6172200" cy="418338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675727" lvl="1" indent="-222239">
              <a:lnSpc>
                <a:spcPct val="92000"/>
              </a:lnSpc>
              <a:spcBef>
                <a:spcPts val="178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926498" algn="l"/>
                <a:tab pos="1845487" algn="l"/>
                <a:tab pos="2776489" algn="l"/>
                <a:tab pos="3692475" algn="l"/>
                <a:tab pos="4623477" algn="l"/>
                <a:tab pos="5555980" algn="l"/>
                <a:tab pos="6474969" algn="l"/>
                <a:tab pos="7378942" algn="l"/>
                <a:tab pos="8320456" algn="l"/>
                <a:tab pos="9237943" algn="l"/>
                <a:tab pos="10182460" algn="l"/>
                <a:tab pos="11087934" algn="l"/>
              </a:tabLs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15642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675727" lvl="1" indent="-222239">
              <a:lnSpc>
                <a:spcPct val="92000"/>
              </a:lnSpc>
              <a:spcBef>
                <a:spcPts val="178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926498" algn="l"/>
                <a:tab pos="1845487" algn="l"/>
                <a:tab pos="2776489" algn="l"/>
                <a:tab pos="3692475" algn="l"/>
                <a:tab pos="4623477" algn="l"/>
                <a:tab pos="5555980" algn="l"/>
                <a:tab pos="6474969" algn="l"/>
                <a:tab pos="7378942" algn="l"/>
                <a:tab pos="8320456" algn="l"/>
                <a:tab pos="9237943" algn="l"/>
                <a:tab pos="10182460" algn="l"/>
                <a:tab pos="11087934" algn="l"/>
              </a:tabLs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90520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B7C68-48CA-4F7E-A595-FD5BDC7FD61F}" type="datetimeFigureOut">
              <a:rPr lang="en-US" smtClean="0"/>
              <a:pPr/>
              <a:t>2/27/2019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2767D-72EB-46BC-8160-C972ECC5DB3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B7C68-48CA-4F7E-A595-FD5BDC7FD61F}" type="datetimeFigureOut">
              <a:rPr lang="en-US" smtClean="0"/>
              <a:pPr/>
              <a:t>2/27/2019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2767D-72EB-46BC-8160-C972ECC5DB3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B7C68-48CA-4F7E-A595-FD5BDC7FD61F}" type="datetimeFigureOut">
              <a:rPr lang="en-US" smtClean="0"/>
              <a:pPr/>
              <a:t>2/27/2019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2767D-72EB-46BC-8160-C972ECC5DB3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B7C68-48CA-4F7E-A595-FD5BDC7FD61F}" type="datetimeFigureOut">
              <a:rPr lang="en-US" smtClean="0"/>
              <a:pPr/>
              <a:t>2/27/2019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2767D-72EB-46BC-8160-C972ECC5DB3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B7C68-48CA-4F7E-A595-FD5BDC7FD61F}" type="datetimeFigureOut">
              <a:rPr lang="en-US" smtClean="0"/>
              <a:pPr/>
              <a:t>2/27/2019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2767D-72EB-46BC-8160-C972ECC5DB3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B7C68-48CA-4F7E-A595-FD5BDC7FD61F}" type="datetimeFigureOut">
              <a:rPr lang="en-US" smtClean="0"/>
              <a:pPr/>
              <a:t>2/27/2019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2767D-72EB-46BC-8160-C972ECC5DB3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B7C68-48CA-4F7E-A595-FD5BDC7FD61F}" type="datetimeFigureOut">
              <a:rPr lang="en-US" smtClean="0"/>
              <a:pPr/>
              <a:t>2/27/2019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2767D-72EB-46BC-8160-C972ECC5DB3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B7C68-48CA-4F7E-A595-FD5BDC7FD61F}" type="datetimeFigureOut">
              <a:rPr lang="en-US" smtClean="0"/>
              <a:pPr/>
              <a:t>2/27/2019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2767D-72EB-46BC-8160-C972ECC5DB3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B7C68-48CA-4F7E-A595-FD5BDC7FD61F}" type="datetimeFigureOut">
              <a:rPr lang="en-US" smtClean="0"/>
              <a:pPr/>
              <a:t>2/27/2019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2767D-72EB-46BC-8160-C972ECC5DB3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B7C68-48CA-4F7E-A595-FD5BDC7FD61F}" type="datetimeFigureOut">
              <a:rPr lang="en-US" smtClean="0"/>
              <a:pPr/>
              <a:t>2/27/2019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2767D-72EB-46BC-8160-C972ECC5DB3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B7C68-48CA-4F7E-A595-FD5BDC7FD61F}" type="datetimeFigureOut">
              <a:rPr lang="en-US" smtClean="0"/>
              <a:pPr/>
              <a:t>2/27/2019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2767D-72EB-46BC-8160-C972ECC5DB3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9B7C68-48CA-4F7E-A595-FD5BDC7FD61F}" type="datetimeFigureOut">
              <a:rPr lang="en-US" smtClean="0"/>
              <a:pPr/>
              <a:t>2/27/2019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42767D-72EB-46BC-8160-C972ECC5DB3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glushko@berkeley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5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>
          <a:xfrm>
            <a:off x="449560" y="685800"/>
            <a:ext cx="8197453" cy="2089547"/>
          </a:xfrm>
        </p:spPr>
        <p:txBody>
          <a:bodyPr>
            <a:norm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800" b="1" dirty="0" smtClean="0">
                <a:sym typeface="UC Berkeley OS Sign"/>
              </a:rPr>
              <a:t>CogSci 190</a:t>
            </a:r>
            <a:br>
              <a:rPr lang="en-US" sz="3800" b="1" dirty="0" smtClean="0">
                <a:sym typeface="UC Berkeley OS Sign"/>
              </a:rPr>
            </a:br>
            <a:r>
              <a:rPr lang="en-US" sz="3800" b="1" dirty="0" smtClean="0">
                <a:sym typeface="UC Berkeley OS Sign"/>
              </a:rPr>
              <a:t>“Sensemaking and Organizing”</a:t>
            </a:r>
            <a:br>
              <a:rPr lang="en-US" sz="3800" b="1" dirty="0" smtClean="0">
                <a:sym typeface="UC Berkeley OS Sign"/>
              </a:rPr>
            </a:br>
            <a:r>
              <a:rPr lang="en-US" sz="3800" b="1" dirty="0" smtClean="0">
                <a:sym typeface="UC Berkeley OS Sign"/>
              </a:rPr>
              <a:t>Spring 2019</a:t>
            </a:r>
            <a:endParaRPr lang="en-US" sz="3400" dirty="0" smtClean="0">
              <a:sym typeface="UC Berkeley OS Sign"/>
            </a:endParaRP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18306" y="2286000"/>
            <a:ext cx="8228707" cy="3589734"/>
          </a:xfrm>
        </p:spPr>
        <p:txBody>
          <a:bodyPr anchor="ctr">
            <a:normAutofit lnSpcReduction="10000"/>
          </a:bodyPr>
          <a:lstStyle/>
          <a:p>
            <a:pPr marL="0" indent="0" algn="ctr"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endParaRPr lang="en-US" sz="3000" dirty="0" smtClean="0">
              <a:sym typeface="UC Berkeley OS Sign"/>
            </a:endParaRPr>
          </a:p>
          <a:p>
            <a:pPr marL="0" indent="0" algn="ctr"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endParaRPr lang="en-US" sz="3000" dirty="0" smtClean="0">
              <a:sym typeface="UC Berkeley OS Sign"/>
            </a:endParaRPr>
          </a:p>
          <a:p>
            <a:pPr marL="0" indent="0" algn="ctr">
              <a:lnSpc>
                <a:spcPct val="92000"/>
              </a:lnSpc>
              <a:buNone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000" dirty="0" smtClean="0">
                <a:sym typeface="UC Berkeley OS Sign"/>
              </a:rPr>
              <a:t>Robert J. Glushko</a:t>
            </a:r>
            <a:br>
              <a:rPr lang="en-US" sz="3000" dirty="0" smtClean="0">
                <a:sym typeface="UC Berkeley OS Sign"/>
              </a:rPr>
            </a:br>
            <a:r>
              <a:rPr lang="en-US" sz="3000" dirty="0" smtClean="0">
                <a:sym typeface="UC Berkeley OS Sign"/>
                <a:hlinkClick r:id="rId3"/>
              </a:rPr>
              <a:t>glushko@berkeley.edu</a:t>
            </a:r>
            <a:endParaRPr lang="en-US" sz="3000" dirty="0" smtClean="0">
              <a:sym typeface="UC Berkeley OS Sign"/>
            </a:endParaRPr>
          </a:p>
          <a:p>
            <a:pPr marL="0" indent="0" algn="ctr">
              <a:lnSpc>
                <a:spcPct val="92000"/>
              </a:lnSpc>
              <a:buNone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endParaRPr lang="en-US" sz="3000" dirty="0" smtClean="0">
              <a:sym typeface="UC Berkeley OS Sign"/>
            </a:endParaRPr>
          </a:p>
          <a:p>
            <a:pPr marL="0" indent="0" algn="ctr">
              <a:lnSpc>
                <a:spcPct val="92000"/>
              </a:lnSpc>
              <a:buNone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000" dirty="0" smtClean="0">
                <a:sym typeface="UC Berkeley OS Sign"/>
              </a:rPr>
              <a:t>28 February 2019</a:t>
            </a:r>
            <a:br>
              <a:rPr lang="en-US" sz="3000" dirty="0" smtClean="0">
                <a:sym typeface="UC Berkeley OS Sign"/>
              </a:rPr>
            </a:br>
            <a:r>
              <a:rPr lang="en-US" sz="3000" dirty="0" smtClean="0">
                <a:sym typeface="UC Berkeley OS Sign"/>
              </a:rPr>
              <a:t> 12) Describing Relationships &amp; Structures, Part 1:  Semantic &amp; Lexical Relationships</a:t>
            </a:r>
            <a:endParaRPr lang="en-US" sz="3000" dirty="0" smtClean="0">
              <a:solidFill>
                <a:srgbClr val="002955"/>
              </a:solidFill>
              <a:sym typeface="UC Berkeley OS Sign"/>
            </a:endParaRPr>
          </a:p>
        </p:txBody>
      </p:sp>
    </p:spTree>
    <p:extLst>
      <p:ext uri="{BB962C8B-B14F-4D97-AF65-F5344CB8AC3E}">
        <p14:creationId xmlns:p14="http://schemas.microsoft.com/office/powerpoint/2010/main" val="36600654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1143000"/>
          </a:xfrm>
        </p:spPr>
        <p:txBody>
          <a:bodyPr/>
          <a:lstStyle/>
          <a:p>
            <a:r>
              <a:rPr lang="en-US" b="1" dirty="0" smtClean="0"/>
              <a:t>Making Meaning (1)</a:t>
            </a:r>
            <a:endParaRPr lang="en-US" b="1" dirty="0"/>
          </a:p>
        </p:txBody>
      </p:sp>
      <p:pic>
        <p:nvPicPr>
          <p:cNvPr id="3" name="Picture 2" descr="DublinCor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850" y="1371600"/>
            <a:ext cx="8669064" cy="50987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8707" cy="1190997"/>
          </a:xfrm>
        </p:spPr>
        <p:txBody>
          <a:bodyPr>
            <a:norm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b="1" dirty="0" smtClean="0">
                <a:sym typeface="UC Berkeley OS Sign"/>
              </a:rPr>
              <a:t>Making Meaning (2)</a:t>
            </a: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11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762000" y="2057400"/>
            <a:ext cx="7696200" cy="321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600" dirty="0" smtClean="0">
                <a:latin typeface="UC Berkeley OS Sign"/>
                <a:cs typeface="Arial" pitchFamily="34" charset="0"/>
                <a:sym typeface="Arial" pitchFamily="34" charset="0"/>
              </a:rPr>
              <a:t>Draw a diagram that represents these assertions:</a:t>
            </a:r>
          </a:p>
          <a:p>
            <a:pPr marL="800100" lvl="2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600" dirty="0" smtClean="0">
                <a:latin typeface="UC Berkeley OS Sign"/>
                <a:cs typeface="Arial" pitchFamily="34" charset="0"/>
                <a:sym typeface="Arial" pitchFamily="34" charset="0"/>
              </a:rPr>
              <a:t>"Mary and Sue are sisters“</a:t>
            </a:r>
          </a:p>
          <a:p>
            <a:pPr marL="800100" lvl="2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600" dirty="0" smtClean="0">
                <a:latin typeface="UC Berkeley OS Sign"/>
                <a:cs typeface="Arial" pitchFamily="34" charset="0"/>
                <a:sym typeface="Arial" pitchFamily="34" charset="0"/>
              </a:rPr>
              <a:t>"Sally and Martha are mothers”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sz="2800" dirty="0" smtClean="0">
              <a:latin typeface="UC Berkeley OS Sign"/>
              <a:cs typeface="Arial" pitchFamily="34" charset="0"/>
              <a:sym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1600200" y="5334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38200" y="4572000"/>
            <a:ext cx="7620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UC Berkeley OS Sign"/>
                <a:cs typeface="Arial" pitchFamily="34" charset="0"/>
                <a:sym typeface="Arial" pitchFamily="34" charset="0"/>
              </a:rPr>
              <a:t>Mary and Sue are sisters</a:t>
            </a:r>
            <a:r>
              <a:rPr lang="en-US" sz="3600" dirty="0" smtClean="0">
                <a:latin typeface="UC Berkeley OS Sign"/>
                <a:cs typeface="Arial" pitchFamily="34" charset="0"/>
                <a:sym typeface="Arial" pitchFamily="34" charset="0"/>
              </a:rPr>
              <a:t>…</a:t>
            </a:r>
          </a:p>
          <a:p>
            <a:r>
              <a:rPr lang="en-US" sz="3600" dirty="0" smtClean="0">
                <a:latin typeface="UC Berkeley OS Sign"/>
                <a:cs typeface="Arial" pitchFamily="34" charset="0"/>
                <a:sym typeface="Arial" pitchFamily="34" charset="0"/>
              </a:rPr>
              <a:t>…of each other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809029567"/>
              </p:ext>
            </p:extLst>
          </p:nvPr>
        </p:nvGraphicFramePr>
        <p:xfrm>
          <a:off x="4419600" y="381000"/>
          <a:ext cx="3505200" cy="241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2486305621"/>
              </p:ext>
            </p:extLst>
          </p:nvPr>
        </p:nvGraphicFramePr>
        <p:xfrm>
          <a:off x="4343400" y="3276600"/>
          <a:ext cx="3505200" cy="241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762000" y="838200"/>
            <a:ext cx="2667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UC Berkeley OS Sign"/>
                <a:cs typeface="Arial" pitchFamily="34" charset="0"/>
                <a:sym typeface="Arial" pitchFamily="34" charset="0"/>
              </a:rPr>
              <a:t>Mary and Sue are sisters…</a:t>
            </a:r>
          </a:p>
          <a:p>
            <a:endParaRPr lang="en-US" sz="3600" dirty="0" smtClean="0">
              <a:latin typeface="UC Berkeley OS Sign"/>
              <a:cs typeface="Arial" pitchFamily="34" charset="0"/>
              <a:sym typeface="Arial" pitchFamily="34" charset="0"/>
            </a:endParaRPr>
          </a:p>
          <a:p>
            <a:endParaRPr lang="en-US" sz="3600" dirty="0" smtClean="0">
              <a:latin typeface="UC Berkeley OS Sign"/>
              <a:cs typeface="Arial" pitchFamily="34" charset="0"/>
              <a:sym typeface="Arial" pitchFamily="34" charset="0"/>
            </a:endParaRPr>
          </a:p>
          <a:p>
            <a:r>
              <a:rPr lang="en-US" sz="3600" dirty="0" smtClean="0">
                <a:latin typeface="UC Berkeley OS Sign"/>
                <a:cs typeface="Arial" pitchFamily="34" charset="0"/>
                <a:sym typeface="Arial" pitchFamily="34" charset="0"/>
              </a:rPr>
              <a:t>…of other people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/>
        </p:nvGraphicFramePr>
        <p:xfrm>
          <a:off x="4419600" y="381000"/>
          <a:ext cx="3505200" cy="241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762000" y="838200"/>
            <a:ext cx="26670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UC Berkeley OS Sign"/>
                <a:cs typeface="Arial" pitchFamily="34" charset="0"/>
                <a:sym typeface="Arial" pitchFamily="34" charset="0"/>
              </a:rPr>
              <a:t>Sally and Martha are mothers</a:t>
            </a:r>
            <a:endParaRPr lang="en-US" sz="3600" dirty="0" smtClean="0">
              <a:latin typeface="UC Berkeley OS Sign"/>
              <a:cs typeface="Arial" pitchFamily="34" charset="0"/>
              <a:sym typeface="Arial" pitchFamily="34" charset="0"/>
            </a:endParaRPr>
          </a:p>
          <a:p>
            <a:endParaRPr lang="en-US" sz="3600" dirty="0" smtClean="0">
              <a:latin typeface="UC Berkeley OS Sign"/>
              <a:cs typeface="Arial" pitchFamily="34" charset="0"/>
              <a:sym typeface="Arial" pitchFamily="34" charset="0"/>
            </a:endParaRPr>
          </a:p>
          <a:p>
            <a:r>
              <a:rPr lang="en-US" sz="3600" dirty="0" smtClean="0">
                <a:latin typeface="UC Berkeley OS Sign"/>
                <a:cs typeface="Arial" pitchFamily="34" charset="0"/>
                <a:sym typeface="Arial" pitchFamily="34" charset="0"/>
              </a:rPr>
              <a:t>…of different children</a:t>
            </a:r>
            <a:endParaRPr lang="en-US" sz="3600" dirty="0"/>
          </a:p>
        </p:txBody>
      </p:sp>
      <p:graphicFrame>
        <p:nvGraphicFramePr>
          <p:cNvPr id="5" name="Diagram 4"/>
          <p:cNvGraphicFramePr/>
          <p:nvPr/>
        </p:nvGraphicFramePr>
        <p:xfrm>
          <a:off x="4572000" y="3657600"/>
          <a:ext cx="3505200" cy="241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762000" y="838200"/>
            <a:ext cx="26670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UC Berkeley OS Sign"/>
                <a:cs typeface="Arial" pitchFamily="34" charset="0"/>
                <a:sym typeface="Arial" pitchFamily="34" charset="0"/>
              </a:rPr>
              <a:t>Sally and Martha are mothers</a:t>
            </a:r>
            <a:endParaRPr lang="en-US" sz="3600" dirty="0" smtClean="0">
              <a:latin typeface="UC Berkeley OS Sign"/>
              <a:cs typeface="Arial" pitchFamily="34" charset="0"/>
              <a:sym typeface="Arial" pitchFamily="34" charset="0"/>
            </a:endParaRPr>
          </a:p>
          <a:p>
            <a:endParaRPr lang="en-US" sz="3600" dirty="0" smtClean="0">
              <a:latin typeface="UC Berkeley OS Sign"/>
              <a:cs typeface="Arial" pitchFamily="34" charset="0"/>
              <a:sym typeface="Arial" pitchFamily="34" charset="0"/>
            </a:endParaRPr>
          </a:p>
          <a:p>
            <a:r>
              <a:rPr lang="en-US" sz="3600" dirty="0" smtClean="0">
                <a:latin typeface="UC Berkeley OS Sign"/>
                <a:cs typeface="Arial" pitchFamily="34" charset="0"/>
                <a:sym typeface="Arial" pitchFamily="34" charset="0"/>
              </a:rPr>
              <a:t>…Sally is Martha’s mother</a:t>
            </a:r>
            <a:endParaRPr lang="en-US" sz="3600" dirty="0"/>
          </a:p>
        </p:txBody>
      </p:sp>
      <p:sp>
        <p:nvSpPr>
          <p:cNvPr id="8" name="Rectangle 7"/>
          <p:cNvSpPr/>
          <p:nvPr/>
        </p:nvSpPr>
        <p:spPr>
          <a:xfrm>
            <a:off x="5410200" y="762000"/>
            <a:ext cx="2362200" cy="129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Sally</a:t>
            </a:r>
            <a:endParaRPr lang="en-US" sz="4000" b="1" dirty="0"/>
          </a:p>
        </p:txBody>
      </p:sp>
      <p:sp>
        <p:nvSpPr>
          <p:cNvPr id="12" name="Rectangle 11"/>
          <p:cNvSpPr/>
          <p:nvPr/>
        </p:nvSpPr>
        <p:spPr>
          <a:xfrm>
            <a:off x="5410200" y="2667000"/>
            <a:ext cx="2362200" cy="129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Martha </a:t>
            </a:r>
            <a:r>
              <a:rPr lang="en-US" sz="2800" b="1" dirty="0" smtClean="0"/>
              <a:t>(Sally’s Child)</a:t>
            </a:r>
            <a:endParaRPr lang="en-US" sz="2800" b="1" dirty="0"/>
          </a:p>
        </p:txBody>
      </p:sp>
      <p:sp>
        <p:nvSpPr>
          <p:cNvPr id="13" name="Rectangle 12"/>
          <p:cNvSpPr/>
          <p:nvPr/>
        </p:nvSpPr>
        <p:spPr>
          <a:xfrm>
            <a:off x="5410200" y="4572000"/>
            <a:ext cx="2362200" cy="129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Martha’s Child</a:t>
            </a:r>
            <a:endParaRPr lang="en-US" sz="4000" b="1" dirty="0"/>
          </a:p>
        </p:txBody>
      </p:sp>
      <p:cxnSp>
        <p:nvCxnSpPr>
          <p:cNvPr id="15" name="Straight Connector 14"/>
          <p:cNvCxnSpPr>
            <a:stCxn id="8" idx="2"/>
            <a:endCxn id="12" idx="0"/>
          </p:cNvCxnSpPr>
          <p:nvPr/>
        </p:nvCxnSpPr>
        <p:spPr>
          <a:xfrm>
            <a:off x="6591300" y="2057400"/>
            <a:ext cx="0" cy="609600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553200" y="3886200"/>
            <a:ext cx="0" cy="609600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5414" y="804788"/>
            <a:ext cx="8228707" cy="1190997"/>
          </a:xfrm>
        </p:spPr>
        <p:txBody>
          <a:bodyPr>
            <a:norm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b="1" dirty="0" smtClean="0">
                <a:sym typeface="UC Berkeley OS Sign"/>
              </a:rPr>
              <a:t>Language and Meaning</a:t>
            </a: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16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762000" y="1981200"/>
            <a:ext cx="7772400" cy="3386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342900" lvl="1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600" dirty="0" smtClean="0">
                <a:latin typeface="UC Berkeley OS Sign"/>
                <a:cs typeface="Arial" pitchFamily="34" charset="0"/>
                <a:sym typeface="Arial" pitchFamily="34" charset="0"/>
              </a:rPr>
              <a:t>Words and sentence structure only hint at meaning</a:t>
            </a:r>
          </a:p>
          <a:p>
            <a:pPr marL="342900" lvl="1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600" dirty="0" smtClean="0">
                <a:latin typeface="UC Berkeley OS Sign"/>
                <a:cs typeface="Arial" pitchFamily="34" charset="0"/>
                <a:sym typeface="Arial" pitchFamily="34" charset="0"/>
              </a:rPr>
              <a:t>Meaning is constructed not just from the literal language used, but from </a:t>
            </a:r>
            <a:r>
              <a:rPr lang="en-US" sz="3600" dirty="0" smtClean="0">
                <a:solidFill>
                  <a:srgbClr val="FF0000"/>
                </a:solidFill>
                <a:latin typeface="UC Berkeley OS Sign"/>
                <a:cs typeface="Arial" pitchFamily="34" charset="0"/>
                <a:sym typeface="Arial" pitchFamily="34" charset="0"/>
              </a:rPr>
              <a:t>all the clues or cues in the CONTEXT OF USE</a:t>
            </a:r>
            <a:endParaRPr lang="en-US" sz="3600" dirty="0" smtClean="0">
              <a:latin typeface="UC Berkeley OS Sign"/>
              <a:cs typeface="Arial" pitchFamily="34" charset="0"/>
              <a:sym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146" y="127962"/>
            <a:ext cx="865707" cy="86570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17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1219200" y="1600200"/>
            <a:ext cx="6781800" cy="3929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lvl="1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</a:pPr>
            <a:r>
              <a:rPr lang="en-US" sz="5400" b="1" dirty="0" smtClean="0">
                <a:solidFill>
                  <a:srgbClr val="FF0000"/>
                </a:solidFill>
                <a:latin typeface="UC Berkeley OS Sign"/>
                <a:cs typeface="Arial" pitchFamily="34" charset="0"/>
                <a:sym typeface="Arial" pitchFamily="34" charset="0"/>
              </a:rPr>
              <a:t>If “meaning is constructed from context”… then what does “context” mean?</a:t>
            </a:r>
          </a:p>
        </p:txBody>
      </p:sp>
    </p:spTree>
    <p:extLst>
      <p:ext uri="{BB962C8B-B14F-4D97-AF65-F5344CB8AC3E}">
        <p14:creationId xmlns:p14="http://schemas.microsoft.com/office/powerpoint/2010/main" val="4961813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18288"/>
            <a:ext cx="8228707" cy="1190997"/>
          </a:xfrm>
        </p:spPr>
        <p:txBody>
          <a:bodyPr>
            <a:norm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b="1" dirty="0" smtClean="0">
                <a:sym typeface="UC Berkeley OS Sign"/>
              </a:rPr>
              <a:t>Defining “Context”</a:t>
            </a: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18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166787" y="849963"/>
            <a:ext cx="8624664" cy="6029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342900" lvl="1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 smtClean="0">
                <a:latin typeface="UC Berkeley OS Sign"/>
                <a:cs typeface="Arial" pitchFamily="34" charset="0"/>
                <a:sym typeface="Arial" pitchFamily="34" charset="0"/>
              </a:rPr>
              <a:t>The context in which language is understood includes:</a:t>
            </a:r>
          </a:p>
          <a:p>
            <a:pPr marL="800100" lvl="2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 smtClean="0">
                <a:latin typeface="UC Berkeley OS Sign"/>
                <a:cs typeface="Arial" pitchFamily="34" charset="0"/>
                <a:sym typeface="Arial" pitchFamily="34" charset="0"/>
              </a:rPr>
              <a:t>the common knowledge of the “sender” and “receiver”</a:t>
            </a:r>
          </a:p>
          <a:p>
            <a:pPr marL="800100" lvl="2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 smtClean="0">
                <a:latin typeface="UC Berkeley OS Sign"/>
                <a:cs typeface="Arial" pitchFamily="34" charset="0"/>
                <a:sym typeface="Arial" pitchFamily="34" charset="0"/>
              </a:rPr>
              <a:t>any assumptions they make</a:t>
            </a:r>
          </a:p>
          <a:p>
            <a:pPr marL="800100" lvl="2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 smtClean="0">
                <a:latin typeface="UC Berkeley OS Sign"/>
                <a:cs typeface="Arial" pitchFamily="34" charset="0"/>
                <a:sym typeface="Arial" pitchFamily="34" charset="0"/>
              </a:rPr>
              <a:t>any previous discourse</a:t>
            </a:r>
          </a:p>
          <a:p>
            <a:pPr marL="800100" lvl="2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 smtClean="0">
                <a:latin typeface="UC Berkeley OS Sign"/>
                <a:cs typeface="Arial" pitchFamily="34" charset="0"/>
                <a:sym typeface="Arial" pitchFamily="34" charset="0"/>
              </a:rPr>
              <a:t>the current discourse</a:t>
            </a:r>
          </a:p>
          <a:p>
            <a:pPr marL="800100" lvl="2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 smtClean="0">
                <a:latin typeface="UC Berkeley OS Sign"/>
                <a:cs typeface="Arial" pitchFamily="34" charset="0"/>
                <a:sym typeface="Arial" pitchFamily="34" charset="0"/>
              </a:rPr>
              <a:t>the current situation (location, time, environment)</a:t>
            </a:r>
          </a:p>
          <a:p>
            <a:pPr marL="800100" lvl="2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 smtClean="0">
                <a:latin typeface="UC Berkeley OS Sign"/>
                <a:cs typeface="Arial" pitchFamily="34" charset="0"/>
                <a:sym typeface="Arial" pitchFamily="34" charset="0"/>
              </a:rPr>
              <a:t>inferences </a:t>
            </a:r>
            <a:r>
              <a:rPr lang="en-US" sz="3200" dirty="0">
                <a:latin typeface="UC Berkeley OS Sign"/>
                <a:cs typeface="Arial" pitchFamily="34" charset="0"/>
                <a:sym typeface="Arial" pitchFamily="34" charset="0"/>
              </a:rPr>
              <a:t>from all of these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931" y="18288"/>
            <a:ext cx="865707" cy="86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7501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533846" y="533400"/>
            <a:ext cx="8228707" cy="1190997"/>
          </a:xfrm>
        </p:spPr>
        <p:txBody>
          <a:bodyPr>
            <a:norm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b="1" dirty="0" smtClean="0">
                <a:sym typeface="UC Berkeley OS Sign"/>
              </a:rPr>
              <a:t>Context and Meaning</a:t>
            </a: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19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381000" y="2093332"/>
            <a:ext cx="3124200" cy="4764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0" lvl="1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</a:pPr>
            <a:r>
              <a:rPr lang="en-US" sz="4000" b="1" dirty="0" smtClean="0">
                <a:solidFill>
                  <a:srgbClr val="FF0000"/>
                </a:solidFill>
              </a:rPr>
              <a:t> In </a:t>
            </a:r>
            <a:r>
              <a:rPr lang="en-US" sz="4000" b="1" dirty="0">
                <a:solidFill>
                  <a:srgbClr val="FF0000"/>
                </a:solidFill>
              </a:rPr>
              <a:t>the operating room</a:t>
            </a:r>
            <a:r>
              <a:rPr lang="en-US" sz="4000" b="1" dirty="0" smtClean="0"/>
              <a:t>,</a:t>
            </a:r>
          </a:p>
          <a:p>
            <a:pPr marL="0" lvl="1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</a:pPr>
            <a:r>
              <a:rPr lang="en-US" sz="4000" b="1" dirty="0" smtClean="0"/>
              <a:t> </a:t>
            </a:r>
            <a:r>
              <a:rPr lang="en-US" sz="4000" b="1" dirty="0"/>
              <a:t>the </a:t>
            </a:r>
            <a:r>
              <a:rPr lang="en-US" sz="4000" b="1" dirty="0">
                <a:solidFill>
                  <a:srgbClr val="00B050"/>
                </a:solidFill>
              </a:rPr>
              <a:t>surgeon used a </a:t>
            </a:r>
            <a:r>
              <a:rPr lang="en-US" sz="4000" b="1" dirty="0" smtClean="0">
                <a:solidFill>
                  <a:srgbClr val="00B050"/>
                </a:solidFill>
              </a:rPr>
              <a:t>knife</a:t>
            </a:r>
          </a:p>
          <a:p>
            <a:pPr marL="0" lvl="1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</a:pPr>
            <a:r>
              <a:rPr lang="en-US" sz="4000" b="1" dirty="0" smtClean="0"/>
              <a:t> </a:t>
            </a:r>
            <a:r>
              <a:rPr lang="en-US" sz="4000" b="1" dirty="0"/>
              <a:t>to cut the </a:t>
            </a:r>
            <a:r>
              <a:rPr lang="en-US" sz="4000" b="1" dirty="0" smtClean="0"/>
              <a:t>…?</a:t>
            </a:r>
            <a:endParaRPr lang="en-US" sz="4000" b="1" dirty="0"/>
          </a:p>
          <a:p>
            <a:pPr marL="342900" lvl="1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sz="4000" b="1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1059" y="1905000"/>
            <a:ext cx="5154020" cy="425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7418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19546" y="152400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smtClean="0"/>
              <a:t>Why This Stuff Matters! </a:t>
            </a:r>
            <a:endParaRPr lang="en-US" sz="3400" dirty="0" smtClean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2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609600" y="1258981"/>
            <a:ext cx="7543800" cy="5335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>
                <a:latin typeface="UC Berkeley OS Sign"/>
                <a:cs typeface="Arial" pitchFamily="34" charset="0"/>
              </a:rPr>
              <a:t>An organizing system </a:t>
            </a:r>
            <a:r>
              <a:rPr lang="en-US" sz="2800" dirty="0">
                <a:solidFill>
                  <a:srgbClr val="FF0000"/>
                </a:solidFill>
                <a:latin typeface="UC Berkeley OS Sign"/>
                <a:cs typeface="Arial" pitchFamily="34" charset="0"/>
              </a:rPr>
              <a:t>can use </a:t>
            </a:r>
            <a:r>
              <a:rPr lang="en-US" sz="2800" dirty="0" smtClean="0">
                <a:solidFill>
                  <a:srgbClr val="FF0000"/>
                </a:solidFill>
                <a:latin typeface="UC Berkeley OS Sign"/>
                <a:cs typeface="Arial" pitchFamily="34" charset="0"/>
              </a:rPr>
              <a:t>existing </a:t>
            </a:r>
            <a:r>
              <a:rPr lang="en-US" sz="2800" dirty="0">
                <a:solidFill>
                  <a:srgbClr val="FF0000"/>
                </a:solidFill>
                <a:latin typeface="UC Berkeley OS Sign"/>
                <a:cs typeface="Arial" pitchFamily="34" charset="0"/>
              </a:rPr>
              <a:t>relationships</a:t>
            </a:r>
            <a:r>
              <a:rPr lang="en-US" sz="2800" dirty="0">
                <a:latin typeface="UC Berkeley OS Sign"/>
                <a:cs typeface="Arial" pitchFamily="34" charset="0"/>
              </a:rPr>
              <a:t> among resources, or it can </a:t>
            </a:r>
            <a:r>
              <a:rPr lang="en-US" sz="2800" dirty="0">
                <a:solidFill>
                  <a:srgbClr val="FF0000"/>
                </a:solidFill>
                <a:latin typeface="UC Berkeley OS Sign"/>
                <a:cs typeface="Arial" pitchFamily="34" charset="0"/>
              </a:rPr>
              <a:t>create relationships </a:t>
            </a:r>
            <a:r>
              <a:rPr lang="en-US" sz="2800" dirty="0">
                <a:latin typeface="UC Berkeley OS Sign"/>
                <a:cs typeface="Arial" pitchFamily="34" charset="0"/>
              </a:rPr>
              <a:t>by applying organizing principles to arrange the resources</a:t>
            </a:r>
          </a:p>
          <a:p>
            <a:pPr marL="342900" lvl="1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Clr>
                <a:srgbClr val="002955"/>
              </a:buClr>
              <a:buSzPct val="44000"/>
              <a:buFont typeface="Arial" pitchFamily="34" charset="0"/>
              <a:buChar char="•"/>
              <a:tabLst>
                <a:tab pos="926498" algn="l"/>
                <a:tab pos="1845487" algn="l"/>
                <a:tab pos="2776489" algn="l"/>
                <a:tab pos="3692475" algn="l"/>
                <a:tab pos="4623477" algn="l"/>
                <a:tab pos="5555980" algn="l"/>
                <a:tab pos="6474969" algn="l"/>
                <a:tab pos="7378942" algn="l"/>
                <a:tab pos="8320456" algn="l"/>
                <a:tab pos="9237943" algn="l"/>
                <a:tab pos="10182460" algn="l"/>
                <a:tab pos="11087934" algn="l"/>
              </a:tabLst>
            </a:pPr>
            <a:r>
              <a:rPr lang="en-US" sz="2800" dirty="0">
                <a:latin typeface="UC Berkeley OS Sign"/>
                <a:cs typeface="Arial" pitchFamily="34" charset="0"/>
              </a:rPr>
              <a:t>We need a vocabulary for talking about these relationships precisely and </a:t>
            </a:r>
            <a:r>
              <a:rPr lang="en-US" sz="2800" dirty="0" smtClean="0">
                <a:latin typeface="UC Berkeley OS Sign"/>
                <a:cs typeface="Arial" pitchFamily="34" charset="0"/>
              </a:rPr>
              <a:t>consistently so that we can analyze, design, reason about them, and implement them in organizing systems</a:t>
            </a:r>
            <a:endParaRPr lang="en-US" sz="2800" dirty="0">
              <a:latin typeface="UC Berkeley OS Sign"/>
              <a:cs typeface="Arial" pitchFamily="34" charset="0"/>
            </a:endParaRPr>
          </a:p>
          <a:p>
            <a:pPr marL="342900" lvl="1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Clr>
                <a:srgbClr val="002955"/>
              </a:buClr>
              <a:buSzPct val="44000"/>
              <a:buFont typeface="Arial" pitchFamily="34" charset="0"/>
              <a:buChar char="•"/>
              <a:tabLst>
                <a:tab pos="926498" algn="l"/>
                <a:tab pos="1845487" algn="l"/>
                <a:tab pos="2776489" algn="l"/>
                <a:tab pos="3692475" algn="l"/>
                <a:tab pos="4623477" algn="l"/>
                <a:tab pos="5555980" algn="l"/>
                <a:tab pos="6474969" algn="l"/>
                <a:tab pos="7378942" algn="l"/>
                <a:tab pos="8320456" algn="l"/>
                <a:tab pos="9237943" algn="l"/>
                <a:tab pos="10182460" algn="l"/>
                <a:tab pos="11087934" algn="l"/>
              </a:tabLst>
            </a:pPr>
            <a:r>
              <a:rPr lang="en-US" sz="2800" dirty="0">
                <a:latin typeface="UC Berkeley OS Sign"/>
                <a:cs typeface="Arial" pitchFamily="34" charset="0"/>
              </a:rPr>
              <a:t>In fact, we need 5 different vocabularies because there are 5 different perspectives on relationships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" y="179382"/>
            <a:ext cx="8228707" cy="1190997"/>
          </a:xfrm>
        </p:spPr>
        <p:txBody>
          <a:bodyPr>
            <a:norm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b="1" dirty="0" smtClean="0">
                <a:sym typeface="UC Berkeley OS Sign"/>
              </a:rPr>
              <a:t>Context and Meaning</a:t>
            </a: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20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386040" y="1232616"/>
            <a:ext cx="8381500" cy="1209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0" lvl="1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</a:pPr>
            <a:r>
              <a:rPr lang="en-US" sz="4000" b="1" dirty="0" smtClean="0">
                <a:solidFill>
                  <a:srgbClr val="FF0000"/>
                </a:solidFill>
              </a:rPr>
              <a:t> In </a:t>
            </a:r>
            <a:r>
              <a:rPr lang="en-US" sz="4000" b="1" dirty="0">
                <a:solidFill>
                  <a:srgbClr val="FF0000"/>
                </a:solidFill>
              </a:rPr>
              <a:t>the </a:t>
            </a:r>
            <a:r>
              <a:rPr lang="en-US" sz="4000" b="1" dirty="0" smtClean="0">
                <a:solidFill>
                  <a:srgbClr val="FF0000"/>
                </a:solidFill>
              </a:rPr>
              <a:t>restaurant</a:t>
            </a:r>
            <a:r>
              <a:rPr lang="en-US" sz="4000" b="1" dirty="0" smtClean="0"/>
              <a:t>,</a:t>
            </a:r>
            <a:br>
              <a:rPr lang="en-US" sz="4000" b="1" dirty="0" smtClean="0"/>
            </a:br>
            <a:r>
              <a:rPr lang="en-US" sz="4000" b="1" dirty="0" smtClean="0"/>
              <a:t> the </a:t>
            </a:r>
            <a:r>
              <a:rPr lang="en-US" sz="4000" b="1" dirty="0">
                <a:solidFill>
                  <a:srgbClr val="00B050"/>
                </a:solidFill>
              </a:rPr>
              <a:t>surgeon used a </a:t>
            </a:r>
            <a:r>
              <a:rPr lang="en-US" sz="4000" b="1" dirty="0" smtClean="0">
                <a:solidFill>
                  <a:srgbClr val="00B050"/>
                </a:solidFill>
              </a:rPr>
              <a:t>knife  </a:t>
            </a:r>
            <a:r>
              <a:rPr lang="en-US" sz="4000" b="1" dirty="0"/>
              <a:t>to cut the </a:t>
            </a:r>
            <a:r>
              <a:rPr lang="en-US" sz="4000" b="1" dirty="0" smtClean="0"/>
              <a:t>…?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600200" y="4993165"/>
            <a:ext cx="9144000" cy="18097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</a:pPr>
            <a:r>
              <a:rPr lang="en-US" sz="4000" b="1" dirty="0"/>
              <a:t/>
            </a:r>
            <a:br>
              <a:rPr lang="en-US" sz="4000" b="1" dirty="0"/>
            </a:br>
            <a:r>
              <a:rPr lang="en-US" sz="4000" b="1" dirty="0"/>
              <a:t>DIFFERENT CONTEXTS =&gt;</a:t>
            </a:r>
            <a:br>
              <a:rPr lang="en-US" sz="4000" b="1" dirty="0"/>
            </a:br>
            <a:r>
              <a:rPr lang="en-US" sz="4000" b="1" dirty="0"/>
              <a:t>DIFFERENT MEANING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7157" y="2519377"/>
            <a:ext cx="4800600" cy="298142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19100" y="3103858"/>
            <a:ext cx="2819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SAME RESOURCES</a:t>
            </a:r>
            <a:br>
              <a:rPr lang="en-US" sz="4000" b="1" dirty="0"/>
            </a:b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1697089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537500" y="0"/>
            <a:ext cx="8228707" cy="1190997"/>
          </a:xfrm>
        </p:spPr>
        <p:txBody>
          <a:bodyPr>
            <a:norm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b="1" dirty="0" smtClean="0">
                <a:sym typeface="UC Berkeley OS Sign"/>
              </a:rPr>
              <a:t>Specifying Semantic Relationships</a:t>
            </a: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21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510068" y="1108932"/>
            <a:ext cx="7848600" cy="5567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 smtClean="0">
                <a:latin typeface="UC Berkeley OS Sign"/>
                <a:cs typeface="Arial" pitchFamily="34" charset="0"/>
                <a:sym typeface="Arial" pitchFamily="34" charset="0"/>
              </a:rPr>
              <a:t>"A relationship is </a:t>
            </a:r>
            <a:r>
              <a:rPr lang="en-US" sz="3200" dirty="0" smtClean="0">
                <a:solidFill>
                  <a:srgbClr val="FF0000"/>
                </a:solidFill>
                <a:latin typeface="UC Berkeley OS Sign"/>
                <a:cs typeface="Arial" pitchFamily="34" charset="0"/>
                <a:sym typeface="Arial" pitchFamily="34" charset="0"/>
              </a:rPr>
              <a:t>sequence of categories</a:t>
            </a:r>
            <a:r>
              <a:rPr lang="en-US" sz="3200" dirty="0" smtClean="0">
                <a:latin typeface="UC Berkeley OS Sign"/>
                <a:cs typeface="Arial" pitchFamily="34" charset="0"/>
                <a:sym typeface="Arial" pitchFamily="34" charset="0"/>
              </a:rPr>
              <a:t>, that includes one thing from each category“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b="1" dirty="0" smtClean="0">
                <a:latin typeface="UC Berkeley OS Sign"/>
                <a:cs typeface="Arial" pitchFamily="34" charset="0"/>
                <a:sym typeface="Arial" pitchFamily="34" charset="0"/>
              </a:rPr>
              <a:t>Predicate/Argument Syntax</a:t>
            </a:r>
            <a:r>
              <a:rPr lang="en-US" sz="3200" dirty="0" smtClean="0">
                <a:latin typeface="UC Berkeley OS Sign"/>
                <a:cs typeface="Arial" pitchFamily="34" charset="0"/>
                <a:sym typeface="Arial" pitchFamily="34" charset="0"/>
              </a:rPr>
              <a:t>:</a:t>
            </a:r>
          </a:p>
          <a:p>
            <a:pPr marL="800100" lvl="1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</a:pPr>
            <a:r>
              <a:rPr lang="en-US" sz="3200" i="1" dirty="0" smtClean="0">
                <a:latin typeface="UC Berkeley OS Sign"/>
                <a:cs typeface="Arial" pitchFamily="34" charset="0"/>
                <a:sym typeface="Arial" pitchFamily="34" charset="0"/>
              </a:rPr>
              <a:t>is-married-to (Homer Simpson, Marge Simpson) 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b="1" dirty="0" smtClean="0">
                <a:latin typeface="UC Berkeley OS Sign"/>
                <a:cs typeface="Arial" pitchFamily="34" charset="0"/>
                <a:sym typeface="Arial" pitchFamily="34" charset="0"/>
              </a:rPr>
              <a:t>Subject / Predicate / Argument Syntax:</a:t>
            </a:r>
            <a:r>
              <a:rPr lang="en-US" sz="3200" dirty="0" smtClean="0">
                <a:latin typeface="UC Berkeley OS Sign"/>
                <a:cs typeface="Arial" pitchFamily="34" charset="0"/>
                <a:sym typeface="Arial" pitchFamily="34" charset="0"/>
              </a:rPr>
              <a:t> </a:t>
            </a:r>
          </a:p>
          <a:p>
            <a:pPr marL="800100" lvl="1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</a:pPr>
            <a:r>
              <a:rPr lang="en-US" sz="3200" i="1" dirty="0" smtClean="0">
                <a:latin typeface="UC Berkeley OS Sign"/>
                <a:cs typeface="Arial" pitchFamily="34" charset="0"/>
                <a:sym typeface="Arial" pitchFamily="34" charset="0"/>
              </a:rPr>
              <a:t>Homer Simpson =&gt; is-married-to =&gt; Marge Simpson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743462" y="-521"/>
            <a:ext cx="8228707" cy="1190997"/>
          </a:xfrm>
        </p:spPr>
        <p:txBody>
          <a:bodyPr>
            <a:norm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b="1" dirty="0" smtClean="0">
                <a:sym typeface="UC Berkeley OS Sign"/>
              </a:rPr>
              <a:t>Types of Semantic Relationships</a:t>
            </a: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22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428625" y="1190476"/>
            <a:ext cx="8534400" cy="5567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>
                <a:latin typeface="UC Berkeley OS Sign"/>
                <a:cs typeface="Arial" pitchFamily="34" charset="0"/>
                <a:sym typeface="Arial" pitchFamily="34" charset="0"/>
              </a:rPr>
              <a:t>To fully understand a domain you need to know different types of relationships about and between the resources it contains</a:t>
            </a:r>
          </a:p>
          <a:p>
            <a:pPr marL="800100" lvl="1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 smtClean="0">
                <a:latin typeface="UC Berkeley OS Sign"/>
                <a:cs typeface="Arial" pitchFamily="34" charset="0"/>
                <a:sym typeface="Arial" pitchFamily="34" charset="0"/>
              </a:rPr>
              <a:t>Class inclusion</a:t>
            </a:r>
          </a:p>
          <a:p>
            <a:pPr marL="800100" lvl="1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 smtClean="0">
                <a:latin typeface="UC Berkeley OS Sign"/>
                <a:cs typeface="Arial" pitchFamily="34" charset="0"/>
                <a:sym typeface="Arial" pitchFamily="34" charset="0"/>
              </a:rPr>
              <a:t>Part-whole inclusion</a:t>
            </a:r>
          </a:p>
          <a:p>
            <a:pPr marL="800100" lvl="1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 smtClean="0">
                <a:latin typeface="UC Berkeley OS Sign"/>
                <a:cs typeface="Arial" pitchFamily="34" charset="0"/>
                <a:sym typeface="Arial" pitchFamily="34" charset="0"/>
              </a:rPr>
              <a:t>Attribution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FF0000"/>
                </a:solidFill>
                <a:latin typeface="UC Berkeley OS Sign"/>
                <a:cs typeface="Arial" pitchFamily="34" charset="0"/>
                <a:sym typeface="Arial" pitchFamily="34" charset="0"/>
              </a:rPr>
              <a:t>Class inclusion relationships form a kind of backbone or framework </a:t>
            </a:r>
            <a:r>
              <a:rPr lang="en-US" sz="3200" dirty="0" smtClean="0">
                <a:latin typeface="UC Berkeley OS Sign"/>
                <a:cs typeface="Arial" pitchFamily="34" charset="0"/>
                <a:sym typeface="Arial" pitchFamily="34" charset="0"/>
              </a:rPr>
              <a:t>to which other kinds of semantic relationships attach, creating a network of them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190" y="265137"/>
            <a:ext cx="865707" cy="86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1962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8707" cy="1190997"/>
          </a:xfrm>
        </p:spPr>
        <p:txBody>
          <a:bodyPr>
            <a:norm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b="1" dirty="0" smtClean="0">
                <a:sym typeface="UC Berkeley OS Sign"/>
              </a:rPr>
              <a:t>The Semantics of "Inclusion"</a:t>
            </a: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23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476540" y="1648197"/>
            <a:ext cx="8304907" cy="4648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 smtClean="0">
                <a:latin typeface="UC Berkeley OS Sign"/>
                <a:cs typeface="Arial" pitchFamily="34" charset="0"/>
                <a:sym typeface="Arial" pitchFamily="34" charset="0"/>
              </a:rPr>
              <a:t>One class or type of resources </a:t>
            </a:r>
            <a:r>
              <a:rPr lang="en-US" sz="3200" dirty="0" smtClean="0">
                <a:solidFill>
                  <a:srgbClr val="FF0000"/>
                </a:solidFill>
                <a:latin typeface="UC Berkeley OS Sign"/>
                <a:cs typeface="Arial" pitchFamily="34" charset="0"/>
                <a:sym typeface="Arial" pitchFamily="34" charset="0"/>
              </a:rPr>
              <a:t>logically contains another</a:t>
            </a:r>
            <a:r>
              <a:rPr lang="en-US" sz="3200" dirty="0" smtClean="0">
                <a:latin typeface="UC Berkeley OS Sign"/>
                <a:cs typeface="Arial" pitchFamily="34" charset="0"/>
                <a:sym typeface="Arial" pitchFamily="34" charset="0"/>
              </a:rPr>
              <a:t>; predicate is usually </a:t>
            </a:r>
            <a:r>
              <a:rPr lang="en-US" sz="3200" dirty="0" smtClean="0">
                <a:latin typeface="UC Berkeley OS Sign"/>
                <a:cs typeface="Arial" pitchFamily="34" charset="0"/>
                <a:sym typeface="Arial" pitchFamily="34" charset="0"/>
              </a:rPr>
              <a:t>“</a:t>
            </a:r>
            <a:r>
              <a:rPr lang="en-US" sz="3200" i="1" dirty="0" smtClean="0">
                <a:latin typeface="UC Berkeley OS Sign"/>
                <a:cs typeface="Arial" pitchFamily="34" charset="0"/>
                <a:sym typeface="Arial" pitchFamily="34" charset="0"/>
              </a:rPr>
              <a:t>is-a” </a:t>
            </a:r>
            <a:r>
              <a:rPr lang="en-US" sz="3200" dirty="0" smtClean="0">
                <a:latin typeface="UC Berkeley OS Sign"/>
                <a:cs typeface="Arial" pitchFamily="34" charset="0"/>
                <a:sym typeface="Arial" pitchFamily="34" charset="0"/>
              </a:rPr>
              <a:t>or "</a:t>
            </a:r>
            <a:r>
              <a:rPr lang="en-US" sz="3200" i="1" dirty="0" smtClean="0">
                <a:latin typeface="UC Berkeley OS Sign"/>
                <a:cs typeface="Arial" pitchFamily="34" charset="0"/>
                <a:sym typeface="Arial" pitchFamily="34" charset="0"/>
              </a:rPr>
              <a:t>is-a-type-of</a:t>
            </a:r>
            <a:r>
              <a:rPr lang="en-US" sz="3200" dirty="0" smtClean="0">
                <a:latin typeface="UC Berkeley OS Sign"/>
                <a:cs typeface="Arial" pitchFamily="34" charset="0"/>
                <a:sym typeface="Arial" pitchFamily="34" charset="0"/>
              </a:rPr>
              <a:t>" 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 smtClean="0">
                <a:latin typeface="UC Berkeley OS Sign"/>
                <a:cs typeface="Arial" pitchFamily="34" charset="0"/>
                <a:sym typeface="Arial" pitchFamily="34" charset="0"/>
              </a:rPr>
              <a:t>A set of interconnected class inclusion relationships defines a HIERARCHY or TAXONOMY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 smtClean="0">
                <a:latin typeface="UC Berkeley OS Sign"/>
                <a:cs typeface="Arial" pitchFamily="34" charset="0"/>
                <a:sym typeface="Arial" pitchFamily="34" charset="0"/>
              </a:rPr>
              <a:t>An inclusion relationship between an instance and a class -- assigning an instance to a class - is CLASSIFICATION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58921"/>
            <a:ext cx="865707" cy="86570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1295400"/>
            <a:ext cx="2514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TDO</a:t>
            </a:r>
            <a:br>
              <a:rPr lang="en-US" b="1" dirty="0" smtClean="0"/>
            </a:br>
            <a:r>
              <a:rPr lang="en-US" b="1" dirty="0" smtClean="0"/>
              <a:t> Figure 6.1</a:t>
            </a:r>
            <a:endParaRPr lang="en-US" b="1" dirty="0"/>
          </a:p>
        </p:txBody>
      </p:sp>
      <p:pic>
        <p:nvPicPr>
          <p:cNvPr id="3" name="Picture 2" descr="DublinCor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304800"/>
            <a:ext cx="6138855" cy="6324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228600" y="9144"/>
            <a:ext cx="8228707" cy="1190997"/>
          </a:xfrm>
        </p:spPr>
        <p:txBody>
          <a:bodyPr>
            <a:norm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b="1" dirty="0" smtClean="0">
                <a:sym typeface="UC Berkeley OS Sign"/>
              </a:rPr>
              <a:t>Ontology</a:t>
            </a: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25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324967" y="1212333"/>
            <a:ext cx="8534400" cy="5106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 smtClean="0">
                <a:latin typeface="UC Berkeley OS Sign"/>
                <a:cs typeface="Arial" pitchFamily="34" charset="0"/>
                <a:sym typeface="Arial" pitchFamily="34" charset="0"/>
              </a:rPr>
              <a:t>An ontology defines the concepts and terms used to describe and represent some domain or area of knowledge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>
                <a:latin typeface="UC Berkeley OS Sign"/>
                <a:cs typeface="Arial" pitchFamily="34" charset="0"/>
                <a:sym typeface="Arial" pitchFamily="34" charset="0"/>
              </a:rPr>
              <a:t>To fully understand a domain you need to know different types of relationships about and between the resources it contains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FF0000"/>
                </a:solidFill>
                <a:latin typeface="UC Berkeley OS Sign"/>
                <a:cs typeface="Arial" pitchFamily="34" charset="0"/>
                <a:sym typeface="Arial" pitchFamily="34" charset="0"/>
              </a:rPr>
              <a:t>Class inclusion relationships form a kind of backbone or framework </a:t>
            </a:r>
            <a:r>
              <a:rPr lang="en-US" sz="3200" dirty="0" smtClean="0">
                <a:latin typeface="UC Berkeley OS Sign"/>
                <a:cs typeface="Arial" pitchFamily="34" charset="0"/>
                <a:sym typeface="Arial" pitchFamily="34" charset="0"/>
              </a:rPr>
              <a:t>to which other kinds of relationships attach, creating a network of relationships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71788"/>
            <a:ext cx="865707" cy="86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994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8707" cy="1190997"/>
          </a:xfrm>
        </p:spPr>
        <p:txBody>
          <a:bodyPr>
            <a:no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b="1" dirty="0" smtClean="0">
                <a:sym typeface="UC Berkeley OS Sign"/>
              </a:rPr>
              <a:t>Definitions </a:t>
            </a:r>
            <a:r>
              <a:rPr lang="en-US" b="1" dirty="0" smtClean="0">
                <a:sym typeface="UC Berkeley OS Sign"/>
              </a:rPr>
              <a:t>of Ontology</a:t>
            </a: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26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152401" y="1175757"/>
            <a:ext cx="8305800" cy="5567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 smtClean="0">
                <a:latin typeface="UC Berkeley OS Sign"/>
                <a:cs typeface="Arial" pitchFamily="34" charset="0"/>
                <a:sym typeface="Arial" pitchFamily="34" charset="0"/>
              </a:rPr>
              <a:t>“Ontology” can describe </a:t>
            </a:r>
            <a:r>
              <a:rPr lang="en-US" sz="3200" dirty="0" smtClean="0">
                <a:latin typeface="UC Berkeley OS Sign"/>
                <a:cs typeface="Arial" pitchFamily="34" charset="0"/>
                <a:sym typeface="Arial" pitchFamily="34" charset="0"/>
              </a:rPr>
              <a:t>artifacts with different degrees of structure that differ:</a:t>
            </a:r>
          </a:p>
          <a:p>
            <a:pPr marL="800100" lvl="2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 smtClean="0">
                <a:latin typeface="UC Berkeley OS Sign"/>
                <a:cs typeface="Arial" pitchFamily="34" charset="0"/>
                <a:sym typeface="Arial" pitchFamily="34" charset="0"/>
              </a:rPr>
              <a:t>... </a:t>
            </a:r>
            <a:r>
              <a:rPr lang="en-US" sz="3200" dirty="0" smtClean="0">
                <a:latin typeface="UC Berkeley OS Sign"/>
                <a:cs typeface="Arial" pitchFamily="34" charset="0"/>
                <a:sym typeface="Arial" pitchFamily="34" charset="0"/>
              </a:rPr>
              <a:t>In how </a:t>
            </a:r>
            <a:r>
              <a:rPr lang="en-US" sz="3200" dirty="0" smtClean="0">
                <a:latin typeface="UC Berkeley OS Sign"/>
                <a:cs typeface="Arial" pitchFamily="34" charset="0"/>
                <a:sym typeface="Arial" pitchFamily="34" charset="0"/>
              </a:rPr>
              <a:t>precisely the terms are defined</a:t>
            </a:r>
          </a:p>
          <a:p>
            <a:pPr marL="800100" lvl="2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 smtClean="0">
                <a:latin typeface="UC Berkeley OS Sign"/>
                <a:cs typeface="Arial" pitchFamily="34" charset="0"/>
                <a:sym typeface="Arial" pitchFamily="34" charset="0"/>
              </a:rPr>
              <a:t>... </a:t>
            </a:r>
            <a:r>
              <a:rPr lang="en-US" sz="3200" dirty="0" smtClean="0">
                <a:latin typeface="UC Berkeley OS Sign"/>
                <a:cs typeface="Arial" pitchFamily="34" charset="0"/>
                <a:sym typeface="Arial" pitchFamily="34" charset="0"/>
              </a:rPr>
              <a:t>In how </a:t>
            </a:r>
            <a:r>
              <a:rPr lang="en-US" sz="3200" dirty="0" smtClean="0">
                <a:latin typeface="UC Berkeley OS Sign"/>
                <a:cs typeface="Arial" pitchFamily="34" charset="0"/>
                <a:sym typeface="Arial" pitchFamily="34" charset="0"/>
              </a:rPr>
              <a:t>precisely the relationships among them are expressed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 smtClean="0">
                <a:latin typeface="UC Berkeley OS Sign"/>
                <a:cs typeface="Arial" pitchFamily="34" charset="0"/>
                <a:sym typeface="Arial" pitchFamily="34" charset="0"/>
              </a:rPr>
              <a:t>The </a:t>
            </a:r>
            <a:r>
              <a:rPr lang="en-US" sz="3200" dirty="0" smtClean="0">
                <a:latin typeface="UC Berkeley OS Sign"/>
                <a:cs typeface="Arial" pitchFamily="34" charset="0"/>
                <a:sym typeface="Arial" pitchFamily="34" charset="0"/>
              </a:rPr>
              <a:t>simplest ontology is a </a:t>
            </a:r>
            <a:r>
              <a:rPr lang="en-US" sz="3200" dirty="0" smtClean="0">
                <a:latin typeface="UC Berkeley OS Sign"/>
                <a:cs typeface="Arial" pitchFamily="34" charset="0"/>
                <a:sym typeface="Arial" pitchFamily="34" charset="0"/>
              </a:rPr>
              <a:t>dictionary; a thesaurus </a:t>
            </a:r>
            <a:r>
              <a:rPr lang="en-US" sz="3200" dirty="0" smtClean="0">
                <a:latin typeface="UC Berkeley OS Sign"/>
                <a:cs typeface="Arial" pitchFamily="34" charset="0"/>
                <a:sym typeface="Arial" pitchFamily="34" charset="0"/>
              </a:rPr>
              <a:t>is a somewhat more complex </a:t>
            </a:r>
            <a:r>
              <a:rPr lang="en-US" sz="3200" dirty="0" smtClean="0">
                <a:latin typeface="UC Berkeley OS Sign"/>
                <a:cs typeface="Arial" pitchFamily="34" charset="0"/>
                <a:sym typeface="Arial" pitchFamily="34" charset="0"/>
              </a:rPr>
              <a:t>one</a:t>
            </a:r>
            <a:endParaRPr lang="en-US" sz="3200" dirty="0" smtClean="0">
              <a:latin typeface="UC Berkeley OS Sign"/>
              <a:cs typeface="Arial" pitchFamily="34" charset="0"/>
              <a:sym typeface="Arial" pitchFamily="34" charset="0"/>
            </a:endParaRP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 smtClean="0">
                <a:latin typeface="UC Berkeley OS Sign"/>
                <a:cs typeface="Arial" pitchFamily="34" charset="0"/>
                <a:sym typeface="Arial" pitchFamily="34" charset="0"/>
              </a:rPr>
              <a:t>More complete ontologies are expressed using formal logic-based language</a:t>
            </a:r>
          </a:p>
        </p:txBody>
      </p:sp>
    </p:spTree>
    <p:extLst>
      <p:ext uri="{BB962C8B-B14F-4D97-AF65-F5344CB8AC3E}">
        <p14:creationId xmlns:p14="http://schemas.microsoft.com/office/powerpoint/2010/main" val="18186262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27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609600" y="1295400"/>
            <a:ext cx="8036719" cy="1788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4291" tIns="32146" rIns="64291" bIns="32146">
            <a:spAutoFit/>
          </a:bodyPr>
          <a:lstStyle/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</p:txBody>
      </p:sp>
      <p:pic>
        <p:nvPicPr>
          <p:cNvPr id="5" name="Picture 4" descr="AdorationMagi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685800"/>
            <a:ext cx="7883473" cy="598017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28599" y="152400"/>
            <a:ext cx="8630767" cy="5736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2000"/>
              </a:lnSpc>
              <a:spcBef>
                <a:spcPct val="0"/>
              </a:spcBef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4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  <a:sym typeface="UC Berkeley OS Sign"/>
              </a:rPr>
              <a:t>FLASHBACK</a:t>
            </a:r>
            <a:r>
              <a:rPr lang="en-US" sz="3400" b="1" dirty="0" smtClean="0">
                <a:latin typeface="+mj-lt"/>
                <a:ea typeface="+mj-ea"/>
                <a:cs typeface="+mj-cs"/>
                <a:sym typeface="UC Berkeley OS Sign"/>
              </a:rPr>
              <a:t>: Art and Architecture Thesaurus</a:t>
            </a:r>
          </a:p>
        </p:txBody>
      </p:sp>
    </p:spTree>
    <p:extLst>
      <p:ext uri="{BB962C8B-B14F-4D97-AF65-F5344CB8AC3E}">
        <p14:creationId xmlns:p14="http://schemas.microsoft.com/office/powerpoint/2010/main" val="21352601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04800"/>
            <a:ext cx="7467600" cy="1143000"/>
          </a:xfrm>
        </p:spPr>
        <p:txBody>
          <a:bodyPr>
            <a:no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b="1" dirty="0" smtClean="0">
                <a:sym typeface="UC Berkeley OS Sign"/>
              </a:rPr>
              <a:t>Ontological Assertions That Annotate the Food Taxonomy</a:t>
            </a:r>
            <a:endParaRPr lang="en-US" b="1" dirty="0">
              <a:sym typeface="UC Berkeley OS Sign"/>
            </a:endParaRPr>
          </a:p>
        </p:txBody>
      </p:sp>
      <p:pic>
        <p:nvPicPr>
          <p:cNvPr id="3" name="Picture 2" descr="DublinCor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7650" y="1676400"/>
            <a:ext cx="8525746" cy="428093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486650" y="1676400"/>
            <a:ext cx="12867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???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4362" y="6185936"/>
            <a:ext cx="762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The first assertion is also not quite right… It’s hard to be semantically precise</a:t>
            </a:r>
          </a:p>
        </p:txBody>
      </p:sp>
    </p:spTree>
    <p:extLst>
      <p:ext uri="{BB962C8B-B14F-4D97-AF65-F5344CB8AC3E}">
        <p14:creationId xmlns:p14="http://schemas.microsoft.com/office/powerpoint/2010/main" val="3394844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1295400"/>
            <a:ext cx="2514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TDO</a:t>
            </a:r>
            <a:br>
              <a:rPr lang="en-US" b="1" dirty="0" smtClean="0"/>
            </a:br>
            <a:r>
              <a:rPr lang="en-US" b="1" dirty="0" smtClean="0"/>
              <a:t> Figure 6.2</a:t>
            </a:r>
            <a:endParaRPr lang="en-US" b="1" dirty="0"/>
          </a:p>
        </p:txBody>
      </p:sp>
      <p:pic>
        <p:nvPicPr>
          <p:cNvPr id="3" name="Picture 2" descr="DublinCor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457200"/>
            <a:ext cx="5685367" cy="6019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89134" y="3684149"/>
            <a:ext cx="24680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Oops! This should say “has part”</a:t>
            </a:r>
            <a:endParaRPr lang="en-US" sz="2400" dirty="0"/>
          </a:p>
        </p:txBody>
      </p:sp>
      <p:sp>
        <p:nvSpPr>
          <p:cNvPr id="6" name="Oval 5"/>
          <p:cNvSpPr/>
          <p:nvPr/>
        </p:nvSpPr>
        <p:spPr>
          <a:xfrm>
            <a:off x="5913967" y="3528148"/>
            <a:ext cx="2743200" cy="1143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1828800" y="3684149"/>
            <a:ext cx="4061354" cy="471935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9696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630660" y="304800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smtClean="0"/>
              <a:t>Five Perspectives on Relationships (1)</a:t>
            </a:r>
            <a:endParaRPr lang="en-US" sz="3400" dirty="0" smtClean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3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616146" y="1509233"/>
            <a:ext cx="8036719" cy="4648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4291" tIns="32146" rIns="64291" bIns="32146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 smtClean="0">
                <a:latin typeface="UC Berkeley OS Sign"/>
                <a:cs typeface="Arial" pitchFamily="34" charset="0"/>
                <a:sym typeface="Arial" pitchFamily="34" charset="0"/>
              </a:rPr>
              <a:t>SEMANTIC: the meaning of the association  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 smtClean="0">
                <a:latin typeface="UC Berkeley OS Sign"/>
                <a:cs typeface="Arial" pitchFamily="34" charset="0"/>
                <a:sym typeface="Arial" pitchFamily="34" charset="0"/>
              </a:rPr>
              <a:t>LEXICAL: how the conceptual description of a relationship is expressed using words in a </a:t>
            </a:r>
            <a:r>
              <a:rPr lang="en-US" sz="3200" dirty="0" smtClean="0">
                <a:solidFill>
                  <a:srgbClr val="FF0000"/>
                </a:solidFill>
                <a:latin typeface="UC Berkeley OS Sign"/>
                <a:cs typeface="Arial" pitchFamily="34" charset="0"/>
                <a:sym typeface="Arial" pitchFamily="34" charset="0"/>
              </a:rPr>
              <a:t>specific language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 smtClean="0">
                <a:latin typeface="UC Berkeley OS Sign"/>
                <a:cs typeface="Arial" pitchFamily="34" charset="0"/>
                <a:sym typeface="Arial" pitchFamily="34" charset="0"/>
              </a:rPr>
              <a:t>STRUCTURAL: analyzes the patterns of association, arrangement, proximity, or connection between resources  (and often ignores the reasons for them</a:t>
            </a:r>
            <a:r>
              <a:rPr lang="en-US" sz="3200" dirty="0" smtClean="0">
                <a:latin typeface="UC Berkeley OS Sign"/>
                <a:cs typeface="Arial" pitchFamily="34" charset="0"/>
                <a:sym typeface="Arial" pitchFamily="34" charset="0"/>
              </a:rPr>
              <a:t>) </a:t>
            </a:r>
            <a:endParaRPr lang="en-US" sz="3200" dirty="0" smtClean="0">
              <a:latin typeface="UC Berkeley OS Sign"/>
              <a:cs typeface="Arial" pitchFamily="34" charset="0"/>
              <a:sym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94" y="36576"/>
            <a:ext cx="859611" cy="86570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890499" y="24384"/>
            <a:ext cx="8228707" cy="1190997"/>
          </a:xfrm>
        </p:spPr>
        <p:txBody>
          <a:bodyPr>
            <a:no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b="1" dirty="0" smtClean="0">
                <a:sym typeface="UC Berkeley OS Sign"/>
              </a:rPr>
              <a:t>Part-Whole (Meronymic) Inclusion</a:t>
            </a: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30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571499" y="1190997"/>
            <a:ext cx="8000107" cy="5259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 smtClean="0">
                <a:latin typeface="UC Berkeley OS Sign"/>
                <a:cs typeface="Arial" pitchFamily="34" charset="0"/>
                <a:sym typeface="Arial" pitchFamily="34" charset="0"/>
              </a:rPr>
              <a:t>A resource class or instance can contain another as physical or logical parts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 smtClean="0">
                <a:latin typeface="UC Berkeley OS Sign"/>
                <a:cs typeface="Arial" pitchFamily="34" charset="0"/>
                <a:sym typeface="Arial" pitchFamily="34" charset="0"/>
              </a:rPr>
              <a:t>Expressed using “</a:t>
            </a:r>
            <a:r>
              <a:rPr lang="en-US" sz="3200" i="1" dirty="0" smtClean="0">
                <a:latin typeface="UC Berkeley OS Sign"/>
                <a:cs typeface="Arial" pitchFamily="34" charset="0"/>
                <a:sym typeface="Arial" pitchFamily="34" charset="0"/>
              </a:rPr>
              <a:t>is-part-of</a:t>
            </a:r>
            <a:r>
              <a:rPr lang="en-US" sz="3200" dirty="0" smtClean="0">
                <a:latin typeface="UC Berkeley OS Sign"/>
                <a:cs typeface="Arial" pitchFamily="34" charset="0"/>
                <a:sym typeface="Arial" pitchFamily="34" charset="0"/>
              </a:rPr>
              <a:t>,” “i</a:t>
            </a:r>
            <a:r>
              <a:rPr lang="en-US" sz="3200" i="1" dirty="0" smtClean="0">
                <a:latin typeface="UC Berkeley OS Sign"/>
                <a:cs typeface="Arial" pitchFamily="34" charset="0"/>
                <a:sym typeface="Arial" pitchFamily="34" charset="0"/>
              </a:rPr>
              <a:t>s-partly</a:t>
            </a:r>
            <a:r>
              <a:rPr lang="en-US" sz="3200" dirty="0" smtClean="0">
                <a:latin typeface="UC Berkeley OS Sign"/>
                <a:cs typeface="Arial" pitchFamily="34" charset="0"/>
                <a:sym typeface="Arial" pitchFamily="34" charset="0"/>
              </a:rPr>
              <a:t>,” or with other similar predicate expressions</a:t>
            </a:r>
          </a:p>
          <a:p>
            <a:pPr marL="800100" lvl="1" indent="-342900" eaLnBrk="0" fontAlgn="base" hangingPunct="0">
              <a:lnSpc>
                <a:spcPct val="93000"/>
              </a:lnSpc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 smtClean="0">
                <a:latin typeface="UC Berkeley OS Sign"/>
                <a:cs typeface="Arial" pitchFamily="34" charset="0"/>
                <a:sym typeface="Arial" pitchFamily="34" charset="0"/>
              </a:rPr>
              <a:t>The engine </a:t>
            </a:r>
            <a:r>
              <a:rPr lang="en-US" sz="3200" dirty="0" smtClean="0">
                <a:solidFill>
                  <a:srgbClr val="FF0000"/>
                </a:solidFill>
                <a:latin typeface="UC Berkeley OS Sign"/>
                <a:cs typeface="Arial" pitchFamily="34" charset="0"/>
                <a:sym typeface="Arial" pitchFamily="34" charset="0"/>
              </a:rPr>
              <a:t>is part of </a:t>
            </a:r>
            <a:r>
              <a:rPr lang="en-US" sz="3200" dirty="0" smtClean="0">
                <a:latin typeface="UC Berkeley OS Sign"/>
                <a:cs typeface="Arial" pitchFamily="34" charset="0"/>
                <a:sym typeface="Arial" pitchFamily="34" charset="0"/>
              </a:rPr>
              <a:t>the car</a:t>
            </a:r>
          </a:p>
          <a:p>
            <a:pPr marL="800100" lvl="1" indent="-342900" eaLnBrk="0" fontAlgn="base" hangingPunct="0">
              <a:lnSpc>
                <a:spcPct val="93000"/>
              </a:lnSpc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 smtClean="0">
                <a:latin typeface="UC Berkeley OS Sign"/>
                <a:cs typeface="Arial" pitchFamily="34" charset="0"/>
                <a:sym typeface="Arial" pitchFamily="34" charset="0"/>
              </a:rPr>
              <a:t>The book </a:t>
            </a:r>
            <a:r>
              <a:rPr lang="en-US" sz="3200" dirty="0" smtClean="0">
                <a:solidFill>
                  <a:srgbClr val="FF0000"/>
                </a:solidFill>
                <a:latin typeface="UC Berkeley OS Sign"/>
                <a:cs typeface="Arial" pitchFamily="34" charset="0"/>
                <a:sym typeface="Arial" pitchFamily="34" charset="0"/>
              </a:rPr>
              <a:t>is part of </a:t>
            </a:r>
            <a:r>
              <a:rPr lang="en-US" sz="3200" dirty="0" smtClean="0">
                <a:latin typeface="UC Berkeley OS Sign"/>
                <a:cs typeface="Arial" pitchFamily="34" charset="0"/>
                <a:sym typeface="Arial" pitchFamily="34" charset="0"/>
              </a:rPr>
              <a:t>the library</a:t>
            </a:r>
          </a:p>
          <a:p>
            <a:pPr marL="800100" lvl="1" indent="-342900" eaLnBrk="0" fontAlgn="base" hangingPunct="0">
              <a:lnSpc>
                <a:spcPct val="93000"/>
              </a:lnSpc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 smtClean="0">
                <a:latin typeface="UC Berkeley OS Sign"/>
                <a:cs typeface="Arial" pitchFamily="34" charset="0"/>
                <a:sym typeface="Arial" pitchFamily="34" charset="0"/>
              </a:rPr>
              <a:t>Wine </a:t>
            </a:r>
            <a:r>
              <a:rPr lang="en-US" sz="3200" dirty="0" smtClean="0">
                <a:solidFill>
                  <a:srgbClr val="FF0000"/>
                </a:solidFill>
                <a:latin typeface="UC Berkeley OS Sign"/>
                <a:cs typeface="Arial" pitchFamily="34" charset="0"/>
                <a:sym typeface="Arial" pitchFamily="34" charset="0"/>
              </a:rPr>
              <a:t>is partly </a:t>
            </a:r>
            <a:r>
              <a:rPr lang="en-US" sz="3200" dirty="0" smtClean="0">
                <a:latin typeface="UC Berkeley OS Sign"/>
                <a:cs typeface="Arial" pitchFamily="34" charset="0"/>
                <a:sym typeface="Arial" pitchFamily="34" charset="0"/>
              </a:rPr>
              <a:t>alcohol </a:t>
            </a:r>
          </a:p>
          <a:p>
            <a:pPr marL="800100" lvl="1" indent="-342900" eaLnBrk="0" fontAlgn="base" hangingPunct="0">
              <a:lnSpc>
                <a:spcPct val="93000"/>
              </a:lnSpc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 smtClean="0">
                <a:latin typeface="UC Berkeley OS Sign"/>
                <a:cs typeface="Arial" pitchFamily="34" charset="0"/>
                <a:sym typeface="Arial" pitchFamily="34" charset="0"/>
              </a:rPr>
              <a:t>The Napa Valley </a:t>
            </a:r>
            <a:r>
              <a:rPr lang="en-US" sz="3200" dirty="0" smtClean="0">
                <a:solidFill>
                  <a:srgbClr val="FF0000"/>
                </a:solidFill>
                <a:latin typeface="UC Berkeley OS Sign"/>
                <a:cs typeface="Arial" pitchFamily="34" charset="0"/>
                <a:sym typeface="Arial" pitchFamily="34" charset="0"/>
              </a:rPr>
              <a:t>is part of </a:t>
            </a:r>
            <a:r>
              <a:rPr lang="en-US" sz="3200" dirty="0" smtClean="0">
                <a:latin typeface="UC Berkeley OS Sign"/>
                <a:cs typeface="Arial" pitchFamily="34" charset="0"/>
                <a:sym typeface="Arial" pitchFamily="34" charset="0"/>
              </a:rPr>
              <a:t>Northern California</a:t>
            </a:r>
          </a:p>
          <a:p>
            <a:pPr marL="800100" lvl="1" indent="-342900" eaLnBrk="0" fontAlgn="base" hangingPunct="0">
              <a:lnSpc>
                <a:spcPct val="93000"/>
              </a:lnSpc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 smtClean="0">
                <a:latin typeface="UC Berkeley OS Sign"/>
                <a:cs typeface="Arial" pitchFamily="34" charset="0"/>
                <a:sym typeface="Arial" pitchFamily="34" charset="0"/>
              </a:rPr>
              <a:t>Extra time </a:t>
            </a:r>
            <a:r>
              <a:rPr lang="en-US" sz="3200" dirty="0" smtClean="0">
                <a:solidFill>
                  <a:srgbClr val="FF0000"/>
                </a:solidFill>
                <a:latin typeface="UC Berkeley OS Sign"/>
                <a:cs typeface="Arial" pitchFamily="34" charset="0"/>
                <a:sym typeface="Arial" pitchFamily="34" charset="0"/>
              </a:rPr>
              <a:t>is part of </a:t>
            </a:r>
            <a:r>
              <a:rPr lang="en-US" sz="3200" dirty="0" smtClean="0">
                <a:latin typeface="UC Berkeley OS Sign"/>
                <a:cs typeface="Arial" pitchFamily="34" charset="0"/>
                <a:sym typeface="Arial" pitchFamily="34" charset="0"/>
              </a:rPr>
              <a:t>a football match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28" y="174837"/>
            <a:ext cx="865707" cy="86570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7162800" cy="1143000"/>
          </a:xfrm>
        </p:spPr>
        <p:txBody>
          <a:bodyPr>
            <a:no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b="1" dirty="0"/>
              <a:t>Part-Whole Relationship (Component-Object)</a:t>
            </a:r>
          </a:p>
        </p:txBody>
      </p:sp>
      <p:pic>
        <p:nvPicPr>
          <p:cNvPr id="3" name="Picture 2" descr="DublinCor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1600200"/>
            <a:ext cx="8411375" cy="47947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ages-na.ssl-images-amazon.com/images/I/51YCGd%2BY7iL._SX398_BO1,204,203,200_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" y="1066800"/>
            <a:ext cx="4328160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181600" y="1190997"/>
            <a:ext cx="37338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en-US" sz="2800" b="1" dirty="0" smtClean="0"/>
              <a:t>Entities</a:t>
            </a:r>
          </a:p>
          <a:p>
            <a:pPr marL="514350" indent="-514350">
              <a:buAutoNum type="arabicPeriod"/>
            </a:pPr>
            <a:r>
              <a:rPr lang="en-US" sz="2800" b="1" dirty="0" smtClean="0"/>
              <a:t>The Nature of an Information System</a:t>
            </a:r>
          </a:p>
          <a:p>
            <a:pPr marL="514350" indent="-514350">
              <a:buAutoNum type="arabicPeriod"/>
            </a:pPr>
            <a:r>
              <a:rPr lang="en-US" sz="2800" b="1" dirty="0" smtClean="0"/>
              <a:t>Naming</a:t>
            </a:r>
          </a:p>
          <a:p>
            <a:pPr marL="514350" indent="-514350">
              <a:buAutoNum type="arabicPeriod"/>
            </a:pPr>
            <a:r>
              <a:rPr lang="en-US" sz="2800" b="1" dirty="0" smtClean="0"/>
              <a:t>Relationships</a:t>
            </a:r>
          </a:p>
          <a:p>
            <a:pPr marL="514350" indent="-514350">
              <a:buAutoNum type="arabicPeriod"/>
            </a:pPr>
            <a:r>
              <a:rPr lang="en-US" sz="2800" b="1" dirty="0" smtClean="0"/>
              <a:t>Attributes</a:t>
            </a:r>
          </a:p>
          <a:p>
            <a:pPr marL="514350" indent="-514350">
              <a:buAutoNum type="arabicPeriod"/>
            </a:pPr>
            <a:r>
              <a:rPr lang="en-US" sz="2800" b="1" dirty="0" smtClean="0"/>
              <a:t>Types and Categories and Sets</a:t>
            </a:r>
          </a:p>
          <a:p>
            <a:pPr marL="514350" indent="-514350">
              <a:buAutoNum type="arabicPeriod"/>
            </a:pPr>
            <a:r>
              <a:rPr lang="en-US" sz="2800" b="1" dirty="0" smtClean="0"/>
              <a:t>Models</a:t>
            </a:r>
          </a:p>
          <a:p>
            <a:pPr marL="514350" indent="-514350">
              <a:buAutoNum type="arabicPeriod"/>
            </a:pPr>
            <a:r>
              <a:rPr lang="en-US" sz="2800" b="1" dirty="0" smtClean="0"/>
              <a:t>The Record Model</a:t>
            </a:r>
          </a:p>
          <a:p>
            <a:pPr marL="514350" indent="-514350">
              <a:buAutoNum type="arabicPeriod"/>
            </a:pPr>
            <a:r>
              <a:rPr lang="en-US" sz="2800" b="1" dirty="0" smtClean="0"/>
              <a:t>Philosophy</a:t>
            </a:r>
            <a:endParaRPr lang="en-US" sz="2800" b="1" dirty="0"/>
          </a:p>
        </p:txBody>
      </p:sp>
      <p:sp>
        <p:nvSpPr>
          <p:cNvPr id="5" name="Rectangle 1"/>
          <p:cNvSpPr>
            <a:spLocks noGrp="1" noChangeArrowheads="1"/>
          </p:cNvSpPr>
          <p:nvPr>
            <p:ph type="title"/>
          </p:nvPr>
        </p:nvSpPr>
        <p:spPr>
          <a:xfrm>
            <a:off x="274320" y="0"/>
            <a:ext cx="6355080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smtClean="0">
                <a:sym typeface="UC Berkeley OS Sign"/>
              </a:rPr>
              <a:t>Chapters are Parts-of A  Book</a:t>
            </a:r>
            <a:endParaRPr lang="en-US" sz="3400" dirty="0" smtClean="0">
              <a:sym typeface="UC Berkeley OS Sign"/>
            </a:endParaRPr>
          </a:p>
        </p:txBody>
      </p:sp>
    </p:spTree>
    <p:extLst>
      <p:ext uri="{BB962C8B-B14F-4D97-AF65-F5344CB8AC3E}">
        <p14:creationId xmlns:p14="http://schemas.microsoft.com/office/powerpoint/2010/main" val="555491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8707" cy="1190997"/>
          </a:xfrm>
        </p:spPr>
        <p:txBody>
          <a:bodyPr>
            <a:no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b="1" dirty="0" smtClean="0">
                <a:sym typeface="UC Berkeley OS Sign"/>
              </a:rPr>
              <a:t>Topological, Locative, and Temporal Inclusion</a:t>
            </a: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33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441959" y="1524000"/>
            <a:ext cx="8243947" cy="4995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 smtClean="0">
                <a:latin typeface="UC Berkeley OS Sign"/>
                <a:cs typeface="Arial" pitchFamily="34" charset="0"/>
                <a:sym typeface="Arial" pitchFamily="34" charset="0"/>
              </a:rPr>
              <a:t>A relationship between container, area, or time period and something it surrounds or contains (expressed using “</a:t>
            </a:r>
            <a:r>
              <a:rPr lang="en-US" sz="3200" i="1" dirty="0" smtClean="0">
                <a:latin typeface="UC Berkeley OS Sign"/>
                <a:cs typeface="Arial" pitchFamily="34" charset="0"/>
                <a:sym typeface="Arial" pitchFamily="34" charset="0"/>
              </a:rPr>
              <a:t>is in</a:t>
            </a:r>
            <a:r>
              <a:rPr lang="en-US" sz="3200" dirty="0" smtClean="0">
                <a:latin typeface="UC Berkeley OS Sign"/>
                <a:cs typeface="Arial" pitchFamily="34" charset="0"/>
                <a:sym typeface="Arial" pitchFamily="34" charset="0"/>
              </a:rPr>
              <a:t>”)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 smtClean="0">
                <a:latin typeface="UC Berkeley OS Sign"/>
                <a:cs typeface="Arial" pitchFamily="34" charset="0"/>
                <a:sym typeface="Arial" pitchFamily="34" charset="0"/>
              </a:rPr>
              <a:t>But unlike part-whole inclusion, the contained thing is not part of the container</a:t>
            </a:r>
          </a:p>
          <a:p>
            <a:pPr marL="800100" lvl="1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 smtClean="0">
                <a:latin typeface="UC Berkeley OS Sign"/>
                <a:cs typeface="Arial" pitchFamily="34" charset="0"/>
                <a:sym typeface="Arial" pitchFamily="34" charset="0"/>
              </a:rPr>
              <a:t>The Vatican City </a:t>
            </a:r>
            <a:r>
              <a:rPr lang="en-US" sz="3200" dirty="0" smtClean="0">
                <a:solidFill>
                  <a:srgbClr val="FF0000"/>
                </a:solidFill>
                <a:latin typeface="UC Berkeley OS Sign"/>
                <a:cs typeface="Arial" pitchFamily="34" charset="0"/>
                <a:sym typeface="Arial" pitchFamily="34" charset="0"/>
              </a:rPr>
              <a:t>is in </a:t>
            </a:r>
            <a:r>
              <a:rPr lang="en-US" sz="3200" dirty="0" smtClean="0">
                <a:latin typeface="UC Berkeley OS Sign"/>
                <a:cs typeface="Arial" pitchFamily="34" charset="0"/>
                <a:sym typeface="Arial" pitchFamily="34" charset="0"/>
              </a:rPr>
              <a:t>Italy</a:t>
            </a:r>
          </a:p>
          <a:p>
            <a:pPr marL="800100" lvl="1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 smtClean="0">
                <a:latin typeface="UC Berkeley OS Sign"/>
                <a:cs typeface="Arial" pitchFamily="34" charset="0"/>
                <a:sym typeface="Arial" pitchFamily="34" charset="0"/>
              </a:rPr>
              <a:t>The meeting </a:t>
            </a:r>
            <a:r>
              <a:rPr lang="en-US" sz="3200" dirty="0" smtClean="0">
                <a:solidFill>
                  <a:srgbClr val="FF0000"/>
                </a:solidFill>
                <a:latin typeface="UC Berkeley OS Sign"/>
                <a:cs typeface="Arial" pitchFamily="34" charset="0"/>
                <a:sym typeface="Arial" pitchFamily="34" charset="0"/>
              </a:rPr>
              <a:t>is in </a:t>
            </a:r>
            <a:r>
              <a:rPr lang="en-US" sz="3200" dirty="0" smtClean="0">
                <a:latin typeface="UC Berkeley OS Sign"/>
                <a:cs typeface="Arial" pitchFamily="34" charset="0"/>
                <a:sym typeface="Arial" pitchFamily="34" charset="0"/>
              </a:rPr>
              <a:t>the </a:t>
            </a:r>
            <a:r>
              <a:rPr lang="en-US" sz="3200" dirty="0" smtClean="0">
                <a:latin typeface="UC Berkeley OS Sign"/>
                <a:cs typeface="Arial" pitchFamily="34" charset="0"/>
                <a:sym typeface="Arial" pitchFamily="34" charset="0"/>
              </a:rPr>
              <a:t>afternoon</a:t>
            </a:r>
            <a:endParaRPr lang="en-US" sz="2800" dirty="0">
              <a:latin typeface="UC Berkeley OS Sign"/>
              <a:cs typeface="Arial" pitchFamily="34" charset="0"/>
              <a:sym typeface="Arial" pitchFamily="34" charset="0"/>
            </a:endParaRPr>
          </a:p>
          <a:p>
            <a:pPr lvl="1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</a:pPr>
            <a:r>
              <a:rPr lang="en-US" sz="2800" b="1" i="1" dirty="0" smtClean="0">
                <a:solidFill>
                  <a:srgbClr val="FF0000"/>
                </a:solidFill>
                <a:latin typeface="UC Berkeley OS Sign"/>
                <a:cs typeface="Arial" pitchFamily="34" charset="0"/>
                <a:sym typeface="Arial" pitchFamily="34" charset="0"/>
              </a:rPr>
              <a:t>“IS A”, “IS PART OF”, “IS IN” DO </a:t>
            </a:r>
            <a:r>
              <a:rPr lang="en-US" sz="2800" b="1" i="1" u="sng" dirty="0" smtClean="0">
                <a:solidFill>
                  <a:srgbClr val="FF0000"/>
                </a:solidFill>
                <a:latin typeface="UC Berkeley OS Sign"/>
                <a:cs typeface="Arial" pitchFamily="34" charset="0"/>
                <a:sym typeface="Arial" pitchFamily="34" charset="0"/>
              </a:rPr>
              <a:t>NOT</a:t>
            </a:r>
            <a:r>
              <a:rPr lang="en-US" sz="2800" b="1" i="1" dirty="0" smtClean="0">
                <a:solidFill>
                  <a:srgbClr val="FF0000"/>
                </a:solidFill>
                <a:latin typeface="UC Berkeley OS Sign"/>
                <a:cs typeface="Arial" pitchFamily="34" charset="0"/>
                <a:sym typeface="Arial" pitchFamily="34" charset="0"/>
              </a:rPr>
              <a:t> MEAN THE SAME THING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3" y="228600"/>
            <a:ext cx="865707" cy="86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6132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81000"/>
            <a:ext cx="3902647" cy="296703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762" y="3505200"/>
            <a:ext cx="4157365" cy="30403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3400" y="762000"/>
            <a:ext cx="3505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+mj-lt"/>
              </a:rPr>
              <a:t>Crimea “In” Ukraine – Google Map in Russia</a:t>
            </a:r>
            <a:endParaRPr lang="en-US" sz="3600" b="1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62" y="4148227"/>
            <a:ext cx="3962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+mj-lt"/>
              </a:rPr>
              <a:t>Crimea “Part of” Ukraine – Google Map in Ukraine</a:t>
            </a:r>
          </a:p>
        </p:txBody>
      </p:sp>
      <p:sp>
        <p:nvSpPr>
          <p:cNvPr id="6" name="Oval 5"/>
          <p:cNvSpPr/>
          <p:nvPr/>
        </p:nvSpPr>
        <p:spPr>
          <a:xfrm>
            <a:off x="5570823" y="1774566"/>
            <a:ext cx="1905000" cy="1483519"/>
          </a:xfrm>
          <a:prstGeom prst="ellipse">
            <a:avLst/>
          </a:prstGeom>
          <a:noFill/>
          <a:ln w="508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791200" y="4741603"/>
            <a:ext cx="1905000" cy="1483519"/>
          </a:xfrm>
          <a:prstGeom prst="ellipse">
            <a:avLst/>
          </a:prstGeom>
          <a:noFill/>
          <a:ln w="508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594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37653" y="0"/>
            <a:ext cx="8991599" cy="1190997"/>
          </a:xfrm>
        </p:spPr>
        <p:txBody>
          <a:bodyPr>
            <a:norm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smtClean="0">
                <a:sym typeface="UC Berkeley OS Sign"/>
              </a:rPr>
              <a:t>“</a:t>
            </a:r>
            <a:r>
              <a:rPr lang="en-US" sz="3600" b="1" dirty="0" smtClean="0">
                <a:sym typeface="UC Berkeley OS Sign"/>
              </a:rPr>
              <a:t>Attribution” Relationships</a:t>
            </a: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35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96367" y="1015456"/>
            <a:ext cx="8763000" cy="5798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 smtClean="0">
                <a:latin typeface="UC Berkeley OS Sign"/>
                <a:cs typeface="Arial" pitchFamily="34" charset="0"/>
                <a:sym typeface="Arial" pitchFamily="34" charset="0"/>
              </a:rPr>
              <a:t>In contrast to inclusion expressions that state relationships between resources, attribution relationships </a:t>
            </a:r>
            <a:r>
              <a:rPr lang="en-US" sz="3200" dirty="0" smtClean="0">
                <a:solidFill>
                  <a:srgbClr val="FF0000"/>
                </a:solidFill>
                <a:latin typeface="UC Berkeley OS Sign"/>
                <a:cs typeface="Arial" pitchFamily="34" charset="0"/>
                <a:sym typeface="Arial" pitchFamily="34" charset="0"/>
              </a:rPr>
              <a:t>assert or assign values to properties </a:t>
            </a:r>
            <a:r>
              <a:rPr lang="en-US" sz="3200" dirty="0" smtClean="0">
                <a:latin typeface="UC Berkeley OS Sign"/>
                <a:cs typeface="Arial" pitchFamily="34" charset="0"/>
                <a:sym typeface="Arial" pitchFamily="34" charset="0"/>
              </a:rPr>
              <a:t>for a particular resource 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 smtClean="0">
                <a:latin typeface="UC Berkeley OS Sign"/>
                <a:cs typeface="Arial" pitchFamily="34" charset="0"/>
                <a:sym typeface="Arial" pitchFamily="34" charset="0"/>
              </a:rPr>
              <a:t>Attribution </a:t>
            </a:r>
            <a:r>
              <a:rPr lang="en-US" sz="3200" dirty="0" smtClean="0">
                <a:latin typeface="UC Berkeley OS Sign"/>
                <a:cs typeface="Arial" pitchFamily="34" charset="0"/>
                <a:sym typeface="Arial" pitchFamily="34" charset="0"/>
              </a:rPr>
              <a:t>can be a </a:t>
            </a:r>
            <a:r>
              <a:rPr lang="en-US" sz="3200" dirty="0" smtClean="0">
                <a:latin typeface="UC Berkeley OS Sign"/>
                <a:cs typeface="Arial" pitchFamily="34" charset="0"/>
                <a:sym typeface="Arial" pitchFamily="34" charset="0"/>
              </a:rPr>
              <a:t>binary relationship whose predicate has a single argument:</a:t>
            </a:r>
          </a:p>
          <a:p>
            <a:pPr marL="1257300" lvl="3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</a:pPr>
            <a:r>
              <a:rPr lang="en-US" sz="3200" dirty="0" smtClean="0">
                <a:latin typeface="UC Berkeley OS Sign"/>
                <a:cs typeface="Arial" pitchFamily="34" charset="0"/>
                <a:sym typeface="Arial" pitchFamily="34" charset="0"/>
              </a:rPr>
              <a:t>Martin the Gecko =&gt; is-small </a:t>
            </a:r>
          </a:p>
          <a:p>
            <a:pPr marL="1257300" lvl="3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</a:pPr>
            <a:r>
              <a:rPr lang="en-US" sz="3200" dirty="0" smtClean="0">
                <a:latin typeface="UC Berkeley OS Sign"/>
                <a:cs typeface="Arial" pitchFamily="34" charset="0"/>
                <a:sym typeface="Arial" pitchFamily="34" charset="0"/>
              </a:rPr>
              <a:t>"Title" : "Moby Dick“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 smtClean="0">
                <a:latin typeface="UC Berkeley OS Sign"/>
                <a:cs typeface="Arial" pitchFamily="34" charset="0"/>
                <a:sym typeface="Arial" pitchFamily="34" charset="0"/>
              </a:rPr>
              <a:t>Or with two arguments: </a:t>
            </a:r>
          </a:p>
          <a:p>
            <a:pPr marL="1257300" lvl="3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</a:pPr>
            <a:r>
              <a:rPr lang="en-US" sz="3200" dirty="0" smtClean="0">
                <a:latin typeface="UC Berkeley OS Sign"/>
                <a:cs typeface="Arial" pitchFamily="34" charset="0"/>
                <a:sym typeface="Arial" pitchFamily="34" charset="0"/>
              </a:rPr>
              <a:t>Martin =&gt; has-size =&gt; small</a:t>
            </a: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5344" y="4038600"/>
            <a:ext cx="2414023" cy="241402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74875"/>
            <a:ext cx="865707" cy="86570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543596" y="228600"/>
            <a:ext cx="8228707" cy="1190997"/>
          </a:xfrm>
        </p:spPr>
        <p:txBody>
          <a:bodyPr>
            <a:norm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b="1" dirty="0" smtClean="0">
                <a:sym typeface="UC Berkeley OS Sign"/>
              </a:rPr>
              <a:t>The Semantics of “Attribution”</a:t>
            </a: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36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637728" y="1600200"/>
            <a:ext cx="4038600" cy="2354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 smtClean="0">
                <a:latin typeface="UC Berkeley OS Sign"/>
                <a:cs typeface="Arial" pitchFamily="34" charset="0"/>
                <a:sym typeface="Arial" pitchFamily="34" charset="0"/>
              </a:rPr>
              <a:t>There </a:t>
            </a:r>
            <a:r>
              <a:rPr lang="en-US" sz="3200" dirty="0">
                <a:latin typeface="UC Berkeley OS Sign"/>
                <a:cs typeface="Arial" pitchFamily="34" charset="0"/>
                <a:sym typeface="Arial" pitchFamily="34" charset="0"/>
              </a:rPr>
              <a:t>are often many different ways of expressing equivalent attribute values</a:t>
            </a:r>
            <a:r>
              <a:rPr lang="en-US" sz="3200" dirty="0" smtClean="0">
                <a:latin typeface="UC Berkeley OS Sign"/>
                <a:cs typeface="Arial" pitchFamily="34" charset="0"/>
                <a:sym typeface="Arial" pitchFamily="34" charset="0"/>
              </a:rPr>
              <a:t>.</a:t>
            </a:r>
            <a:endParaRPr lang="en-US" sz="3200" dirty="0">
              <a:latin typeface="UC Berkeley OS Sign"/>
              <a:cs typeface="Arial" pitchFamily="34" charset="0"/>
              <a:sym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5075" y="1395213"/>
            <a:ext cx="3048000" cy="304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2112" y="4602480"/>
            <a:ext cx="7110288" cy="1927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>
                <a:solidFill>
                  <a:prstClr val="black"/>
                </a:solidFill>
                <a:latin typeface="UC Berkeley OS Sign"/>
                <a:cs typeface="Arial" pitchFamily="34" charset="0"/>
                <a:sym typeface="Arial" pitchFamily="34" charset="0"/>
              </a:rPr>
              <a:t>Martin → has-size → 6 inches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>
                <a:solidFill>
                  <a:prstClr val="black"/>
                </a:solidFill>
                <a:latin typeface="UC Berkeley OS Sign"/>
                <a:cs typeface="Arial" pitchFamily="34" charset="0"/>
                <a:sym typeface="Arial" pitchFamily="34" charset="0"/>
              </a:rPr>
              <a:t>Martin → has size → 152 mm </a:t>
            </a:r>
          </a:p>
          <a:p>
            <a:pPr lvl="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</a:pPr>
            <a:r>
              <a:rPr lang="en-US" sz="3200" dirty="0" smtClean="0">
                <a:solidFill>
                  <a:srgbClr val="FF0000"/>
                </a:solidFill>
                <a:latin typeface="UC Berkeley OS Sign"/>
                <a:cs typeface="Arial" pitchFamily="34" charset="0"/>
                <a:sym typeface="Arial" pitchFamily="34" charset="0"/>
              </a:rPr>
              <a:t>	Do </a:t>
            </a:r>
            <a:r>
              <a:rPr lang="en-US" sz="3200" dirty="0">
                <a:solidFill>
                  <a:srgbClr val="FF0000"/>
                </a:solidFill>
                <a:latin typeface="UC Berkeley OS Sign"/>
                <a:cs typeface="Arial" pitchFamily="34" charset="0"/>
                <a:sym typeface="Arial" pitchFamily="34" charset="0"/>
              </a:rPr>
              <a:t>these mean the same thing?</a:t>
            </a:r>
          </a:p>
        </p:txBody>
      </p:sp>
    </p:spTree>
    <p:extLst>
      <p:ext uri="{BB962C8B-B14F-4D97-AF65-F5344CB8AC3E}">
        <p14:creationId xmlns:p14="http://schemas.microsoft.com/office/powerpoint/2010/main" val="33923722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8707" cy="1190997"/>
          </a:xfrm>
        </p:spPr>
        <p:txBody>
          <a:bodyPr>
            <a:no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b="1" dirty="0" smtClean="0">
                <a:sym typeface="UC Berkeley OS Sign"/>
              </a:rPr>
              <a:t>Properties of Semantic Relationships: Symmetry (1)</a:t>
            </a: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37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457200" y="2286000"/>
            <a:ext cx="8534400" cy="3732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 smtClean="0">
                <a:latin typeface="UC Berkeley OS Sign"/>
                <a:cs typeface="Arial" pitchFamily="34" charset="0"/>
                <a:sym typeface="Arial" pitchFamily="34" charset="0"/>
              </a:rPr>
              <a:t>SYMMETRY: the order in which the arguments of a binary relationship doesn't matter</a:t>
            </a:r>
          </a:p>
          <a:p>
            <a:pPr marL="800100" lvl="1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</a:pPr>
            <a:r>
              <a:rPr lang="en-US" sz="3200" dirty="0" smtClean="0">
                <a:latin typeface="UC Berkeley OS Sign"/>
                <a:cs typeface="Arial" pitchFamily="34" charset="0"/>
                <a:sym typeface="Arial" pitchFamily="34" charset="0"/>
              </a:rPr>
              <a:t>Homer Simpson =&gt; is-married-to =&gt; Marge Simpson</a:t>
            </a:r>
          </a:p>
          <a:p>
            <a:pPr marL="800100" lvl="1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</a:pPr>
            <a:r>
              <a:rPr lang="en-US" sz="3200" dirty="0" smtClean="0">
                <a:latin typeface="UC Berkeley OS Sign"/>
                <a:cs typeface="Arial" pitchFamily="34" charset="0"/>
                <a:sym typeface="Arial" pitchFamily="34" charset="0"/>
              </a:rPr>
              <a:t>Marge Simpson =&gt; is-married-to =&gt; Homer Simpson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768" y="176746"/>
            <a:ext cx="865707" cy="86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0916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685800"/>
            <a:ext cx="8228707" cy="1190997"/>
          </a:xfrm>
        </p:spPr>
        <p:txBody>
          <a:bodyPr>
            <a:no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b="1" dirty="0" smtClean="0">
                <a:sym typeface="UC Berkeley OS Sign"/>
              </a:rPr>
              <a:t>Properties of Semantic Relationships: Symmetry (2)</a:t>
            </a: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38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457200" y="2286000"/>
            <a:ext cx="8534400" cy="3274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 smtClean="0">
                <a:latin typeface="UC Berkeley OS Sign"/>
                <a:cs typeface="Arial" pitchFamily="34" charset="0"/>
                <a:sym typeface="Arial" pitchFamily="34" charset="0"/>
              </a:rPr>
              <a:t>Relationships that are symmetric are also called BI-DIRECTIONAL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 smtClean="0">
                <a:latin typeface="UC Berkeley OS Sign"/>
                <a:cs typeface="Arial" pitchFamily="34" charset="0"/>
                <a:sym typeface="Arial" pitchFamily="34" charset="0"/>
              </a:rPr>
              <a:t>ASYMMETRIC relationships are those where the order of the arguments matters</a:t>
            </a:r>
          </a:p>
          <a:p>
            <a:pPr marL="800100" lvl="1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</a:pPr>
            <a:r>
              <a:rPr lang="en-US" sz="3200" dirty="0" smtClean="0">
                <a:latin typeface="UC Berkeley OS Sign"/>
                <a:cs typeface="Arial" pitchFamily="34" charset="0"/>
                <a:sym typeface="Arial" pitchFamily="34" charset="0"/>
              </a:rPr>
              <a:t>Homer Simpson =&gt; is-parent-of </a:t>
            </a:r>
            <a:r>
              <a:rPr lang="en-US" sz="3200" dirty="0" smtClean="0">
                <a:latin typeface="UC Berkeley OS Sign"/>
                <a:cs typeface="Arial" pitchFamily="34" charset="0"/>
                <a:sym typeface="Arial" pitchFamily="34" charset="0"/>
              </a:rPr>
              <a:t>=&gt;</a:t>
            </a:r>
            <a:br>
              <a:rPr lang="en-US" sz="3200" dirty="0" smtClean="0">
                <a:latin typeface="UC Berkeley OS Sign"/>
                <a:cs typeface="Arial" pitchFamily="34" charset="0"/>
                <a:sym typeface="Arial" pitchFamily="34" charset="0"/>
              </a:rPr>
            </a:br>
            <a:r>
              <a:rPr lang="en-US" sz="3200" dirty="0" smtClean="0">
                <a:latin typeface="UC Berkeley OS Sign"/>
                <a:cs typeface="Arial" pitchFamily="34" charset="0"/>
                <a:sym typeface="Arial" pitchFamily="34" charset="0"/>
              </a:rPr>
              <a:t> </a:t>
            </a:r>
            <a:r>
              <a:rPr lang="en-US" sz="3200" dirty="0" smtClean="0">
                <a:latin typeface="UC Berkeley OS Sign"/>
                <a:cs typeface="Arial" pitchFamily="34" charset="0"/>
                <a:sym typeface="Arial" pitchFamily="34" charset="0"/>
              </a:rPr>
              <a:t>Bart Simpson</a:t>
            </a:r>
          </a:p>
        </p:txBody>
      </p:sp>
    </p:spTree>
    <p:extLst>
      <p:ext uri="{BB962C8B-B14F-4D97-AF65-F5344CB8AC3E}">
        <p14:creationId xmlns:p14="http://schemas.microsoft.com/office/powerpoint/2010/main" val="35165671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8228707" cy="1190997"/>
          </a:xfrm>
        </p:spPr>
        <p:txBody>
          <a:bodyPr>
            <a:no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b="1" dirty="0" smtClean="0">
                <a:sym typeface="UC Berkeley OS Sign"/>
              </a:rPr>
              <a:t>Properties of Semantic Relationships: Inverse</a:t>
            </a: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39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381000" y="2514600"/>
            <a:ext cx="8534400" cy="3501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 smtClean="0">
                <a:latin typeface="UC Berkeley OS Sign"/>
                <a:cs typeface="Arial" pitchFamily="34" charset="0"/>
                <a:sym typeface="Arial" pitchFamily="34" charset="0"/>
              </a:rPr>
              <a:t>For asymmetric relationships, it is often useful to be explicit about the meaning of the relationship when the order of the arguments in the relationship is reversed</a:t>
            </a:r>
          </a:p>
          <a:p>
            <a:pPr marL="342900" lvl="1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 smtClean="0">
                <a:latin typeface="UC Berkeley OS Sign"/>
                <a:cs typeface="Arial" pitchFamily="34" charset="0"/>
                <a:sym typeface="Arial" pitchFamily="34" charset="0"/>
              </a:rPr>
              <a:t>The resulting relationship is called the INVERSE or the converse of the first relationship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76746"/>
            <a:ext cx="865707" cy="86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6130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733996" y="381000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smtClean="0"/>
              <a:t>Five Perspectives on Relationships (1)</a:t>
            </a:r>
            <a:endParaRPr lang="en-US" sz="3400" dirty="0" smtClean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4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710184" y="1676400"/>
            <a:ext cx="8036719" cy="4875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4291" tIns="32146" rIns="64291" bIns="32146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 smtClean="0">
                <a:latin typeface="UC Berkeley OS Sign"/>
                <a:cs typeface="Arial" pitchFamily="34" charset="0"/>
                <a:sym typeface="Arial" pitchFamily="34" charset="0"/>
              </a:rPr>
              <a:t>ARCHITECTURAL: emphasizes the number  (binary, ternary, etc.) and abstraction level of the components of a relationship, which together characterize its complexity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 smtClean="0">
                <a:latin typeface="UC Berkeley OS Sign"/>
                <a:cs typeface="Arial" pitchFamily="34" charset="0"/>
                <a:sym typeface="Arial" pitchFamily="34" charset="0"/>
              </a:rPr>
              <a:t>IMPLEMENTATION: how the relationship is implemented in a particular notation and syntax and the manner in which relationships are arranged and stored in some technology environment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94" y="36576"/>
            <a:ext cx="859611" cy="86570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8707" cy="1190997"/>
          </a:xfrm>
        </p:spPr>
        <p:txBody>
          <a:bodyPr>
            <a:no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b="1" dirty="0" smtClean="0">
                <a:sym typeface="UC Berkeley OS Sign"/>
              </a:rPr>
              <a:t>Properties of Semantic Relationships: Transitivity (1)</a:t>
            </a: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40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457200" y="1447800"/>
            <a:ext cx="8534400" cy="4651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 smtClean="0">
                <a:latin typeface="UC Berkeley OS Sign"/>
                <a:cs typeface="Arial" pitchFamily="34" charset="0"/>
                <a:sym typeface="Arial" pitchFamily="34" charset="0"/>
              </a:rPr>
              <a:t>TRANSITIVITY: if X and Y have a relationship, and Y and Z have the same relationship, then X also has the relationship with Z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</a:pPr>
            <a:r>
              <a:rPr lang="en-US" sz="3200" dirty="0" smtClean="0">
                <a:latin typeface="UC Berkeley OS Sign"/>
                <a:cs typeface="Arial" pitchFamily="34" charset="0"/>
                <a:sym typeface="Arial" pitchFamily="34" charset="0"/>
              </a:rPr>
              <a:t>Homer Simpson =&gt; is-taller-than =&gt; Bart </a:t>
            </a:r>
            <a:endParaRPr lang="en-US" sz="3200" dirty="0" smtClean="0">
              <a:latin typeface="UC Berkeley OS Sign"/>
              <a:cs typeface="Arial" pitchFamily="34" charset="0"/>
              <a:sym typeface="Arial" pitchFamily="34" charset="0"/>
            </a:endParaRP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</a:pPr>
            <a:r>
              <a:rPr lang="en-US" sz="3200" dirty="0" smtClean="0">
                <a:latin typeface="UC Berkeley OS Sign"/>
                <a:cs typeface="Arial" pitchFamily="34" charset="0"/>
                <a:sym typeface="Arial" pitchFamily="34" charset="0"/>
              </a:rPr>
              <a:t>Bart =&gt; </a:t>
            </a:r>
            <a:r>
              <a:rPr lang="en-US" sz="3200" dirty="0" smtClean="0">
                <a:latin typeface="UC Berkeley OS Sign"/>
                <a:cs typeface="Arial" pitchFamily="34" charset="0"/>
                <a:sym typeface="Arial" pitchFamily="34" charset="0"/>
              </a:rPr>
              <a:t>is-taller-than =&gt; Maggie </a:t>
            </a:r>
            <a:endParaRPr lang="en-US" sz="3200" dirty="0" smtClean="0">
              <a:latin typeface="UC Berkeley OS Sign"/>
              <a:cs typeface="Arial" pitchFamily="34" charset="0"/>
              <a:sym typeface="Arial" pitchFamily="34" charset="0"/>
            </a:endParaRP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</a:pPr>
            <a:r>
              <a:rPr lang="en-US" sz="3200" dirty="0" smtClean="0">
                <a:latin typeface="UC Berkeley OS Sign"/>
                <a:cs typeface="Arial" pitchFamily="34" charset="0"/>
                <a:sym typeface="Arial" pitchFamily="34" charset="0"/>
              </a:rPr>
              <a:t>IMPLIES </a:t>
            </a:r>
            <a:r>
              <a:rPr lang="en-US" sz="3200" dirty="0" smtClean="0">
                <a:latin typeface="UC Berkeley OS Sign"/>
                <a:cs typeface="Arial" pitchFamily="34" charset="0"/>
                <a:sym typeface="Arial" pitchFamily="34" charset="0"/>
              </a:rPr>
              <a:t>THAT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</a:pPr>
            <a:r>
              <a:rPr lang="en-US" sz="3200" dirty="0" smtClean="0">
                <a:latin typeface="UC Berkeley OS Sign"/>
                <a:cs typeface="Arial" pitchFamily="34" charset="0"/>
                <a:sym typeface="Arial" pitchFamily="34" charset="0"/>
              </a:rPr>
              <a:t>Homer Simpson =&gt; is-taller-than =&gt; </a:t>
            </a:r>
            <a:r>
              <a:rPr lang="en-US" sz="3200" dirty="0" smtClean="0">
                <a:latin typeface="UC Berkeley OS Sign"/>
                <a:cs typeface="Arial" pitchFamily="34" charset="0"/>
                <a:sym typeface="Arial" pitchFamily="34" charset="0"/>
              </a:rPr>
              <a:t>Maggie</a:t>
            </a:r>
            <a:endParaRPr lang="en-US" sz="3200" dirty="0" smtClean="0">
              <a:latin typeface="UC Berkeley OS Sign"/>
              <a:cs typeface="Arial" pitchFamily="34" charset="0"/>
              <a:sym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43256"/>
            <a:ext cx="865707" cy="86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866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8228707" cy="1190997"/>
          </a:xfrm>
        </p:spPr>
        <p:txBody>
          <a:bodyPr>
            <a:no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b="1" dirty="0" smtClean="0">
                <a:sym typeface="UC Berkeley OS Sign"/>
              </a:rPr>
              <a:t>Properties of Semantic Relationships: Transitivity (2)</a:t>
            </a: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41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457200" y="2286000"/>
            <a:ext cx="8153400" cy="3902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600" dirty="0" smtClean="0">
                <a:solidFill>
                  <a:srgbClr val="FF0000"/>
                </a:solidFill>
                <a:latin typeface="UC Berkeley OS Sign"/>
                <a:cs typeface="Arial" pitchFamily="34" charset="0"/>
                <a:sym typeface="Arial" pitchFamily="34" charset="0"/>
              </a:rPr>
              <a:t>Any relationship based on inclusion or ordering is transitive 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600" dirty="0" smtClean="0">
                <a:latin typeface="UC Berkeley OS Sign"/>
                <a:cs typeface="Arial" pitchFamily="34" charset="0"/>
                <a:sym typeface="Arial" pitchFamily="34" charset="0"/>
              </a:rPr>
              <a:t>Ordering includes numerical, alphabetic, and chronological relationships as well as those that imply qualitative or quantitative measurement</a:t>
            </a:r>
          </a:p>
        </p:txBody>
      </p:sp>
    </p:spTree>
    <p:extLst>
      <p:ext uri="{BB962C8B-B14F-4D97-AF65-F5344CB8AC3E}">
        <p14:creationId xmlns:p14="http://schemas.microsoft.com/office/powerpoint/2010/main" val="9800720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267146" y="24384"/>
            <a:ext cx="8228707" cy="1190997"/>
          </a:xfrm>
        </p:spPr>
        <p:txBody>
          <a:bodyPr>
            <a:no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b="1" dirty="0" smtClean="0">
                <a:sym typeface="UC Berkeley OS Sign"/>
              </a:rPr>
              <a:t>Properties of Semantic Relationships: Equivalence</a:t>
            </a: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42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704029" y="1524000"/>
            <a:ext cx="7755248" cy="3501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FF0000"/>
                </a:solidFill>
                <a:latin typeface="UC Berkeley OS Sign"/>
                <a:cs typeface="Arial" pitchFamily="34" charset="0"/>
                <a:sym typeface="Arial" pitchFamily="34" charset="0"/>
              </a:rPr>
              <a:t>Any relationship that is both symmetric and transitive is an EQUIVALENCE relationship</a:t>
            </a:r>
          </a:p>
          <a:p>
            <a:pPr marL="342900" lvl="1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 smtClean="0">
                <a:latin typeface="UC Berkeley OS Sign"/>
                <a:cs typeface="Arial" pitchFamily="34" charset="0"/>
                <a:sym typeface="Arial" pitchFamily="34" charset="0"/>
              </a:rPr>
              <a:t>We often need to assert that a particular class or property has the same meaning as another class or property or that it is generally substitutable for it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461" y="5619297"/>
            <a:ext cx="7954446" cy="429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4641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19050" y="228768"/>
            <a:ext cx="6153150" cy="1190997"/>
          </a:xfrm>
        </p:spPr>
        <p:txBody>
          <a:bodyPr>
            <a:no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b="1" dirty="0" smtClean="0">
                <a:sym typeface="UC Berkeley OS Sign"/>
              </a:rPr>
              <a:t>The Lexical Perspective</a:t>
            </a:r>
            <a:br>
              <a:rPr lang="en-US" b="1" dirty="0" smtClean="0">
                <a:sym typeface="UC Berkeley OS Sign"/>
              </a:rPr>
            </a:br>
            <a:r>
              <a:rPr lang="en-US" b="1" dirty="0" smtClean="0">
                <a:sym typeface="UC Berkeley OS Sign"/>
              </a:rPr>
              <a:t> on Relationships</a:t>
            </a: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43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0" y="1556569"/>
            <a:ext cx="4447058" cy="3730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000" dirty="0" smtClean="0">
                <a:latin typeface="UC Berkeley OS Sign"/>
                <a:cs typeface="Arial" pitchFamily="34" charset="0"/>
                <a:sym typeface="Arial" pitchFamily="34" charset="0"/>
              </a:rPr>
              <a:t>A prototypical word is the minimal "meaning bearing" element of language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000" dirty="0">
                <a:latin typeface="UC Berkeley OS Sign"/>
                <a:cs typeface="Arial" pitchFamily="34" charset="0"/>
                <a:sym typeface="Arial" pitchFamily="34" charset="0"/>
              </a:rPr>
              <a:t>But this definition is </a:t>
            </a:r>
            <a:r>
              <a:rPr lang="en-US" sz="3000" dirty="0" smtClean="0">
                <a:latin typeface="UC Berkeley OS Sign"/>
                <a:cs typeface="Arial" pitchFamily="34" charset="0"/>
                <a:sym typeface="Arial" pitchFamily="34" charset="0"/>
              </a:rPr>
              <a:t>oversimplified…some </a:t>
            </a:r>
            <a:r>
              <a:rPr lang="en-US" sz="3000" dirty="0">
                <a:latin typeface="UC Berkeley OS Sign"/>
                <a:cs typeface="Arial" pitchFamily="34" charset="0"/>
                <a:sym typeface="Arial" pitchFamily="34" charset="0"/>
              </a:rPr>
              <a:t>things are </a:t>
            </a:r>
            <a:r>
              <a:rPr lang="en-US" sz="3000" dirty="0" smtClean="0">
                <a:latin typeface="UC Berkeley OS Sign"/>
                <a:cs typeface="Arial" pitchFamily="34" charset="0"/>
                <a:sym typeface="Arial" pitchFamily="34" charset="0"/>
              </a:rPr>
              <a:t>named </a:t>
            </a:r>
            <a:r>
              <a:rPr lang="en-US" sz="3000" dirty="0">
                <a:latin typeface="UC Berkeley OS Sign"/>
                <a:cs typeface="Arial" pitchFamily="34" charset="0"/>
                <a:sym typeface="Arial" pitchFamily="34" charset="0"/>
              </a:rPr>
              <a:t>using two </a:t>
            </a:r>
            <a:r>
              <a:rPr lang="en-US" sz="3000" dirty="0" smtClean="0">
                <a:latin typeface="UC Berkeley OS Sign"/>
                <a:cs typeface="Arial" pitchFamily="34" charset="0"/>
                <a:sym typeface="Arial" pitchFamily="34" charset="0"/>
              </a:rPr>
              <a:t>words</a:t>
            </a:r>
            <a:endParaRPr lang="en-US" sz="3000" dirty="0">
              <a:latin typeface="UC Berkeley OS Sign"/>
              <a:cs typeface="Arial" pitchFamily="34" charset="0"/>
              <a:sym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6758" y="479046"/>
            <a:ext cx="2579077" cy="2590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6614" y="1968248"/>
            <a:ext cx="1828800" cy="2678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8658" y="3182445"/>
            <a:ext cx="2797674" cy="18617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050" y="5459078"/>
            <a:ext cx="8229600" cy="1848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</a:rPr>
              <a:t>…but are </a:t>
            </a:r>
            <a:r>
              <a:rPr lang="en-US" sz="2800" dirty="0">
                <a:latin typeface="UC Berkeley OS Sign"/>
                <a:cs typeface="Arial" pitchFamily="34" charset="0"/>
              </a:rPr>
              <a:t>best treated as a single unit of meaning because what they mean isn't decomposable into the meaning of the two parts</a:t>
            </a:r>
          </a:p>
          <a:p>
            <a:endParaRPr lang="en-US" b="1" dirty="0"/>
          </a:p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65698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152400" y="533400"/>
            <a:ext cx="8763000" cy="1190997"/>
          </a:xfrm>
        </p:spPr>
        <p:txBody>
          <a:bodyPr>
            <a:no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b="1" dirty="0" smtClean="0">
                <a:sym typeface="UC Berkeley OS Sign"/>
              </a:rPr>
              <a:t>The Lexical Perspective on Relationships</a:t>
            </a: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44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304800" y="1829650"/>
            <a:ext cx="8839200" cy="4764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Words express concepts and relationships, but not all concepts and relationships have words for them (are "lexicalized")</a:t>
            </a:r>
          </a:p>
          <a:p>
            <a:pPr marL="800100" lvl="1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b="1" dirty="0" smtClean="0"/>
              <a:t>We </a:t>
            </a:r>
            <a:r>
              <a:rPr lang="en-US" sz="2800" b="1" dirty="0"/>
              <a:t>don't have a word for "all the stuff you'd take from your home if the fire was coming in 10 minutes" but we just created a concept for it</a:t>
            </a:r>
            <a:endParaRPr lang="en-US" sz="2800" dirty="0"/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These "lexical gaps" differ from language to language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Whereas "conceptual gaps" -- the things we can't think of -- may be innate and universal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310158"/>
            <a:ext cx="865707" cy="86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9018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ym typeface="UC Berkeley OS Sign"/>
              </a:rPr>
              <a:t>Lexicalization of </a:t>
            </a:r>
            <a:br>
              <a:rPr lang="en-US" b="1" dirty="0" smtClean="0">
                <a:sym typeface="UC Berkeley OS Sign"/>
              </a:rPr>
            </a:br>
            <a:r>
              <a:rPr lang="en-US" b="1" dirty="0" smtClean="0">
                <a:sym typeface="UC Berkeley OS Sign"/>
              </a:rPr>
              <a:t>Inverse Relationships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 some </a:t>
            </a:r>
            <a:r>
              <a:rPr lang="en-US" dirty="0" smtClean="0"/>
              <a:t>domains there </a:t>
            </a:r>
            <a:r>
              <a:rPr lang="en-US" dirty="0"/>
              <a:t>are words for both </a:t>
            </a:r>
            <a:r>
              <a:rPr lang="en-US" dirty="0" smtClean="0"/>
              <a:t>relationships and their inverses  – both relationships are “lexicalized”</a:t>
            </a:r>
          </a:p>
          <a:p>
            <a:r>
              <a:rPr lang="en-US" dirty="0" smtClean="0"/>
              <a:t>Kinship </a:t>
            </a:r>
            <a:r>
              <a:rPr lang="en-US" dirty="0"/>
              <a:t>is the best example, where many languages lexicalize both </a:t>
            </a:r>
            <a:r>
              <a:rPr lang="en-US" dirty="0" smtClean="0"/>
              <a:t>directions</a:t>
            </a:r>
            <a:endParaRPr lang="en-US" dirty="0"/>
          </a:p>
          <a:p>
            <a:pPr lvl="1"/>
            <a:r>
              <a:rPr lang="en-US" sz="3200" dirty="0"/>
              <a:t>Is parent of – is child </a:t>
            </a:r>
            <a:r>
              <a:rPr lang="en-US" sz="3200" dirty="0" smtClean="0"/>
              <a:t>of</a:t>
            </a:r>
          </a:p>
          <a:p>
            <a:pPr lvl="1"/>
            <a:r>
              <a:rPr lang="en-US" sz="3200" dirty="0" smtClean="0"/>
              <a:t>uncles</a:t>
            </a:r>
            <a:r>
              <a:rPr lang="en-US" sz="3200" dirty="0"/>
              <a:t>, aunts – nephews, </a:t>
            </a:r>
            <a:r>
              <a:rPr lang="en-US" sz="3200" dirty="0" smtClean="0"/>
              <a:t>nieces</a:t>
            </a:r>
          </a:p>
          <a:p>
            <a:r>
              <a:rPr lang="en-US" dirty="0" smtClean="0"/>
              <a:t>But many more relationships are lexicalized in only one direction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05118"/>
            <a:ext cx="865707" cy="86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245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120179" y="304800"/>
            <a:ext cx="8763000" cy="1190997"/>
          </a:xfrm>
        </p:spPr>
        <p:txBody>
          <a:bodyPr>
            <a:no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4000" b="1" dirty="0" smtClean="0"/>
              <a:t>Relationships Among Words /</a:t>
            </a:r>
            <a:br>
              <a:rPr lang="en-US" sz="4000" b="1" dirty="0" smtClean="0"/>
            </a:br>
            <a:r>
              <a:rPr lang="en-US" sz="4000" b="1" dirty="0" smtClean="0"/>
              <a:t> Relationships Among Concepts</a:t>
            </a:r>
            <a:endParaRPr lang="en-US" sz="4000" b="1" dirty="0" smtClean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46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360971" y="1981200"/>
            <a:ext cx="8534400" cy="5567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 smtClean="0">
                <a:latin typeface="UC Berkeley OS Sign"/>
                <a:cs typeface="Arial" pitchFamily="34" charset="0"/>
                <a:sym typeface="Arial" pitchFamily="34" charset="0"/>
              </a:rPr>
              <a:t>Representing the relationships among words is a task for linguistics and cognitive science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 smtClean="0">
                <a:latin typeface="UC Berkeley OS Sign"/>
                <a:cs typeface="Arial" pitchFamily="34" charset="0"/>
                <a:sym typeface="Arial" pitchFamily="34" charset="0"/>
              </a:rPr>
              <a:t>In contrast, representing the relationships among concepts is a task for computer science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 smtClean="0">
                <a:latin typeface="UC Berkeley OS Sign"/>
                <a:cs typeface="Arial" pitchFamily="34" charset="0"/>
                <a:sym typeface="Arial" pitchFamily="34" charset="0"/>
              </a:rPr>
              <a:t>Understanding both kinds of relationships is essential for designers of organizing systems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</a:pPr>
            <a:endParaRPr lang="en-US" sz="3200" dirty="0" smtClean="0">
              <a:latin typeface="UC Berkeley OS Sign"/>
              <a:cs typeface="Arial" pitchFamily="34" charset="0"/>
              <a:sym typeface="Arial" pitchFamily="34" charset="0"/>
            </a:endParaRP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sz="3200" dirty="0" smtClean="0">
              <a:latin typeface="UC Berkeley OS Sign"/>
              <a:cs typeface="Arial" pitchFamily="34" charset="0"/>
              <a:sym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58172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914400"/>
            <a:ext cx="8763000" cy="1190997"/>
          </a:xfrm>
        </p:spPr>
        <p:txBody>
          <a:bodyPr>
            <a:norm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4000" b="1" dirty="0" smtClean="0">
                <a:sym typeface="UC Berkeley OS Sign"/>
              </a:rPr>
              <a:t>Relationships Among Words</a:t>
            </a: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47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457200" y="2209800"/>
            <a:ext cx="8534400" cy="431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pl-PL" sz="3600" dirty="0" smtClean="0">
                <a:latin typeface="UC Berkeley OS Sign"/>
                <a:cs typeface="Arial" pitchFamily="34" charset="0"/>
                <a:sym typeface="Arial" pitchFamily="34" charset="0"/>
              </a:rPr>
              <a:t>Hyponymy/Hyperonymy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pl-PL" sz="3600" dirty="0" smtClean="0">
                <a:latin typeface="UC Berkeley OS Sign"/>
                <a:cs typeface="Arial" pitchFamily="34" charset="0"/>
                <a:sym typeface="Arial" pitchFamily="34" charset="0"/>
              </a:rPr>
              <a:t>Metonymy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pl-PL" sz="3600" dirty="0" smtClean="0">
                <a:latin typeface="UC Berkeley OS Sign"/>
                <a:cs typeface="Arial" pitchFamily="34" charset="0"/>
                <a:sym typeface="Arial" pitchFamily="34" charset="0"/>
              </a:rPr>
              <a:t>Synonymy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pl-PL" sz="3600" dirty="0" smtClean="0">
                <a:latin typeface="UC Berkeley OS Sign"/>
                <a:cs typeface="Arial" pitchFamily="34" charset="0"/>
                <a:sym typeface="Arial" pitchFamily="34" charset="0"/>
              </a:rPr>
              <a:t>Polysemy 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pl-PL" sz="3600" dirty="0" smtClean="0">
                <a:latin typeface="UC Berkeley OS Sign"/>
                <a:cs typeface="Arial" pitchFamily="34" charset="0"/>
                <a:sym typeface="Arial" pitchFamily="34" charset="0"/>
              </a:rPr>
              <a:t>Antonymy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sz="3600" dirty="0" smtClean="0">
              <a:latin typeface="UC Berkeley OS Sign"/>
              <a:cs typeface="Arial" pitchFamily="34" charset="0"/>
              <a:sym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228600"/>
            <a:ext cx="865707" cy="86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1897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84175" y="381000"/>
            <a:ext cx="8763000" cy="1190997"/>
          </a:xfrm>
        </p:spPr>
        <p:txBody>
          <a:bodyPr>
            <a:norm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4000" b="1" dirty="0" smtClean="0">
                <a:sym typeface="UC Berkeley OS Sign"/>
              </a:rPr>
              <a:t>Hyponymy/</a:t>
            </a:r>
            <a:r>
              <a:rPr lang="en-US" sz="4000" b="1" dirty="0" err="1" smtClean="0">
                <a:sym typeface="UC Berkeley OS Sign"/>
              </a:rPr>
              <a:t>Hyperonymy</a:t>
            </a:r>
            <a:endParaRPr lang="en-US" sz="4000" b="1" dirty="0" smtClean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48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457200" y="1759236"/>
            <a:ext cx="8534400" cy="4648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 smtClean="0">
                <a:latin typeface="UC Berkeley OS Sign"/>
                <a:cs typeface="Arial" pitchFamily="34" charset="0"/>
                <a:sym typeface="Arial" pitchFamily="34" charset="0"/>
              </a:rPr>
              <a:t>When words encode IS-A or inclusion relationships, the word for the more specific class is the HYPONYM and the other is the HYPERNYM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 smtClean="0">
                <a:latin typeface="UC Berkeley OS Sign"/>
                <a:cs typeface="Arial" pitchFamily="34" charset="0"/>
                <a:sym typeface="Arial" pitchFamily="34" charset="0"/>
              </a:rPr>
              <a:t>So there can be a "lexical hierarchy" that represents the "semantic hierarchy"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 smtClean="0">
                <a:latin typeface="UC Berkeley OS Sign"/>
                <a:cs typeface="Arial" pitchFamily="34" charset="0"/>
                <a:sym typeface="Arial" pitchFamily="34" charset="0"/>
              </a:rPr>
              <a:t>Often used to situate "basic categories" with respect to </a:t>
            </a:r>
            <a:r>
              <a:rPr lang="en-US" sz="3200" dirty="0" err="1" smtClean="0">
                <a:latin typeface="UC Berkeley OS Sign"/>
                <a:cs typeface="Arial" pitchFamily="34" charset="0"/>
                <a:sym typeface="Arial" pitchFamily="34" charset="0"/>
              </a:rPr>
              <a:t>superordinate</a:t>
            </a:r>
            <a:r>
              <a:rPr lang="en-US" sz="3200" dirty="0" smtClean="0">
                <a:latin typeface="UC Berkeley OS Sign"/>
                <a:cs typeface="Arial" pitchFamily="34" charset="0"/>
                <a:sym typeface="Arial" pitchFamily="34" charset="0"/>
              </a:rPr>
              <a:t> and subordinate categories</a:t>
            </a:r>
          </a:p>
        </p:txBody>
      </p:sp>
    </p:spTree>
    <p:extLst>
      <p:ext uri="{BB962C8B-B14F-4D97-AF65-F5344CB8AC3E}">
        <p14:creationId xmlns:p14="http://schemas.microsoft.com/office/powerpoint/2010/main" val="14859776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23811" y="381000"/>
            <a:ext cx="8748491" cy="1190997"/>
          </a:xfrm>
        </p:spPr>
        <p:txBody>
          <a:bodyPr>
            <a:no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4000" b="1" dirty="0"/>
              <a:t>Hyponymy/</a:t>
            </a:r>
            <a:br>
              <a:rPr lang="en-US" sz="4000" b="1" dirty="0"/>
            </a:br>
            <a:r>
              <a:rPr lang="en-US" sz="4000" b="1" dirty="0" err="1"/>
              <a:t>Hyperonymy</a:t>
            </a:r>
            <a:endParaRPr lang="en-US" sz="4000" b="1" dirty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49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609600" y="2209800"/>
            <a:ext cx="8077200" cy="3333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342900" lvl="1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600" dirty="0" smtClean="0">
                <a:latin typeface="UC Berkeley OS Sign"/>
                <a:cs typeface="Arial" pitchFamily="34" charset="0"/>
                <a:sym typeface="Arial" pitchFamily="34" charset="0"/>
              </a:rPr>
              <a:t>A is a hyponym of B if A is a type of B</a:t>
            </a:r>
          </a:p>
          <a:p>
            <a:pPr marL="342900" lvl="1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600" dirty="0" smtClean="0">
                <a:latin typeface="UC Berkeley OS Sign"/>
                <a:cs typeface="Arial" pitchFamily="34" charset="0"/>
                <a:sym typeface="Arial" pitchFamily="34" charset="0"/>
              </a:rPr>
              <a:t>A robin is a hyponym of bird</a:t>
            </a:r>
          </a:p>
          <a:p>
            <a:pPr marL="342900" lvl="1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600" dirty="0" smtClean="0">
                <a:latin typeface="UC Berkeley OS Sign"/>
                <a:cs typeface="Arial" pitchFamily="34" charset="0"/>
                <a:sym typeface="Arial" pitchFamily="34" charset="0"/>
              </a:rPr>
              <a:t>A is a </a:t>
            </a:r>
            <a:r>
              <a:rPr lang="en-US" sz="3600" dirty="0" err="1" smtClean="0">
                <a:latin typeface="UC Berkeley OS Sign"/>
                <a:cs typeface="Arial" pitchFamily="34" charset="0"/>
                <a:sym typeface="Arial" pitchFamily="34" charset="0"/>
              </a:rPr>
              <a:t>hypernym</a:t>
            </a:r>
            <a:r>
              <a:rPr lang="en-US" sz="3600" dirty="0" smtClean="0">
                <a:latin typeface="UC Berkeley OS Sign"/>
                <a:cs typeface="Arial" pitchFamily="34" charset="0"/>
                <a:sym typeface="Arial" pitchFamily="34" charset="0"/>
              </a:rPr>
              <a:t> of B if B is a type of A</a:t>
            </a:r>
          </a:p>
          <a:p>
            <a:pPr marL="342900" lvl="1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600" dirty="0" smtClean="0">
                <a:latin typeface="UC Berkeley OS Sign"/>
                <a:cs typeface="Arial" pitchFamily="34" charset="0"/>
                <a:sym typeface="Arial" pitchFamily="34" charset="0"/>
              </a:rPr>
              <a:t>An animal is a </a:t>
            </a:r>
            <a:r>
              <a:rPr lang="en-US" sz="3600" dirty="0" err="1" smtClean="0">
                <a:latin typeface="UC Berkeley OS Sign"/>
                <a:cs typeface="Arial" pitchFamily="34" charset="0"/>
                <a:sym typeface="Arial" pitchFamily="34" charset="0"/>
              </a:rPr>
              <a:t>hypernym</a:t>
            </a:r>
            <a:r>
              <a:rPr lang="en-US" sz="3600" dirty="0" smtClean="0">
                <a:latin typeface="UC Berkeley OS Sign"/>
                <a:cs typeface="Arial" pitchFamily="34" charset="0"/>
                <a:sym typeface="Arial" pitchFamily="34" charset="0"/>
              </a:rPr>
              <a:t> of bird</a:t>
            </a:r>
          </a:p>
        </p:txBody>
      </p:sp>
    </p:spTree>
    <p:extLst>
      <p:ext uri="{BB962C8B-B14F-4D97-AF65-F5344CB8AC3E}">
        <p14:creationId xmlns:p14="http://schemas.microsoft.com/office/powerpoint/2010/main" val="35073278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533400" y="33528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smtClean="0"/>
              <a:t>Defining "Relationship“</a:t>
            </a:r>
            <a:br>
              <a:rPr lang="en-US" sz="3600" b="1" dirty="0" smtClean="0"/>
            </a:br>
            <a:r>
              <a:rPr lang="en-US" sz="3600" b="1" dirty="0" smtClean="0"/>
              <a:t> (Kent, “Data and Reality”)</a:t>
            </a:r>
            <a:endParaRPr lang="en-US" sz="3400" dirty="0" smtClean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5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509016" y="1369319"/>
            <a:ext cx="8305800" cy="533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 smtClean="0">
                <a:latin typeface="UC Berkeley OS Sign"/>
                <a:cs typeface="Arial" pitchFamily="34" charset="0"/>
                <a:sym typeface="Arial" pitchFamily="34" charset="0"/>
              </a:rPr>
              <a:t>“An association among </a:t>
            </a:r>
            <a:r>
              <a:rPr lang="en-US" sz="3200" dirty="0" smtClean="0">
                <a:solidFill>
                  <a:srgbClr val="FF0000"/>
                </a:solidFill>
                <a:latin typeface="UC Berkeley OS Sign"/>
                <a:cs typeface="Arial" pitchFamily="34" charset="0"/>
                <a:sym typeface="Arial" pitchFamily="34" charset="0"/>
              </a:rPr>
              <a:t>several</a:t>
            </a:r>
            <a:r>
              <a:rPr lang="en-US" sz="3200" dirty="0" smtClean="0">
                <a:latin typeface="UC Berkeley OS Sign"/>
                <a:cs typeface="Arial" pitchFamily="34" charset="0"/>
                <a:sym typeface="Arial" pitchFamily="34" charset="0"/>
              </a:rPr>
              <a:t> things, with that association having a particular significance”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>
                <a:latin typeface="UC Berkeley OS Sign"/>
                <a:cs typeface="Arial" pitchFamily="34" charset="0"/>
                <a:sym typeface="Arial" pitchFamily="34" charset="0"/>
              </a:rPr>
              <a:t>"A relationship is </a:t>
            </a:r>
            <a:r>
              <a:rPr lang="en-US" sz="3200" dirty="0">
                <a:solidFill>
                  <a:srgbClr val="FF0000"/>
                </a:solidFill>
                <a:latin typeface="UC Berkeley OS Sign"/>
                <a:cs typeface="Arial" pitchFamily="34" charset="0"/>
                <a:sym typeface="Arial" pitchFamily="34" charset="0"/>
              </a:rPr>
              <a:t>sequence of categories</a:t>
            </a:r>
            <a:r>
              <a:rPr lang="en-US" sz="3200" dirty="0">
                <a:latin typeface="UC Berkeley OS Sign"/>
                <a:cs typeface="Arial" pitchFamily="34" charset="0"/>
                <a:sym typeface="Arial" pitchFamily="34" charset="0"/>
              </a:rPr>
              <a:t>, that includes one thing from each </a:t>
            </a:r>
            <a:r>
              <a:rPr lang="en-US" sz="3200" dirty="0" smtClean="0">
                <a:latin typeface="UC Berkeley OS Sign"/>
                <a:cs typeface="Arial" pitchFamily="34" charset="0"/>
                <a:sym typeface="Arial" pitchFamily="34" charset="0"/>
              </a:rPr>
              <a:t>category”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 smtClean="0">
                <a:latin typeface="UC Berkeley OS Sign"/>
                <a:cs typeface="Arial" pitchFamily="34" charset="0"/>
                <a:sym typeface="Arial" pitchFamily="34" charset="0"/>
              </a:rPr>
              <a:t>The </a:t>
            </a:r>
            <a:r>
              <a:rPr lang="en-US" sz="3200" dirty="0" smtClean="0">
                <a:solidFill>
                  <a:srgbClr val="FF0000"/>
                </a:solidFill>
                <a:latin typeface="UC Berkeley OS Sign"/>
                <a:cs typeface="Arial" pitchFamily="34" charset="0"/>
                <a:sym typeface="Arial" pitchFamily="34" charset="0"/>
              </a:rPr>
              <a:t>reason</a:t>
            </a:r>
            <a:r>
              <a:rPr lang="en-US" sz="3200" dirty="0" smtClean="0">
                <a:latin typeface="UC Berkeley OS Sign"/>
                <a:cs typeface="Arial" pitchFamily="34" charset="0"/>
                <a:sym typeface="Arial" pitchFamily="34" charset="0"/>
              </a:rPr>
              <a:t> is an important part of the relationship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 smtClean="0">
                <a:latin typeface="UC Berkeley OS Sign"/>
                <a:cs typeface="Arial" pitchFamily="34" charset="0"/>
                <a:sym typeface="Arial" pitchFamily="34" charset="0"/>
              </a:rPr>
              <a:t>Multiple relationships can exist among the same objects, so the </a:t>
            </a:r>
            <a:r>
              <a:rPr lang="en-US" sz="3200" dirty="0" smtClean="0">
                <a:solidFill>
                  <a:srgbClr val="FF0000"/>
                </a:solidFill>
                <a:latin typeface="UC Berkeley OS Sign"/>
                <a:cs typeface="Arial" pitchFamily="34" charset="0"/>
                <a:sym typeface="Arial" pitchFamily="34" charset="0"/>
              </a:rPr>
              <a:t>order</a:t>
            </a:r>
            <a:r>
              <a:rPr lang="en-US" sz="3200" dirty="0" smtClean="0">
                <a:latin typeface="UC Berkeley OS Sign"/>
                <a:cs typeface="Arial" pitchFamily="34" charset="0"/>
                <a:sym typeface="Arial" pitchFamily="34" charset="0"/>
              </a:rPr>
              <a:t> of the objects matters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94" y="36576"/>
            <a:ext cx="859611" cy="86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6294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3" y="533400"/>
            <a:ext cx="9124577" cy="58169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228600"/>
            <a:ext cx="865707" cy="86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187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352425" y="533400"/>
            <a:ext cx="8763000" cy="1190997"/>
          </a:xfrm>
        </p:spPr>
        <p:txBody>
          <a:bodyPr>
            <a:norm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4000" b="1" dirty="0" smtClean="0"/>
              <a:t>A Formula for Definitions</a:t>
            </a:r>
            <a:endParaRPr lang="en-US" sz="4000" b="1" dirty="0" smtClean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51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762000" y="1828800"/>
            <a:ext cx="7467600" cy="4304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342900" lvl="1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</a:pPr>
            <a:r>
              <a:rPr lang="en-US" sz="3600" dirty="0" smtClean="0">
                <a:solidFill>
                  <a:srgbClr val="FF0000"/>
                </a:solidFill>
                <a:latin typeface="UC Berkeley OS Sign"/>
                <a:cs typeface="Arial" pitchFamily="34" charset="0"/>
                <a:sym typeface="Arial" pitchFamily="34" charset="0"/>
              </a:rPr>
              <a:t>hyponym = {adjective+} hypernym {distinguishing clause+}</a:t>
            </a:r>
          </a:p>
          <a:p>
            <a:pPr marL="342900" lvl="1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 smtClean="0">
                <a:latin typeface="UC Berkeley OS Sign"/>
                <a:cs typeface="Arial" pitchFamily="34" charset="0"/>
                <a:sym typeface="Arial" pitchFamily="34" charset="0"/>
              </a:rPr>
              <a:t>Robin = Migratory BIRD with clear melodious song, a reddish breast, gray or black upper plumage</a:t>
            </a:r>
          </a:p>
          <a:p>
            <a:pPr marL="342900" lvl="1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 smtClean="0">
                <a:latin typeface="UC Berkeley OS Sign"/>
                <a:cs typeface="Arial" pitchFamily="34" charset="0"/>
                <a:sym typeface="Arial" pitchFamily="34" charset="0"/>
              </a:rPr>
              <a:t>Doesn't mention every characteristic of hyponym, only those needed to distinguish from other hyponyms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290623"/>
            <a:ext cx="865707" cy="86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4160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96367" y="333003"/>
            <a:ext cx="8763000" cy="1190997"/>
          </a:xfrm>
        </p:spPr>
        <p:txBody>
          <a:bodyPr>
            <a:norm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4000" b="1" dirty="0" smtClean="0"/>
              <a:t>Metonymy</a:t>
            </a:r>
            <a:endParaRPr lang="en-US" sz="4000" b="1" dirty="0" smtClean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52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533400" y="1524000"/>
            <a:ext cx="7467600" cy="4878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342900" lvl="1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 smtClean="0">
                <a:latin typeface="UC Berkeley OS Sign"/>
                <a:cs typeface="Arial" pitchFamily="34" charset="0"/>
                <a:sym typeface="Arial" pitchFamily="34" charset="0"/>
              </a:rPr>
              <a:t>The lexical representation of or analogy to part-whole or </a:t>
            </a:r>
            <a:r>
              <a:rPr lang="en-US" sz="3200" dirty="0" err="1" smtClean="0">
                <a:latin typeface="UC Berkeley OS Sign"/>
                <a:cs typeface="Arial" pitchFamily="34" charset="0"/>
                <a:sym typeface="Arial" pitchFamily="34" charset="0"/>
              </a:rPr>
              <a:t>meronymic</a:t>
            </a:r>
            <a:r>
              <a:rPr lang="en-US" sz="3200" dirty="0" smtClean="0">
                <a:latin typeface="UC Berkeley OS Sign"/>
                <a:cs typeface="Arial" pitchFamily="34" charset="0"/>
                <a:sym typeface="Arial" pitchFamily="34" charset="0"/>
              </a:rPr>
              <a:t> relationships</a:t>
            </a:r>
          </a:p>
          <a:p>
            <a:pPr marL="342900" lvl="1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 smtClean="0">
                <a:latin typeface="UC Berkeley OS Sign"/>
                <a:cs typeface="Arial" pitchFamily="34" charset="0"/>
                <a:sym typeface="Arial" pitchFamily="34" charset="0"/>
              </a:rPr>
              <a:t>Using one aspect of something to stand for the whole</a:t>
            </a:r>
          </a:p>
          <a:p>
            <a:pPr marL="800100" lvl="2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 smtClean="0">
                <a:latin typeface="UC Berkeley OS Sign"/>
                <a:cs typeface="Arial" pitchFamily="34" charset="0"/>
                <a:sym typeface="Arial" pitchFamily="34" charset="0"/>
              </a:rPr>
              <a:t>"Bank" as building stands for the institution of the "bank"</a:t>
            </a:r>
          </a:p>
          <a:p>
            <a:pPr marL="800100" lvl="2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 smtClean="0">
                <a:latin typeface="UC Berkeley OS Sign"/>
                <a:cs typeface="Arial" pitchFamily="34" charset="0"/>
                <a:sym typeface="Arial" pitchFamily="34" charset="0"/>
              </a:rPr>
              <a:t>"The White House released new budget figures today"</a:t>
            </a:r>
          </a:p>
        </p:txBody>
      </p:sp>
    </p:spTree>
    <p:extLst>
      <p:ext uri="{BB962C8B-B14F-4D97-AF65-F5344CB8AC3E}">
        <p14:creationId xmlns:p14="http://schemas.microsoft.com/office/powerpoint/2010/main" val="1036454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108559" y="40395"/>
            <a:ext cx="8763000" cy="1190997"/>
          </a:xfrm>
        </p:spPr>
        <p:txBody>
          <a:bodyPr>
            <a:norm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4000" b="1" dirty="0" smtClean="0"/>
              <a:t>Synonymy</a:t>
            </a:r>
            <a:endParaRPr lang="en-US" sz="4000" b="1" dirty="0" smtClean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53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434695" y="1231392"/>
            <a:ext cx="8458200" cy="510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342900" lvl="1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 smtClean="0">
                <a:latin typeface="UC Berkeley OS Sign"/>
                <a:cs typeface="Arial" pitchFamily="34" charset="0"/>
                <a:sym typeface="Arial" pitchFamily="34" charset="0"/>
              </a:rPr>
              <a:t>Synonyms are different word forms that can express the same concept</a:t>
            </a:r>
          </a:p>
          <a:p>
            <a:pPr marL="800100" lvl="2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 smtClean="0">
                <a:latin typeface="UC Berkeley OS Sign"/>
                <a:cs typeface="Arial" pitchFamily="34" charset="0"/>
                <a:sym typeface="Arial" pitchFamily="34" charset="0"/>
              </a:rPr>
              <a:t>cat, feline, Siamese cat</a:t>
            </a:r>
          </a:p>
          <a:p>
            <a:pPr marL="342900" lvl="1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FF0000"/>
                </a:solidFill>
                <a:latin typeface="UC Berkeley OS Sign"/>
                <a:cs typeface="Arial" pitchFamily="34" charset="0"/>
                <a:sym typeface="Arial" pitchFamily="34" charset="0"/>
              </a:rPr>
              <a:t>Absolute synonyms </a:t>
            </a:r>
            <a:r>
              <a:rPr lang="en-US" sz="3200" dirty="0" smtClean="0">
                <a:latin typeface="UC Berkeley OS Sign"/>
                <a:cs typeface="Arial" pitchFamily="34" charset="0"/>
                <a:sym typeface="Arial" pitchFamily="34" charset="0"/>
              </a:rPr>
              <a:t>that can always </a:t>
            </a:r>
            <a:r>
              <a:rPr lang="en-US" sz="3200" dirty="0" smtClean="0">
                <a:latin typeface="UC Berkeley OS Sign"/>
                <a:cs typeface="Arial" pitchFamily="34" charset="0"/>
                <a:sym typeface="Arial" pitchFamily="34" charset="0"/>
              </a:rPr>
              <a:t>substitute </a:t>
            </a:r>
            <a:r>
              <a:rPr lang="en-US" sz="3200" dirty="0" smtClean="0">
                <a:latin typeface="UC Berkeley OS Sign"/>
                <a:cs typeface="Arial" pitchFamily="34" charset="0"/>
                <a:sym typeface="Arial" pitchFamily="34" charset="0"/>
              </a:rPr>
              <a:t>for each other probably don't exist</a:t>
            </a:r>
          </a:p>
          <a:p>
            <a:pPr marL="342900" lvl="1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FF0000"/>
                </a:solidFill>
                <a:latin typeface="UC Berkeley OS Sign"/>
                <a:cs typeface="Arial" pitchFamily="34" charset="0"/>
                <a:sym typeface="Arial" pitchFamily="34" charset="0"/>
              </a:rPr>
              <a:t>Propositional synonyms </a:t>
            </a:r>
            <a:r>
              <a:rPr lang="en-US" sz="3200" dirty="0" smtClean="0">
                <a:latin typeface="UC Berkeley OS Sign"/>
                <a:cs typeface="Arial" pitchFamily="34" charset="0"/>
                <a:sym typeface="Arial" pitchFamily="34" charset="0"/>
              </a:rPr>
              <a:t>are those where substituting one for another isn’t likely to change the truth value of the statement </a:t>
            </a:r>
          </a:p>
          <a:p>
            <a:pPr marL="800100" lvl="2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>
                <a:latin typeface="UC Berkeley OS Sign"/>
                <a:cs typeface="Arial" pitchFamily="34" charset="0"/>
                <a:sym typeface="Arial" pitchFamily="34" charset="0"/>
              </a:rPr>
              <a:t>Lisa Simpson plays the {violin, </a:t>
            </a:r>
            <a:r>
              <a:rPr lang="en-US" sz="3200" dirty="0" smtClean="0">
                <a:latin typeface="UC Berkeley OS Sign"/>
                <a:cs typeface="Arial" pitchFamily="34" charset="0"/>
                <a:sym typeface="Arial" pitchFamily="34" charset="0"/>
              </a:rPr>
              <a:t>fiddle}</a:t>
            </a:r>
          </a:p>
        </p:txBody>
      </p:sp>
    </p:spTree>
    <p:extLst>
      <p:ext uri="{BB962C8B-B14F-4D97-AF65-F5344CB8AC3E}">
        <p14:creationId xmlns:p14="http://schemas.microsoft.com/office/powerpoint/2010/main" val="27907867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763000" cy="1190997"/>
          </a:xfrm>
        </p:spPr>
        <p:txBody>
          <a:bodyPr>
            <a:norm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4000" b="1" dirty="0" err="1" smtClean="0"/>
              <a:t>Polysemy</a:t>
            </a:r>
            <a:endParaRPr lang="en-US" sz="4000" b="1" dirty="0" smtClean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54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342900" y="1219200"/>
            <a:ext cx="8534400" cy="516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342900" lvl="1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Many "word forms" (particular spelling patterns) are </a:t>
            </a:r>
            <a:r>
              <a:rPr lang="en-US" sz="2800" dirty="0" err="1" smtClean="0">
                <a:latin typeface="UC Berkeley OS Sign"/>
                <a:cs typeface="Arial" pitchFamily="34" charset="0"/>
                <a:sym typeface="Arial" pitchFamily="34" charset="0"/>
              </a:rPr>
              <a:t>polysemous</a:t>
            </a: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 with multiple senses established in the language -- they are semantically ambiguous</a:t>
            </a:r>
          </a:p>
          <a:p>
            <a:pPr marL="800100" lvl="2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	- That dog has floppy ears </a:t>
            </a:r>
            <a:b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</a:b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- She has a good ear for jazz.</a:t>
            </a:r>
          </a:p>
          <a:p>
            <a:pPr marL="342900" lvl="1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"bank" (financial) has related senses:</a:t>
            </a:r>
          </a:p>
          <a:p>
            <a:pPr marL="800100" lvl="2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	- a building (the bank on Shattuck) </a:t>
            </a:r>
            <a:b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</a:b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- specific financial firm (Wells Fargo)</a:t>
            </a:r>
            <a:b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</a:b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- where money is kept (abstract notion)</a:t>
            </a:r>
            <a:b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</a:b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- where anything of value is kept (more abstract)</a:t>
            </a:r>
          </a:p>
        </p:txBody>
      </p:sp>
    </p:spTree>
    <p:extLst>
      <p:ext uri="{BB962C8B-B14F-4D97-AF65-F5344CB8AC3E}">
        <p14:creationId xmlns:p14="http://schemas.microsoft.com/office/powerpoint/2010/main" val="26898143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114300" y="0"/>
            <a:ext cx="8763000" cy="1190997"/>
          </a:xfrm>
        </p:spPr>
        <p:txBody>
          <a:bodyPr>
            <a:norm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4000" b="1" dirty="0" err="1" smtClean="0"/>
              <a:t>Antonymy</a:t>
            </a:r>
            <a:endParaRPr lang="en-US" sz="4000" b="1" dirty="0" smtClean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55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356965" y="895466"/>
            <a:ext cx="8420100" cy="5802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342900" lvl="1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 smtClean="0">
                <a:latin typeface="UC Berkeley OS Sign"/>
                <a:cs typeface="Arial" pitchFamily="34" charset="0"/>
                <a:sym typeface="Arial" pitchFamily="34" charset="0"/>
              </a:rPr>
              <a:t>Antonyms are lexical opposites</a:t>
            </a:r>
          </a:p>
          <a:p>
            <a:pPr marL="342900" lvl="1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 smtClean="0">
                <a:latin typeface="UC Berkeley OS Sign"/>
                <a:cs typeface="Arial" pitchFamily="34" charset="0"/>
                <a:sym typeface="Arial" pitchFamily="34" charset="0"/>
              </a:rPr>
              <a:t>Some are </a:t>
            </a:r>
            <a:r>
              <a:rPr lang="en-US" sz="3200" dirty="0" smtClean="0">
                <a:solidFill>
                  <a:srgbClr val="FF0000"/>
                </a:solidFill>
                <a:latin typeface="UC Berkeley OS Sign"/>
                <a:cs typeface="Arial" pitchFamily="34" charset="0"/>
                <a:sym typeface="Arial" pitchFamily="34" charset="0"/>
              </a:rPr>
              <a:t>inherently binary </a:t>
            </a:r>
            <a:r>
              <a:rPr lang="en-US" sz="3200" dirty="0" smtClean="0">
                <a:latin typeface="UC Berkeley OS Sign"/>
                <a:cs typeface="Arial" pitchFamily="34" charset="0"/>
                <a:sym typeface="Arial" pitchFamily="34" charset="0"/>
              </a:rPr>
              <a:t>“true antonyms”  </a:t>
            </a:r>
          </a:p>
          <a:p>
            <a:pPr marL="800100" lvl="2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 smtClean="0">
                <a:latin typeface="UC Berkeley OS Sign"/>
                <a:cs typeface="Arial" pitchFamily="34" charset="0"/>
                <a:sym typeface="Arial" pitchFamily="34" charset="0"/>
              </a:rPr>
              <a:t>dead / alive, true / false, on / off</a:t>
            </a:r>
          </a:p>
          <a:p>
            <a:pPr marL="342900" lvl="1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 smtClean="0">
                <a:latin typeface="UC Berkeley OS Sign"/>
                <a:cs typeface="Arial" pitchFamily="34" charset="0"/>
                <a:sym typeface="Arial" pitchFamily="34" charset="0"/>
              </a:rPr>
              <a:t>Others are "</a:t>
            </a:r>
            <a:r>
              <a:rPr lang="en-US" sz="3200" dirty="0" smtClean="0">
                <a:solidFill>
                  <a:srgbClr val="FF0000"/>
                </a:solidFill>
                <a:latin typeface="UC Berkeley OS Sign"/>
                <a:cs typeface="Arial" pitchFamily="34" charset="0"/>
                <a:sym typeface="Arial" pitchFamily="34" charset="0"/>
              </a:rPr>
              <a:t>graded</a:t>
            </a:r>
            <a:r>
              <a:rPr lang="en-US" sz="3200" dirty="0" smtClean="0">
                <a:latin typeface="UC Berkeley OS Sign"/>
                <a:cs typeface="Arial" pitchFamily="34" charset="0"/>
                <a:sym typeface="Arial" pitchFamily="34" charset="0"/>
              </a:rPr>
              <a:t>"</a:t>
            </a:r>
          </a:p>
          <a:p>
            <a:pPr marL="800100" lvl="2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 smtClean="0">
                <a:latin typeface="UC Berkeley OS Sign"/>
                <a:cs typeface="Arial" pitchFamily="34" charset="0"/>
                <a:sym typeface="Arial" pitchFamily="34" charset="0"/>
              </a:rPr>
              <a:t>long / short, hot / cold</a:t>
            </a:r>
          </a:p>
          <a:p>
            <a:pPr marL="342900" lvl="1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 err="1" smtClean="0">
                <a:solidFill>
                  <a:srgbClr val="FF0000"/>
                </a:solidFill>
                <a:latin typeface="UC Berkeley OS Sign"/>
                <a:cs typeface="Arial" pitchFamily="34" charset="0"/>
                <a:sym typeface="Arial" pitchFamily="34" charset="0"/>
              </a:rPr>
              <a:t>Markedness</a:t>
            </a:r>
            <a:r>
              <a:rPr lang="en-US" sz="3200" dirty="0" smtClean="0">
                <a:latin typeface="UC Berkeley OS Sign"/>
                <a:cs typeface="Arial" pitchFamily="34" charset="0"/>
                <a:sym typeface="Arial" pitchFamily="34" charset="0"/>
              </a:rPr>
              <a:t>: one member of a pair is more restricted in its contexts </a:t>
            </a:r>
          </a:p>
          <a:p>
            <a:pPr marL="800100" lvl="2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 smtClean="0">
                <a:latin typeface="UC Berkeley OS Sign"/>
                <a:cs typeface="Arial" pitchFamily="34" charset="0"/>
                <a:sym typeface="Arial" pitchFamily="34" charset="0"/>
              </a:rPr>
              <a:t>long is unmarked, short is marked</a:t>
            </a:r>
          </a:p>
          <a:p>
            <a:pPr marL="800100" lvl="2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 smtClean="0">
                <a:latin typeface="UC Berkeley OS Sign"/>
                <a:cs typeface="Arial" pitchFamily="34" charset="0"/>
                <a:sym typeface="Arial" pitchFamily="34" charset="0"/>
              </a:rPr>
              <a:t>tall/short, old/young</a:t>
            </a:r>
          </a:p>
        </p:txBody>
      </p:sp>
    </p:spTree>
    <p:extLst>
      <p:ext uri="{BB962C8B-B14F-4D97-AF65-F5344CB8AC3E}">
        <p14:creationId xmlns:p14="http://schemas.microsoft.com/office/powerpoint/2010/main" val="41947688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39267" y="0"/>
            <a:ext cx="8763000" cy="1190997"/>
          </a:xfrm>
        </p:spPr>
        <p:txBody>
          <a:bodyPr>
            <a:norm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4000" b="1" dirty="0" smtClean="0"/>
              <a:t>Implications for Vocabulary Design</a:t>
            </a:r>
            <a:endParaRPr lang="en-US" sz="4000" b="1" dirty="0" smtClean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56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417931" y="990600"/>
            <a:ext cx="8441436" cy="614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342900" lvl="1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Choosing vocabulary terms for resource </a:t>
            </a: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descriptions </a:t>
            </a: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and precisely defining their </a:t>
            </a: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semantics </a:t>
            </a: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is essential but impossible to do perfectly</a:t>
            </a:r>
          </a:p>
          <a:p>
            <a:pPr marL="342900" lvl="1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Your vocabulary must express what YOU intend, so you "look inward" -- </a:t>
            </a:r>
            <a:r>
              <a:rPr lang="en-US" sz="2800" dirty="0" smtClean="0">
                <a:solidFill>
                  <a:srgbClr val="FF0000"/>
                </a:solidFill>
                <a:latin typeface="UC Berkeley OS Sign"/>
                <a:cs typeface="Arial" pitchFamily="34" charset="0"/>
                <a:sym typeface="Arial" pitchFamily="34" charset="0"/>
              </a:rPr>
              <a:t>analyze how you think </a:t>
            </a: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about a domain</a:t>
            </a:r>
          </a:p>
          <a:p>
            <a:pPr marL="342900" lvl="1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You want others to understand what you mean, so you </a:t>
            </a: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also "look </a:t>
            </a: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outward" -- </a:t>
            </a:r>
            <a:r>
              <a:rPr lang="en-US" sz="2800" dirty="0" smtClean="0">
                <a:solidFill>
                  <a:srgbClr val="FF0000"/>
                </a:solidFill>
                <a:latin typeface="UC Berkeley OS Sign"/>
                <a:cs typeface="Arial" pitchFamily="34" charset="0"/>
                <a:sym typeface="Arial" pitchFamily="34" charset="0"/>
              </a:rPr>
              <a:t>analyze the terms used by </a:t>
            </a:r>
            <a:r>
              <a:rPr lang="en-US" sz="2800" dirty="0" smtClean="0">
                <a:solidFill>
                  <a:srgbClr val="FF0000"/>
                </a:solidFill>
                <a:latin typeface="UC Berkeley OS Sign"/>
                <a:cs typeface="Arial" pitchFamily="34" charset="0"/>
                <a:sym typeface="Arial" pitchFamily="34" charset="0"/>
              </a:rPr>
              <a:t>users</a:t>
            </a:r>
            <a:r>
              <a:rPr lang="en-US" sz="2800" dirty="0" smtClean="0">
                <a:solidFill>
                  <a:srgbClr val="FF0000"/>
                </a:solidFill>
                <a:latin typeface="UC Berkeley OS Sign"/>
                <a:cs typeface="Arial" pitchFamily="34" charset="0"/>
                <a:sym typeface="Arial" pitchFamily="34" charset="0"/>
              </a:rPr>
              <a:t>, competitors, or subject matter experts </a:t>
            </a:r>
          </a:p>
          <a:p>
            <a:pPr marL="342900" lvl="1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You should reuse other vocabularies or thesauri if they </a:t>
            </a: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exist to </a:t>
            </a: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improve transformability and interoperability</a:t>
            </a:r>
          </a:p>
          <a:p>
            <a:pPr marL="800100" lvl="2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sz="2400" dirty="0" smtClean="0">
              <a:latin typeface="UC Berkeley OS Sign"/>
              <a:cs typeface="Arial" pitchFamily="34" charset="0"/>
              <a:sym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31" y="124893"/>
            <a:ext cx="865707" cy="86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1067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6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81000"/>
            <a:ext cx="7086600" cy="3363491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0" y="3853170"/>
            <a:ext cx="8859367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0" y="6248400"/>
            <a:ext cx="8859367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3733800" y="2905072"/>
            <a:ext cx="2209800" cy="381000"/>
          </a:xfrm>
          <a:prstGeom prst="rect">
            <a:avLst/>
          </a:prstGeom>
          <a:solidFill>
            <a:srgbClr val="FF0000">
              <a:alpha val="2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262" y="3853170"/>
            <a:ext cx="7219171" cy="228655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819400" y="5599554"/>
            <a:ext cx="2209800" cy="381000"/>
          </a:xfrm>
          <a:prstGeom prst="rect">
            <a:avLst/>
          </a:prstGeom>
          <a:solidFill>
            <a:srgbClr val="FF0000">
              <a:alpha val="2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546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7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1219200" y="1600200"/>
            <a:ext cx="6781800" cy="3156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lvl="1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</a:pPr>
            <a:r>
              <a:rPr lang="en-US" sz="5400" b="1" dirty="0" smtClean="0">
                <a:solidFill>
                  <a:srgbClr val="FF0000"/>
                </a:solidFill>
                <a:latin typeface="UC Berkeley OS Sign"/>
                <a:cs typeface="Arial" pitchFamily="34" charset="0"/>
                <a:sym typeface="Arial" pitchFamily="34" charset="0"/>
              </a:rPr>
              <a:t>IF “semantics” means “meaning,” what does “meaning” mean?</a:t>
            </a:r>
          </a:p>
        </p:txBody>
      </p:sp>
    </p:spTree>
    <p:extLst>
      <p:ext uri="{BB962C8B-B14F-4D97-AF65-F5344CB8AC3E}">
        <p14:creationId xmlns:p14="http://schemas.microsoft.com/office/powerpoint/2010/main" val="306726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357635" y="0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smtClean="0"/>
              <a:t>Defining and Dictionaries</a:t>
            </a:r>
            <a:endParaRPr lang="en-US" sz="3400" dirty="0" smtClean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8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357635" y="1190997"/>
            <a:ext cx="8458200" cy="6195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 smtClean="0">
                <a:latin typeface="UC Berkeley OS Sign"/>
                <a:cs typeface="Arial" pitchFamily="34" charset="0"/>
                <a:sym typeface="Arial" pitchFamily="34" charset="0"/>
              </a:rPr>
              <a:t>DICTIONARY</a:t>
            </a:r>
            <a:r>
              <a:rPr lang="en-US" sz="3200" dirty="0">
                <a:latin typeface="UC Berkeley OS Sign"/>
                <a:cs typeface="Arial" pitchFamily="34" charset="0"/>
                <a:sym typeface="Arial" pitchFamily="34" charset="0"/>
              </a:rPr>
              <a:t>:  </a:t>
            </a:r>
            <a:r>
              <a:rPr lang="en-US" sz="3200" dirty="0">
                <a:latin typeface="UC Berkeley OS Sign"/>
                <a:cs typeface="Arial" pitchFamily="34" charset="0"/>
              </a:rPr>
              <a:t>a resource that lists the words of a language (typically in alphabetical order) and gives their </a:t>
            </a:r>
            <a:r>
              <a:rPr lang="en-US" sz="3200" dirty="0" smtClean="0">
                <a:latin typeface="UC Berkeley OS Sign"/>
                <a:cs typeface="Arial" pitchFamily="34" charset="0"/>
              </a:rPr>
              <a:t>meaning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 smtClean="0">
                <a:latin typeface="UC Berkeley OS Sign"/>
                <a:cs typeface="Arial" pitchFamily="34" charset="0"/>
                <a:sym typeface="Arial" pitchFamily="34" charset="0"/>
              </a:rPr>
              <a:t>But this makes it </a:t>
            </a:r>
            <a:r>
              <a:rPr lang="en-US" sz="3200" dirty="0">
                <a:latin typeface="UC Berkeley OS Sign"/>
                <a:cs typeface="Arial" pitchFamily="34" charset="0"/>
                <a:sym typeface="Arial" pitchFamily="34" charset="0"/>
              </a:rPr>
              <a:t>difficult to define what a word means in a non-circular way that doesn't rely on lots of undefined meanings</a:t>
            </a:r>
            <a:r>
              <a:rPr lang="en-US" sz="3200" dirty="0" smtClean="0">
                <a:latin typeface="UC Berkeley OS Sign"/>
                <a:cs typeface="Arial" pitchFamily="34" charset="0"/>
                <a:sym typeface="Arial" pitchFamily="34" charset="0"/>
              </a:rPr>
              <a:t>...</a:t>
            </a:r>
            <a:endParaRPr lang="en-US" sz="3200" dirty="0" smtClean="0">
              <a:latin typeface="UC Berkeley OS Sign"/>
              <a:cs typeface="Arial" pitchFamily="34" charset="0"/>
            </a:endParaRPr>
          </a:p>
          <a:p>
            <a:pPr marL="800100" lvl="1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/>
              <a:t>To understand </a:t>
            </a:r>
            <a:r>
              <a:rPr lang="en-US" sz="3200" dirty="0" smtClean="0"/>
              <a:t>a word </a:t>
            </a:r>
            <a:r>
              <a:rPr lang="en-US" sz="3200" dirty="0"/>
              <a:t>you </a:t>
            </a:r>
            <a:r>
              <a:rPr lang="en-US" sz="3200" dirty="0" smtClean="0"/>
              <a:t>have </a:t>
            </a:r>
            <a:r>
              <a:rPr lang="en-US" sz="3200" dirty="0"/>
              <a:t>to understand all the words in its definition, </a:t>
            </a:r>
            <a:r>
              <a:rPr lang="en-US" sz="3200" dirty="0" smtClean="0"/>
              <a:t>so </a:t>
            </a:r>
            <a:r>
              <a:rPr lang="en-US" sz="3200" dirty="0"/>
              <a:t>you look up those words… and suppose that the first word appears in one of the definitions…</a:t>
            </a:r>
            <a:endParaRPr lang="en-US" sz="3200" dirty="0" smtClean="0">
              <a:latin typeface="UC Berkeley OS Sign"/>
              <a:cs typeface="Arial" pitchFamily="34" charset="0"/>
            </a:endParaRPr>
          </a:p>
          <a:p>
            <a:pPr marL="800100" lvl="1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sz="2800" dirty="0">
              <a:latin typeface="UC Berkeley OS Sign"/>
              <a:cs typeface="Arial" pitchFamily="34" charset="0"/>
              <a:sym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94" y="36576"/>
            <a:ext cx="859611" cy="86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1338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7013" y="914400"/>
            <a:ext cx="3447002" cy="3447002"/>
          </a:xfrm>
          <a:prstGeom prst="rect">
            <a:avLst/>
          </a:prstGeom>
        </p:spPr>
      </p:pic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259079" y="-15240"/>
            <a:ext cx="8747743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smtClean="0"/>
              <a:t>The Semantic Perspective on Relationships</a:t>
            </a:r>
            <a:endParaRPr lang="en-US" sz="3400" dirty="0" smtClean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9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262127" y="1066800"/>
            <a:ext cx="5486400" cy="3501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 smtClean="0">
                <a:latin typeface="UC Berkeley OS Sign"/>
                <a:cs typeface="Arial" pitchFamily="34" charset="0"/>
                <a:sym typeface="Arial" pitchFamily="34" charset="0"/>
              </a:rPr>
              <a:t>The essence of relationships; </a:t>
            </a:r>
            <a:r>
              <a:rPr lang="en-US" sz="3200" dirty="0" smtClean="0">
                <a:solidFill>
                  <a:srgbClr val="FF0000"/>
                </a:solidFill>
                <a:latin typeface="UC Berkeley OS Sign"/>
                <a:cs typeface="Arial" pitchFamily="34" charset="0"/>
                <a:sym typeface="Arial" pitchFamily="34" charset="0"/>
              </a:rPr>
              <a:t>why</a:t>
            </a:r>
            <a:r>
              <a:rPr lang="en-US" sz="3200" dirty="0" smtClean="0">
                <a:latin typeface="UC Berkeley OS Sign"/>
                <a:cs typeface="Arial" pitchFamily="34" charset="0"/>
                <a:sym typeface="Arial" pitchFamily="34" charset="0"/>
              </a:rPr>
              <a:t> the resources are related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 smtClean="0">
                <a:latin typeface="UC Berkeley OS Sign"/>
                <a:cs typeface="Arial" pitchFamily="34" charset="0"/>
                <a:sym typeface="Arial" pitchFamily="34" charset="0"/>
              </a:rPr>
              <a:t>Relies on or expresses information that is </a:t>
            </a:r>
            <a:r>
              <a:rPr lang="en-US" sz="3200" dirty="0" smtClean="0">
                <a:solidFill>
                  <a:srgbClr val="FF0000"/>
                </a:solidFill>
                <a:latin typeface="UC Berkeley OS Sign"/>
                <a:cs typeface="Arial" pitchFamily="34" charset="0"/>
                <a:sym typeface="Arial" pitchFamily="34" charset="0"/>
              </a:rPr>
              <a:t>not directly available from </a:t>
            </a:r>
            <a:r>
              <a:rPr lang="en-US" sz="3200" dirty="0" smtClean="0">
                <a:solidFill>
                  <a:srgbClr val="FF0000"/>
                </a:solidFill>
                <a:latin typeface="UC Berkeley OS Sign"/>
                <a:cs typeface="Arial" pitchFamily="34" charset="0"/>
                <a:sym typeface="Arial" pitchFamily="34" charset="0"/>
              </a:rPr>
              <a:t>perception</a:t>
            </a:r>
            <a:endParaRPr lang="en-US" sz="3200" dirty="0" smtClean="0">
              <a:solidFill>
                <a:srgbClr val="FF0000"/>
              </a:solidFill>
              <a:latin typeface="UC Berkeley OS Sign"/>
              <a:cs typeface="Arial" pitchFamily="34" charset="0"/>
              <a:sym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56032" y="4581440"/>
            <a:ext cx="8915399" cy="2154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>
                <a:latin typeface="UC Berkeley OS Sign"/>
                <a:cs typeface="Arial" pitchFamily="34" charset="0"/>
                <a:sym typeface="Arial" pitchFamily="34" charset="0"/>
              </a:rPr>
              <a:t>“Homer is married to Marge" is a semantic relationship</a:t>
            </a:r>
          </a:p>
          <a:p>
            <a:pPr marL="800100" lvl="1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>
                <a:latin typeface="UC Berkeley OS Sign"/>
                <a:cs typeface="Arial" pitchFamily="34" charset="0"/>
                <a:sym typeface="Arial" pitchFamily="34" charset="0"/>
              </a:rPr>
              <a:t>"Homer is standing next to Marge" is a structural relationship that is perceivable</a:t>
            </a:r>
          </a:p>
        </p:txBody>
      </p:sp>
    </p:spTree>
    <p:extLst>
      <p:ext uri="{BB962C8B-B14F-4D97-AF65-F5344CB8AC3E}">
        <p14:creationId xmlns:p14="http://schemas.microsoft.com/office/powerpoint/2010/main" val="42412368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2265</Words>
  <Application>Microsoft Office PowerPoint</Application>
  <PresentationFormat>On-screen Show (4:3)</PresentationFormat>
  <Paragraphs>350</Paragraphs>
  <Slides>56</Slides>
  <Notes>56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2" baseType="lpstr">
      <vt:lpstr>MS PGothic</vt:lpstr>
      <vt:lpstr>Arial</vt:lpstr>
      <vt:lpstr>Calibri</vt:lpstr>
      <vt:lpstr>UC Berkeley OS Sign</vt:lpstr>
      <vt:lpstr>Wingdings</vt:lpstr>
      <vt:lpstr>Office Theme</vt:lpstr>
      <vt:lpstr>CogSci 190 “Sensemaking and Organizing” Spring 2019</vt:lpstr>
      <vt:lpstr>Why This Stuff Matters! </vt:lpstr>
      <vt:lpstr>Five Perspectives on Relationships (1)</vt:lpstr>
      <vt:lpstr>Five Perspectives on Relationships (1)</vt:lpstr>
      <vt:lpstr>Defining "Relationship“  (Kent, “Data and Reality”)</vt:lpstr>
      <vt:lpstr>PowerPoint Presentation</vt:lpstr>
      <vt:lpstr>PowerPoint Presentation</vt:lpstr>
      <vt:lpstr>Defining and Dictionaries</vt:lpstr>
      <vt:lpstr>The Semantic Perspective on Relationships</vt:lpstr>
      <vt:lpstr>Making Meaning (1)</vt:lpstr>
      <vt:lpstr>Making Meaning (2)</vt:lpstr>
      <vt:lpstr>PowerPoint Presentation</vt:lpstr>
      <vt:lpstr>PowerPoint Presentation</vt:lpstr>
      <vt:lpstr>PowerPoint Presentation</vt:lpstr>
      <vt:lpstr>PowerPoint Presentation</vt:lpstr>
      <vt:lpstr>Language and Meaning</vt:lpstr>
      <vt:lpstr>PowerPoint Presentation</vt:lpstr>
      <vt:lpstr>Defining “Context”</vt:lpstr>
      <vt:lpstr>Context and Meaning</vt:lpstr>
      <vt:lpstr>Context and Meaning</vt:lpstr>
      <vt:lpstr>Specifying Semantic Relationships</vt:lpstr>
      <vt:lpstr>Types of Semantic Relationships</vt:lpstr>
      <vt:lpstr>The Semantics of "Inclusion"</vt:lpstr>
      <vt:lpstr>TDO  Figure 6.1</vt:lpstr>
      <vt:lpstr>Ontology</vt:lpstr>
      <vt:lpstr>Definitions of Ontology</vt:lpstr>
      <vt:lpstr>PowerPoint Presentation</vt:lpstr>
      <vt:lpstr>Ontological Assertions That Annotate the Food Taxonomy</vt:lpstr>
      <vt:lpstr>TDO  Figure 6.2</vt:lpstr>
      <vt:lpstr>Part-Whole (Meronymic) Inclusion</vt:lpstr>
      <vt:lpstr>Part-Whole Relationship (Component-Object)</vt:lpstr>
      <vt:lpstr>Chapters are Parts-of A  Book</vt:lpstr>
      <vt:lpstr>Topological, Locative, and Temporal Inclusion</vt:lpstr>
      <vt:lpstr>PowerPoint Presentation</vt:lpstr>
      <vt:lpstr>“Attribution” Relationships</vt:lpstr>
      <vt:lpstr>The Semantics of “Attribution”</vt:lpstr>
      <vt:lpstr>Properties of Semantic Relationships: Symmetry (1)</vt:lpstr>
      <vt:lpstr>Properties of Semantic Relationships: Symmetry (2)</vt:lpstr>
      <vt:lpstr>Properties of Semantic Relationships: Inverse</vt:lpstr>
      <vt:lpstr>Properties of Semantic Relationships: Transitivity (1)</vt:lpstr>
      <vt:lpstr>Properties of Semantic Relationships: Transitivity (2)</vt:lpstr>
      <vt:lpstr>Properties of Semantic Relationships: Equivalence</vt:lpstr>
      <vt:lpstr>The Lexical Perspective  on Relationships</vt:lpstr>
      <vt:lpstr>The Lexical Perspective on Relationships</vt:lpstr>
      <vt:lpstr>Lexicalization of  Inverse Relationships</vt:lpstr>
      <vt:lpstr>Relationships Among Words /  Relationships Among Concepts</vt:lpstr>
      <vt:lpstr>Relationships Among Words</vt:lpstr>
      <vt:lpstr>Hyponymy/Hyperonymy</vt:lpstr>
      <vt:lpstr>Hyponymy/ Hyperonymy</vt:lpstr>
      <vt:lpstr>PowerPoint Presentation</vt:lpstr>
      <vt:lpstr>A Formula for Definitions</vt:lpstr>
      <vt:lpstr>Metonymy</vt:lpstr>
      <vt:lpstr>Synonymy</vt:lpstr>
      <vt:lpstr>Polysemy</vt:lpstr>
      <vt:lpstr>Antonymy</vt:lpstr>
      <vt:lpstr>Implications for Vocabulary Design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2019-02-27T23:10:49Z</dcterms:created>
  <dcterms:modified xsi:type="dcterms:W3CDTF">2019-02-27T23:11:31Z</dcterms:modified>
</cp:coreProperties>
</file>