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1"/>
  </p:notesMasterIdLst>
  <p:sldIdLst>
    <p:sldId id="496" r:id="rId2"/>
    <p:sldId id="502" r:id="rId3"/>
    <p:sldId id="503" r:id="rId4"/>
    <p:sldId id="600" r:id="rId5"/>
    <p:sldId id="504" r:id="rId6"/>
    <p:sldId id="505" r:id="rId7"/>
    <p:sldId id="601" r:id="rId8"/>
    <p:sldId id="603" r:id="rId9"/>
    <p:sldId id="617" r:id="rId10"/>
    <p:sldId id="618" r:id="rId11"/>
    <p:sldId id="619" r:id="rId12"/>
    <p:sldId id="604" r:id="rId13"/>
    <p:sldId id="605" r:id="rId14"/>
    <p:sldId id="512" r:id="rId15"/>
    <p:sldId id="606" r:id="rId16"/>
    <p:sldId id="610" r:id="rId17"/>
    <p:sldId id="611" r:id="rId18"/>
    <p:sldId id="602" r:id="rId19"/>
    <p:sldId id="621" r:id="rId20"/>
    <p:sldId id="507" r:id="rId21"/>
    <p:sldId id="622" r:id="rId22"/>
    <p:sldId id="623" r:id="rId23"/>
    <p:sldId id="562" r:id="rId24"/>
    <p:sldId id="563" r:id="rId25"/>
    <p:sldId id="542" r:id="rId26"/>
    <p:sldId id="577" r:id="rId27"/>
    <p:sldId id="594" r:id="rId28"/>
    <p:sldId id="595" r:id="rId29"/>
    <p:sldId id="579" r:id="rId30"/>
    <p:sldId id="585" r:id="rId31"/>
    <p:sldId id="587" r:id="rId32"/>
    <p:sldId id="586" r:id="rId33"/>
    <p:sldId id="530" r:id="rId34"/>
    <p:sldId id="590" r:id="rId35"/>
    <p:sldId id="555" r:id="rId36"/>
    <p:sldId id="556" r:id="rId37"/>
    <p:sldId id="557" r:id="rId38"/>
    <p:sldId id="591" r:id="rId39"/>
    <p:sldId id="592" r:id="rId40"/>
    <p:sldId id="560" r:id="rId41"/>
    <p:sldId id="531" r:id="rId42"/>
    <p:sldId id="581" r:id="rId43"/>
    <p:sldId id="626" r:id="rId44"/>
    <p:sldId id="537" r:id="rId45"/>
    <p:sldId id="628" r:id="rId46"/>
    <p:sldId id="629" r:id="rId47"/>
    <p:sldId id="630" r:id="rId48"/>
    <p:sldId id="631" r:id="rId49"/>
    <p:sldId id="632" r:id="rId50"/>
    <p:sldId id="634" r:id="rId51"/>
    <p:sldId id="635" r:id="rId52"/>
    <p:sldId id="646" r:id="rId53"/>
    <p:sldId id="636" r:id="rId54"/>
    <p:sldId id="637" r:id="rId55"/>
    <p:sldId id="638" r:id="rId56"/>
    <p:sldId id="639" r:id="rId57"/>
    <p:sldId id="640" r:id="rId58"/>
    <p:sldId id="642" r:id="rId59"/>
    <p:sldId id="644" r:id="rId6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EC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8" autoAdjust="0"/>
    <p:restoredTop sz="59755" autoAdjust="0"/>
  </p:normalViewPr>
  <p:slideViewPr>
    <p:cSldViewPr>
      <p:cViewPr varScale="1">
        <p:scale>
          <a:sx n="49" d="100"/>
          <a:sy n="49" d="100"/>
        </p:scale>
        <p:origin x="1882" y="29"/>
      </p:cViewPr>
      <p:guideLst>
        <p:guide orient="horz" pos="2160"/>
        <p:guide pos="2880"/>
      </p:guideLst>
    </p:cSldViewPr>
  </p:slideViewPr>
  <p:notesTextViewPr>
    <p:cViewPr>
      <p:scale>
        <a:sx n="3" d="2"/>
        <a:sy n="3" d="2"/>
      </p:scale>
      <p:origin x="0" y="0"/>
    </p:cViewPr>
  </p:notesTextViewPr>
  <p:sorterViewPr>
    <p:cViewPr>
      <p:scale>
        <a:sx n="100" d="100"/>
        <a:sy n="100" d="100"/>
      </p:scale>
      <p:origin x="0" y="-13104"/>
    </p:cViewPr>
  </p:sorterViewPr>
  <p:notesViewPr>
    <p:cSldViewPr>
      <p:cViewPr>
        <p:scale>
          <a:sx n="71" d="100"/>
          <a:sy n="71" d="100"/>
        </p:scale>
        <p:origin x="1704" y="-1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3/3/2019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extLst>
      <p:ext uri="{BB962C8B-B14F-4D97-AF65-F5344CB8AC3E}">
        <p14:creationId xmlns:p14="http://schemas.microsoft.com/office/powerpoint/2010/main" val="391634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3888151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dirty="0"/>
          </a:p>
        </p:txBody>
      </p:sp>
    </p:spTree>
    <p:extLst>
      <p:ext uri="{BB962C8B-B14F-4D97-AF65-F5344CB8AC3E}">
        <p14:creationId xmlns:p14="http://schemas.microsoft.com/office/powerpoint/2010/main" val="3486649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a:p>
        </p:txBody>
      </p:sp>
    </p:spTree>
    <p:extLst>
      <p:ext uri="{BB962C8B-B14F-4D97-AF65-F5344CB8AC3E}">
        <p14:creationId xmlns:p14="http://schemas.microsoft.com/office/powerpoint/2010/main" val="3098817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14</a:t>
            </a:fld>
            <a:endParaRPr lang="en-US" dirty="0"/>
          </a:p>
        </p:txBody>
      </p:sp>
    </p:spTree>
    <p:extLst>
      <p:ext uri="{BB962C8B-B14F-4D97-AF65-F5344CB8AC3E}">
        <p14:creationId xmlns:p14="http://schemas.microsoft.com/office/powerpoint/2010/main" val="1852622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15</a:t>
            </a:fld>
            <a:endParaRPr lang="en-US"/>
          </a:p>
        </p:txBody>
      </p:sp>
    </p:spTree>
    <p:extLst>
      <p:ext uri="{BB962C8B-B14F-4D97-AF65-F5344CB8AC3E}">
        <p14:creationId xmlns:p14="http://schemas.microsoft.com/office/powerpoint/2010/main" val="1889374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a:p>
        </p:txBody>
      </p:sp>
    </p:spTree>
    <p:extLst>
      <p:ext uri="{BB962C8B-B14F-4D97-AF65-F5344CB8AC3E}">
        <p14:creationId xmlns:p14="http://schemas.microsoft.com/office/powerpoint/2010/main" val="1898902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17</a:t>
            </a:fld>
            <a:endParaRPr lang="en-US"/>
          </a:p>
        </p:txBody>
      </p:sp>
    </p:spTree>
    <p:extLst>
      <p:ext uri="{BB962C8B-B14F-4D97-AF65-F5344CB8AC3E}">
        <p14:creationId xmlns:p14="http://schemas.microsoft.com/office/powerpoint/2010/main" val="3155131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18</a:t>
            </a:fld>
            <a:endParaRPr lang="en-US"/>
          </a:p>
        </p:txBody>
      </p:sp>
    </p:spTree>
    <p:extLst>
      <p:ext uri="{BB962C8B-B14F-4D97-AF65-F5344CB8AC3E}">
        <p14:creationId xmlns:p14="http://schemas.microsoft.com/office/powerpoint/2010/main" val="282522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19</a:t>
            </a:fld>
            <a:endParaRPr lang="en-US"/>
          </a:p>
        </p:txBody>
      </p:sp>
    </p:spTree>
    <p:extLst>
      <p:ext uri="{BB962C8B-B14F-4D97-AF65-F5344CB8AC3E}">
        <p14:creationId xmlns:p14="http://schemas.microsoft.com/office/powerpoint/2010/main" val="3661996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dirty="0"/>
          </a:p>
        </p:txBody>
      </p:sp>
    </p:spTree>
    <p:extLst>
      <p:ext uri="{BB962C8B-B14F-4D97-AF65-F5344CB8AC3E}">
        <p14:creationId xmlns:p14="http://schemas.microsoft.com/office/powerpoint/2010/main" val="2938075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22</a:t>
            </a:fld>
            <a:endParaRPr lang="en-US"/>
          </a:p>
        </p:txBody>
      </p:sp>
    </p:spTree>
    <p:extLst>
      <p:ext uri="{BB962C8B-B14F-4D97-AF65-F5344CB8AC3E}">
        <p14:creationId xmlns:p14="http://schemas.microsoft.com/office/powerpoint/2010/main" val="9040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a:t>
            </a:fld>
            <a:endParaRPr lang="en-US" dirty="0"/>
          </a:p>
        </p:txBody>
      </p:sp>
    </p:spTree>
    <p:extLst>
      <p:ext uri="{BB962C8B-B14F-4D97-AF65-F5344CB8AC3E}">
        <p14:creationId xmlns:p14="http://schemas.microsoft.com/office/powerpoint/2010/main" val="2314967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23</a:t>
            </a:fld>
            <a:endParaRPr lang="en-US"/>
          </a:p>
        </p:txBody>
      </p:sp>
    </p:spTree>
    <p:extLst>
      <p:ext uri="{BB962C8B-B14F-4D97-AF65-F5344CB8AC3E}">
        <p14:creationId xmlns:p14="http://schemas.microsoft.com/office/powerpoint/2010/main" val="2820727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extLst>
      <p:ext uri="{BB962C8B-B14F-4D97-AF65-F5344CB8AC3E}">
        <p14:creationId xmlns:p14="http://schemas.microsoft.com/office/powerpoint/2010/main" val="2631115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26</a:t>
            </a:fld>
            <a:endParaRPr lang="en-US"/>
          </a:p>
        </p:txBody>
      </p:sp>
    </p:spTree>
    <p:extLst>
      <p:ext uri="{BB962C8B-B14F-4D97-AF65-F5344CB8AC3E}">
        <p14:creationId xmlns:p14="http://schemas.microsoft.com/office/powerpoint/2010/main" val="3614984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27</a:t>
            </a:fld>
            <a:endParaRPr lang="en-US"/>
          </a:p>
        </p:txBody>
      </p:sp>
    </p:spTree>
    <p:extLst>
      <p:ext uri="{BB962C8B-B14F-4D97-AF65-F5344CB8AC3E}">
        <p14:creationId xmlns:p14="http://schemas.microsoft.com/office/powerpoint/2010/main" val="614931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28</a:t>
            </a:fld>
            <a:endParaRPr lang="en-US" dirty="0"/>
          </a:p>
        </p:txBody>
      </p:sp>
    </p:spTree>
    <p:extLst>
      <p:ext uri="{BB962C8B-B14F-4D97-AF65-F5344CB8AC3E}">
        <p14:creationId xmlns:p14="http://schemas.microsoft.com/office/powerpoint/2010/main" val="296607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29</a:t>
            </a:fld>
            <a:endParaRPr lang="en-US"/>
          </a:p>
        </p:txBody>
      </p:sp>
    </p:spTree>
    <p:extLst>
      <p:ext uri="{BB962C8B-B14F-4D97-AF65-F5344CB8AC3E}">
        <p14:creationId xmlns:p14="http://schemas.microsoft.com/office/powerpoint/2010/main" val="40878924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val="847276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extLst>
      <p:ext uri="{BB962C8B-B14F-4D97-AF65-F5344CB8AC3E}">
        <p14:creationId xmlns:p14="http://schemas.microsoft.com/office/powerpoint/2010/main" val="791213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p14="http://schemas.microsoft.com/office/powerpoint/2010/main" val="355157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extLst>
      <p:ext uri="{BB962C8B-B14F-4D97-AF65-F5344CB8AC3E}">
        <p14:creationId xmlns:p14="http://schemas.microsoft.com/office/powerpoint/2010/main" val="4240329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dirty="0"/>
          </a:p>
        </p:txBody>
      </p:sp>
    </p:spTree>
    <p:extLst>
      <p:ext uri="{BB962C8B-B14F-4D97-AF65-F5344CB8AC3E}">
        <p14:creationId xmlns:p14="http://schemas.microsoft.com/office/powerpoint/2010/main" val="3262547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extLst>
      <p:ext uri="{BB962C8B-B14F-4D97-AF65-F5344CB8AC3E}">
        <p14:creationId xmlns:p14="http://schemas.microsoft.com/office/powerpoint/2010/main" val="3070165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38</a:t>
            </a:fld>
            <a:endParaRPr lang="en-US"/>
          </a:p>
        </p:txBody>
      </p:sp>
    </p:spTree>
    <p:extLst>
      <p:ext uri="{BB962C8B-B14F-4D97-AF65-F5344CB8AC3E}">
        <p14:creationId xmlns:p14="http://schemas.microsoft.com/office/powerpoint/2010/main" val="1744779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39</a:t>
            </a:fld>
            <a:endParaRPr lang="en-US"/>
          </a:p>
        </p:txBody>
      </p:sp>
    </p:spTree>
    <p:extLst>
      <p:ext uri="{BB962C8B-B14F-4D97-AF65-F5344CB8AC3E}">
        <p14:creationId xmlns:p14="http://schemas.microsoft.com/office/powerpoint/2010/main" val="3452980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val="249118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42</a:t>
            </a:fld>
            <a:endParaRPr lang="en-US"/>
          </a:p>
        </p:txBody>
      </p:sp>
    </p:spTree>
    <p:extLst>
      <p:ext uri="{BB962C8B-B14F-4D97-AF65-F5344CB8AC3E}">
        <p14:creationId xmlns:p14="http://schemas.microsoft.com/office/powerpoint/2010/main" val="1156222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extLst>
      <p:ext uri="{BB962C8B-B14F-4D97-AF65-F5344CB8AC3E}">
        <p14:creationId xmlns:p14="http://schemas.microsoft.com/office/powerpoint/2010/main" val="2920056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p14="http://schemas.microsoft.com/office/powerpoint/2010/main" val="839292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45</a:t>
            </a:fld>
            <a:endParaRPr lang="en-US"/>
          </a:p>
        </p:txBody>
      </p:sp>
    </p:spTree>
    <p:extLst>
      <p:ext uri="{BB962C8B-B14F-4D97-AF65-F5344CB8AC3E}">
        <p14:creationId xmlns:p14="http://schemas.microsoft.com/office/powerpoint/2010/main" val="8622531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47</a:t>
            </a:fld>
            <a:endParaRPr lang="en-US"/>
          </a:p>
        </p:txBody>
      </p:sp>
    </p:spTree>
    <p:extLst>
      <p:ext uri="{BB962C8B-B14F-4D97-AF65-F5344CB8AC3E}">
        <p14:creationId xmlns:p14="http://schemas.microsoft.com/office/powerpoint/2010/main" val="1548811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49</a:t>
            </a:fld>
            <a:endParaRPr lang="en-US"/>
          </a:p>
        </p:txBody>
      </p:sp>
    </p:spTree>
    <p:extLst>
      <p:ext uri="{BB962C8B-B14F-4D97-AF65-F5344CB8AC3E}">
        <p14:creationId xmlns:p14="http://schemas.microsoft.com/office/powerpoint/2010/main" val="96372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dirty="0"/>
          </a:p>
        </p:txBody>
      </p:sp>
    </p:spTree>
    <p:extLst>
      <p:ext uri="{BB962C8B-B14F-4D97-AF65-F5344CB8AC3E}">
        <p14:creationId xmlns:p14="http://schemas.microsoft.com/office/powerpoint/2010/main" val="20582323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50</a:t>
            </a:fld>
            <a:endParaRPr lang="en-US"/>
          </a:p>
        </p:txBody>
      </p:sp>
    </p:spTree>
    <p:extLst>
      <p:ext uri="{BB962C8B-B14F-4D97-AF65-F5344CB8AC3E}">
        <p14:creationId xmlns:p14="http://schemas.microsoft.com/office/powerpoint/2010/main" val="2990078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51</a:t>
            </a:fld>
            <a:endParaRPr lang="en-US"/>
          </a:p>
        </p:txBody>
      </p:sp>
    </p:spTree>
    <p:extLst>
      <p:ext uri="{BB962C8B-B14F-4D97-AF65-F5344CB8AC3E}">
        <p14:creationId xmlns:p14="http://schemas.microsoft.com/office/powerpoint/2010/main" val="2661073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53</a:t>
            </a:fld>
            <a:endParaRPr lang="en-US"/>
          </a:p>
        </p:txBody>
      </p:sp>
    </p:spTree>
    <p:extLst>
      <p:ext uri="{BB962C8B-B14F-4D97-AF65-F5344CB8AC3E}">
        <p14:creationId xmlns:p14="http://schemas.microsoft.com/office/powerpoint/2010/main" val="3984158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57</a:t>
            </a:fld>
            <a:endParaRPr lang="en-US"/>
          </a:p>
        </p:txBody>
      </p:sp>
    </p:spTree>
    <p:extLst>
      <p:ext uri="{BB962C8B-B14F-4D97-AF65-F5344CB8AC3E}">
        <p14:creationId xmlns:p14="http://schemas.microsoft.com/office/powerpoint/2010/main" val="1658725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59</a:t>
            </a:fld>
            <a:endParaRPr lang="en-US"/>
          </a:p>
        </p:txBody>
      </p:sp>
    </p:spTree>
    <p:extLst>
      <p:ext uri="{BB962C8B-B14F-4D97-AF65-F5344CB8AC3E}">
        <p14:creationId xmlns:p14="http://schemas.microsoft.com/office/powerpoint/2010/main" val="287830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400" b="1" baseline="0" dirty="0" smtClean="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5</a:t>
            </a:fld>
            <a:endParaRPr lang="en-US"/>
          </a:p>
        </p:txBody>
      </p:sp>
    </p:spTree>
    <p:extLst>
      <p:ext uri="{BB962C8B-B14F-4D97-AF65-F5344CB8AC3E}">
        <p14:creationId xmlns:p14="http://schemas.microsoft.com/office/powerpoint/2010/main" val="290090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1200" dirty="0" smtClean="0"/>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dirty="0"/>
          </a:p>
        </p:txBody>
      </p:sp>
    </p:spTree>
    <p:extLst>
      <p:ext uri="{BB962C8B-B14F-4D97-AF65-F5344CB8AC3E}">
        <p14:creationId xmlns:p14="http://schemas.microsoft.com/office/powerpoint/2010/main" val="2652052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7</a:t>
            </a:fld>
            <a:endParaRPr lang="en-US"/>
          </a:p>
        </p:txBody>
      </p:sp>
    </p:spTree>
    <p:extLst>
      <p:ext uri="{BB962C8B-B14F-4D97-AF65-F5344CB8AC3E}">
        <p14:creationId xmlns:p14="http://schemas.microsoft.com/office/powerpoint/2010/main" val="91624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3CA1B0-15C9-4F2D-85FD-131A188FAB7D}" type="slidenum">
              <a:rPr lang="en-US" smtClean="0"/>
              <a:pPr/>
              <a:t>8</a:t>
            </a:fld>
            <a:endParaRPr lang="en-US"/>
          </a:p>
        </p:txBody>
      </p:sp>
    </p:spTree>
    <p:extLst>
      <p:ext uri="{BB962C8B-B14F-4D97-AF65-F5344CB8AC3E}">
        <p14:creationId xmlns:p14="http://schemas.microsoft.com/office/powerpoint/2010/main" val="615645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smtClean="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dirty="0"/>
          </a:p>
        </p:txBody>
      </p:sp>
    </p:spTree>
    <p:extLst>
      <p:ext uri="{BB962C8B-B14F-4D97-AF65-F5344CB8AC3E}">
        <p14:creationId xmlns:p14="http://schemas.microsoft.com/office/powerpoint/2010/main" val="989779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9B7C68-48CA-4F7E-A595-FD5BDC7FD61F}" type="datetimeFigureOut">
              <a:rPr lang="en-US" smtClean="0"/>
              <a:pPr/>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3/3/2019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9B7C68-48CA-4F7E-A595-FD5BDC7FD61F}" type="datetimeFigureOut">
              <a:rPr lang="en-US" smtClean="0"/>
              <a:pPr/>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9B7C68-48CA-4F7E-A595-FD5BDC7FD61F}" type="datetimeFigureOut">
              <a:rPr lang="en-US" smtClean="0"/>
              <a:pPr/>
              <a:t>3/3/2019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9B7C68-48CA-4F7E-A595-FD5BDC7FD61F}" type="datetimeFigureOut">
              <a:rPr lang="en-US" smtClean="0"/>
              <a:pPr/>
              <a:t>3/3/2019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3/3/2019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3/3/2019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3/3/2019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en.wikipedia.org/wiki/Seven_Bridges_of_K%C3%B6nigsbe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oracleofbacon.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nyti.ms/1fxW2c6"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smtClean="0">
                <a:sym typeface="UC Berkeley OS Sign"/>
              </a:rPr>
              <a:t>CogSci 190</a:t>
            </a:r>
            <a:br>
              <a:rPr lang="en-US" sz="3800" b="1" dirty="0" smtClean="0">
                <a:sym typeface="UC Berkeley OS Sign"/>
              </a:rPr>
            </a:br>
            <a:r>
              <a:rPr lang="en-US" sz="3800" b="1" dirty="0" smtClean="0">
                <a:sym typeface="UC Berkeley OS Sign"/>
              </a:rPr>
              <a:t>“Sensemaking and Organizing”</a:t>
            </a:r>
            <a:br>
              <a:rPr lang="en-US" sz="3800" b="1" dirty="0" smtClean="0">
                <a:sym typeface="UC Berkeley OS Sign"/>
              </a:rPr>
            </a:br>
            <a:r>
              <a:rPr lang="en-US" sz="3800" b="1" dirty="0" smtClean="0">
                <a:sym typeface="UC Berkeley OS Sign"/>
              </a:rPr>
              <a:t>Spring 2019</a:t>
            </a:r>
            <a:endParaRPr lang="en-US" sz="3400" dirty="0" smtClean="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lnSpcReduction="1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Robert J. Glushko</a:t>
            </a:r>
            <a:br>
              <a:rPr lang="en-US" sz="3000" dirty="0" smtClean="0">
                <a:sym typeface="UC Berkeley OS Sign"/>
              </a:rPr>
            </a:br>
            <a:r>
              <a:rPr lang="en-US" sz="3000" dirty="0" smtClean="0">
                <a:sym typeface="UC Berkeley OS Sign"/>
                <a:hlinkClick r:id="rId3"/>
              </a:rPr>
              <a:t>glushko@berkeley.edu</a:t>
            </a: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smtClean="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smtClean="0">
                <a:sym typeface="UC Berkeley OS Sign"/>
              </a:rPr>
              <a:t>5 March 2019</a:t>
            </a:r>
            <a:br>
              <a:rPr lang="en-US" sz="3000" dirty="0" smtClean="0">
                <a:sym typeface="UC Berkeley OS Sign"/>
              </a:rPr>
            </a:br>
            <a:r>
              <a:rPr lang="en-US" sz="3000" dirty="0" smtClean="0">
                <a:sym typeface="UC Berkeley OS Sign"/>
              </a:rPr>
              <a:t> 13) Describing Relationships &amp; Structures;</a:t>
            </a:r>
            <a:br>
              <a:rPr lang="en-US" sz="3000" dirty="0" smtClean="0">
                <a:sym typeface="UC Berkeley OS Sign"/>
              </a:rPr>
            </a:br>
            <a:r>
              <a:rPr lang="en-US" sz="3000" dirty="0" smtClean="0">
                <a:sym typeface="UC Berkeley OS Sign"/>
              </a:rPr>
              <a:t> Social Network Analysis</a:t>
            </a:r>
            <a:endParaRPr lang="en-US" sz="3000" dirty="0" smtClean="0">
              <a:solidFill>
                <a:srgbClr val="002955"/>
              </a:solidFill>
              <a:sym typeface="UC Berkeley OS Sign"/>
            </a:endParaRPr>
          </a:p>
        </p:txBody>
      </p:sp>
    </p:spTree>
    <p:extLst>
      <p:ext uri="{BB962C8B-B14F-4D97-AF65-F5344CB8AC3E}">
        <p14:creationId xmlns:p14="http://schemas.microsoft.com/office/powerpoint/2010/main" val="354067762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igures\links_embedded.gif"/>
          <p:cNvPicPr>
            <a:picLocks noChangeAspect="1" noChangeArrowheads="1"/>
          </p:cNvPicPr>
          <p:nvPr/>
        </p:nvPicPr>
        <p:blipFill>
          <a:blip r:embed="rId2" cstate="print"/>
          <a:stretch>
            <a:fillRect/>
          </a:stretch>
        </p:blipFill>
        <p:spPr bwMode="auto">
          <a:xfrm>
            <a:off x="838200" y="1600200"/>
            <a:ext cx="6858000" cy="5143500"/>
          </a:xfrm>
          <a:prstGeom prst="rect">
            <a:avLst/>
          </a:prstGeom>
          <a:noFill/>
        </p:spPr>
      </p:pic>
      <p:sp>
        <p:nvSpPr>
          <p:cNvPr id="3" name="Title 1"/>
          <p:cNvSpPr txBox="1">
            <a:spLocks/>
          </p:cNvSpPr>
          <p:nvPr/>
        </p:nvSpPr>
        <p:spPr>
          <a:xfrm>
            <a:off x="457200" y="381000"/>
            <a:ext cx="8229600" cy="1143000"/>
          </a:xfrm>
          <a:prstGeom prst="rect">
            <a:avLst/>
          </a:prstGeom>
        </p:spPr>
        <p:txBody>
          <a:bodyP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A Table of Contents is a Numeric Hierarchical Set of </a:t>
            </a:r>
            <a:r>
              <a:rPr lang="en-US" sz="4400" b="1" dirty="0" smtClean="0">
                <a:solidFill>
                  <a:srgbClr val="FF0000"/>
                </a:solidFill>
                <a:latin typeface="+mj-lt"/>
                <a:ea typeface="+mj-ea"/>
                <a:cs typeface="+mj-cs"/>
              </a:rPr>
              <a:t>Structural</a:t>
            </a:r>
            <a:r>
              <a:rPr lang="en-US" sz="4400" b="1" dirty="0" smtClean="0">
                <a:latin typeface="+mj-lt"/>
                <a:ea typeface="+mj-ea"/>
                <a:cs typeface="+mj-cs"/>
              </a:rPr>
              <a:t> Links to Document Components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607728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igures\links_embedded.gif"/>
          <p:cNvPicPr>
            <a:picLocks noChangeAspect="1" noChangeArrowheads="1"/>
          </p:cNvPicPr>
          <p:nvPr/>
        </p:nvPicPr>
        <p:blipFill>
          <a:blip r:embed="rId2" cstate="print"/>
          <a:stretch>
            <a:fillRect/>
          </a:stretch>
        </p:blipFill>
        <p:spPr bwMode="auto">
          <a:xfrm>
            <a:off x="1143000" y="1714500"/>
            <a:ext cx="6858000" cy="5143500"/>
          </a:xfrm>
          <a:prstGeom prst="rect">
            <a:avLst/>
          </a:prstGeom>
          <a:noFill/>
        </p:spPr>
      </p:pic>
      <p:sp>
        <p:nvSpPr>
          <p:cNvPr id="3" name="Title 1"/>
          <p:cNvSpPr txBox="1">
            <a:spLocks/>
          </p:cNvSpPr>
          <p:nvPr/>
        </p:nvSpPr>
        <p:spPr>
          <a:xfrm>
            <a:off x="533400" y="381000"/>
            <a:ext cx="8229600" cy="1143000"/>
          </a:xfrm>
          <a:prstGeom prst="rect">
            <a:avLst/>
          </a:prstGeom>
        </p:spPr>
        <p:txBody>
          <a:bodyP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An Index is An Alphabetically Arranged Set of </a:t>
            </a:r>
            <a:r>
              <a:rPr lang="en-US" sz="4400" b="1" dirty="0" smtClean="0">
                <a:solidFill>
                  <a:srgbClr val="FF0000"/>
                </a:solidFill>
                <a:latin typeface="+mj-lt"/>
                <a:ea typeface="+mj-ea"/>
                <a:cs typeface="+mj-cs"/>
              </a:rPr>
              <a:t>Semantic</a:t>
            </a:r>
            <a:r>
              <a:rPr lang="en-US" sz="4400" b="1" dirty="0" smtClean="0">
                <a:latin typeface="+mj-lt"/>
                <a:ea typeface="+mj-ea"/>
                <a:cs typeface="+mj-cs"/>
              </a:rPr>
              <a:t> Links to Document Components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607461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048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smtClean="0">
                <a:sym typeface="UC Berkeley OS Sign"/>
              </a:rPr>
              <a:t>Annotation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295400"/>
            <a:ext cx="8036719" cy="3732591"/>
          </a:xfrm>
          <a:prstGeom prst="rect">
            <a:avLst/>
          </a:prstGeom>
          <a:noFill/>
          <a:ln w="9525">
            <a:noFill/>
            <a:miter lim="800000"/>
            <a:headEnd/>
            <a:tailEnd/>
          </a:ln>
        </p:spPr>
        <p:txBody>
          <a:bodyPr lIns="64291" tIns="32146" rIns="64291" bIns="32146">
            <a:spAutoFit/>
          </a:bodyPr>
          <a:lstStyle/>
          <a:p>
            <a:pPr marL="800100" lvl="1"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endParaRPr>
          </a:p>
          <a:p>
            <a:pPr marL="12573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rPr>
              <a:t>An annotation is a link from some anchor to a newly-created destination, the contents of which are the BODY of the annotation</a:t>
            </a:r>
          </a:p>
          <a:p>
            <a:pPr marL="12573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Highlighting </a:t>
            </a:r>
            <a:r>
              <a:rPr lang="en-US" sz="2800" dirty="0" smtClean="0">
                <a:latin typeface="UC Berkeley OS Sign"/>
              </a:rPr>
              <a:t>can be conceived of as a link from an anchor back to itself where there is no new BODY created</a:t>
            </a:r>
            <a:endParaRPr lang="en-US" sz="2800" dirty="0" smtClean="0">
              <a:latin typeface="UC Berkeley OS Sign"/>
              <a:cs typeface="Arial" pitchFamily="34" charset="0"/>
              <a:sym typeface="Arial" pitchFamily="34" charset="0"/>
            </a:endParaRPr>
          </a:p>
        </p:txBody>
      </p:sp>
    </p:spTree>
    <p:extLst>
      <p:ext uri="{BB962C8B-B14F-4D97-AF65-F5344CB8AC3E}">
        <p14:creationId xmlns:p14="http://schemas.microsoft.com/office/powerpoint/2010/main" val="32476664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119735" y="1066800"/>
            <a:ext cx="6461618" cy="5246678"/>
          </a:xfrm>
          <a:prstGeom prst="rect">
            <a:avLst/>
          </a:prstGeom>
          <a:noFill/>
          <a:ln w="9525">
            <a:noFill/>
            <a:miter lim="800000"/>
            <a:headEnd/>
            <a:tailEnd/>
          </a:ln>
        </p:spPr>
      </p:pic>
      <p:sp>
        <p:nvSpPr>
          <p:cNvPr id="3" name="Rectangle 1"/>
          <p:cNvSpPr txBox="1">
            <a:spLocks noChangeArrowheads="1"/>
          </p:cNvSpPr>
          <p:nvPr/>
        </p:nvSpPr>
        <p:spPr>
          <a:xfrm>
            <a:off x="304800" y="304800"/>
            <a:ext cx="8228707" cy="1190997"/>
          </a:xfrm>
          <a:prstGeom prst="rect">
            <a:avLst/>
          </a:prstGeom>
        </p:spPr>
        <p:txBody>
          <a:bodyPr/>
          <a:lstStyle/>
          <a:p>
            <a:pPr marL="0" marR="0" lvl="0" indent="0" algn="ctr" fontAlgn="auto">
              <a:lnSpc>
                <a:spcPct val="92000"/>
              </a:lnSpc>
              <a:spcBef>
                <a:spcPct val="0"/>
              </a:spcBef>
              <a:spcAft>
                <a:spcPts val="0"/>
              </a:spcAft>
              <a:buClrTx/>
              <a:buSzTx/>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smtClean="0">
                <a:latin typeface="+mj-lt"/>
                <a:ea typeface="+mj-ea"/>
                <a:cs typeface="+mj-cs"/>
                <a:sym typeface="UC Berkeley OS Sign"/>
              </a:rPr>
              <a:t>Annotation</a:t>
            </a:r>
          </a:p>
        </p:txBody>
      </p:sp>
      <p:sp>
        <p:nvSpPr>
          <p:cNvPr id="4" name="TextBox 3"/>
          <p:cNvSpPr txBox="1"/>
          <p:nvPr/>
        </p:nvSpPr>
        <p:spPr>
          <a:xfrm>
            <a:off x="990600" y="6400800"/>
            <a:ext cx="6629400" cy="369332"/>
          </a:xfrm>
          <a:prstGeom prst="rect">
            <a:avLst/>
          </a:prstGeom>
          <a:noFill/>
        </p:spPr>
        <p:txBody>
          <a:bodyPr wrap="square" rtlCol="0">
            <a:spAutoFit/>
          </a:bodyPr>
          <a:lstStyle/>
          <a:p>
            <a:r>
              <a:rPr lang="en-US" dirty="0" smtClean="0"/>
              <a:t>Marshall, Reading and Writing the Electronic Book, 2010</a:t>
            </a:r>
            <a:endParaRPr lang="en-US" dirty="0"/>
          </a:p>
        </p:txBody>
      </p:sp>
    </p:spTree>
    <p:extLst>
      <p:ext uri="{BB962C8B-B14F-4D97-AF65-F5344CB8AC3E}">
        <p14:creationId xmlns:p14="http://schemas.microsoft.com/office/powerpoint/2010/main" val="2447870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86445" y="3048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smtClean="0">
                <a:sym typeface="UC Berkeley OS Sign"/>
              </a:rPr>
              <a:t>“Hypertext” Vocabulary:</a:t>
            </a:r>
            <a:br>
              <a:rPr lang="en-US" b="1" dirty="0" smtClean="0">
                <a:sym typeface="UC Berkeley OS Sign"/>
              </a:rPr>
            </a:br>
            <a:r>
              <a:rPr lang="en-US" b="1" dirty="0" smtClean="0">
                <a:sym typeface="UC Berkeley OS Sign"/>
              </a:rPr>
              <a:t>Link Properties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4800" y="1600200"/>
            <a:ext cx="8036719" cy="4825839"/>
          </a:xfrm>
          <a:prstGeom prst="rect">
            <a:avLst/>
          </a:prstGeom>
          <a:noFill/>
          <a:ln w="9525">
            <a:noFill/>
            <a:miter lim="800000"/>
            <a:headEnd/>
            <a:tailEnd/>
          </a:ln>
        </p:spPr>
        <p:txBody>
          <a:bodyPr lIns="64291" tIns="32146" rIns="64291" bIns="32146">
            <a:spAutoFit/>
          </a:bodyPr>
          <a:lstStyle/>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Starting point of the link (the ANCHOR)</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end point of the link (the DESTINATION)</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reason for the link (the LINK TYPE)</a:t>
            </a:r>
          </a:p>
          <a:p>
            <a:pPr marL="800100" lvl="1"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The DIRECTIONALITY </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number of resource types (ARITY or DEGREE) or resource instances (CARDINALITY) linked to (1-1 or </a:t>
            </a:r>
            <a:r>
              <a:rPr lang="en-US" sz="2800" dirty="0" smtClean="0">
                <a:latin typeface="UC Berkeley OS Sign"/>
                <a:cs typeface="Arial" pitchFamily="34" charset="0"/>
                <a:sym typeface="Arial" pitchFamily="34" charset="0"/>
              </a:rPr>
              <a:t>1-many)</a:t>
            </a:r>
          </a:p>
          <a:p>
            <a:pPr marL="1257300" lvl="2" indent="-342900" eaLnBrk="0" fontAlgn="base" hangingPunct="0">
              <a:lnSpc>
                <a:spcPct val="93000"/>
              </a:lnSpc>
              <a:spcBef>
                <a:spcPts val="1800"/>
              </a:spcBef>
              <a:spcAft>
                <a:spcPct val="0"/>
              </a:spcAft>
              <a:buFont typeface="Arial" pitchFamily="34" charset="0"/>
              <a:buChar char="•"/>
            </a:pPr>
            <a:r>
              <a:rPr lang="en-US" sz="2800" dirty="0" smtClean="0">
                <a:latin typeface="UC Berkeley OS Sign"/>
                <a:cs typeface="Arial" pitchFamily="34" charset="0"/>
                <a:sym typeface="Arial" pitchFamily="34" charset="0"/>
              </a:rPr>
              <a:t>Example: Link from a word to its definition, a picture, and pronunciation</a:t>
            </a:r>
          </a:p>
        </p:txBody>
      </p:sp>
      <p:pic>
        <p:nvPicPr>
          <p:cNvPr id="2" name="Picture 1"/>
          <p:cNvPicPr>
            <a:picLocks noChangeAspect="1"/>
          </p:cNvPicPr>
          <p:nvPr/>
        </p:nvPicPr>
        <p:blipFill>
          <a:blip r:embed="rId3"/>
          <a:stretch>
            <a:fillRect/>
          </a:stretch>
        </p:blipFill>
        <p:spPr>
          <a:xfrm>
            <a:off x="304800" y="200397"/>
            <a:ext cx="865707" cy="865707"/>
          </a:xfrm>
          <a:prstGeom prst="rect">
            <a:avLst/>
          </a:prstGeom>
        </p:spPr>
      </p:pic>
    </p:spTree>
    <p:extLst>
      <p:ext uri="{BB962C8B-B14F-4D97-AF65-F5344CB8AC3E}">
        <p14:creationId xmlns:p14="http://schemas.microsoft.com/office/powerpoint/2010/main" val="13260569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b="1" dirty="0" smtClean="0"/>
              <a:t>Separation of Link Concerns</a:t>
            </a:r>
            <a:endParaRPr lang="en-US" b="1" dirty="0"/>
          </a:p>
        </p:txBody>
      </p:sp>
      <p:sp>
        <p:nvSpPr>
          <p:cNvPr id="3" name="Content Placeholder 2"/>
          <p:cNvSpPr>
            <a:spLocks noGrp="1"/>
          </p:cNvSpPr>
          <p:nvPr>
            <p:ph idx="1"/>
          </p:nvPr>
        </p:nvSpPr>
        <p:spPr>
          <a:xfrm>
            <a:off x="228600" y="1295400"/>
            <a:ext cx="8686800" cy="5181600"/>
          </a:xfrm>
        </p:spPr>
        <p:txBody>
          <a:bodyPr>
            <a:normAutofit fontScale="55000" lnSpcReduction="20000"/>
          </a:bodyPr>
          <a:lstStyle/>
          <a:p>
            <a:pPr marL="400050" eaLnBrk="0" fontAlgn="base" hangingPunct="0">
              <a:lnSpc>
                <a:spcPct val="93000"/>
              </a:lnSpc>
              <a:spcBef>
                <a:spcPts val="1800"/>
              </a:spcBef>
              <a:spcAft>
                <a:spcPct val="0"/>
              </a:spcAft>
            </a:pPr>
            <a:r>
              <a:rPr lang="en-US" sz="5100" dirty="0" smtClean="0">
                <a:latin typeface="UC Berkeley OS Sign"/>
                <a:cs typeface="Arial" pitchFamily="34" charset="0"/>
                <a:sym typeface="Arial" pitchFamily="34" charset="0"/>
              </a:rPr>
              <a:t>These structural and semantic issues are distinct from presentation ones that UX designers deal with</a:t>
            </a:r>
          </a:p>
          <a:p>
            <a:pPr marL="800100" lvl="1" indent="-342900" eaLnBrk="0" fontAlgn="base" hangingPunct="0">
              <a:lnSpc>
                <a:spcPct val="113000"/>
              </a:lnSpc>
              <a:spcBef>
                <a:spcPts val="1800"/>
              </a:spcBef>
              <a:spcAft>
                <a:spcPct val="0"/>
              </a:spcAft>
              <a:buFont typeface="Arial" pitchFamily="34" charset="0"/>
              <a:buChar char="•"/>
            </a:pPr>
            <a:r>
              <a:rPr lang="en-US" sz="5100" dirty="0" smtClean="0">
                <a:latin typeface="UC Berkeley OS Sign"/>
                <a:cs typeface="Arial" pitchFamily="34" charset="0"/>
                <a:sym typeface="Arial" pitchFamily="34" charset="0"/>
              </a:rPr>
              <a:t>Is the presence of the link indicated (the LINK MARKER)?</a:t>
            </a:r>
          </a:p>
          <a:p>
            <a:pPr marL="800100" lvl="1" indent="-342900" eaLnBrk="0" fontAlgn="base" hangingPunct="0">
              <a:lnSpc>
                <a:spcPct val="113000"/>
              </a:lnSpc>
              <a:spcBef>
                <a:spcPts val="1800"/>
              </a:spcBef>
              <a:spcAft>
                <a:spcPct val="0"/>
              </a:spcAft>
              <a:buFont typeface="Arial" pitchFamily="34" charset="0"/>
              <a:buChar char="•"/>
            </a:pPr>
            <a:r>
              <a:rPr lang="en-US" sz="5100" dirty="0" smtClean="0">
                <a:latin typeface="UC Berkeley OS Sign"/>
                <a:cs typeface="Arial" pitchFamily="34" charset="0"/>
                <a:sym typeface="Arial" pitchFamily="34" charset="0"/>
              </a:rPr>
              <a:t>Does the link marker change to indicate that the link has been followed? </a:t>
            </a:r>
          </a:p>
          <a:p>
            <a:pPr marL="800100" lvl="1" indent="-342900" eaLnBrk="0" fontAlgn="base" hangingPunct="0">
              <a:lnSpc>
                <a:spcPct val="113000"/>
              </a:lnSpc>
              <a:spcBef>
                <a:spcPts val="1800"/>
              </a:spcBef>
              <a:spcAft>
                <a:spcPct val="0"/>
              </a:spcAft>
              <a:buFont typeface="Arial" pitchFamily="34" charset="0"/>
              <a:buChar char="•"/>
            </a:pPr>
            <a:r>
              <a:rPr lang="en-US" sz="5100" dirty="0" smtClean="0">
                <a:latin typeface="UC Berkeley OS Sign"/>
                <a:cs typeface="Arial" pitchFamily="34" charset="0"/>
                <a:sym typeface="Arial" pitchFamily="34" charset="0"/>
              </a:rPr>
              <a:t>Is the LINK TYPE indicated by some presentation convention?</a:t>
            </a:r>
          </a:p>
          <a:p>
            <a:pPr marL="800100" lvl="1" indent="-342900" eaLnBrk="0" fontAlgn="base" hangingPunct="0">
              <a:lnSpc>
                <a:spcPct val="113000"/>
              </a:lnSpc>
              <a:spcBef>
                <a:spcPts val="1800"/>
              </a:spcBef>
              <a:spcAft>
                <a:spcPct val="0"/>
              </a:spcAft>
              <a:buFont typeface="Arial" pitchFamily="34" charset="0"/>
              <a:buChar char="•"/>
            </a:pPr>
            <a:r>
              <a:rPr lang="en-US" sz="5100" dirty="0" smtClean="0">
                <a:latin typeface="UC Berkeley OS Sign"/>
                <a:cs typeface="Arial" pitchFamily="34" charset="0"/>
                <a:sym typeface="Arial" pitchFamily="34" charset="0"/>
              </a:rPr>
              <a:t>Is the DESTINATION TYPE indicated by some presentation convention?</a:t>
            </a:r>
          </a:p>
          <a:p>
            <a:pPr marL="342900" lvl="1" indent="-342900"/>
            <a:endParaRPr lang="en-US" dirty="0" smtClean="0">
              <a:latin typeface="UC Berkeley OS Sign"/>
              <a:cs typeface="Arial" pitchFamily="34" charset="0"/>
              <a:sym typeface="Arial" pitchFamily="34" charset="0"/>
            </a:endParaRPr>
          </a:p>
          <a:p>
            <a:pPr marL="742950" lvl="2" indent="-342900"/>
            <a:endParaRPr lang="en-US" dirty="0" smtClean="0">
              <a:latin typeface="UC Berkeley OS Sign"/>
              <a:cs typeface="Arial" pitchFamily="34" charset="0"/>
              <a:sym typeface="Arial" pitchFamily="34" charset="0"/>
            </a:endParaRPr>
          </a:p>
          <a:p>
            <a:endParaRPr lang="en-US" dirty="0"/>
          </a:p>
        </p:txBody>
      </p:sp>
      <p:pic>
        <p:nvPicPr>
          <p:cNvPr id="4" name="Picture 3"/>
          <p:cNvPicPr>
            <a:picLocks noChangeAspect="1"/>
          </p:cNvPicPr>
          <p:nvPr/>
        </p:nvPicPr>
        <p:blipFill>
          <a:blip r:embed="rId3"/>
          <a:stretch>
            <a:fillRect/>
          </a:stretch>
        </p:blipFill>
        <p:spPr>
          <a:xfrm>
            <a:off x="228600" y="138646"/>
            <a:ext cx="865707" cy="865707"/>
          </a:xfrm>
          <a:prstGeom prst="rect">
            <a:avLst/>
          </a:prstGeom>
        </p:spPr>
      </p:pic>
    </p:spTree>
    <p:extLst>
      <p:ext uri="{BB962C8B-B14F-4D97-AF65-F5344CB8AC3E}">
        <p14:creationId xmlns:p14="http://schemas.microsoft.com/office/powerpoint/2010/main" val="2333180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igures\links_embedded.gif"/>
          <p:cNvPicPr>
            <a:picLocks noChangeAspect="1" noChangeArrowheads="1"/>
          </p:cNvPicPr>
          <p:nvPr/>
        </p:nvPicPr>
        <p:blipFill>
          <a:blip r:embed="rId3" cstate="print"/>
          <a:srcRect/>
          <a:stretch>
            <a:fillRect/>
          </a:stretch>
        </p:blipFill>
        <p:spPr bwMode="auto">
          <a:xfrm>
            <a:off x="2133600" y="0"/>
            <a:ext cx="6858000" cy="5143500"/>
          </a:xfrm>
          <a:prstGeom prst="rect">
            <a:avLst/>
          </a:prstGeom>
          <a:noFill/>
        </p:spPr>
      </p:pic>
      <p:sp>
        <p:nvSpPr>
          <p:cNvPr id="3" name="Title 1"/>
          <p:cNvSpPr txBox="1">
            <a:spLocks/>
          </p:cNvSpPr>
          <p:nvPr/>
        </p:nvSpPr>
        <p:spPr>
          <a:xfrm>
            <a:off x="457200" y="914400"/>
            <a:ext cx="392873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Embedded</a:t>
            </a:r>
            <a:br>
              <a:rPr kumimoji="0" lang="en-US" sz="4400" b="1" i="0" u="none" strike="noStrike" kern="1200" cap="none" spc="0" normalizeH="0" baseline="0" noProof="0" dirty="0" smtClean="0">
                <a:ln>
                  <a:noFill/>
                </a:ln>
                <a:solidFill>
                  <a:schemeClr val="tx1"/>
                </a:solidFill>
                <a:effectLst/>
                <a:uLnTx/>
                <a:uFillTx/>
                <a:latin typeface="+mj-lt"/>
                <a:ea typeface="+mj-ea"/>
                <a:cs typeface="+mj-cs"/>
              </a:rPr>
            </a:br>
            <a:r>
              <a:rPr kumimoji="0" lang="en-US" sz="4400" b="1" i="0" u="none" strike="noStrike" kern="1200" cap="none" spc="0" normalizeH="0" baseline="0" noProof="0" dirty="0" smtClean="0">
                <a:ln>
                  <a:noFill/>
                </a:ln>
                <a:solidFill>
                  <a:schemeClr val="tx1"/>
                </a:solidFill>
                <a:effectLst/>
                <a:uLnTx/>
                <a:uFillTx/>
                <a:latin typeface="+mj-lt"/>
                <a:ea typeface="+mj-ea"/>
                <a:cs typeface="+mj-cs"/>
              </a:rPr>
              <a:t> Links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3"/>
          <p:cNvSpPr/>
          <p:nvPr/>
        </p:nvSpPr>
        <p:spPr>
          <a:xfrm>
            <a:off x="1219200" y="4419600"/>
            <a:ext cx="7332921" cy="2817951"/>
          </a:xfrm>
          <a:prstGeom prst="rect">
            <a:avLst/>
          </a:prstGeom>
        </p:spPr>
        <p:txBody>
          <a:bodyPr wrap="square">
            <a:spAutoFit/>
          </a:bodyPr>
          <a:lstStyle/>
          <a:p>
            <a:pPr marL="57150" lvl="0" eaLnBrk="0" fontAlgn="base" hangingPunct="0">
              <a:lnSpc>
                <a:spcPct val="93000"/>
              </a:lnSpc>
              <a:spcBef>
                <a:spcPts val="1800"/>
              </a:spcBef>
              <a:spcAft>
                <a:spcPct val="0"/>
              </a:spcAft>
            </a:pPr>
            <a:r>
              <a:rPr lang="en-US" sz="3600" dirty="0">
                <a:solidFill>
                  <a:srgbClr val="FF0000"/>
                </a:solidFill>
                <a:latin typeface="UC Berkeley OS Sign"/>
                <a:cs typeface="Arial" pitchFamily="34" charset="0"/>
                <a:sym typeface="Arial" pitchFamily="34" charset="0"/>
              </a:rPr>
              <a:t>Are the links embedded in the resources, or are they architecturally distinct in a “link base”?</a:t>
            </a:r>
          </a:p>
          <a:p>
            <a:pPr marL="0" lvl="1">
              <a:spcBef>
                <a:spcPct val="20000"/>
              </a:spcBef>
            </a:pPr>
            <a:endParaRPr lang="en-US" sz="3600" dirty="0">
              <a:solidFill>
                <a:srgbClr val="FF0000"/>
              </a:solidFill>
              <a:latin typeface="UC Berkeley OS Sign"/>
              <a:cs typeface="Arial" pitchFamily="34" charset="0"/>
              <a:sym typeface="Arial" pitchFamily="34" charset="0"/>
            </a:endParaRPr>
          </a:p>
        </p:txBody>
      </p:sp>
    </p:spTree>
    <p:extLst>
      <p:ext uri="{BB962C8B-B14F-4D97-AF65-F5344CB8AC3E}">
        <p14:creationId xmlns:p14="http://schemas.microsoft.com/office/powerpoint/2010/main" val="1181723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ourses\figures\links_embedded.gif"/>
          <p:cNvPicPr>
            <a:picLocks noChangeAspect="1" noChangeArrowheads="1"/>
          </p:cNvPicPr>
          <p:nvPr/>
        </p:nvPicPr>
        <p:blipFill>
          <a:blip r:embed="rId3" cstate="print"/>
          <a:stretch>
            <a:fillRect/>
          </a:stretch>
        </p:blipFill>
        <p:spPr bwMode="auto">
          <a:xfrm>
            <a:off x="914400" y="772368"/>
            <a:ext cx="6902302" cy="5176727"/>
          </a:xfrm>
          <a:prstGeom prst="rect">
            <a:avLst/>
          </a:prstGeom>
          <a:noFill/>
        </p:spPr>
      </p:pic>
      <p:sp>
        <p:nvSpPr>
          <p:cNvPr id="3" name="Title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Separate Links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2" name="Rectangle 1"/>
          <p:cNvSpPr/>
          <p:nvPr/>
        </p:nvSpPr>
        <p:spPr>
          <a:xfrm>
            <a:off x="434163" y="5502178"/>
            <a:ext cx="8979195" cy="893834"/>
          </a:xfrm>
          <a:prstGeom prst="rect">
            <a:avLst/>
          </a:prstGeom>
        </p:spPr>
        <p:txBody>
          <a:bodyPr wrap="square">
            <a:spAutoFit/>
          </a:bodyPr>
          <a:lstStyle/>
          <a:p>
            <a:pPr marL="400050" eaLnBrk="0" fontAlgn="base" hangingPunct="0">
              <a:lnSpc>
                <a:spcPct val="93000"/>
              </a:lnSpc>
              <a:spcBef>
                <a:spcPts val="1800"/>
              </a:spcBef>
              <a:spcAft>
                <a:spcPct val="0"/>
              </a:spcAft>
            </a:pPr>
            <a:r>
              <a:rPr lang="en-US" sz="2800" b="1" dirty="0" smtClean="0">
                <a:solidFill>
                  <a:srgbClr val="FF0000"/>
                </a:solidFill>
              </a:rPr>
              <a:t>What would it mean to store </a:t>
            </a:r>
            <a:r>
              <a:rPr lang="en-US" sz="2800" b="1" dirty="0">
                <a:solidFill>
                  <a:srgbClr val="FF0000"/>
                </a:solidFill>
              </a:rPr>
              <a:t>links </a:t>
            </a:r>
            <a:r>
              <a:rPr lang="en-US" sz="2800" b="1" dirty="0" smtClean="0">
                <a:solidFill>
                  <a:srgbClr val="FF0000"/>
                </a:solidFill>
              </a:rPr>
              <a:t>apart </a:t>
            </a:r>
            <a:r>
              <a:rPr lang="en-US" sz="2800" b="1" dirty="0">
                <a:solidFill>
                  <a:srgbClr val="FF0000"/>
                </a:solidFill>
              </a:rPr>
              <a:t>from the resources? </a:t>
            </a:r>
            <a:r>
              <a:rPr lang="en-US" sz="2800" b="1" dirty="0" smtClean="0">
                <a:solidFill>
                  <a:srgbClr val="FF0000"/>
                </a:solidFill>
              </a:rPr>
              <a:t> What are the implications?</a:t>
            </a:r>
            <a:endParaRPr lang="en-US" sz="2800" b="1" dirty="0">
              <a:solidFill>
                <a:srgbClr val="FF0000"/>
              </a:solidFill>
              <a:latin typeface="UC Berkeley OS Sign"/>
              <a:cs typeface="Arial" pitchFamily="34" charset="0"/>
              <a:sym typeface="Arial" pitchFamily="34" charset="0"/>
            </a:endParaRPr>
          </a:p>
        </p:txBody>
      </p:sp>
    </p:spTree>
    <p:extLst>
      <p:ext uri="{BB962C8B-B14F-4D97-AF65-F5344CB8AC3E}">
        <p14:creationId xmlns:p14="http://schemas.microsoft.com/office/powerpoint/2010/main" val="22295691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72871" y="825590"/>
            <a:ext cx="2292858" cy="1095373"/>
            <a:chOff x="838200" y="1219200"/>
            <a:chExt cx="2514600" cy="1219200"/>
          </a:xfrm>
        </p:grpSpPr>
        <p:sp>
          <p:nvSpPr>
            <p:cNvPr id="6" name="Rectangle 5"/>
            <p:cNvSpPr/>
            <p:nvPr/>
          </p:nvSpPr>
          <p:spPr>
            <a:xfrm>
              <a:off x="2514600" y="12192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838200" y="12192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1676400" y="1828800"/>
              <a:ext cx="762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838200" y="2225763"/>
            <a:ext cx="2364509" cy="1247774"/>
            <a:chOff x="914400" y="2514600"/>
            <a:chExt cx="2514600" cy="1219200"/>
          </a:xfrm>
        </p:grpSpPr>
        <p:sp>
          <p:nvSpPr>
            <p:cNvPr id="8" name="Rectangle 7"/>
            <p:cNvSpPr/>
            <p:nvPr/>
          </p:nvSpPr>
          <p:spPr>
            <a:xfrm>
              <a:off x="25908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44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19400" y="32766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p:cNvCxnSpPr>
            <a:endCxn id="9" idx="1"/>
          </p:cNvCxnSpPr>
          <p:nvPr/>
        </p:nvCxnSpPr>
        <p:spPr>
          <a:xfrm>
            <a:off x="1676400" y="3092537"/>
            <a:ext cx="953095" cy="3006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38200" y="3909555"/>
            <a:ext cx="2364509" cy="1190625"/>
            <a:chOff x="914400" y="2514600"/>
            <a:chExt cx="2514600" cy="1219200"/>
          </a:xfrm>
        </p:grpSpPr>
        <p:sp>
          <p:nvSpPr>
            <p:cNvPr id="19" name="Rectangle 18"/>
            <p:cNvSpPr/>
            <p:nvPr/>
          </p:nvSpPr>
          <p:spPr>
            <a:xfrm>
              <a:off x="25908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144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19400" y="32766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flipV="1">
            <a:off x="990600" y="41148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2" idx="3"/>
          </p:cNvCxnSpPr>
          <p:nvPr/>
        </p:nvCxnSpPr>
        <p:spPr>
          <a:xfrm>
            <a:off x="1524000" y="4267200"/>
            <a:ext cx="990600" cy="0"/>
          </a:xfrm>
          <a:prstGeom prst="line">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838200" y="5410200"/>
            <a:ext cx="2438400" cy="1143000"/>
            <a:chOff x="914400" y="2514600"/>
            <a:chExt cx="2514600" cy="1219200"/>
          </a:xfrm>
        </p:grpSpPr>
        <p:sp>
          <p:nvSpPr>
            <p:cNvPr id="26" name="Rectangle 25"/>
            <p:cNvSpPr/>
            <p:nvPr/>
          </p:nvSpPr>
          <p:spPr>
            <a:xfrm>
              <a:off x="25908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14400" y="25146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819400" y="32766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flipV="1">
            <a:off x="1066800" y="55626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endCxn id="28" idx="1"/>
          </p:cNvCxnSpPr>
          <p:nvPr/>
        </p:nvCxnSpPr>
        <p:spPr>
          <a:xfrm>
            <a:off x="1524000" y="5715000"/>
            <a:ext cx="1161473" cy="516732"/>
          </a:xfrm>
          <a:prstGeom prst="line">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1"/>
          <p:cNvSpPr txBox="1">
            <a:spLocks noChangeArrowheads="1"/>
          </p:cNvSpPr>
          <p:nvPr/>
        </p:nvSpPr>
        <p:spPr>
          <a:xfrm>
            <a:off x="229493" y="3435"/>
            <a:ext cx="8914507" cy="1190997"/>
          </a:xfrm>
          <a:prstGeom prst="rect">
            <a:avLst/>
          </a:prstGeom>
        </p:spPr>
        <p:txBody>
          <a:bodyPr/>
          <a:lstStyle/>
          <a:p>
            <a:pPr marL="0" marR="0" lvl="0" indent="0" algn="ctr" fontAlgn="auto">
              <a:lnSpc>
                <a:spcPct val="92000"/>
              </a:lnSpc>
              <a:spcBef>
                <a:spcPct val="0"/>
              </a:spcBef>
              <a:spcAft>
                <a:spcPts val="0"/>
              </a:spcAft>
              <a:buClrTx/>
              <a:buSzTx/>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smtClean="0">
                <a:latin typeface="+mj-lt"/>
                <a:ea typeface="+mj-ea"/>
                <a:cs typeface="+mj-cs"/>
                <a:sym typeface="UC Berkeley OS Sign"/>
              </a:rPr>
              <a:t>External or Between-Document Links</a:t>
            </a:r>
          </a:p>
        </p:txBody>
      </p:sp>
      <p:sp>
        <p:nvSpPr>
          <p:cNvPr id="34" name="TextBox 33"/>
          <p:cNvSpPr txBox="1"/>
          <p:nvPr/>
        </p:nvSpPr>
        <p:spPr>
          <a:xfrm>
            <a:off x="3473302" y="1080888"/>
            <a:ext cx="5638800" cy="584775"/>
          </a:xfrm>
          <a:prstGeom prst="rect">
            <a:avLst/>
          </a:prstGeom>
          <a:noFill/>
        </p:spPr>
        <p:txBody>
          <a:bodyPr wrap="square" rtlCol="0">
            <a:spAutoFit/>
          </a:bodyPr>
          <a:lstStyle/>
          <a:p>
            <a:r>
              <a:rPr lang="en-US" sz="3200" b="1" dirty="0" smtClean="0"/>
              <a:t>From document to document</a:t>
            </a:r>
            <a:endParaRPr lang="en-US" sz="3200" b="1" dirty="0"/>
          </a:p>
        </p:txBody>
      </p:sp>
      <p:sp>
        <p:nvSpPr>
          <p:cNvPr id="35" name="TextBox 34"/>
          <p:cNvSpPr txBox="1"/>
          <p:nvPr/>
        </p:nvSpPr>
        <p:spPr>
          <a:xfrm>
            <a:off x="3498273" y="5410200"/>
            <a:ext cx="5791200" cy="1077218"/>
          </a:xfrm>
          <a:prstGeom prst="rect">
            <a:avLst/>
          </a:prstGeom>
          <a:noFill/>
        </p:spPr>
        <p:txBody>
          <a:bodyPr wrap="square" rtlCol="0">
            <a:spAutoFit/>
          </a:bodyPr>
          <a:lstStyle/>
          <a:p>
            <a:r>
              <a:rPr lang="en-US" sz="3200" b="1" dirty="0"/>
              <a:t>From document component to</a:t>
            </a:r>
            <a:br>
              <a:rPr lang="en-US" sz="3200" b="1" dirty="0"/>
            </a:br>
            <a:r>
              <a:rPr lang="en-US" sz="3200" b="1" dirty="0"/>
              <a:t> document component</a:t>
            </a:r>
          </a:p>
        </p:txBody>
      </p:sp>
      <p:sp>
        <p:nvSpPr>
          <p:cNvPr id="36" name="TextBox 35"/>
          <p:cNvSpPr txBox="1"/>
          <p:nvPr/>
        </p:nvSpPr>
        <p:spPr>
          <a:xfrm>
            <a:off x="3581400" y="4114800"/>
            <a:ext cx="4648200" cy="1077218"/>
          </a:xfrm>
          <a:prstGeom prst="rect">
            <a:avLst/>
          </a:prstGeom>
          <a:noFill/>
        </p:spPr>
        <p:txBody>
          <a:bodyPr wrap="square" rtlCol="0">
            <a:spAutoFit/>
          </a:bodyPr>
          <a:lstStyle/>
          <a:p>
            <a:r>
              <a:rPr lang="en-US" sz="3200" b="1" dirty="0"/>
              <a:t>From document  component to document</a:t>
            </a:r>
          </a:p>
        </p:txBody>
      </p:sp>
      <p:sp>
        <p:nvSpPr>
          <p:cNvPr id="37" name="TextBox 36"/>
          <p:cNvSpPr txBox="1"/>
          <p:nvPr/>
        </p:nvSpPr>
        <p:spPr>
          <a:xfrm>
            <a:off x="3505200" y="2667000"/>
            <a:ext cx="4800600" cy="1077218"/>
          </a:xfrm>
          <a:prstGeom prst="rect">
            <a:avLst/>
          </a:prstGeom>
          <a:noFill/>
        </p:spPr>
        <p:txBody>
          <a:bodyPr wrap="square" rtlCol="0">
            <a:spAutoFit/>
          </a:bodyPr>
          <a:lstStyle/>
          <a:p>
            <a:r>
              <a:rPr lang="en-US" sz="3200" b="1" dirty="0"/>
              <a:t>From document to document component</a:t>
            </a:r>
          </a:p>
        </p:txBody>
      </p:sp>
    </p:spTree>
    <p:extLst>
      <p:ext uri="{BB962C8B-B14F-4D97-AF65-F5344CB8AC3E}">
        <p14:creationId xmlns:p14="http://schemas.microsoft.com/office/powerpoint/2010/main" val="2100708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5417" y="350465"/>
            <a:ext cx="7239000" cy="3522765"/>
          </a:xfrm>
          <a:prstGeom prst="rect">
            <a:avLst/>
          </a:prstGeom>
        </p:spPr>
      </p:pic>
      <p:pic>
        <p:nvPicPr>
          <p:cNvPr id="3" name="Picture 2"/>
          <p:cNvPicPr>
            <a:picLocks noChangeAspect="1"/>
          </p:cNvPicPr>
          <p:nvPr/>
        </p:nvPicPr>
        <p:blipFill>
          <a:blip r:embed="rId4"/>
          <a:stretch>
            <a:fillRect/>
          </a:stretch>
        </p:blipFill>
        <p:spPr>
          <a:xfrm>
            <a:off x="110856" y="4003813"/>
            <a:ext cx="6996765" cy="2289559"/>
          </a:xfrm>
          <a:prstGeom prst="rect">
            <a:avLst/>
          </a:prstGeom>
        </p:spPr>
      </p:pic>
      <p:sp>
        <p:nvSpPr>
          <p:cNvPr id="4" name="TextBox 3"/>
          <p:cNvSpPr txBox="1"/>
          <p:nvPr/>
        </p:nvSpPr>
        <p:spPr>
          <a:xfrm>
            <a:off x="4343400" y="219882"/>
            <a:ext cx="1828800" cy="381000"/>
          </a:xfrm>
          <a:prstGeom prst="rect">
            <a:avLst/>
          </a:prstGeom>
          <a:noFill/>
        </p:spPr>
        <p:txBody>
          <a:bodyPr wrap="square" rtlCol="0">
            <a:spAutoFit/>
          </a:bodyPr>
          <a:lstStyle/>
          <a:p>
            <a:pPr lvl="0"/>
            <a:r>
              <a:rPr lang="en-US" b="1" dirty="0">
                <a:solidFill>
                  <a:srgbClr val="FF0000"/>
                </a:solidFill>
              </a:rPr>
              <a:t>FOOTNOTE</a:t>
            </a:r>
          </a:p>
        </p:txBody>
      </p:sp>
      <p:sp>
        <p:nvSpPr>
          <p:cNvPr id="5" name="TextBox 4"/>
          <p:cNvSpPr txBox="1"/>
          <p:nvPr/>
        </p:nvSpPr>
        <p:spPr>
          <a:xfrm>
            <a:off x="235417" y="3689472"/>
            <a:ext cx="2286000" cy="369332"/>
          </a:xfrm>
          <a:prstGeom prst="rect">
            <a:avLst/>
          </a:prstGeom>
          <a:noFill/>
        </p:spPr>
        <p:txBody>
          <a:bodyPr wrap="square" rtlCol="0">
            <a:spAutoFit/>
          </a:bodyPr>
          <a:lstStyle/>
          <a:p>
            <a:r>
              <a:rPr lang="en-US" b="1" dirty="0" smtClean="0">
                <a:solidFill>
                  <a:srgbClr val="FF0000"/>
                </a:solidFill>
              </a:rPr>
              <a:t>EXTERNAL CITATION</a:t>
            </a:r>
            <a:endParaRPr lang="en-US" b="1" dirty="0">
              <a:solidFill>
                <a:srgbClr val="FF0000"/>
              </a:solidFill>
            </a:endParaRPr>
          </a:p>
        </p:txBody>
      </p:sp>
      <p:sp>
        <p:nvSpPr>
          <p:cNvPr id="6" name="TextBox 5"/>
          <p:cNvSpPr txBox="1"/>
          <p:nvPr/>
        </p:nvSpPr>
        <p:spPr>
          <a:xfrm>
            <a:off x="1680246" y="5166250"/>
            <a:ext cx="5181600" cy="369332"/>
          </a:xfrm>
          <a:prstGeom prst="rect">
            <a:avLst/>
          </a:prstGeom>
          <a:noFill/>
        </p:spPr>
        <p:txBody>
          <a:bodyPr wrap="square" rtlCol="0">
            <a:spAutoFit/>
          </a:bodyPr>
          <a:lstStyle/>
          <a:p>
            <a:r>
              <a:rPr lang="en-US" b="1" dirty="0" smtClean="0">
                <a:solidFill>
                  <a:srgbClr val="FF0000"/>
                </a:solidFill>
              </a:rPr>
              <a:t>INTERNAL CITATION TO A PREVIOUS FOOTNOTE</a:t>
            </a:r>
            <a:endParaRPr lang="en-US" b="1" dirty="0">
              <a:solidFill>
                <a:srgbClr val="FF0000"/>
              </a:solidFill>
            </a:endParaRPr>
          </a:p>
        </p:txBody>
      </p:sp>
      <p:sp>
        <p:nvSpPr>
          <p:cNvPr id="9" name="TextBox 8"/>
          <p:cNvSpPr txBox="1"/>
          <p:nvPr/>
        </p:nvSpPr>
        <p:spPr>
          <a:xfrm>
            <a:off x="3276600" y="6055652"/>
            <a:ext cx="6154304" cy="646331"/>
          </a:xfrm>
          <a:prstGeom prst="rect">
            <a:avLst/>
          </a:prstGeom>
          <a:noFill/>
        </p:spPr>
        <p:txBody>
          <a:bodyPr wrap="square" rtlCol="0">
            <a:spAutoFit/>
          </a:bodyPr>
          <a:lstStyle/>
          <a:p>
            <a:r>
              <a:rPr lang="en-US" b="1" dirty="0" smtClean="0">
                <a:solidFill>
                  <a:srgbClr val="FF0000"/>
                </a:solidFill>
              </a:rPr>
              <a:t>INTERNAL CITATION USING A LATER FOOTNOTE</a:t>
            </a:r>
            <a:br>
              <a:rPr lang="en-US" b="1" dirty="0" smtClean="0">
                <a:solidFill>
                  <a:srgbClr val="FF0000"/>
                </a:solidFill>
              </a:rPr>
            </a:br>
            <a:r>
              <a:rPr lang="en-US" b="1" dirty="0" smtClean="0">
                <a:solidFill>
                  <a:srgbClr val="FF0000"/>
                </a:solidFill>
              </a:rPr>
              <a:t> AS INDIRECT POINTER</a:t>
            </a:r>
            <a:endParaRPr lang="en-US" b="1" dirty="0">
              <a:solidFill>
                <a:srgbClr val="FF0000"/>
              </a:solidFill>
            </a:endParaRPr>
          </a:p>
        </p:txBody>
      </p:sp>
      <p:pic>
        <p:nvPicPr>
          <p:cNvPr id="10" name="Picture 9"/>
          <p:cNvPicPr>
            <a:picLocks noChangeAspect="1"/>
          </p:cNvPicPr>
          <p:nvPr/>
        </p:nvPicPr>
        <p:blipFill rotWithShape="1">
          <a:blip r:embed="rId5"/>
          <a:srcRect l="-36200" t="142999" r="36200" b="-142999"/>
          <a:stretch/>
        </p:blipFill>
        <p:spPr>
          <a:xfrm>
            <a:off x="6861846" y="5591670"/>
            <a:ext cx="1883827" cy="499915"/>
          </a:xfrm>
          <a:prstGeom prst="rect">
            <a:avLst/>
          </a:prstGeom>
        </p:spPr>
      </p:pic>
      <p:sp>
        <p:nvSpPr>
          <p:cNvPr id="11" name="TextBox 10"/>
          <p:cNvSpPr txBox="1"/>
          <p:nvPr/>
        </p:nvSpPr>
        <p:spPr>
          <a:xfrm>
            <a:off x="7319141" y="5591013"/>
            <a:ext cx="1278073" cy="369332"/>
          </a:xfrm>
          <a:prstGeom prst="rect">
            <a:avLst/>
          </a:prstGeom>
          <a:noFill/>
        </p:spPr>
        <p:txBody>
          <a:bodyPr wrap="square" rtlCol="0">
            <a:spAutoFit/>
          </a:bodyPr>
          <a:lstStyle/>
          <a:p>
            <a:r>
              <a:rPr lang="en-US" b="1" i="1" dirty="0" smtClean="0">
                <a:solidFill>
                  <a:srgbClr val="FF0000"/>
                </a:solidFill>
              </a:rPr>
              <a:t>“infra”</a:t>
            </a:r>
            <a:endParaRPr lang="en-US" b="1" i="1" dirty="0">
              <a:solidFill>
                <a:srgbClr val="FF0000"/>
              </a:solidFill>
            </a:endParaRPr>
          </a:p>
        </p:txBody>
      </p:sp>
      <p:sp>
        <p:nvSpPr>
          <p:cNvPr id="12" name="TextBox 11"/>
          <p:cNvSpPr txBox="1"/>
          <p:nvPr/>
        </p:nvSpPr>
        <p:spPr>
          <a:xfrm>
            <a:off x="7260021" y="5116326"/>
            <a:ext cx="1278073" cy="369332"/>
          </a:xfrm>
          <a:prstGeom prst="rect">
            <a:avLst/>
          </a:prstGeom>
          <a:noFill/>
        </p:spPr>
        <p:txBody>
          <a:bodyPr wrap="square" rtlCol="0">
            <a:spAutoFit/>
          </a:bodyPr>
          <a:lstStyle/>
          <a:p>
            <a:r>
              <a:rPr lang="en-US" b="1" i="1" dirty="0" smtClean="0">
                <a:solidFill>
                  <a:srgbClr val="FF0000"/>
                </a:solidFill>
              </a:rPr>
              <a:t>“supra”</a:t>
            </a:r>
            <a:endParaRPr lang="en-US" b="1" i="1" dirty="0">
              <a:solidFill>
                <a:srgbClr val="FF0000"/>
              </a:solidFill>
            </a:endParaRPr>
          </a:p>
        </p:txBody>
      </p:sp>
      <p:sp>
        <p:nvSpPr>
          <p:cNvPr id="13" name="TextBox 12"/>
          <p:cNvSpPr txBox="1"/>
          <p:nvPr/>
        </p:nvSpPr>
        <p:spPr>
          <a:xfrm>
            <a:off x="7397969" y="2936268"/>
            <a:ext cx="1956487" cy="1569660"/>
          </a:xfrm>
          <a:prstGeom prst="rect">
            <a:avLst/>
          </a:prstGeom>
          <a:noFill/>
        </p:spPr>
        <p:txBody>
          <a:bodyPr wrap="square" rtlCol="0">
            <a:spAutoFit/>
          </a:bodyPr>
          <a:lstStyle/>
          <a:p>
            <a:r>
              <a:rPr lang="en-US" sz="2400" b="1" dirty="0" smtClean="0"/>
              <a:t>COMPLEX STRUCTURES IN LAW ARTICLES</a:t>
            </a:r>
            <a:endParaRPr lang="en-US" sz="2400" b="1" dirty="0"/>
          </a:p>
        </p:txBody>
      </p:sp>
    </p:spTree>
    <p:extLst>
      <p:ext uri="{BB962C8B-B14F-4D97-AF65-F5344CB8AC3E}">
        <p14:creationId xmlns:p14="http://schemas.microsoft.com/office/powerpoint/2010/main" val="2276924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7612" y="4572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The Structural Perspective</a:t>
            </a:r>
            <a:br>
              <a:rPr lang="en-US" sz="4000" b="1" dirty="0" smtClean="0"/>
            </a:br>
            <a:r>
              <a:rPr lang="en-US" sz="4000" b="1" dirty="0" smtClean="0"/>
              <a:t> on Relationships</a:t>
            </a:r>
            <a:endParaRPr lang="en-US" sz="4000"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13605" y="1830984"/>
            <a:ext cx="8036719" cy="4875211"/>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Analyzing the association, arrangement, proximity, or connection between resources without primary concern for their meaning or the origin of these relationships</a:t>
            </a:r>
          </a:p>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Sometimes structure is all we know...and sometimes we ignore what we know about relationship semantics to focus on the generic aspect of structural connectivity</a:t>
            </a:r>
          </a:p>
        </p:txBody>
      </p:sp>
      <p:pic>
        <p:nvPicPr>
          <p:cNvPr id="2" name="Picture 1"/>
          <p:cNvPicPr>
            <a:picLocks noChangeAspect="1"/>
          </p:cNvPicPr>
          <p:nvPr/>
        </p:nvPicPr>
        <p:blipFill>
          <a:blip r:embed="rId3"/>
          <a:stretch>
            <a:fillRect/>
          </a:stretch>
        </p:blipFill>
        <p:spPr>
          <a:xfrm>
            <a:off x="417612" y="222433"/>
            <a:ext cx="865707" cy="865707"/>
          </a:xfrm>
          <a:prstGeom prst="rect">
            <a:avLst/>
          </a:prstGeom>
        </p:spPr>
      </p:pic>
    </p:spTree>
    <p:extLst>
      <p:ext uri="{BB962C8B-B14F-4D97-AF65-F5344CB8AC3E}">
        <p14:creationId xmlns:p14="http://schemas.microsoft.com/office/powerpoint/2010/main" val="36069082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176988"/>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Thinking Abstractly </a:t>
            </a:r>
            <a:br>
              <a:rPr lang="en-US" b="1" dirty="0" smtClean="0">
                <a:sym typeface="UC Berkeley OS Sign"/>
              </a:rPr>
            </a:br>
            <a:r>
              <a:rPr lang="en-US" b="1" dirty="0" smtClean="0">
                <a:sym typeface="UC Berkeley OS Sign"/>
              </a:rPr>
              <a:t>About Linking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43596" y="822034"/>
            <a:ext cx="8036719" cy="6199291"/>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800" dirty="0" smtClean="0">
              <a:latin typeface="UC Berkeley OS Sign"/>
              <a:cs typeface="Arial" pitchFamily="34" charset="0"/>
              <a:sym typeface="Arial" pitchFamily="34" charset="0"/>
            </a:endParaRPr>
          </a:p>
          <a:p>
            <a:pPr eaLnBrk="0" fontAlgn="base" hangingPunct="0">
              <a:lnSpc>
                <a:spcPct val="93000"/>
              </a:lnSpc>
              <a:spcBef>
                <a:spcPts val="1800"/>
              </a:spcBef>
              <a:spcAft>
                <a:spcPct val="0"/>
              </a:spcAft>
            </a:pPr>
            <a:r>
              <a:rPr lang="en-US" sz="3200" dirty="0" smtClean="0">
                <a:solidFill>
                  <a:srgbClr val="FF0000"/>
                </a:solidFill>
                <a:latin typeface="UC Berkeley OS Sign"/>
                <a:cs typeface="Arial" pitchFamily="34" charset="0"/>
                <a:sym typeface="Arial" pitchFamily="34" charset="0"/>
              </a:rPr>
              <a:t>We </a:t>
            </a:r>
            <a:r>
              <a:rPr lang="en-US" sz="3200" dirty="0">
                <a:solidFill>
                  <a:srgbClr val="FF0000"/>
                </a:solidFill>
                <a:latin typeface="UC Berkeley OS Sign"/>
                <a:cs typeface="Arial" pitchFamily="34" charset="0"/>
                <a:sym typeface="Arial" pitchFamily="34" charset="0"/>
              </a:rPr>
              <a:t>can analyze all of these with some common concepts and abstractions </a:t>
            </a:r>
            <a:endParaRPr lang="en-US" sz="3200" dirty="0" smtClean="0">
              <a:latin typeface="UC Berkeley OS Sign"/>
              <a:cs typeface="Arial" pitchFamily="34" charset="0"/>
              <a:sym typeface="Arial" pitchFamily="34" charset="0"/>
            </a:endParaRPr>
          </a:p>
          <a:p>
            <a:pPr marL="8001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Links between printed or digital documents</a:t>
            </a:r>
          </a:p>
          <a:p>
            <a:pPr marL="8001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Links between web pages</a:t>
            </a:r>
          </a:p>
          <a:p>
            <a:pPr marL="8001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Links between databases</a:t>
            </a:r>
          </a:p>
          <a:p>
            <a:pPr marL="8001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Links – communication and information flows - between people, organizations, any other kind of interacting “actors” or resources – social networks</a:t>
            </a:r>
          </a:p>
        </p:txBody>
      </p:sp>
      <p:pic>
        <p:nvPicPr>
          <p:cNvPr id="2" name="Picture 1"/>
          <p:cNvPicPr>
            <a:picLocks noChangeAspect="1"/>
          </p:cNvPicPr>
          <p:nvPr/>
        </p:nvPicPr>
        <p:blipFill>
          <a:blip r:embed="rId3"/>
          <a:stretch>
            <a:fillRect/>
          </a:stretch>
        </p:blipFill>
        <p:spPr>
          <a:xfrm>
            <a:off x="976449" y="110344"/>
            <a:ext cx="865707" cy="865707"/>
          </a:xfrm>
          <a:prstGeom prst="rect">
            <a:avLst/>
          </a:prstGeom>
        </p:spPr>
      </p:pic>
      <p:pic>
        <p:nvPicPr>
          <p:cNvPr id="3" name="Picture 2"/>
          <p:cNvPicPr>
            <a:picLocks noChangeAspect="1"/>
          </p:cNvPicPr>
          <p:nvPr/>
        </p:nvPicPr>
        <p:blipFill>
          <a:blip r:embed="rId3"/>
          <a:stretch>
            <a:fillRect/>
          </a:stretch>
        </p:blipFill>
        <p:spPr>
          <a:xfrm>
            <a:off x="110742" y="84379"/>
            <a:ext cx="865707" cy="865707"/>
          </a:xfrm>
          <a:prstGeom prst="rect">
            <a:avLst/>
          </a:prstGeom>
        </p:spPr>
      </p:pic>
    </p:spTree>
    <p:extLst>
      <p:ext uri="{BB962C8B-B14F-4D97-AF65-F5344CB8AC3E}">
        <p14:creationId xmlns:p14="http://schemas.microsoft.com/office/powerpoint/2010/main" val="3356019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t>Linking in Relational Databases</a:t>
            </a:r>
          </a:p>
        </p:txBody>
      </p:sp>
      <p:sp>
        <p:nvSpPr>
          <p:cNvPr id="3" name="Content Placeholder 2"/>
          <p:cNvSpPr>
            <a:spLocks noGrp="1"/>
          </p:cNvSpPr>
          <p:nvPr>
            <p:ph idx="1"/>
          </p:nvPr>
        </p:nvSpPr>
        <p:spPr>
          <a:xfrm>
            <a:off x="457200" y="1219200"/>
            <a:ext cx="8229600" cy="5410200"/>
          </a:xfrm>
        </p:spPr>
        <p:txBody>
          <a:bodyPr>
            <a:normAutofit fontScale="92500" lnSpcReduction="20000"/>
          </a:bodyPr>
          <a:lstStyle/>
          <a:p>
            <a:pPr>
              <a:lnSpc>
                <a:spcPct val="110000"/>
              </a:lnSpc>
              <a:spcBef>
                <a:spcPts val="600"/>
              </a:spcBef>
            </a:pPr>
            <a:r>
              <a:rPr lang="en-US" sz="3500" dirty="0" smtClean="0"/>
              <a:t>A relational database system consists of a set of data tables (often managed by a single firm)</a:t>
            </a:r>
          </a:p>
          <a:p>
            <a:pPr>
              <a:lnSpc>
                <a:spcPct val="110000"/>
              </a:lnSpc>
              <a:spcBef>
                <a:spcPts val="600"/>
              </a:spcBef>
            </a:pPr>
            <a:r>
              <a:rPr lang="en-US" sz="3500" dirty="0"/>
              <a:t>The rows in a table describe resources; the columns are the values of the properties or attributes in the resource description</a:t>
            </a:r>
          </a:p>
          <a:p>
            <a:pPr>
              <a:lnSpc>
                <a:spcPct val="110000"/>
              </a:lnSpc>
              <a:spcBef>
                <a:spcPts val="600"/>
              </a:spcBef>
            </a:pPr>
            <a:r>
              <a:rPr lang="en-US" sz="3500" dirty="0"/>
              <a:t>One of the properties is the “primary key” whose value uniquely identifies the resource in a given row of a particular table</a:t>
            </a:r>
          </a:p>
          <a:p>
            <a:pPr>
              <a:lnSpc>
                <a:spcPct val="110000"/>
              </a:lnSpc>
              <a:spcBef>
                <a:spcPts val="600"/>
              </a:spcBef>
            </a:pPr>
            <a:r>
              <a:rPr lang="en-US" sz="3500" dirty="0"/>
              <a:t>Tables can be linked by using their “foreign key” – a resource description in one table that is the primary key in another</a:t>
            </a:r>
          </a:p>
          <a:p>
            <a:endParaRPr lang="en-US" dirty="0"/>
          </a:p>
        </p:txBody>
      </p:sp>
    </p:spTree>
    <p:extLst>
      <p:ext uri="{BB962C8B-B14F-4D97-AF65-F5344CB8AC3E}">
        <p14:creationId xmlns:p14="http://schemas.microsoft.com/office/powerpoint/2010/main" val="1371299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t>Linking Between Datasets</a:t>
            </a:r>
          </a:p>
        </p:txBody>
      </p:sp>
      <p:sp>
        <p:nvSpPr>
          <p:cNvPr id="3" name="Content Placeholder 2"/>
          <p:cNvSpPr>
            <a:spLocks noGrp="1"/>
          </p:cNvSpPr>
          <p:nvPr>
            <p:ph idx="1"/>
          </p:nvPr>
        </p:nvSpPr>
        <p:spPr>
          <a:xfrm>
            <a:off x="228600" y="1286539"/>
            <a:ext cx="8610600" cy="3365277"/>
          </a:xfrm>
        </p:spPr>
        <p:txBody>
          <a:bodyPr>
            <a:noAutofit/>
          </a:bodyPr>
          <a:lstStyle/>
          <a:p>
            <a:pPr marL="800100" lvl="1"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rPr>
              <a:t>There are usually many collections of data about the same type of resources</a:t>
            </a:r>
          </a:p>
          <a:p>
            <a:pPr marL="800100" lvl="1"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rPr>
              <a:t>But often the resources are not identified and described in the same </a:t>
            </a:r>
            <a:r>
              <a:rPr lang="en-US" sz="2400" dirty="0" smtClean="0">
                <a:latin typeface="UC Berkeley OS Sign"/>
                <a:cs typeface="Arial" pitchFamily="34" charset="0"/>
              </a:rPr>
              <a:t>way (because they are from different firms)</a:t>
            </a:r>
          </a:p>
          <a:p>
            <a:pPr marL="1200150" lvl="2" indent="-342900" eaLnBrk="0" fontAlgn="base" hangingPunct="0">
              <a:lnSpc>
                <a:spcPct val="93000"/>
              </a:lnSpc>
              <a:spcBef>
                <a:spcPts val="1800"/>
              </a:spcBef>
              <a:spcAft>
                <a:spcPct val="0"/>
              </a:spcAft>
            </a:pPr>
            <a:r>
              <a:rPr lang="en-US" dirty="0" smtClean="0">
                <a:latin typeface="UC Berkeley OS Sign"/>
                <a:cs typeface="Arial" pitchFamily="34" charset="0"/>
              </a:rPr>
              <a:t>Different </a:t>
            </a:r>
            <a:r>
              <a:rPr lang="en-US" dirty="0">
                <a:latin typeface="UC Berkeley OS Sign"/>
                <a:cs typeface="Arial" pitchFamily="34" charset="0"/>
              </a:rPr>
              <a:t>granularity</a:t>
            </a:r>
          </a:p>
          <a:p>
            <a:pPr marL="1200150" lvl="2" indent="-342900" eaLnBrk="0" fontAlgn="base" hangingPunct="0">
              <a:lnSpc>
                <a:spcPct val="93000"/>
              </a:lnSpc>
              <a:spcBef>
                <a:spcPts val="1800"/>
              </a:spcBef>
              <a:spcAft>
                <a:spcPct val="0"/>
              </a:spcAft>
            </a:pPr>
            <a:r>
              <a:rPr lang="en-US" dirty="0">
                <a:latin typeface="UC Berkeley OS Sign"/>
                <a:cs typeface="Arial" pitchFamily="34" charset="0"/>
              </a:rPr>
              <a:t>Different properties in the resource descriptions</a:t>
            </a:r>
          </a:p>
          <a:p>
            <a:pPr marL="1200150" lvl="2" indent="-342900" eaLnBrk="0" fontAlgn="base" hangingPunct="0">
              <a:lnSpc>
                <a:spcPct val="93000"/>
              </a:lnSpc>
              <a:spcBef>
                <a:spcPts val="1800"/>
              </a:spcBef>
              <a:spcAft>
                <a:spcPct val="0"/>
              </a:spcAft>
            </a:pPr>
            <a:r>
              <a:rPr lang="en-US" dirty="0">
                <a:latin typeface="UC Berkeley OS Sign"/>
                <a:cs typeface="Arial" pitchFamily="34" charset="0"/>
              </a:rPr>
              <a:t>Different perspectives or principles governing the values of the resource descriptions</a:t>
            </a:r>
          </a:p>
          <a:p>
            <a:pPr marL="800100" lvl="1" indent="-342900" eaLnBrk="0" fontAlgn="base" hangingPunct="0">
              <a:lnSpc>
                <a:spcPct val="93000"/>
              </a:lnSpc>
              <a:spcBef>
                <a:spcPts val="1800"/>
              </a:spcBef>
              <a:spcAft>
                <a:spcPct val="0"/>
              </a:spcAft>
              <a:buFont typeface="Arial" pitchFamily="34" charset="0"/>
              <a:buChar char="•"/>
            </a:pPr>
            <a:r>
              <a:rPr lang="en-US" sz="2400" dirty="0" smtClean="0">
                <a:latin typeface="UC Berkeley OS Sign"/>
                <a:cs typeface="Arial" pitchFamily="34" charset="0"/>
              </a:rPr>
              <a:t>If the </a:t>
            </a:r>
            <a:r>
              <a:rPr lang="en-US" sz="2400" dirty="0">
                <a:latin typeface="UC Berkeley OS Sign"/>
                <a:cs typeface="Arial" pitchFamily="34" charset="0"/>
              </a:rPr>
              <a:t>same resources </a:t>
            </a:r>
            <a:r>
              <a:rPr lang="en-US" sz="2400" dirty="0" smtClean="0">
                <a:latin typeface="UC Berkeley OS Sign"/>
                <a:cs typeface="Arial" pitchFamily="34" charset="0"/>
              </a:rPr>
              <a:t>can be identified in </a:t>
            </a:r>
            <a:r>
              <a:rPr lang="en-US" sz="2400" dirty="0">
                <a:latin typeface="UC Berkeley OS Sign"/>
                <a:cs typeface="Arial" pitchFamily="34" charset="0"/>
              </a:rPr>
              <a:t>different </a:t>
            </a:r>
            <a:r>
              <a:rPr lang="en-US" sz="2400" dirty="0" smtClean="0">
                <a:latin typeface="UC Berkeley OS Sign"/>
                <a:cs typeface="Arial" pitchFamily="34" charset="0"/>
              </a:rPr>
              <a:t>datasets, they can be linked</a:t>
            </a:r>
            <a:endParaRPr lang="en-US" sz="2400" dirty="0">
              <a:latin typeface="UC Berkeley OS Sign"/>
              <a:cs typeface="Arial" pitchFamily="34" charset="0"/>
            </a:endParaRPr>
          </a:p>
        </p:txBody>
      </p:sp>
      <p:pic>
        <p:nvPicPr>
          <p:cNvPr id="4" name="Picture 3"/>
          <p:cNvPicPr>
            <a:picLocks noChangeAspect="1"/>
          </p:cNvPicPr>
          <p:nvPr/>
        </p:nvPicPr>
        <p:blipFill>
          <a:blip r:embed="rId3"/>
          <a:stretch>
            <a:fillRect/>
          </a:stretch>
        </p:blipFill>
        <p:spPr>
          <a:xfrm>
            <a:off x="228600" y="138646"/>
            <a:ext cx="865707" cy="865707"/>
          </a:xfrm>
          <a:prstGeom prst="rect">
            <a:avLst/>
          </a:prstGeom>
        </p:spPr>
      </p:pic>
    </p:spTree>
    <p:extLst>
      <p:ext uri="{BB962C8B-B14F-4D97-AF65-F5344CB8AC3E}">
        <p14:creationId xmlns:p14="http://schemas.microsoft.com/office/powerpoint/2010/main" val="507946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152400"/>
            <a:ext cx="8228707" cy="1843385"/>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Alternative Vocabulary: </a:t>
            </a:r>
            <a:br>
              <a:rPr lang="en-US" sz="3600" b="1" dirty="0" smtClean="0"/>
            </a:br>
            <a:r>
              <a:rPr lang="en-US" sz="3600" b="1" dirty="0" smtClean="0"/>
              <a:t>Graph Theory</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152400" y="1676400"/>
            <a:ext cx="8686800" cy="5023170"/>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We can apply graph theory to understanding relationships from a structural perspective</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A GRAPH treats resources as VERTICES or NODES</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The </a:t>
            </a:r>
            <a:r>
              <a:rPr lang="en-US" sz="2800" dirty="0" err="1" smtClean="0"/>
              <a:t>pairwise</a:t>
            </a:r>
            <a:r>
              <a:rPr lang="en-US" sz="2800" dirty="0" smtClean="0"/>
              <a:t> relationships between resources are represented by the EDGES that connect them</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If the edges have an associated direction, this is a DIRECTED graph</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A WEIGHT can be assigned to each edge if the relationship is numerical (distance, cost, time, frequency of interaction, perceived strength, etc.)</a:t>
            </a:r>
            <a:endParaRPr lang="en-US" sz="2800" dirty="0" smtClean="0">
              <a:latin typeface="UC Berkeley OS Sign"/>
              <a:cs typeface="Arial" pitchFamily="34" charset="0"/>
              <a:sym typeface="Arial" pitchFamily="34" charset="0"/>
            </a:endParaRPr>
          </a:p>
        </p:txBody>
      </p:sp>
      <p:pic>
        <p:nvPicPr>
          <p:cNvPr id="2" name="Picture 1"/>
          <p:cNvPicPr>
            <a:picLocks noChangeAspect="1"/>
          </p:cNvPicPr>
          <p:nvPr/>
        </p:nvPicPr>
        <p:blipFill>
          <a:blip r:embed="rId3"/>
          <a:stretch>
            <a:fillRect/>
          </a:stretch>
        </p:blipFill>
        <p:spPr>
          <a:xfrm>
            <a:off x="455414" y="208385"/>
            <a:ext cx="865707" cy="865707"/>
          </a:xfrm>
          <a:prstGeom prst="rect">
            <a:avLst/>
          </a:prstGeom>
        </p:spPr>
      </p:pic>
    </p:spTree>
    <p:extLst>
      <p:ext uri="{BB962C8B-B14F-4D97-AF65-F5344CB8AC3E}">
        <p14:creationId xmlns:p14="http://schemas.microsoft.com/office/powerpoint/2010/main" val="286804090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0" y="0"/>
            <a:ext cx="84582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The Origins of Graph Theory (Euler 1735)</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334000" y="1524000"/>
            <a:ext cx="3581400" cy="4901342"/>
          </a:xfrm>
          <a:prstGeom prst="rect">
            <a:avLst/>
          </a:prstGeom>
        </p:spPr>
        <p:txBody>
          <a:bodyPr wrap="square">
            <a:spAutoFit/>
          </a:bodyPr>
          <a:lstStyle/>
          <a:p>
            <a:pPr marL="800100" lvl="1" indent="-342900" eaLnBrk="0" fontAlgn="base" hangingPunct="0">
              <a:lnSpc>
                <a:spcPct val="93000"/>
              </a:lnSpc>
              <a:spcBef>
                <a:spcPts val="1800"/>
              </a:spcBef>
              <a:spcAft>
                <a:spcPct val="0"/>
              </a:spcAft>
              <a:buFont typeface="Arial" pitchFamily="34" charset="0"/>
              <a:buChar char="•"/>
            </a:pPr>
            <a:r>
              <a:rPr lang="en-US" sz="2800" dirty="0" smtClean="0"/>
              <a:t>2 islands, 7 bridges – can you visit all 4 land masses without crossing any bridge more than once? Euler (1735) proved you couldn’t and invented much of graph theory to explain it</a:t>
            </a:r>
          </a:p>
        </p:txBody>
      </p:sp>
      <p:pic>
        <p:nvPicPr>
          <p:cNvPr id="113666" name="Picture 2" descr="http://upload.wikimedia.org/wikipedia/commons/5/5d/Konigsberg_bridges.png"/>
          <p:cNvPicPr>
            <a:picLocks noChangeAspect="1" noChangeArrowheads="1"/>
          </p:cNvPicPr>
          <p:nvPr/>
        </p:nvPicPr>
        <p:blipFill>
          <a:blip r:embed="rId3" cstate="print"/>
          <a:srcRect/>
          <a:stretch>
            <a:fillRect/>
          </a:stretch>
        </p:blipFill>
        <p:spPr bwMode="auto">
          <a:xfrm>
            <a:off x="381000" y="1600200"/>
            <a:ext cx="5414680" cy="4267200"/>
          </a:xfrm>
          <a:prstGeom prst="rect">
            <a:avLst/>
          </a:prstGeom>
          <a:noFill/>
        </p:spPr>
      </p:pic>
      <p:sp>
        <p:nvSpPr>
          <p:cNvPr id="7" name="TextBox 6"/>
          <p:cNvSpPr txBox="1"/>
          <p:nvPr/>
        </p:nvSpPr>
        <p:spPr>
          <a:xfrm>
            <a:off x="228600" y="6096000"/>
            <a:ext cx="7239000" cy="461665"/>
          </a:xfrm>
          <a:prstGeom prst="rect">
            <a:avLst/>
          </a:prstGeom>
          <a:noFill/>
        </p:spPr>
        <p:txBody>
          <a:bodyPr wrap="square" rtlCol="0">
            <a:spAutoFit/>
          </a:bodyPr>
          <a:lstStyle/>
          <a:p>
            <a:r>
              <a:rPr lang="en-US" sz="2400" dirty="0" smtClean="0">
                <a:hlinkClick r:id="rId4"/>
              </a:rPr>
              <a:t>Euler’s Seven Bridges of </a:t>
            </a:r>
            <a:r>
              <a:rPr lang="en-US" sz="2400" dirty="0" err="1" smtClean="0">
                <a:hlinkClick r:id="rId4"/>
              </a:rPr>
              <a:t>Königsberg</a:t>
            </a:r>
            <a:r>
              <a:rPr lang="en-US" sz="2400" dirty="0" smtClean="0">
                <a:hlinkClick r:id="rId4"/>
              </a:rPr>
              <a:t>  Problem</a:t>
            </a:r>
            <a:endParaRPr lang="en-US" sz="2400" dirty="0"/>
          </a:p>
        </p:txBody>
      </p:sp>
    </p:spTree>
    <p:extLst>
      <p:ext uri="{BB962C8B-B14F-4D97-AF65-F5344CB8AC3E}">
        <p14:creationId xmlns:p14="http://schemas.microsoft.com/office/powerpoint/2010/main" val="413872261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Three Network Representations</a:t>
            </a:r>
          </a:p>
        </p:txBody>
      </p:sp>
      <p:sp>
        <p:nvSpPr>
          <p:cNvPr id="3" name="Content Placeholder 2"/>
          <p:cNvSpPr>
            <a:spLocks noGrp="1"/>
          </p:cNvSpPr>
          <p:nvPr>
            <p:ph idx="1"/>
          </p:nvPr>
        </p:nvSpPr>
        <p:spPr/>
        <p:txBody>
          <a:bodyPr>
            <a:noAutofit/>
          </a:bodyPr>
          <a:lstStyle/>
          <a:p>
            <a:r>
              <a:rPr lang="en-US" sz="4000" dirty="0" smtClean="0"/>
              <a:t>Edge List</a:t>
            </a:r>
          </a:p>
          <a:p>
            <a:pPr lvl="1"/>
            <a:r>
              <a:rPr lang="en-US" sz="4000" dirty="0" smtClean="0"/>
              <a:t>Essentially the raw data, the list of relationships</a:t>
            </a:r>
          </a:p>
          <a:p>
            <a:r>
              <a:rPr lang="en-US" sz="4000" dirty="0" smtClean="0"/>
              <a:t>Matrix</a:t>
            </a:r>
          </a:p>
          <a:p>
            <a:pPr lvl="1"/>
            <a:r>
              <a:rPr lang="en-US" sz="4000" dirty="0" smtClean="0"/>
              <a:t>Necessary for computation</a:t>
            </a:r>
          </a:p>
          <a:p>
            <a:r>
              <a:rPr lang="en-US" sz="4000" dirty="0" smtClean="0"/>
              <a:t>Graph</a:t>
            </a:r>
          </a:p>
          <a:p>
            <a:pPr lvl="1"/>
            <a:r>
              <a:rPr lang="en-US" sz="4000" dirty="0" smtClean="0"/>
              <a:t>Easiest to grasp patterns</a:t>
            </a:r>
            <a:endParaRPr lang="en-US" sz="4000" dirty="0"/>
          </a:p>
        </p:txBody>
      </p:sp>
    </p:spTree>
    <p:extLst>
      <p:ext uri="{BB962C8B-B14F-4D97-AF65-F5344CB8AC3E}">
        <p14:creationId xmlns:p14="http://schemas.microsoft.com/office/powerpoint/2010/main" val="4213405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52400"/>
            <a:ext cx="8763000" cy="6611951"/>
          </a:xfrm>
          <a:prstGeom prst="rect">
            <a:avLst/>
          </a:prstGeom>
        </p:spPr>
      </p:pic>
      <p:pic>
        <p:nvPicPr>
          <p:cNvPr id="3" name="Picture 2"/>
          <p:cNvPicPr>
            <a:picLocks noChangeAspect="1"/>
          </p:cNvPicPr>
          <p:nvPr/>
        </p:nvPicPr>
        <p:blipFill>
          <a:blip r:embed="rId4"/>
          <a:stretch>
            <a:fillRect/>
          </a:stretch>
        </p:blipFill>
        <p:spPr>
          <a:xfrm>
            <a:off x="3276600" y="182526"/>
            <a:ext cx="865707" cy="865707"/>
          </a:xfrm>
          <a:prstGeom prst="rect">
            <a:avLst/>
          </a:prstGeom>
        </p:spPr>
      </p:pic>
    </p:spTree>
    <p:extLst>
      <p:ext uri="{BB962C8B-B14F-4D97-AF65-F5344CB8AC3E}">
        <p14:creationId xmlns:p14="http://schemas.microsoft.com/office/powerpoint/2010/main" val="563817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Relationship</a:t>
            </a:r>
            <a:br>
              <a:rPr lang="en-US" b="1" dirty="0" smtClean="0"/>
            </a:br>
            <a:r>
              <a:rPr lang="en-US" b="1" dirty="0" smtClean="0"/>
              <a:t> “Abstraction and Granularity”</a:t>
            </a:r>
            <a:endParaRPr lang="en-US" b="1" dirty="0"/>
          </a:p>
        </p:txBody>
      </p:sp>
      <p:sp>
        <p:nvSpPr>
          <p:cNvPr id="3" name="Content Placeholder 2"/>
          <p:cNvSpPr>
            <a:spLocks noGrp="1"/>
          </p:cNvSpPr>
          <p:nvPr>
            <p:ph idx="1"/>
          </p:nvPr>
        </p:nvSpPr>
        <p:spPr>
          <a:xfrm>
            <a:off x="446690" y="1828800"/>
            <a:ext cx="8229600" cy="4724400"/>
          </a:xfrm>
        </p:spPr>
        <p:txBody>
          <a:bodyPr>
            <a:normAutofit fontScale="85000" lnSpcReduction="20000"/>
          </a:bodyPr>
          <a:lstStyle/>
          <a:p>
            <a:r>
              <a:rPr lang="en-US" sz="3300" dirty="0" smtClean="0"/>
              <a:t>A relationship between two people could be abstractly characterized as a “connection”</a:t>
            </a:r>
          </a:p>
          <a:p>
            <a:r>
              <a:rPr lang="en-US" sz="3300" dirty="0" smtClean="0"/>
              <a:t>But it could also be analyzed with more granularity as a set of different relationships</a:t>
            </a:r>
          </a:p>
          <a:p>
            <a:pPr lvl="1"/>
            <a:r>
              <a:rPr lang="en-US" sz="3300" dirty="0" smtClean="0"/>
              <a:t>Are they members of the same work organization?</a:t>
            </a:r>
          </a:p>
          <a:p>
            <a:pPr lvl="1"/>
            <a:r>
              <a:rPr lang="en-US" sz="3300" dirty="0" smtClean="0"/>
              <a:t>Do they have face-to-face meetings</a:t>
            </a:r>
          </a:p>
          <a:p>
            <a:pPr lvl="1"/>
            <a:r>
              <a:rPr lang="en-US" sz="3300" dirty="0" smtClean="0"/>
              <a:t>Do they regularly send email or text messages to each other?</a:t>
            </a:r>
          </a:p>
          <a:p>
            <a:pPr lvl="1"/>
            <a:r>
              <a:rPr lang="en-US" sz="3300" dirty="0" smtClean="0"/>
              <a:t>Do they talk on the telephone?</a:t>
            </a:r>
          </a:p>
          <a:p>
            <a:r>
              <a:rPr lang="en-US" sz="3300" dirty="0" smtClean="0"/>
              <a:t>Each of these more granular definitions of a relationship could define separate (but overlapping) networks</a:t>
            </a:r>
          </a:p>
          <a:p>
            <a:pPr lvl="1"/>
            <a:endParaRPr lang="en-US" dirty="0"/>
          </a:p>
          <a:p>
            <a:endParaRPr lang="en-US" dirty="0"/>
          </a:p>
        </p:txBody>
      </p:sp>
      <p:pic>
        <p:nvPicPr>
          <p:cNvPr id="4" name="Picture 3"/>
          <p:cNvPicPr>
            <a:picLocks noChangeAspect="1"/>
          </p:cNvPicPr>
          <p:nvPr/>
        </p:nvPicPr>
        <p:blipFill>
          <a:blip r:embed="rId3"/>
          <a:stretch>
            <a:fillRect/>
          </a:stretch>
        </p:blipFill>
        <p:spPr>
          <a:xfrm>
            <a:off x="228600" y="0"/>
            <a:ext cx="865707" cy="865707"/>
          </a:xfrm>
          <a:prstGeom prst="rect">
            <a:avLst/>
          </a:prstGeom>
        </p:spPr>
      </p:pic>
    </p:spTree>
    <p:extLst>
      <p:ext uri="{BB962C8B-B14F-4D97-AF65-F5344CB8AC3E}">
        <p14:creationId xmlns:p14="http://schemas.microsoft.com/office/powerpoint/2010/main" val="3713498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609600" y="3505200"/>
            <a:ext cx="7521408" cy="3133920"/>
          </a:xfrm>
          <a:prstGeom prst="rect">
            <a:avLst/>
          </a:prstGeom>
        </p:spPr>
      </p:pic>
      <p:sp>
        <p:nvSpPr>
          <p:cNvPr id="3" name="Rectangle 1"/>
          <p:cNvSpPr>
            <a:spLocks noGrp="1" noChangeArrowheads="1"/>
          </p:cNvSpPr>
          <p:nvPr>
            <p:ph type="title"/>
          </p:nvPr>
        </p:nvSpPr>
        <p:spPr>
          <a:xfrm>
            <a:off x="12192" y="1295400"/>
            <a:ext cx="4501896"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smtClean="0">
                <a:sym typeface="UC Berkeley OS Sign"/>
              </a:rPr>
              <a:t>If this is all you’re</a:t>
            </a:r>
            <a:br>
              <a:rPr lang="en-US" sz="4000" b="1" dirty="0" smtClean="0">
                <a:sym typeface="UC Berkeley OS Sign"/>
              </a:rPr>
            </a:br>
            <a:r>
              <a:rPr lang="en-US" sz="4000" b="1" dirty="0" smtClean="0">
                <a:sym typeface="UC Berkeley OS Sign"/>
              </a:rPr>
              <a:t> given, give up!</a:t>
            </a:r>
            <a:endParaRPr lang="en-US" sz="4000" b="1" dirty="0">
              <a:sym typeface="UC Berkeley OS Sign"/>
            </a:endParaRPr>
          </a:p>
        </p:txBody>
      </p:sp>
      <p:sp>
        <p:nvSpPr>
          <p:cNvPr id="2" name="TextBox 1"/>
          <p:cNvSpPr txBox="1"/>
          <p:nvPr/>
        </p:nvSpPr>
        <p:spPr>
          <a:xfrm>
            <a:off x="316992" y="205652"/>
            <a:ext cx="4197096" cy="523220"/>
          </a:xfrm>
          <a:prstGeom prst="rect">
            <a:avLst/>
          </a:prstGeom>
          <a:noFill/>
        </p:spPr>
        <p:txBody>
          <a:bodyPr wrap="square" rtlCol="0">
            <a:spAutoFit/>
          </a:bodyPr>
          <a:lstStyle/>
          <a:p>
            <a:r>
              <a:rPr lang="en-US" sz="2800" b="1" dirty="0" smtClean="0">
                <a:solidFill>
                  <a:srgbClr val="FF0000"/>
                </a:solidFill>
              </a:rPr>
              <a:t>FLASHBACK</a:t>
            </a:r>
            <a:endParaRPr lang="en-US" sz="2800" b="1" dirty="0">
              <a:solidFill>
                <a:srgbClr val="FF0000"/>
              </a:solidFill>
            </a:endParaRPr>
          </a:p>
        </p:txBody>
      </p:sp>
      <p:pic>
        <p:nvPicPr>
          <p:cNvPr id="5" name="Picture 4"/>
          <p:cNvPicPr>
            <a:picLocks noChangeAspect="1"/>
          </p:cNvPicPr>
          <p:nvPr/>
        </p:nvPicPr>
        <p:blipFill>
          <a:blip r:embed="rId4"/>
          <a:stretch>
            <a:fillRect/>
          </a:stretch>
        </p:blipFill>
        <p:spPr>
          <a:xfrm>
            <a:off x="4477302" y="192514"/>
            <a:ext cx="3439287" cy="3014066"/>
          </a:xfrm>
          <a:prstGeom prst="rect">
            <a:avLst/>
          </a:prstGeom>
        </p:spPr>
      </p:pic>
    </p:spTree>
    <p:extLst>
      <p:ext uri="{BB962C8B-B14F-4D97-AF65-F5344CB8AC3E}">
        <p14:creationId xmlns:p14="http://schemas.microsoft.com/office/powerpoint/2010/main" val="169090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95746"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Properties of Graphs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304800" y="1469293"/>
            <a:ext cx="8305800" cy="5364289"/>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smtClean="0"/>
              <a:t>Reachability – is there a path between any two nodes in the graph?</a:t>
            </a:r>
          </a:p>
          <a:p>
            <a:pPr marL="342900" indent="-342900" eaLnBrk="0" fontAlgn="base" hangingPunct="0">
              <a:lnSpc>
                <a:spcPct val="93000"/>
              </a:lnSpc>
              <a:spcBef>
                <a:spcPts val="1800"/>
              </a:spcBef>
              <a:spcAft>
                <a:spcPct val="0"/>
              </a:spcAft>
              <a:buFont typeface="Arial" pitchFamily="34" charset="0"/>
              <a:buChar char="•"/>
            </a:pPr>
            <a:r>
              <a:rPr lang="en-US" sz="3200" dirty="0" smtClean="0"/>
              <a:t>Shortest path – if there are multiple paths between two nodes, which is the shortest?</a:t>
            </a:r>
          </a:p>
          <a:p>
            <a:pPr marL="342900" indent="-342900" eaLnBrk="0" fontAlgn="base" hangingPunct="0">
              <a:lnSpc>
                <a:spcPct val="93000"/>
              </a:lnSpc>
              <a:spcBef>
                <a:spcPts val="1800"/>
              </a:spcBef>
              <a:spcAft>
                <a:spcPct val="0"/>
              </a:spcAft>
              <a:buFont typeface="Arial" pitchFamily="34" charset="0"/>
              <a:buChar char="•"/>
            </a:pPr>
            <a:r>
              <a:rPr lang="en-US" sz="3200" dirty="0" smtClean="0"/>
              <a:t>Subgraph discovery  – are there sub-graphs that are completely contained in a larger graph? </a:t>
            </a:r>
          </a:p>
          <a:p>
            <a:pPr marL="342900" indent="-342900" eaLnBrk="0" fontAlgn="base" hangingPunct="0">
              <a:lnSpc>
                <a:spcPct val="93000"/>
              </a:lnSpc>
              <a:spcBef>
                <a:spcPts val="1800"/>
              </a:spcBef>
              <a:spcAft>
                <a:spcPct val="0"/>
              </a:spcAft>
              <a:buFont typeface="Arial" pitchFamily="34" charset="0"/>
              <a:buChar char="•"/>
            </a:pPr>
            <a:r>
              <a:rPr lang="en-US" sz="3200" dirty="0"/>
              <a:t>Centrality – which nodes are the most connected or have the average shortest paths to the other nodes</a:t>
            </a:r>
            <a:r>
              <a:rPr lang="en-US" sz="3200" dirty="0" smtClean="0"/>
              <a:t>? </a:t>
            </a:r>
          </a:p>
        </p:txBody>
      </p:sp>
      <p:pic>
        <p:nvPicPr>
          <p:cNvPr id="2" name="Picture 1"/>
          <p:cNvPicPr>
            <a:picLocks noChangeAspect="1"/>
          </p:cNvPicPr>
          <p:nvPr/>
        </p:nvPicPr>
        <p:blipFill>
          <a:blip r:embed="rId3"/>
          <a:stretch>
            <a:fillRect/>
          </a:stretch>
        </p:blipFill>
        <p:spPr>
          <a:xfrm>
            <a:off x="522327" y="110791"/>
            <a:ext cx="865707" cy="865707"/>
          </a:xfrm>
          <a:prstGeom prst="rect">
            <a:avLst/>
          </a:prstGeom>
        </p:spPr>
      </p:pic>
    </p:spTree>
    <p:extLst>
      <p:ext uri="{BB962C8B-B14F-4D97-AF65-F5344CB8AC3E}">
        <p14:creationId xmlns:p14="http://schemas.microsoft.com/office/powerpoint/2010/main" val="20620189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7612"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Internal and External Structure</a:t>
            </a:r>
            <a:endParaRPr lang="en-US" sz="4000" b="1"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57400"/>
            <a:ext cx="8036719" cy="39667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Resources can have INTERNAL structure as well as EXTERNAL structure that connects them to other resources</a:t>
            </a:r>
          </a:p>
          <a:p>
            <a:pPr marL="342900"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We often make arbitrary decisions about the granularity with which we describe the internal structure of a resource</a:t>
            </a:r>
          </a:p>
          <a:p>
            <a:endParaRPr lang="en-US" sz="3200" dirty="0" smtClean="0"/>
          </a:p>
          <a:p>
            <a:endParaRPr lang="en-US" sz="2800" dirty="0" smtClean="0"/>
          </a:p>
        </p:txBody>
      </p:sp>
      <p:pic>
        <p:nvPicPr>
          <p:cNvPr id="2" name="Picture 1"/>
          <p:cNvPicPr>
            <a:picLocks noChangeAspect="1"/>
          </p:cNvPicPr>
          <p:nvPr/>
        </p:nvPicPr>
        <p:blipFill>
          <a:blip r:embed="rId3"/>
          <a:stretch>
            <a:fillRect/>
          </a:stretch>
        </p:blipFill>
        <p:spPr>
          <a:xfrm>
            <a:off x="176746" y="83439"/>
            <a:ext cx="865707" cy="865707"/>
          </a:xfrm>
          <a:prstGeom prst="rect">
            <a:avLst/>
          </a:prstGeom>
        </p:spPr>
      </p:pic>
    </p:spTree>
    <p:extLst>
      <p:ext uri="{BB962C8B-B14F-4D97-AF65-F5344CB8AC3E}">
        <p14:creationId xmlns:p14="http://schemas.microsoft.com/office/powerpoint/2010/main" val="2204581791"/>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err="1" smtClean="0"/>
              <a:t>Reachability</a:t>
            </a:r>
            <a:r>
              <a:rPr lang="en-US" sz="3600" b="1" dirty="0" smtClean="0"/>
              <a:t> and Transitive Closure</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80107" y="1295400"/>
            <a:ext cx="8305800" cy="5165675"/>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The REACHABILITY property of a graph is "can you get there from here”</a:t>
            </a:r>
          </a:p>
          <a:p>
            <a:pPr marL="342900" indent="-342900" eaLnBrk="0" fontAlgn="base" hangingPunct="0">
              <a:lnSpc>
                <a:spcPct val="93000"/>
              </a:lnSpc>
              <a:spcBef>
                <a:spcPts val="1800"/>
              </a:spcBef>
              <a:spcAft>
                <a:spcPct val="0"/>
              </a:spcAft>
              <a:buFont typeface="Arial" pitchFamily="34" charset="0"/>
              <a:buChar char="•"/>
            </a:pPr>
            <a:r>
              <a:rPr lang="en-US" sz="2800" dirty="0" smtClean="0"/>
              <a:t>We can determine whether a path exists between any two nodes in a graph by calculating the </a:t>
            </a:r>
            <a:r>
              <a:rPr lang="en-US" sz="2800" dirty="0" smtClean="0">
                <a:solidFill>
                  <a:srgbClr val="FF0000"/>
                </a:solidFill>
              </a:rPr>
              <a:t>transitive closure </a:t>
            </a:r>
            <a:r>
              <a:rPr lang="en-US" sz="2800" dirty="0" smtClean="0"/>
              <a:t>of the graph</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This </a:t>
            </a:r>
            <a:r>
              <a:rPr lang="en-US" sz="2800" dirty="0"/>
              <a:t>is done by </a:t>
            </a:r>
            <a:r>
              <a:rPr lang="en-US" sz="2800" dirty="0" smtClean="0"/>
              <a:t>taking </a:t>
            </a:r>
            <a:r>
              <a:rPr lang="en-US" sz="2800" dirty="0"/>
              <a:t>its adjacency matrix and raising it to the </a:t>
            </a:r>
            <a:r>
              <a:rPr lang="en-US" sz="2800" i="1" dirty="0"/>
              <a:t>n</a:t>
            </a:r>
            <a:r>
              <a:rPr lang="en-US" sz="2800" dirty="0"/>
              <a:t>th power, where </a:t>
            </a:r>
            <a:r>
              <a:rPr lang="en-US" sz="2800" i="1" dirty="0"/>
              <a:t>n</a:t>
            </a:r>
            <a:r>
              <a:rPr lang="en-US" sz="2800" dirty="0"/>
              <a:t> is the number of vertices in </a:t>
            </a:r>
            <a:r>
              <a:rPr lang="en-US" sz="2800" dirty="0" smtClean="0"/>
              <a:t>the graph</a:t>
            </a:r>
          </a:p>
          <a:p>
            <a:pPr marL="800100" lvl="1" indent="-342900" eaLnBrk="0" fontAlgn="base" hangingPunct="0">
              <a:lnSpc>
                <a:spcPct val="93000"/>
              </a:lnSpc>
              <a:spcBef>
                <a:spcPts val="1800"/>
              </a:spcBef>
              <a:spcAft>
                <a:spcPct val="0"/>
              </a:spcAft>
              <a:buFont typeface="Arial" pitchFamily="34" charset="0"/>
              <a:buChar char="•"/>
            </a:pPr>
            <a:r>
              <a:rPr lang="en-US" sz="2800" dirty="0" smtClean="0"/>
              <a:t>When </a:t>
            </a:r>
            <a:r>
              <a:rPr lang="en-US" sz="2800" dirty="0"/>
              <a:t>we raise the graph to the </a:t>
            </a:r>
            <a:r>
              <a:rPr lang="en-US" sz="2800" i="1" dirty="0"/>
              <a:t>k</a:t>
            </a:r>
            <a:r>
              <a:rPr lang="en-US" sz="2800" dirty="0"/>
              <a:t>th power, we add exactly the edges which represent paths of length </a:t>
            </a:r>
            <a:r>
              <a:rPr lang="en-US" sz="2800" i="1" dirty="0"/>
              <a:t>k</a:t>
            </a:r>
            <a:r>
              <a:rPr lang="en-US" sz="2800" dirty="0"/>
              <a:t> in the original graph. </a:t>
            </a:r>
            <a:endParaRPr lang="en-US" sz="2800" dirty="0" smtClean="0"/>
          </a:p>
        </p:txBody>
      </p:sp>
    </p:spTree>
    <p:extLst>
      <p:ext uri="{BB962C8B-B14F-4D97-AF65-F5344CB8AC3E}">
        <p14:creationId xmlns:p14="http://schemas.microsoft.com/office/powerpoint/2010/main" val="394168176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80107" y="1524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Degrees of Separation</a:t>
            </a:r>
            <a:br>
              <a:rPr lang="en-US" sz="3600" b="1" dirty="0" smtClean="0"/>
            </a:br>
            <a:r>
              <a:rPr lang="en-US" sz="3600" b="1" dirty="0" smtClean="0"/>
              <a:t>(“edge counting”)</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03014" y="1343397"/>
            <a:ext cx="8305800" cy="53965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If you have 44 Facebook friends, and each of those people has 44 friends who are not also your friends</a:t>
            </a:r>
          </a:p>
          <a:p>
            <a:pPr marL="342900" indent="-342900" eaLnBrk="0" fontAlgn="base" hangingPunct="0">
              <a:lnSpc>
                <a:spcPct val="93000"/>
              </a:lnSpc>
              <a:spcBef>
                <a:spcPts val="1800"/>
              </a:spcBef>
              <a:spcAft>
                <a:spcPct val="0"/>
              </a:spcAft>
              <a:buFont typeface="Arial" pitchFamily="34" charset="0"/>
              <a:buChar char="•"/>
            </a:pPr>
            <a:r>
              <a:rPr lang="en-US" sz="2800" dirty="0" smtClean="0"/>
              <a:t>And each of them has 44 friends, and each of those has 44 new friends…</a:t>
            </a:r>
          </a:p>
          <a:p>
            <a:pPr marL="342900" indent="-342900" eaLnBrk="0" fontAlgn="base" hangingPunct="0">
              <a:lnSpc>
                <a:spcPct val="93000"/>
              </a:lnSpc>
              <a:spcBef>
                <a:spcPts val="1800"/>
              </a:spcBef>
              <a:spcAft>
                <a:spcPct val="0"/>
              </a:spcAft>
              <a:buFont typeface="Arial" pitchFamily="34" charset="0"/>
              <a:buChar char="•"/>
            </a:pPr>
            <a:r>
              <a:rPr lang="en-US" sz="2800" dirty="0" smtClean="0"/>
              <a:t>In a chain of just 6 steps, you would be connected to 44 ^ 6 people…. Which is 7,256,313,856 (everyone in the world, but they’re not all on Facebook)</a:t>
            </a:r>
          </a:p>
          <a:p>
            <a:pPr marL="342900" indent="-342900" eaLnBrk="0" fontAlgn="base" hangingPunct="0">
              <a:lnSpc>
                <a:spcPct val="93000"/>
              </a:lnSpc>
              <a:spcBef>
                <a:spcPts val="1800"/>
              </a:spcBef>
              <a:spcAft>
                <a:spcPct val="0"/>
              </a:spcAft>
              <a:buFont typeface="Arial" pitchFamily="34" charset="0"/>
              <a:buChar char="•"/>
            </a:pPr>
            <a:r>
              <a:rPr lang="en-US" sz="2800" dirty="0" smtClean="0"/>
              <a:t>A 2011 Facebook analysis computed the average “degree of separation” of any two individuals in the “Facebook world” to be 4.74</a:t>
            </a:r>
          </a:p>
          <a:p>
            <a:pPr marL="342900" indent="-342900" eaLnBrk="0" fontAlgn="base" hangingPunct="0">
              <a:lnSpc>
                <a:spcPct val="93000"/>
              </a:lnSpc>
              <a:spcBef>
                <a:spcPts val="1800"/>
              </a:spcBef>
              <a:spcAft>
                <a:spcPct val="0"/>
              </a:spcAft>
              <a:buFont typeface="Arial" pitchFamily="34" charset="0"/>
              <a:buChar char="•"/>
            </a:pPr>
            <a:r>
              <a:rPr lang="en-US" sz="2800" dirty="0" smtClean="0">
                <a:hlinkClick r:id="rId3"/>
              </a:rPr>
              <a:t>The Oracle of Bacon</a:t>
            </a:r>
            <a:endParaRPr lang="en-US" sz="2800" dirty="0" smtClean="0"/>
          </a:p>
        </p:txBody>
      </p:sp>
    </p:spTree>
    <p:extLst>
      <p:ext uri="{BB962C8B-B14F-4D97-AF65-F5344CB8AC3E}">
        <p14:creationId xmlns:p14="http://schemas.microsoft.com/office/powerpoint/2010/main" val="234263364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40586" y="304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Shortest Path</a:t>
            </a:r>
            <a:br>
              <a:rPr lang="en-US" sz="3600" b="1" dirty="0" smtClean="0"/>
            </a:br>
            <a:r>
              <a:rPr lang="en-US" sz="3600" b="1" dirty="0" smtClean="0"/>
              <a:t>(weighted edges)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76028" y="1190997"/>
            <a:ext cx="8305800" cy="5079113"/>
          </a:xfrm>
          <a:prstGeom prst="rect">
            <a:avLst/>
          </a:prstGeom>
          <a:noFill/>
          <a:ln w="9525">
            <a:noFill/>
            <a:miter lim="800000"/>
            <a:headEnd/>
            <a:tailEnd/>
          </a:ln>
        </p:spPr>
        <p:txBody>
          <a:bodyPr wrap="square" lIns="64291" tIns="32146" rIns="64291" bIns="32146">
            <a:spAutoFit/>
          </a:bodyPr>
          <a:lstStyle/>
          <a:p>
            <a:endParaRPr lang="en-US" sz="2800" b="1" dirty="0" smtClean="0"/>
          </a:p>
          <a:p>
            <a:pPr marL="342900" indent="-342900" eaLnBrk="0" fontAlgn="base" hangingPunct="0">
              <a:lnSpc>
                <a:spcPct val="93000"/>
              </a:lnSpc>
              <a:spcBef>
                <a:spcPts val="1800"/>
              </a:spcBef>
              <a:spcAft>
                <a:spcPct val="0"/>
              </a:spcAft>
              <a:buFont typeface="Arial" pitchFamily="34" charset="0"/>
              <a:buChar char="•"/>
            </a:pPr>
            <a:r>
              <a:rPr lang="en-US" sz="2800" dirty="0" smtClean="0"/>
              <a:t>I</a:t>
            </a:r>
            <a:r>
              <a:rPr lang="en-US" sz="3600" dirty="0" smtClean="0"/>
              <a:t>f edges are weighted (different costs in distance, time, etc.) the shortest path between two nodes in the graph might not be the one with the fewest edges</a:t>
            </a:r>
          </a:p>
          <a:p>
            <a:pPr marL="342900" indent="-342900" eaLnBrk="0" fontAlgn="base" hangingPunct="0">
              <a:lnSpc>
                <a:spcPct val="93000"/>
              </a:lnSpc>
              <a:spcBef>
                <a:spcPts val="1800"/>
              </a:spcBef>
              <a:spcAft>
                <a:spcPct val="0"/>
              </a:spcAft>
              <a:buFont typeface="Arial" pitchFamily="34" charset="0"/>
              <a:buChar char="•"/>
            </a:pPr>
            <a:r>
              <a:rPr lang="en-US" sz="3600" dirty="0" smtClean="0"/>
              <a:t>The shortest path problem is ubiquitous and its solution has obvious value – travel, transportation, grocery shopping, financial arbitrage…</a:t>
            </a:r>
          </a:p>
        </p:txBody>
      </p:sp>
    </p:spTree>
    <p:extLst>
      <p:ext uri="{BB962C8B-B14F-4D97-AF65-F5344CB8AC3E}">
        <p14:creationId xmlns:p14="http://schemas.microsoft.com/office/powerpoint/2010/main" val="15562543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pload.wikimedia.org/wikipedia/commons/thumb/d/d2/Minimum_spanning_tree.svg/450px-Minimum_spanning_tree.svg.png"/>
          <p:cNvPicPr>
            <a:picLocks noChangeAspect="1" noChangeArrowheads="1"/>
          </p:cNvPicPr>
          <p:nvPr/>
        </p:nvPicPr>
        <p:blipFill>
          <a:blip r:embed="rId3" cstate="print"/>
          <a:srcRect/>
          <a:stretch>
            <a:fillRect/>
          </a:stretch>
        </p:blipFill>
        <p:spPr bwMode="auto">
          <a:xfrm>
            <a:off x="457200" y="914400"/>
            <a:ext cx="6081830" cy="4906010"/>
          </a:xfrm>
          <a:prstGeom prst="rect">
            <a:avLst/>
          </a:prstGeom>
          <a:noFill/>
        </p:spPr>
      </p:pic>
      <p:sp>
        <p:nvSpPr>
          <p:cNvPr id="29698" name="Rectangle 1"/>
          <p:cNvSpPr>
            <a:spLocks noGrp="1" noChangeArrowheads="1"/>
          </p:cNvSpPr>
          <p:nvPr>
            <p:ph type="title"/>
          </p:nvPr>
        </p:nvSpPr>
        <p:spPr>
          <a:xfrm>
            <a:off x="1219200" y="0"/>
            <a:ext cx="6400800"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Minimum Spanning Tree</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029200" y="2590800"/>
            <a:ext cx="3581400" cy="2840008"/>
          </a:xfrm>
          <a:prstGeom prst="rect">
            <a:avLst/>
          </a:prstGeom>
        </p:spPr>
        <p:txBody>
          <a:bodyPr wrap="square">
            <a:spAutoFit/>
          </a:bodyPr>
          <a:lstStyle/>
          <a:p>
            <a:pPr marL="800100" lvl="1" indent="-342900" eaLnBrk="0" fontAlgn="base" hangingPunct="0">
              <a:lnSpc>
                <a:spcPct val="93000"/>
              </a:lnSpc>
              <a:spcBef>
                <a:spcPts val="1800"/>
              </a:spcBef>
              <a:spcAft>
                <a:spcPct val="0"/>
              </a:spcAft>
              <a:buFont typeface="Arial" pitchFamily="34" charset="0"/>
              <a:buChar char="•"/>
            </a:pPr>
            <a:r>
              <a:rPr lang="en-US" sz="3200" dirty="0" smtClean="0"/>
              <a:t>A spanning tree of a graph is a subgraph that is a tree that connects all the vertices</a:t>
            </a:r>
          </a:p>
        </p:txBody>
      </p:sp>
      <p:sp>
        <p:nvSpPr>
          <p:cNvPr id="2" name="TextBox 1"/>
          <p:cNvSpPr txBox="1"/>
          <p:nvPr/>
        </p:nvSpPr>
        <p:spPr>
          <a:xfrm>
            <a:off x="685800" y="5833548"/>
            <a:ext cx="7467600" cy="954107"/>
          </a:xfrm>
          <a:prstGeom prst="rect">
            <a:avLst/>
          </a:prstGeom>
          <a:noFill/>
        </p:spPr>
        <p:txBody>
          <a:bodyPr wrap="square" rtlCol="0">
            <a:spAutoFit/>
          </a:bodyPr>
          <a:lstStyle/>
          <a:p>
            <a:r>
              <a:rPr lang="en-US" sz="2800" dirty="0" smtClean="0">
                <a:solidFill>
                  <a:srgbClr val="FF0000"/>
                </a:solidFill>
              </a:rPr>
              <a:t>Why would we want to find the spanning tree with the shortest path?</a:t>
            </a:r>
            <a:endParaRPr lang="en-US" sz="2800" dirty="0">
              <a:solidFill>
                <a:srgbClr val="FF0000"/>
              </a:solidFill>
            </a:endParaRPr>
          </a:p>
        </p:txBody>
      </p:sp>
    </p:spTree>
    <p:extLst>
      <p:ext uri="{BB962C8B-B14F-4D97-AF65-F5344CB8AC3E}">
        <p14:creationId xmlns:p14="http://schemas.microsoft.com/office/powerpoint/2010/main" val="136551264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49317"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Centrality Measures</a:t>
            </a:r>
            <a:endParaRPr lang="en-US" sz="40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944170" y="2057400"/>
            <a:ext cx="7239000" cy="3645229"/>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3600" dirty="0" smtClean="0"/>
              <a:t>Degree Centrality – number of direct connections</a:t>
            </a:r>
          </a:p>
          <a:p>
            <a:pPr marL="342900" indent="-342900" eaLnBrk="0" fontAlgn="base" hangingPunct="0">
              <a:lnSpc>
                <a:spcPct val="93000"/>
              </a:lnSpc>
              <a:spcBef>
                <a:spcPts val="1800"/>
              </a:spcBef>
              <a:spcAft>
                <a:spcPct val="0"/>
              </a:spcAft>
              <a:buFont typeface="Arial" pitchFamily="34" charset="0"/>
              <a:buChar char="•"/>
            </a:pPr>
            <a:r>
              <a:rPr lang="en-US" sz="3600" dirty="0" smtClean="0"/>
              <a:t>Closeness – low average path length</a:t>
            </a:r>
          </a:p>
          <a:p>
            <a:pPr marL="342900" indent="-342900" eaLnBrk="0" fontAlgn="base" hangingPunct="0">
              <a:lnSpc>
                <a:spcPct val="93000"/>
              </a:lnSpc>
              <a:spcBef>
                <a:spcPts val="1800"/>
              </a:spcBef>
              <a:spcAft>
                <a:spcPct val="0"/>
              </a:spcAft>
              <a:buFont typeface="Arial" pitchFamily="34" charset="0"/>
              <a:buChar char="•"/>
            </a:pPr>
            <a:r>
              <a:rPr lang="en-US" sz="3600" dirty="0" err="1"/>
              <a:t>Betweenness</a:t>
            </a:r>
            <a:r>
              <a:rPr lang="en-US" sz="3600" dirty="0"/>
              <a:t> – a location in the network that interconnects different </a:t>
            </a:r>
            <a:r>
              <a:rPr lang="en-US" sz="3600" dirty="0" smtClean="0"/>
              <a:t>clusters</a:t>
            </a:r>
          </a:p>
        </p:txBody>
      </p:sp>
      <p:pic>
        <p:nvPicPr>
          <p:cNvPr id="2" name="Picture 1"/>
          <p:cNvPicPr>
            <a:picLocks noChangeAspect="1"/>
          </p:cNvPicPr>
          <p:nvPr/>
        </p:nvPicPr>
        <p:blipFill>
          <a:blip r:embed="rId3"/>
          <a:stretch>
            <a:fillRect/>
          </a:stretch>
        </p:blipFill>
        <p:spPr>
          <a:xfrm>
            <a:off x="449317" y="457200"/>
            <a:ext cx="865707" cy="865707"/>
          </a:xfrm>
          <a:prstGeom prst="rect">
            <a:avLst/>
          </a:prstGeom>
        </p:spPr>
      </p:pic>
    </p:spTree>
    <p:extLst>
      <p:ext uri="{BB962C8B-B14F-4D97-AF65-F5344CB8AC3E}">
        <p14:creationId xmlns:p14="http://schemas.microsoft.com/office/powerpoint/2010/main" val="123685154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Are 3 and 1 connected?</a:t>
            </a:r>
            <a:endParaRPr lang="en-US" b="1" dirty="0"/>
          </a:p>
        </p:txBody>
      </p:sp>
      <p:pic>
        <p:nvPicPr>
          <p:cNvPr id="4" name="Content Placeholder 3"/>
          <p:cNvPicPr>
            <a:picLocks noGrp="1" noChangeAspect="1"/>
          </p:cNvPicPr>
          <p:nvPr>
            <p:ph idx="1"/>
          </p:nvPr>
        </p:nvPicPr>
        <p:blipFill>
          <a:blip r:embed="rId2"/>
          <a:stretch>
            <a:fillRect/>
          </a:stretch>
        </p:blipFill>
        <p:spPr>
          <a:xfrm>
            <a:off x="4400550" y="2195729"/>
            <a:ext cx="4286250" cy="3609975"/>
          </a:xfrm>
          <a:prstGeom prst="rect">
            <a:avLst/>
          </a:prstGeom>
        </p:spPr>
      </p:pic>
      <p:pic>
        <p:nvPicPr>
          <p:cNvPr id="5" name="Picture 4"/>
          <p:cNvPicPr>
            <a:picLocks noChangeAspect="1"/>
          </p:cNvPicPr>
          <p:nvPr/>
        </p:nvPicPr>
        <p:blipFill>
          <a:blip r:embed="rId3"/>
          <a:stretch>
            <a:fillRect/>
          </a:stretch>
        </p:blipFill>
        <p:spPr>
          <a:xfrm>
            <a:off x="5105400" y="1256116"/>
            <a:ext cx="2324100" cy="1076325"/>
          </a:xfrm>
          <a:prstGeom prst="rect">
            <a:avLst/>
          </a:prstGeom>
        </p:spPr>
      </p:pic>
      <p:sp>
        <p:nvSpPr>
          <p:cNvPr id="3" name="Rectangle 2"/>
          <p:cNvSpPr/>
          <p:nvPr/>
        </p:nvSpPr>
        <p:spPr>
          <a:xfrm>
            <a:off x="30264" y="1492337"/>
            <a:ext cx="4138447" cy="5016758"/>
          </a:xfrm>
          <a:prstGeom prst="rect">
            <a:avLst/>
          </a:prstGeom>
        </p:spPr>
        <p:txBody>
          <a:bodyPr wrap="square">
            <a:spAutoFit/>
          </a:bodyPr>
          <a:lstStyle/>
          <a:p>
            <a:pPr marL="285750" indent="-285750">
              <a:buFont typeface="Arial" panose="020B0604020202020204" pitchFamily="34" charset="0"/>
              <a:buChar char="•"/>
            </a:pPr>
            <a:r>
              <a:rPr lang="en-US" sz="3200" dirty="0"/>
              <a:t>In-degree is the number of incoming connections</a:t>
            </a:r>
          </a:p>
          <a:p>
            <a:pPr marL="285750" indent="-285750">
              <a:buFont typeface="Arial" panose="020B0604020202020204" pitchFamily="34" charset="0"/>
              <a:buChar char="•"/>
            </a:pPr>
            <a:r>
              <a:rPr lang="en-US" sz="3200" dirty="0"/>
              <a:t>Out-degree is the number of outgoing connections</a:t>
            </a:r>
          </a:p>
          <a:p>
            <a:pPr marL="285750" indent="-285750">
              <a:buFont typeface="Arial" panose="020B0604020202020204" pitchFamily="34" charset="0"/>
              <a:buChar char="•"/>
            </a:pPr>
            <a:r>
              <a:rPr lang="en-US" sz="3200" dirty="0"/>
              <a:t>In an undirected graph </a:t>
            </a:r>
            <a:r>
              <a:rPr lang="en-US" sz="3200" dirty="0" smtClean="0"/>
              <a:t>like this these numbers are </a:t>
            </a:r>
            <a:r>
              <a:rPr lang="en-US" sz="3200" dirty="0"/>
              <a:t>the same!</a:t>
            </a:r>
          </a:p>
        </p:txBody>
      </p:sp>
    </p:spTree>
    <p:extLst>
      <p:ext uri="{BB962C8B-B14F-4D97-AF65-F5344CB8AC3E}">
        <p14:creationId xmlns:p14="http://schemas.microsoft.com/office/powerpoint/2010/main" val="29107930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Computing “Degree Centrality”</a:t>
            </a:r>
            <a:endParaRPr lang="en-US" b="1" dirty="0"/>
          </a:p>
        </p:txBody>
      </p:sp>
      <p:pic>
        <p:nvPicPr>
          <p:cNvPr id="4" name="Content Placeholder 3"/>
          <p:cNvPicPr>
            <a:picLocks noGrp="1" noChangeAspect="1"/>
          </p:cNvPicPr>
          <p:nvPr>
            <p:ph idx="1"/>
          </p:nvPr>
        </p:nvPicPr>
        <p:blipFill>
          <a:blip r:embed="rId2"/>
          <a:stretch>
            <a:fillRect/>
          </a:stretch>
        </p:blipFill>
        <p:spPr>
          <a:xfrm>
            <a:off x="4579088" y="2062162"/>
            <a:ext cx="4257675" cy="3552825"/>
          </a:xfrm>
          <a:prstGeom prst="rect">
            <a:avLst/>
          </a:prstGeom>
        </p:spPr>
      </p:pic>
      <p:pic>
        <p:nvPicPr>
          <p:cNvPr id="5" name="Picture 4"/>
          <p:cNvPicPr>
            <a:picLocks noChangeAspect="1"/>
          </p:cNvPicPr>
          <p:nvPr/>
        </p:nvPicPr>
        <p:blipFill>
          <a:blip r:embed="rId3"/>
          <a:stretch>
            <a:fillRect/>
          </a:stretch>
        </p:blipFill>
        <p:spPr>
          <a:xfrm>
            <a:off x="487326" y="2062162"/>
            <a:ext cx="4379355" cy="3867150"/>
          </a:xfrm>
          <a:prstGeom prst="rect">
            <a:avLst/>
          </a:prstGeom>
        </p:spPr>
      </p:pic>
    </p:spTree>
    <p:extLst>
      <p:ext uri="{BB962C8B-B14F-4D97-AF65-F5344CB8AC3E}">
        <p14:creationId xmlns:p14="http://schemas.microsoft.com/office/powerpoint/2010/main" val="1950761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2000" y="1143000"/>
            <a:ext cx="7552340" cy="4657277"/>
          </a:xfrm>
          <a:prstGeom prst="rect">
            <a:avLst/>
          </a:prstGeom>
        </p:spPr>
      </p:pic>
      <p:pic>
        <p:nvPicPr>
          <p:cNvPr id="5" name="Picture 4"/>
          <p:cNvPicPr>
            <a:picLocks noChangeAspect="1"/>
          </p:cNvPicPr>
          <p:nvPr/>
        </p:nvPicPr>
        <p:blipFill>
          <a:blip r:embed="rId3"/>
          <a:stretch>
            <a:fillRect/>
          </a:stretch>
        </p:blipFill>
        <p:spPr>
          <a:xfrm>
            <a:off x="4038600" y="5181600"/>
            <a:ext cx="5105400" cy="1485407"/>
          </a:xfrm>
          <a:prstGeom prst="rect">
            <a:avLst/>
          </a:prstGeom>
        </p:spPr>
      </p:pic>
      <p:sp>
        <p:nvSpPr>
          <p:cNvPr id="3" name="TextBox 2"/>
          <p:cNvSpPr txBox="1"/>
          <p:nvPr/>
        </p:nvSpPr>
        <p:spPr>
          <a:xfrm>
            <a:off x="762000" y="276270"/>
            <a:ext cx="8077200" cy="707886"/>
          </a:xfrm>
          <a:prstGeom prst="rect">
            <a:avLst/>
          </a:prstGeom>
          <a:noFill/>
        </p:spPr>
        <p:txBody>
          <a:bodyPr wrap="square" rtlCol="0">
            <a:spAutoFit/>
          </a:bodyPr>
          <a:lstStyle/>
          <a:p>
            <a:r>
              <a:rPr lang="en-US" sz="4000" b="1" dirty="0" smtClean="0"/>
              <a:t>“Degree Centrality” for Each Node  </a:t>
            </a:r>
            <a:endParaRPr lang="en-US" sz="4000" b="1" dirty="0"/>
          </a:p>
        </p:txBody>
      </p:sp>
    </p:spTree>
    <p:extLst>
      <p:ext uri="{BB962C8B-B14F-4D97-AF65-F5344CB8AC3E}">
        <p14:creationId xmlns:p14="http://schemas.microsoft.com/office/powerpoint/2010/main" val="19790938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281535"/>
            <a:ext cx="8762999" cy="6560699"/>
          </a:xfrm>
          <a:prstGeom prst="rect">
            <a:avLst/>
          </a:prstGeom>
        </p:spPr>
      </p:pic>
    </p:spTree>
    <p:extLst>
      <p:ext uri="{BB962C8B-B14F-4D97-AF65-F5344CB8AC3E}">
        <p14:creationId xmlns:p14="http://schemas.microsoft.com/office/powerpoint/2010/main" val="30254838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334806"/>
            <a:ext cx="2519234" cy="2545028"/>
          </a:xfrm>
          <a:prstGeom prst="rect">
            <a:avLst/>
          </a:prstGeom>
        </p:spPr>
      </p:pic>
      <p:pic>
        <p:nvPicPr>
          <p:cNvPr id="3" name="Picture 2"/>
          <p:cNvPicPr>
            <a:picLocks noChangeAspect="1"/>
          </p:cNvPicPr>
          <p:nvPr/>
        </p:nvPicPr>
        <p:blipFill>
          <a:blip r:embed="rId4"/>
          <a:stretch>
            <a:fillRect/>
          </a:stretch>
        </p:blipFill>
        <p:spPr>
          <a:xfrm>
            <a:off x="838200" y="3124200"/>
            <a:ext cx="7697122" cy="3581400"/>
          </a:xfrm>
          <a:prstGeom prst="rect">
            <a:avLst/>
          </a:prstGeom>
        </p:spPr>
      </p:pic>
      <p:sp>
        <p:nvSpPr>
          <p:cNvPr id="4" name="TextBox 3"/>
          <p:cNvSpPr txBox="1"/>
          <p:nvPr/>
        </p:nvSpPr>
        <p:spPr>
          <a:xfrm>
            <a:off x="3048000" y="685800"/>
            <a:ext cx="5715000" cy="707886"/>
          </a:xfrm>
          <a:prstGeom prst="rect">
            <a:avLst/>
          </a:prstGeom>
          <a:noFill/>
        </p:spPr>
        <p:txBody>
          <a:bodyPr wrap="square" rtlCol="0">
            <a:spAutoFit/>
          </a:bodyPr>
          <a:lstStyle/>
          <a:p>
            <a:r>
              <a:rPr lang="en-US" sz="4000" b="1" dirty="0" smtClean="0">
                <a:latin typeface="+mj-lt"/>
              </a:rPr>
              <a:t>A More Complex Example</a:t>
            </a:r>
            <a:endParaRPr lang="en-US" sz="4000" b="1" dirty="0">
              <a:latin typeface="+mj-lt"/>
            </a:endParaRPr>
          </a:p>
        </p:txBody>
      </p:sp>
      <p:sp>
        <p:nvSpPr>
          <p:cNvPr id="5" name="TextBox 4"/>
          <p:cNvSpPr txBox="1"/>
          <p:nvPr/>
        </p:nvSpPr>
        <p:spPr>
          <a:xfrm>
            <a:off x="3092669" y="1607320"/>
            <a:ext cx="6019800" cy="954107"/>
          </a:xfrm>
          <a:prstGeom prst="rect">
            <a:avLst/>
          </a:prstGeom>
          <a:noFill/>
        </p:spPr>
        <p:txBody>
          <a:bodyPr wrap="square" rtlCol="0">
            <a:spAutoFit/>
          </a:bodyPr>
          <a:lstStyle/>
          <a:p>
            <a:r>
              <a:rPr lang="en-US" sz="2800" b="1" dirty="0" smtClean="0">
                <a:solidFill>
                  <a:srgbClr val="FF0000"/>
                </a:solidFill>
              </a:rPr>
              <a:t>Does Node 6 Seem The Most Central?</a:t>
            </a:r>
          </a:p>
          <a:p>
            <a:r>
              <a:rPr lang="en-US" sz="2800" b="1" dirty="0" smtClean="0">
                <a:solidFill>
                  <a:srgbClr val="FF0000"/>
                </a:solidFill>
              </a:rPr>
              <a:t>Does Node 1 Seem The Least Central?</a:t>
            </a:r>
            <a:endParaRPr lang="en-US" sz="2800" b="1" dirty="0">
              <a:solidFill>
                <a:srgbClr val="FF0000"/>
              </a:solidFill>
            </a:endParaRPr>
          </a:p>
        </p:txBody>
      </p:sp>
    </p:spTree>
    <p:extLst>
      <p:ext uri="{BB962C8B-B14F-4D97-AF65-F5344CB8AC3E}">
        <p14:creationId xmlns:p14="http://schemas.microsoft.com/office/powerpoint/2010/main" val="3083799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52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Example: Generic Supply Chain</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143000"/>
            <a:ext cx="8036719" cy="46567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800" dirty="0" smtClean="0"/>
          </a:p>
        </p:txBody>
      </p:sp>
      <p:pic>
        <p:nvPicPr>
          <p:cNvPr id="139266" name="Picture 2" descr="D:\Lectures\figures\supply_chain_basic.gif"/>
          <p:cNvPicPr>
            <a:picLocks noChangeAspect="1" noChangeArrowheads="1"/>
          </p:cNvPicPr>
          <p:nvPr/>
        </p:nvPicPr>
        <p:blipFill>
          <a:blip r:embed="rId3" cstate="print"/>
          <a:srcRect/>
          <a:stretch>
            <a:fillRect/>
          </a:stretch>
        </p:blipFill>
        <p:spPr bwMode="auto">
          <a:xfrm>
            <a:off x="1066800" y="1143000"/>
            <a:ext cx="7067550" cy="5334000"/>
          </a:xfrm>
          <a:prstGeom prst="rect">
            <a:avLst/>
          </a:prstGeom>
          <a:noFill/>
        </p:spPr>
      </p:pic>
    </p:spTree>
    <p:extLst>
      <p:ext uri="{BB962C8B-B14F-4D97-AF65-F5344CB8AC3E}">
        <p14:creationId xmlns:p14="http://schemas.microsoft.com/office/powerpoint/2010/main" val="259499460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fontScale="90000"/>
          </a:bodyPr>
          <a:lstStyle/>
          <a:p>
            <a:r>
              <a:rPr lang="en-US" b="1" dirty="0" err="1" smtClean="0"/>
              <a:t>Betweenness</a:t>
            </a:r>
            <a:r>
              <a:rPr lang="en-US" b="1" dirty="0" smtClean="0"/>
              <a:t/>
            </a:r>
            <a:br>
              <a:rPr lang="en-US" b="1" dirty="0" smtClean="0"/>
            </a:br>
            <a:r>
              <a:rPr lang="en-US" b="1" dirty="0" smtClean="0"/>
              <a:t> Centrality</a:t>
            </a:r>
            <a:endParaRPr lang="en-US" b="1" dirty="0"/>
          </a:p>
        </p:txBody>
      </p:sp>
      <p:sp>
        <p:nvSpPr>
          <p:cNvPr id="6" name="Content Placeholder 5"/>
          <p:cNvSpPr>
            <a:spLocks noGrp="1"/>
          </p:cNvSpPr>
          <p:nvPr>
            <p:ph idx="1"/>
          </p:nvPr>
        </p:nvSpPr>
        <p:spPr>
          <a:xfrm>
            <a:off x="149444" y="1914540"/>
            <a:ext cx="4267200" cy="1147634"/>
          </a:xfrm>
        </p:spPr>
        <p:txBody>
          <a:bodyPr>
            <a:normAutofit fontScale="85000" lnSpcReduction="20000"/>
          </a:bodyPr>
          <a:lstStyle/>
          <a:p>
            <a:r>
              <a:rPr lang="en-US" dirty="0" smtClean="0"/>
              <a:t>How often does a node fall “between” any two nodes on their shortest path?</a:t>
            </a:r>
          </a:p>
          <a:p>
            <a:endParaRPr lang="en-US" dirty="0"/>
          </a:p>
        </p:txBody>
      </p:sp>
      <p:pic>
        <p:nvPicPr>
          <p:cNvPr id="7" name="Picture 6"/>
          <p:cNvPicPr>
            <a:picLocks noChangeAspect="1"/>
          </p:cNvPicPr>
          <p:nvPr/>
        </p:nvPicPr>
        <p:blipFill>
          <a:blip r:embed="rId2"/>
          <a:stretch>
            <a:fillRect/>
          </a:stretch>
        </p:blipFill>
        <p:spPr>
          <a:xfrm>
            <a:off x="495300" y="3352266"/>
            <a:ext cx="3575488" cy="3610117"/>
          </a:xfrm>
          <a:prstGeom prst="rect">
            <a:avLst/>
          </a:prstGeom>
        </p:spPr>
      </p:pic>
      <p:pic>
        <p:nvPicPr>
          <p:cNvPr id="8" name="Picture 7"/>
          <p:cNvPicPr>
            <a:picLocks noChangeAspect="1"/>
          </p:cNvPicPr>
          <p:nvPr/>
        </p:nvPicPr>
        <p:blipFill>
          <a:blip r:embed="rId3"/>
          <a:stretch>
            <a:fillRect/>
          </a:stretch>
        </p:blipFill>
        <p:spPr>
          <a:xfrm>
            <a:off x="4495800" y="1053370"/>
            <a:ext cx="4248150" cy="2110008"/>
          </a:xfrm>
          <a:prstGeom prst="rect">
            <a:avLst/>
          </a:prstGeom>
        </p:spPr>
      </p:pic>
      <p:pic>
        <p:nvPicPr>
          <p:cNvPr id="9" name="Picture 8"/>
          <p:cNvPicPr>
            <a:picLocks noChangeAspect="1"/>
          </p:cNvPicPr>
          <p:nvPr/>
        </p:nvPicPr>
        <p:blipFill>
          <a:blip r:embed="rId4"/>
          <a:stretch>
            <a:fillRect/>
          </a:stretch>
        </p:blipFill>
        <p:spPr>
          <a:xfrm>
            <a:off x="4337488" y="4008811"/>
            <a:ext cx="4419600" cy="2297029"/>
          </a:xfrm>
          <a:prstGeom prst="rect">
            <a:avLst/>
          </a:prstGeom>
        </p:spPr>
      </p:pic>
      <p:sp>
        <p:nvSpPr>
          <p:cNvPr id="10" name="TextBox 9"/>
          <p:cNvSpPr txBox="1"/>
          <p:nvPr/>
        </p:nvSpPr>
        <p:spPr>
          <a:xfrm>
            <a:off x="4781550" y="307126"/>
            <a:ext cx="3962400" cy="461665"/>
          </a:xfrm>
          <a:prstGeom prst="rect">
            <a:avLst/>
          </a:prstGeom>
          <a:noFill/>
        </p:spPr>
        <p:txBody>
          <a:bodyPr wrap="square" rtlCol="0">
            <a:spAutoFit/>
          </a:bodyPr>
          <a:lstStyle/>
          <a:p>
            <a:r>
              <a:rPr lang="en-US" sz="2400" b="1" dirty="0" smtClean="0">
                <a:solidFill>
                  <a:srgbClr val="FF0000"/>
                </a:solidFill>
              </a:rPr>
              <a:t>Node 1 - On 1 Shortest Path</a:t>
            </a:r>
            <a:endParaRPr lang="en-US" sz="2400" b="1" dirty="0">
              <a:solidFill>
                <a:srgbClr val="FF0000"/>
              </a:solidFill>
            </a:endParaRPr>
          </a:p>
        </p:txBody>
      </p:sp>
      <p:sp>
        <p:nvSpPr>
          <p:cNvPr id="12" name="Rectangle 11"/>
          <p:cNvSpPr/>
          <p:nvPr/>
        </p:nvSpPr>
        <p:spPr>
          <a:xfrm>
            <a:off x="7924800" y="1417638"/>
            <a:ext cx="381000" cy="4111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66897" y="3527646"/>
            <a:ext cx="4527988" cy="461665"/>
          </a:xfrm>
          <a:prstGeom prst="rect">
            <a:avLst/>
          </a:prstGeom>
          <a:noFill/>
        </p:spPr>
        <p:txBody>
          <a:bodyPr wrap="square" rtlCol="0">
            <a:spAutoFit/>
          </a:bodyPr>
          <a:lstStyle/>
          <a:p>
            <a:r>
              <a:rPr lang="en-US" sz="2400" b="1" dirty="0" smtClean="0">
                <a:solidFill>
                  <a:srgbClr val="FF0000"/>
                </a:solidFill>
              </a:rPr>
              <a:t>Node 6 – On Many Shortest Paths</a:t>
            </a:r>
            <a:endParaRPr lang="en-US" sz="2400" b="1" dirty="0">
              <a:solidFill>
                <a:srgbClr val="FF0000"/>
              </a:solidFill>
            </a:endParaRPr>
          </a:p>
        </p:txBody>
      </p:sp>
    </p:spTree>
    <p:extLst>
      <p:ext uri="{BB962C8B-B14F-4D97-AF65-F5344CB8AC3E}">
        <p14:creationId xmlns:p14="http://schemas.microsoft.com/office/powerpoint/2010/main" val="31096759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762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Moving Beyond Graph Analysis  to “Relational” &amp; “Social Network” Analysis</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057400"/>
            <a:ext cx="82296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We've been treating relationships in purely structural terms - is one thing connected to another - but we can refine that into two perspectives:</a:t>
            </a:r>
          </a:p>
          <a:p>
            <a:pPr marL="342900" lvl="1" indent="-342900" eaLnBrk="0" fontAlgn="base" hangingPunct="0">
              <a:lnSpc>
                <a:spcPct val="93000"/>
              </a:lnSpc>
              <a:spcBef>
                <a:spcPts val="1800"/>
              </a:spcBef>
              <a:spcAft>
                <a:spcPct val="0"/>
              </a:spcAft>
              <a:buFont typeface="Arial" pitchFamily="34" charset="0"/>
              <a:buChar char="•"/>
            </a:pPr>
            <a:r>
              <a:rPr lang="en-US" sz="2800" dirty="0" smtClean="0"/>
              <a:t>RELATIONAL analysis treats links as indicators of the amount of connectedness or the direction of flow between documents, people, groups, journals, disciplines, domains, organizations, or nations</a:t>
            </a:r>
          </a:p>
          <a:p>
            <a:pPr marL="342900" lvl="1" indent="-342900" eaLnBrk="0" fontAlgn="base" hangingPunct="0">
              <a:lnSpc>
                <a:spcPct val="93000"/>
              </a:lnSpc>
              <a:spcBef>
                <a:spcPts val="1800"/>
              </a:spcBef>
              <a:spcAft>
                <a:spcPct val="0"/>
              </a:spcAft>
              <a:buFont typeface="Arial" pitchFamily="34" charset="0"/>
              <a:buChar char="•"/>
            </a:pPr>
            <a:r>
              <a:rPr lang="en-US" sz="2800" dirty="0" smtClean="0"/>
              <a:t>EVALUATIVE analysis treats links as indicators of the level of quality, importance, influence or performance of documents, people, groups</a:t>
            </a:r>
            <a:endParaRPr lang="en-US" sz="2800" dirty="0"/>
          </a:p>
        </p:txBody>
      </p:sp>
    </p:spTree>
    <p:extLst>
      <p:ext uri="{BB962C8B-B14F-4D97-AF65-F5344CB8AC3E}">
        <p14:creationId xmlns:p14="http://schemas.microsoft.com/office/powerpoint/2010/main" val="220147117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Social Networks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435935" y="1112356"/>
            <a:ext cx="8305800" cy="5593839"/>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smtClean="0"/>
              <a:t>When nodes represent people, groups, organizations, etc., thee </a:t>
            </a:r>
            <a:r>
              <a:rPr lang="en-US" sz="2800" dirty="0"/>
              <a:t>structure of the graph  and the weights assigned to edges can be interpreted in social terms like popularity </a:t>
            </a:r>
            <a:r>
              <a:rPr lang="en-US" sz="2800" dirty="0" smtClean="0"/>
              <a:t>power, and </a:t>
            </a:r>
            <a:r>
              <a:rPr lang="en-US" sz="2800" dirty="0"/>
              <a:t>influence</a:t>
            </a:r>
            <a:endParaRPr lang="en-US" sz="28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smtClean="0"/>
              <a:t>Many social networks are directed graphs because of asymmetries in status, power, or values</a:t>
            </a:r>
          </a:p>
          <a:p>
            <a:pPr marL="342900" indent="-342900" eaLnBrk="0" fontAlgn="base" hangingPunct="0">
              <a:lnSpc>
                <a:spcPct val="93000"/>
              </a:lnSpc>
              <a:spcBef>
                <a:spcPts val="1800"/>
              </a:spcBef>
              <a:spcAft>
                <a:spcPct val="0"/>
              </a:spcAft>
              <a:buFont typeface="Arial" pitchFamily="34" charset="0"/>
              <a:buChar char="•"/>
            </a:pPr>
            <a:r>
              <a:rPr lang="en-US" sz="2800" dirty="0" smtClean="0"/>
              <a:t>Tightly connected communities can hinder rather than help the spread of information (or innovations)</a:t>
            </a:r>
          </a:p>
          <a:p>
            <a:pPr marL="342900" indent="-342900" eaLnBrk="0" fontAlgn="base" hangingPunct="0">
              <a:lnSpc>
                <a:spcPct val="93000"/>
              </a:lnSpc>
              <a:spcBef>
                <a:spcPts val="1800"/>
              </a:spcBef>
              <a:spcAft>
                <a:spcPct val="0"/>
              </a:spcAft>
              <a:buFont typeface="Arial" pitchFamily="34" charset="0"/>
              <a:buChar char="•"/>
            </a:pPr>
            <a:r>
              <a:rPr lang="en-US" sz="2800" dirty="0" smtClean="0"/>
              <a:t>Analogy to epidemics…  if there is some probability of infecting someone you come into contact with, the more different people you encounter will determine how fast a disease spreads</a:t>
            </a:r>
            <a:endParaRPr lang="en-US" sz="2400" dirty="0" smtClean="0"/>
          </a:p>
        </p:txBody>
      </p:sp>
      <p:pic>
        <p:nvPicPr>
          <p:cNvPr id="2" name="Picture 1"/>
          <p:cNvPicPr>
            <a:picLocks noChangeAspect="1"/>
          </p:cNvPicPr>
          <p:nvPr/>
        </p:nvPicPr>
        <p:blipFill>
          <a:blip r:embed="rId3"/>
          <a:stretch>
            <a:fillRect/>
          </a:stretch>
        </p:blipFill>
        <p:spPr>
          <a:xfrm>
            <a:off x="152400" y="221512"/>
            <a:ext cx="865707" cy="865707"/>
          </a:xfrm>
          <a:prstGeom prst="rect">
            <a:avLst/>
          </a:prstGeom>
        </p:spPr>
      </p:pic>
    </p:spTree>
    <p:extLst>
      <p:ext uri="{BB962C8B-B14F-4D97-AF65-F5344CB8AC3E}">
        <p14:creationId xmlns:p14="http://schemas.microsoft.com/office/powerpoint/2010/main" val="74647782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sym typeface="UC Berkeley OS Sign"/>
              </a:rPr>
              <a:t>Questions about Individuals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510035" y="1111074"/>
            <a:ext cx="8305800" cy="5595121"/>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smtClean="0"/>
              <a:t>Who is the most popular person in the network?</a:t>
            </a:r>
          </a:p>
          <a:p>
            <a:pPr marL="342900" indent="-342900" eaLnBrk="0" fontAlgn="base" hangingPunct="0">
              <a:lnSpc>
                <a:spcPct val="93000"/>
              </a:lnSpc>
              <a:spcBef>
                <a:spcPts val="1800"/>
              </a:spcBef>
              <a:spcAft>
                <a:spcPct val="0"/>
              </a:spcAft>
              <a:buFont typeface="Arial" pitchFamily="34" charset="0"/>
              <a:buChar char="•"/>
            </a:pPr>
            <a:r>
              <a:rPr lang="en-US" sz="3200" dirty="0" smtClean="0"/>
              <a:t>Who has the most influence?</a:t>
            </a:r>
          </a:p>
          <a:p>
            <a:pPr marL="342900" indent="-342900" eaLnBrk="0" fontAlgn="base" hangingPunct="0">
              <a:lnSpc>
                <a:spcPct val="93000"/>
              </a:lnSpc>
              <a:spcBef>
                <a:spcPts val="1800"/>
              </a:spcBef>
              <a:spcAft>
                <a:spcPct val="0"/>
              </a:spcAft>
              <a:buFont typeface="Arial" pitchFamily="34" charset="0"/>
              <a:buChar char="•"/>
            </a:pPr>
            <a:r>
              <a:rPr lang="en-US" sz="3200" dirty="0" smtClean="0"/>
              <a:t>Who connects or serves as the bridge/gatekeeper between different groups </a:t>
            </a:r>
          </a:p>
          <a:p>
            <a:pPr marL="342900" indent="-342900" eaLnBrk="0" fontAlgn="base" hangingPunct="0">
              <a:lnSpc>
                <a:spcPct val="93000"/>
              </a:lnSpc>
              <a:spcBef>
                <a:spcPts val="1800"/>
              </a:spcBef>
              <a:spcAft>
                <a:spcPct val="0"/>
              </a:spcAft>
              <a:buFont typeface="Arial" pitchFamily="34" charset="0"/>
              <a:buChar char="•"/>
            </a:pPr>
            <a:r>
              <a:rPr lang="en-US" sz="3200" dirty="0" smtClean="0"/>
              <a:t>If you want to disrupt a network, which individual should you remove (or convince to defect, subvert, etc.)</a:t>
            </a:r>
          </a:p>
          <a:p>
            <a:pPr marL="342900" indent="-342900" eaLnBrk="0" fontAlgn="base" hangingPunct="0">
              <a:lnSpc>
                <a:spcPct val="93000"/>
              </a:lnSpc>
              <a:spcBef>
                <a:spcPts val="1800"/>
              </a:spcBef>
              <a:spcAft>
                <a:spcPct val="0"/>
              </a:spcAft>
              <a:buFont typeface="Arial" pitchFamily="34" charset="0"/>
              <a:buChar char="•"/>
            </a:pPr>
            <a:r>
              <a:rPr lang="en-US" sz="3200" dirty="0" smtClean="0"/>
              <a:t>Can we predict social behavior by analyzing patterns in the structure of the network?</a:t>
            </a:r>
          </a:p>
        </p:txBody>
      </p:sp>
      <p:pic>
        <p:nvPicPr>
          <p:cNvPr id="2" name="Picture 1"/>
          <p:cNvPicPr>
            <a:picLocks noChangeAspect="1"/>
          </p:cNvPicPr>
          <p:nvPr/>
        </p:nvPicPr>
        <p:blipFill>
          <a:blip r:embed="rId3"/>
          <a:stretch>
            <a:fillRect/>
          </a:stretch>
        </p:blipFill>
        <p:spPr>
          <a:xfrm>
            <a:off x="314867" y="212651"/>
            <a:ext cx="865707" cy="865707"/>
          </a:xfrm>
          <a:prstGeom prst="rect">
            <a:avLst/>
          </a:prstGeom>
        </p:spPr>
      </p:pic>
    </p:spTree>
    <p:extLst>
      <p:ext uri="{BB962C8B-B14F-4D97-AF65-F5344CB8AC3E}">
        <p14:creationId xmlns:p14="http://schemas.microsoft.com/office/powerpoint/2010/main" val="220533868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5414" y="80478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NSA’s Social Network Analysis</a:t>
            </a:r>
            <a:br>
              <a:rPr lang="en-US" sz="3600" b="1" dirty="0" smtClean="0"/>
            </a:br>
            <a:r>
              <a:rPr lang="en-US" sz="3600" b="1" dirty="0" smtClean="0"/>
              <a:t>(as revealed by </a:t>
            </a:r>
            <a:r>
              <a:rPr lang="en-US" sz="3600" b="1" smtClean="0"/>
              <a:t>Edward Snowden)</a:t>
            </a:r>
            <a:endParaRPr lang="en-US" sz="34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457200" y="2063931"/>
            <a:ext cx="8305800" cy="3758080"/>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smtClean="0"/>
              <a:t>The agency was authorized to conduct “large-scale graph analysis on very large sets of communications metadata without having to check foreignness” of every e-mail address, phone number or other identifier, the document said. </a:t>
            </a:r>
          </a:p>
          <a:p>
            <a:pPr marL="342900" indent="-342900" eaLnBrk="0" fontAlgn="base" hangingPunct="0">
              <a:lnSpc>
                <a:spcPct val="93000"/>
              </a:lnSpc>
              <a:spcBef>
                <a:spcPts val="1800"/>
              </a:spcBef>
              <a:spcAft>
                <a:spcPct val="0"/>
              </a:spcAft>
              <a:buFont typeface="Arial" pitchFamily="34" charset="0"/>
              <a:buChar char="•"/>
            </a:pPr>
            <a:r>
              <a:rPr lang="en-US" sz="2400" dirty="0" smtClean="0"/>
              <a:t>The agency can augment the communications data with material from public, commercial and other sources, including bank codes, insurance information, </a:t>
            </a:r>
            <a:r>
              <a:rPr lang="en-US" sz="2400" dirty="0" err="1" smtClean="0"/>
              <a:t>Facebook</a:t>
            </a:r>
            <a:r>
              <a:rPr lang="en-US" sz="2400" dirty="0" smtClean="0"/>
              <a:t> profiles, passenger manifests, voter registration rolls and GPS location information, as well as property records and unspecified tax data, according to the documents.</a:t>
            </a:r>
          </a:p>
        </p:txBody>
      </p:sp>
      <p:sp>
        <p:nvSpPr>
          <p:cNvPr id="9" name="TextBox 8"/>
          <p:cNvSpPr txBox="1"/>
          <p:nvPr/>
        </p:nvSpPr>
        <p:spPr>
          <a:xfrm>
            <a:off x="381000" y="5943600"/>
            <a:ext cx="7620000" cy="830997"/>
          </a:xfrm>
          <a:prstGeom prst="rect">
            <a:avLst/>
          </a:prstGeom>
          <a:noFill/>
        </p:spPr>
        <p:txBody>
          <a:bodyPr wrap="square" rtlCol="0">
            <a:spAutoFit/>
          </a:bodyPr>
          <a:lstStyle/>
          <a:p>
            <a:r>
              <a:rPr lang="en-US" sz="2400" dirty="0" smtClean="0">
                <a:hlinkClick r:id="rId3"/>
              </a:rPr>
              <a:t>NSA Gathers Data on Social Connections of US Citizens.</a:t>
            </a:r>
          </a:p>
          <a:p>
            <a:r>
              <a:rPr lang="en-US" sz="2400" dirty="0" smtClean="0">
                <a:hlinkClick r:id="rId3"/>
              </a:rPr>
              <a:t>  NY Times 28 Sept 2013 </a:t>
            </a:r>
            <a:endParaRPr lang="en-US" sz="2400" dirty="0"/>
          </a:p>
        </p:txBody>
      </p:sp>
    </p:spTree>
    <p:extLst>
      <p:ext uri="{BB962C8B-B14F-4D97-AF65-F5344CB8AC3E}">
        <p14:creationId xmlns:p14="http://schemas.microsoft.com/office/powerpoint/2010/main" val="280464719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057400"/>
            <a:ext cx="4572000" cy="2800767"/>
          </a:xfrm>
          <a:prstGeom prst="rect">
            <a:avLst/>
          </a:prstGeom>
        </p:spPr>
        <p:txBody>
          <a:bodyPr>
            <a:spAutoFit/>
          </a:bodyPr>
          <a:lstStyle/>
          <a:p>
            <a:pPr algn="ctr"/>
            <a:r>
              <a:rPr lang="en-US" sz="4400" dirty="0">
                <a:solidFill>
                  <a:srgbClr val="FF0000"/>
                </a:solidFill>
              </a:rPr>
              <a:t>Calculate and interpret centrality measures for a social network</a:t>
            </a:r>
          </a:p>
        </p:txBody>
      </p:sp>
      <p:sp>
        <p:nvSpPr>
          <p:cNvPr id="3" name="Title 1"/>
          <p:cNvSpPr txBox="1">
            <a:spLocks/>
          </p:cNvSpPr>
          <p:nvPr/>
        </p:nvSpPr>
        <p:spPr>
          <a:xfrm>
            <a:off x="381000" y="7620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Today’s Group Work</a:t>
            </a:r>
            <a:endParaRPr lang="en-US" dirty="0"/>
          </a:p>
        </p:txBody>
      </p:sp>
    </p:spTree>
    <p:extLst>
      <p:ext uri="{BB962C8B-B14F-4D97-AF65-F5344CB8AC3E}">
        <p14:creationId xmlns:p14="http://schemas.microsoft.com/office/powerpoint/2010/main" val="38336775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A Small Social Network</a:t>
            </a:r>
            <a:endParaRPr lang="en-US" dirty="0"/>
          </a:p>
        </p:txBody>
      </p:sp>
      <p:pic>
        <p:nvPicPr>
          <p:cNvPr id="4" name="Content Placeholder 3"/>
          <p:cNvPicPr>
            <a:picLocks noGrp="1" noChangeAspect="1"/>
          </p:cNvPicPr>
          <p:nvPr>
            <p:ph idx="1"/>
          </p:nvPr>
        </p:nvPicPr>
        <p:blipFill>
          <a:blip r:embed="rId2" cstate="print"/>
          <a:stretch>
            <a:fillRect/>
          </a:stretch>
        </p:blipFill>
        <p:spPr>
          <a:xfrm>
            <a:off x="1231106" y="1219200"/>
            <a:ext cx="6681788" cy="4402349"/>
          </a:xfrm>
          <a:prstGeom prst="rect">
            <a:avLst/>
          </a:prstGeom>
        </p:spPr>
      </p:pic>
      <p:sp>
        <p:nvSpPr>
          <p:cNvPr id="3" name="TextBox 2"/>
          <p:cNvSpPr txBox="1"/>
          <p:nvPr/>
        </p:nvSpPr>
        <p:spPr>
          <a:xfrm>
            <a:off x="467032" y="5943600"/>
            <a:ext cx="8229600" cy="369332"/>
          </a:xfrm>
          <a:prstGeom prst="rect">
            <a:avLst/>
          </a:prstGeom>
          <a:noFill/>
        </p:spPr>
        <p:txBody>
          <a:bodyPr wrap="square" rtlCol="0">
            <a:spAutoFit/>
          </a:bodyPr>
          <a:lstStyle/>
          <a:p>
            <a:r>
              <a:rPr lang="en-US" dirty="0" smtClean="0"/>
              <a:t>10 Nodes (people) and  18 Edges (representing their professional interactions).</a:t>
            </a:r>
          </a:p>
        </p:txBody>
      </p:sp>
    </p:spTree>
    <p:extLst>
      <p:ext uri="{BB962C8B-B14F-4D97-AF65-F5344CB8AC3E}">
        <p14:creationId xmlns:p14="http://schemas.microsoft.com/office/powerpoint/2010/main" val="26189032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49317" y="4572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smtClean="0"/>
              <a:t>Centrality Measures</a:t>
            </a:r>
            <a:endParaRPr lang="en-US" sz="4000"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47</a:t>
            </a:fld>
            <a:endParaRPr 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944170" y="2057400"/>
            <a:ext cx="7239000" cy="3645229"/>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3600" dirty="0" smtClean="0"/>
              <a:t>Degree Centrality – number of direct connections</a:t>
            </a:r>
          </a:p>
          <a:p>
            <a:pPr marL="342900" indent="-342900" eaLnBrk="0" fontAlgn="base" hangingPunct="0">
              <a:lnSpc>
                <a:spcPct val="93000"/>
              </a:lnSpc>
              <a:spcBef>
                <a:spcPts val="1800"/>
              </a:spcBef>
              <a:spcAft>
                <a:spcPct val="0"/>
              </a:spcAft>
              <a:buFont typeface="Arial" pitchFamily="34" charset="0"/>
              <a:buChar char="•"/>
            </a:pPr>
            <a:r>
              <a:rPr lang="en-US" sz="3600" dirty="0" smtClean="0"/>
              <a:t>Closeness – low average path length</a:t>
            </a:r>
          </a:p>
          <a:p>
            <a:pPr marL="342900" indent="-342900" eaLnBrk="0" fontAlgn="base" hangingPunct="0">
              <a:lnSpc>
                <a:spcPct val="93000"/>
              </a:lnSpc>
              <a:spcBef>
                <a:spcPts val="1800"/>
              </a:spcBef>
              <a:spcAft>
                <a:spcPct val="0"/>
              </a:spcAft>
              <a:buFont typeface="Arial" pitchFamily="34" charset="0"/>
              <a:buChar char="•"/>
            </a:pPr>
            <a:r>
              <a:rPr lang="en-US" sz="3600" dirty="0" err="1"/>
              <a:t>Betweenness</a:t>
            </a:r>
            <a:r>
              <a:rPr lang="en-US" sz="3600" dirty="0"/>
              <a:t> – a location in the network that interconnects different </a:t>
            </a:r>
            <a:r>
              <a:rPr lang="en-US" sz="3600" dirty="0" smtClean="0"/>
              <a:t>clusters</a:t>
            </a:r>
          </a:p>
        </p:txBody>
      </p:sp>
    </p:spTree>
    <p:extLst>
      <p:ext uri="{BB962C8B-B14F-4D97-AF65-F5344CB8AC3E}">
        <p14:creationId xmlns:p14="http://schemas.microsoft.com/office/powerpoint/2010/main" val="193137794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Computing “Degree Centrality”</a:t>
            </a:r>
            <a:endParaRPr lang="en-US" b="1" dirty="0"/>
          </a:p>
        </p:txBody>
      </p:sp>
      <p:pic>
        <p:nvPicPr>
          <p:cNvPr id="4" name="Content Placeholder 3"/>
          <p:cNvPicPr>
            <a:picLocks noGrp="1" noChangeAspect="1"/>
          </p:cNvPicPr>
          <p:nvPr>
            <p:ph idx="1"/>
          </p:nvPr>
        </p:nvPicPr>
        <p:blipFill>
          <a:blip r:embed="rId2" cstate="print"/>
          <a:stretch>
            <a:fillRect/>
          </a:stretch>
        </p:blipFill>
        <p:spPr>
          <a:xfrm>
            <a:off x="4343400" y="2133600"/>
            <a:ext cx="4257675" cy="3552825"/>
          </a:xfrm>
          <a:prstGeom prst="rect">
            <a:avLst/>
          </a:prstGeom>
        </p:spPr>
      </p:pic>
      <p:pic>
        <p:nvPicPr>
          <p:cNvPr id="5" name="Picture 4"/>
          <p:cNvPicPr>
            <a:picLocks noChangeAspect="1"/>
          </p:cNvPicPr>
          <p:nvPr/>
        </p:nvPicPr>
        <p:blipFill>
          <a:blip r:embed="rId3" cstate="print"/>
          <a:stretch>
            <a:fillRect/>
          </a:stretch>
        </p:blipFill>
        <p:spPr>
          <a:xfrm>
            <a:off x="304800" y="2133600"/>
            <a:ext cx="3861599" cy="3409950"/>
          </a:xfrm>
          <a:prstGeom prst="rect">
            <a:avLst/>
          </a:prstGeom>
        </p:spPr>
      </p:pic>
    </p:spTree>
    <p:extLst>
      <p:ext uri="{BB962C8B-B14F-4D97-AF65-F5344CB8AC3E}">
        <p14:creationId xmlns:p14="http://schemas.microsoft.com/office/powerpoint/2010/main" val="16433767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228600" y="281535"/>
            <a:ext cx="8762999" cy="6560699"/>
          </a:xfrm>
          <a:prstGeom prst="rect">
            <a:avLst/>
          </a:prstGeom>
        </p:spPr>
      </p:pic>
    </p:spTree>
    <p:extLst>
      <p:ext uri="{BB962C8B-B14F-4D97-AF65-F5344CB8AC3E}">
        <p14:creationId xmlns:p14="http://schemas.microsoft.com/office/powerpoint/2010/main" val="1098878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1524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Separate Resources or </a:t>
            </a:r>
            <a:br>
              <a:rPr lang="en-US" sz="4000" b="1" dirty="0">
                <a:sym typeface="UC Berkeley OS Sign"/>
              </a:rPr>
            </a:br>
            <a:r>
              <a:rPr lang="en-US" sz="4000" b="1" dirty="0">
                <a:sym typeface="UC Berkeley OS Sign"/>
              </a:rPr>
              <a:t>Resource Components?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a:t>
            </a:fld>
            <a:endParaRPr lang="en-US" sz="1500" dirty="0">
              <a:solidFill>
                <a:srgbClr val="002955"/>
              </a:solidFill>
              <a:latin typeface="UC Berkeley OS Sign"/>
              <a:ea typeface="MS PGothic" pitchFamily="34" charset="-128"/>
              <a:sym typeface="UC Berkeley OS Sign"/>
            </a:endParaRPr>
          </a:p>
        </p:txBody>
      </p:sp>
      <p:pic>
        <p:nvPicPr>
          <p:cNvPr id="8" name="Picture 7" descr="components-alone.gif"/>
          <p:cNvPicPr>
            <a:picLocks noChangeAspect="1"/>
          </p:cNvPicPr>
          <p:nvPr/>
        </p:nvPicPr>
        <p:blipFill>
          <a:blip r:embed="rId3" cstate="print"/>
          <a:stretch>
            <a:fillRect/>
          </a:stretch>
        </p:blipFill>
        <p:spPr>
          <a:xfrm>
            <a:off x="3403859" y="2923837"/>
            <a:ext cx="5368444" cy="3469605"/>
          </a:xfrm>
          <a:prstGeom prst="rect">
            <a:avLst/>
          </a:prstGeom>
        </p:spPr>
      </p:pic>
      <p:sp>
        <p:nvSpPr>
          <p:cNvPr id="2" name="Rectangle 1"/>
          <p:cNvSpPr/>
          <p:nvPr/>
        </p:nvSpPr>
        <p:spPr>
          <a:xfrm>
            <a:off x="609600" y="1818631"/>
            <a:ext cx="4572000" cy="2840008"/>
          </a:xfrm>
          <a:prstGeom prst="rect">
            <a:avLst/>
          </a:prstGeom>
        </p:spPr>
        <p:txBody>
          <a:bodyPr>
            <a:spAutoFit/>
          </a:bodyPr>
          <a:lstStyle/>
          <a:p>
            <a:pPr lvl="0" eaLnBrk="0" fontAlgn="base" hangingPunct="0">
              <a:lnSpc>
                <a:spcPct val="93000"/>
              </a:lnSpc>
              <a:spcBef>
                <a:spcPts val="1800"/>
              </a:spcBef>
              <a:spcAft>
                <a:spcPct val="0"/>
              </a:spcAft>
            </a:pPr>
            <a:r>
              <a:rPr lang="en-US" sz="3200" dirty="0">
                <a:solidFill>
                  <a:prstClr val="black"/>
                </a:solidFill>
                <a:latin typeface="UC Berkeley OS Sign"/>
                <a:cs typeface="Arial" pitchFamily="34" charset="0"/>
                <a:sym typeface="Arial" pitchFamily="34" charset="0"/>
              </a:rPr>
              <a:t>The boundaries we impose to identify resources determines whether some structure is internal or external with respect to them</a:t>
            </a:r>
          </a:p>
        </p:txBody>
      </p:sp>
    </p:spTree>
    <p:extLst>
      <p:ext uri="{BB962C8B-B14F-4D97-AF65-F5344CB8AC3E}">
        <p14:creationId xmlns:p14="http://schemas.microsoft.com/office/powerpoint/2010/main" val="40602519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fontScale="90000"/>
          </a:bodyPr>
          <a:lstStyle/>
          <a:p>
            <a:r>
              <a:rPr lang="en-US" b="1" dirty="0" err="1" smtClean="0"/>
              <a:t>Betweenness</a:t>
            </a:r>
            <a:r>
              <a:rPr lang="en-US" b="1" dirty="0" smtClean="0"/>
              <a:t/>
            </a:r>
            <a:br>
              <a:rPr lang="en-US" b="1" dirty="0" smtClean="0"/>
            </a:br>
            <a:r>
              <a:rPr lang="en-US" b="1" dirty="0" smtClean="0"/>
              <a:t> Centrality</a:t>
            </a:r>
            <a:endParaRPr lang="en-US" b="1" dirty="0"/>
          </a:p>
        </p:txBody>
      </p:sp>
      <p:sp>
        <p:nvSpPr>
          <p:cNvPr id="6" name="Content Placeholder 5"/>
          <p:cNvSpPr>
            <a:spLocks noGrp="1"/>
          </p:cNvSpPr>
          <p:nvPr>
            <p:ph idx="1"/>
          </p:nvPr>
        </p:nvSpPr>
        <p:spPr>
          <a:xfrm>
            <a:off x="149444" y="1914540"/>
            <a:ext cx="4267200" cy="1147634"/>
          </a:xfrm>
        </p:spPr>
        <p:txBody>
          <a:bodyPr>
            <a:normAutofit fontScale="85000" lnSpcReduction="20000"/>
          </a:bodyPr>
          <a:lstStyle/>
          <a:p>
            <a:r>
              <a:rPr lang="en-US" dirty="0" smtClean="0"/>
              <a:t>How often does a node fall “between” any two nodes on their shortest path?</a:t>
            </a:r>
          </a:p>
          <a:p>
            <a:endParaRPr lang="en-US" dirty="0"/>
          </a:p>
        </p:txBody>
      </p:sp>
      <p:pic>
        <p:nvPicPr>
          <p:cNvPr id="7" name="Picture 6"/>
          <p:cNvPicPr>
            <a:picLocks noChangeAspect="1"/>
          </p:cNvPicPr>
          <p:nvPr/>
        </p:nvPicPr>
        <p:blipFill>
          <a:blip r:embed="rId3" cstate="print"/>
          <a:stretch>
            <a:fillRect/>
          </a:stretch>
        </p:blipFill>
        <p:spPr>
          <a:xfrm>
            <a:off x="495300" y="3352266"/>
            <a:ext cx="3575488" cy="3610117"/>
          </a:xfrm>
          <a:prstGeom prst="rect">
            <a:avLst/>
          </a:prstGeom>
        </p:spPr>
      </p:pic>
      <p:pic>
        <p:nvPicPr>
          <p:cNvPr id="8" name="Picture 7"/>
          <p:cNvPicPr>
            <a:picLocks noChangeAspect="1"/>
          </p:cNvPicPr>
          <p:nvPr/>
        </p:nvPicPr>
        <p:blipFill>
          <a:blip r:embed="rId4" cstate="print"/>
          <a:stretch>
            <a:fillRect/>
          </a:stretch>
        </p:blipFill>
        <p:spPr>
          <a:xfrm>
            <a:off x="4495800" y="1053370"/>
            <a:ext cx="4248150" cy="2110008"/>
          </a:xfrm>
          <a:prstGeom prst="rect">
            <a:avLst/>
          </a:prstGeom>
        </p:spPr>
      </p:pic>
      <p:pic>
        <p:nvPicPr>
          <p:cNvPr id="9" name="Picture 8"/>
          <p:cNvPicPr>
            <a:picLocks noChangeAspect="1"/>
          </p:cNvPicPr>
          <p:nvPr/>
        </p:nvPicPr>
        <p:blipFill>
          <a:blip r:embed="rId5" cstate="print"/>
          <a:stretch>
            <a:fillRect/>
          </a:stretch>
        </p:blipFill>
        <p:spPr>
          <a:xfrm>
            <a:off x="4337488" y="4008811"/>
            <a:ext cx="4419600" cy="2297029"/>
          </a:xfrm>
          <a:prstGeom prst="rect">
            <a:avLst/>
          </a:prstGeom>
        </p:spPr>
      </p:pic>
      <p:sp>
        <p:nvSpPr>
          <p:cNvPr id="10" name="TextBox 9"/>
          <p:cNvSpPr txBox="1"/>
          <p:nvPr/>
        </p:nvSpPr>
        <p:spPr>
          <a:xfrm>
            <a:off x="4781550" y="307126"/>
            <a:ext cx="3962400" cy="461665"/>
          </a:xfrm>
          <a:prstGeom prst="rect">
            <a:avLst/>
          </a:prstGeom>
          <a:noFill/>
        </p:spPr>
        <p:txBody>
          <a:bodyPr wrap="square" rtlCol="0">
            <a:spAutoFit/>
          </a:bodyPr>
          <a:lstStyle/>
          <a:p>
            <a:r>
              <a:rPr lang="en-US" sz="2400" b="1" dirty="0" smtClean="0">
                <a:solidFill>
                  <a:srgbClr val="FF0000"/>
                </a:solidFill>
              </a:rPr>
              <a:t>Node 1 - On 1 Shortest Path</a:t>
            </a:r>
            <a:endParaRPr lang="en-US" sz="2400" b="1" dirty="0">
              <a:solidFill>
                <a:srgbClr val="FF0000"/>
              </a:solidFill>
            </a:endParaRPr>
          </a:p>
        </p:txBody>
      </p:sp>
      <p:sp>
        <p:nvSpPr>
          <p:cNvPr id="12" name="Rectangle 11"/>
          <p:cNvSpPr/>
          <p:nvPr/>
        </p:nvSpPr>
        <p:spPr>
          <a:xfrm>
            <a:off x="7924800" y="1417638"/>
            <a:ext cx="381000" cy="4111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66897" y="3527646"/>
            <a:ext cx="4527988" cy="461665"/>
          </a:xfrm>
          <a:prstGeom prst="rect">
            <a:avLst/>
          </a:prstGeom>
          <a:noFill/>
        </p:spPr>
        <p:txBody>
          <a:bodyPr wrap="square" rtlCol="0">
            <a:spAutoFit/>
          </a:bodyPr>
          <a:lstStyle/>
          <a:p>
            <a:r>
              <a:rPr lang="en-US" sz="2400" b="1" dirty="0" smtClean="0">
                <a:solidFill>
                  <a:srgbClr val="FF0000"/>
                </a:solidFill>
              </a:rPr>
              <a:t>Node 6 – On Many Shortest Paths</a:t>
            </a:r>
            <a:endParaRPr lang="en-US" sz="2400" b="1" dirty="0">
              <a:solidFill>
                <a:srgbClr val="FF0000"/>
              </a:solidFill>
            </a:endParaRPr>
          </a:p>
        </p:txBody>
      </p:sp>
    </p:spTree>
    <p:extLst>
      <p:ext uri="{BB962C8B-B14F-4D97-AF65-F5344CB8AC3E}">
        <p14:creationId xmlns:p14="http://schemas.microsoft.com/office/powerpoint/2010/main" val="13238322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Answer these Questions</a:t>
            </a:r>
            <a:endParaRPr lang="en-US" b="1" dirty="0"/>
          </a:p>
        </p:txBody>
      </p:sp>
      <p:sp>
        <p:nvSpPr>
          <p:cNvPr id="3" name="Content Placeholder 2"/>
          <p:cNvSpPr>
            <a:spLocks noGrp="1"/>
          </p:cNvSpPr>
          <p:nvPr>
            <p:ph idx="1"/>
          </p:nvPr>
        </p:nvSpPr>
        <p:spPr/>
        <p:txBody>
          <a:bodyPr>
            <a:normAutofit/>
          </a:bodyPr>
          <a:lstStyle/>
          <a:p>
            <a:r>
              <a:rPr lang="en-US" dirty="0" smtClean="0"/>
              <a:t>Who is the most connected person?</a:t>
            </a:r>
          </a:p>
          <a:p>
            <a:r>
              <a:rPr lang="en-US" dirty="0" smtClean="0"/>
              <a:t>Who is the least connected person?</a:t>
            </a:r>
          </a:p>
          <a:p>
            <a:r>
              <a:rPr lang="en-US" dirty="0" smtClean="0"/>
              <a:t>Which person has the most influence?</a:t>
            </a:r>
          </a:p>
          <a:p>
            <a:r>
              <a:rPr lang="en-US" dirty="0" smtClean="0"/>
              <a:t>Who connects or bridges different sub-groups?</a:t>
            </a:r>
          </a:p>
        </p:txBody>
      </p:sp>
    </p:spTree>
    <p:extLst>
      <p:ext uri="{BB962C8B-B14F-4D97-AF65-F5344CB8AC3E}">
        <p14:creationId xmlns:p14="http://schemas.microsoft.com/office/powerpoint/2010/main" val="4021015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028617"/>
            <a:ext cx="4572000" cy="4154984"/>
          </a:xfrm>
          <a:prstGeom prst="rect">
            <a:avLst/>
          </a:prstGeom>
        </p:spPr>
        <p:txBody>
          <a:bodyPr>
            <a:spAutoFit/>
          </a:bodyPr>
          <a:lstStyle/>
          <a:p>
            <a:pPr lvl="0" algn="ctr"/>
            <a:r>
              <a:rPr lang="en-US" sz="4400" dirty="0" smtClean="0">
                <a:solidFill>
                  <a:srgbClr val="FF0000"/>
                </a:solidFill>
              </a:rPr>
              <a:t>DO THE CALCULATIONS BEFORE LOOKING AT THE NEXT SLIDES</a:t>
            </a:r>
          </a:p>
          <a:p>
            <a:pPr lvl="0" algn="ctr"/>
            <a:r>
              <a:rPr lang="en-US" sz="4400" dirty="0" smtClean="0">
                <a:solidFill>
                  <a:srgbClr val="FF0000"/>
                </a:solidFill>
              </a:rPr>
              <a:t>(the answers!)</a:t>
            </a:r>
            <a:endParaRPr lang="en-US" sz="4400" dirty="0">
              <a:solidFill>
                <a:srgbClr val="FF0000"/>
              </a:solidFill>
            </a:endParaRPr>
          </a:p>
        </p:txBody>
      </p:sp>
    </p:spTree>
    <p:extLst>
      <p:ext uri="{BB962C8B-B14F-4D97-AF65-F5344CB8AC3E}">
        <p14:creationId xmlns:p14="http://schemas.microsoft.com/office/powerpoint/2010/main" val="24300528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Individuals</a:t>
            </a:r>
            <a:endParaRPr lang="en-US" dirty="0"/>
          </a:p>
        </p:txBody>
      </p:sp>
      <p:sp>
        <p:nvSpPr>
          <p:cNvPr id="3" name="Content Placeholder 2"/>
          <p:cNvSpPr>
            <a:spLocks noGrp="1"/>
          </p:cNvSpPr>
          <p:nvPr>
            <p:ph idx="1"/>
          </p:nvPr>
        </p:nvSpPr>
        <p:spPr>
          <a:xfrm>
            <a:off x="457200" y="1417638"/>
            <a:ext cx="8229600" cy="5364162"/>
          </a:xfrm>
        </p:spPr>
        <p:txBody>
          <a:bodyPr>
            <a:normAutofit fontScale="92500" lnSpcReduction="20000"/>
          </a:bodyPr>
          <a:lstStyle/>
          <a:p>
            <a:r>
              <a:rPr lang="en-US" dirty="0" smtClean="0"/>
              <a:t>Who is the most/least connected person?</a:t>
            </a:r>
          </a:p>
          <a:p>
            <a:pPr lvl="1"/>
            <a:r>
              <a:rPr lang="en-US" dirty="0"/>
              <a:t>Diane is the most connected, but she’s connected to people who are all connected to each </a:t>
            </a:r>
            <a:r>
              <a:rPr lang="en-US" dirty="0" smtClean="0"/>
              <a:t>other</a:t>
            </a:r>
          </a:p>
          <a:p>
            <a:pPr lvl="1"/>
            <a:r>
              <a:rPr lang="en-US" dirty="0" smtClean="0"/>
              <a:t>The least connected person IN THIS NETWORK is Jane </a:t>
            </a:r>
          </a:p>
          <a:p>
            <a:r>
              <a:rPr lang="en-US" dirty="0"/>
              <a:t>Which person has the most influence</a:t>
            </a:r>
            <a:r>
              <a:rPr lang="en-US" dirty="0" smtClean="0"/>
              <a:t>?</a:t>
            </a:r>
          </a:p>
          <a:p>
            <a:pPr lvl="1"/>
            <a:r>
              <a:rPr lang="en-US" dirty="0" smtClean="0"/>
              <a:t>Fernando and Garth have the highest “closeness” scores and so are well positioned to know what’s going on in the entire network (and can influence everyone more easily than anyone else)</a:t>
            </a:r>
            <a:endParaRPr lang="en-US" dirty="0"/>
          </a:p>
          <a:p>
            <a:r>
              <a:rPr lang="en-US" dirty="0"/>
              <a:t>Who connects or bridges different sub-groups</a:t>
            </a:r>
            <a:r>
              <a:rPr lang="en-US" dirty="0" smtClean="0"/>
              <a:t>?</a:t>
            </a:r>
          </a:p>
          <a:p>
            <a:pPr lvl="1"/>
            <a:r>
              <a:rPr lang="en-US" dirty="0" smtClean="0"/>
              <a:t>Heather has the highest “</a:t>
            </a:r>
            <a:r>
              <a:rPr lang="en-US" dirty="0" err="1" smtClean="0"/>
              <a:t>betweenness</a:t>
            </a:r>
            <a:r>
              <a:rPr lang="en-US" dirty="0" smtClean="0"/>
              <a:t>” score; she keeps Ike and Jane connected to the “Diane” clique and so she is also very influential </a:t>
            </a:r>
            <a:endParaRPr lang="en-US" dirty="0"/>
          </a:p>
        </p:txBody>
      </p:sp>
    </p:spTree>
    <p:extLst>
      <p:ext uri="{BB962C8B-B14F-4D97-AF65-F5344CB8AC3E}">
        <p14:creationId xmlns:p14="http://schemas.microsoft.com/office/powerpoint/2010/main" val="31582843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219200" y="1295400"/>
            <a:ext cx="6010275" cy="5173401"/>
          </a:xfrm>
          <a:prstGeom prst="rect">
            <a:avLst/>
          </a:prstGeom>
        </p:spPr>
      </p:pic>
      <p:sp>
        <p:nvSpPr>
          <p:cNvPr id="3" name="Rectangle 2"/>
          <p:cNvSpPr/>
          <p:nvPr/>
        </p:nvSpPr>
        <p:spPr>
          <a:xfrm>
            <a:off x="685800" y="457200"/>
            <a:ext cx="7696200" cy="461665"/>
          </a:xfrm>
          <a:prstGeom prst="rect">
            <a:avLst/>
          </a:prstGeom>
        </p:spPr>
        <p:txBody>
          <a:bodyPr wrap="square">
            <a:spAutoFit/>
          </a:bodyPr>
          <a:lstStyle/>
          <a:p>
            <a:r>
              <a:rPr lang="en-US" sz="2400" dirty="0"/>
              <a:t>Calculations taken from http://www.orgnet.com/sna.html</a:t>
            </a:r>
          </a:p>
        </p:txBody>
      </p:sp>
    </p:spTree>
    <p:extLst>
      <p:ext uri="{BB962C8B-B14F-4D97-AF65-F5344CB8AC3E}">
        <p14:creationId xmlns:p14="http://schemas.microsoft.com/office/powerpoint/2010/main" val="42675397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47800" y="1066800"/>
            <a:ext cx="6704527" cy="5633390"/>
          </a:xfrm>
          <a:prstGeom prst="rect">
            <a:avLst/>
          </a:prstGeom>
        </p:spPr>
      </p:pic>
      <p:sp>
        <p:nvSpPr>
          <p:cNvPr id="3" name="TextBox 2"/>
          <p:cNvSpPr txBox="1"/>
          <p:nvPr/>
        </p:nvSpPr>
        <p:spPr>
          <a:xfrm>
            <a:off x="457200" y="304800"/>
            <a:ext cx="8153400" cy="461665"/>
          </a:xfrm>
          <a:prstGeom prst="rect">
            <a:avLst/>
          </a:prstGeom>
          <a:noFill/>
        </p:spPr>
        <p:txBody>
          <a:bodyPr wrap="square" rtlCol="0">
            <a:spAutoFit/>
          </a:bodyPr>
          <a:lstStyle/>
          <a:p>
            <a:r>
              <a:rPr lang="en-US" sz="2400" dirty="0" smtClean="0"/>
              <a:t>Calculations </a:t>
            </a:r>
            <a:r>
              <a:rPr lang="en-US" sz="2400" dirty="0"/>
              <a:t>taken from http://www.orgnet.com/sna.html</a:t>
            </a:r>
          </a:p>
        </p:txBody>
      </p:sp>
    </p:spTree>
    <p:extLst>
      <p:ext uri="{BB962C8B-B14F-4D97-AF65-F5344CB8AC3E}">
        <p14:creationId xmlns:p14="http://schemas.microsoft.com/office/powerpoint/2010/main" val="19083007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71600" y="1066800"/>
            <a:ext cx="5973847" cy="4953000"/>
          </a:xfrm>
          <a:prstGeom prst="rect">
            <a:avLst/>
          </a:prstGeom>
        </p:spPr>
      </p:pic>
      <p:sp>
        <p:nvSpPr>
          <p:cNvPr id="3" name="Rectangle 2"/>
          <p:cNvSpPr/>
          <p:nvPr/>
        </p:nvSpPr>
        <p:spPr>
          <a:xfrm>
            <a:off x="1143000" y="391440"/>
            <a:ext cx="7467600" cy="461665"/>
          </a:xfrm>
          <a:prstGeom prst="rect">
            <a:avLst/>
          </a:prstGeom>
        </p:spPr>
        <p:txBody>
          <a:bodyPr wrap="square">
            <a:spAutoFit/>
          </a:bodyPr>
          <a:lstStyle/>
          <a:p>
            <a:r>
              <a:rPr lang="en-US" sz="2400" dirty="0"/>
              <a:t>Calculations taken from http://www.orgnet.com/sna.html</a:t>
            </a:r>
          </a:p>
        </p:txBody>
      </p:sp>
    </p:spTree>
    <p:extLst>
      <p:ext uri="{BB962C8B-B14F-4D97-AF65-F5344CB8AC3E}">
        <p14:creationId xmlns:p14="http://schemas.microsoft.com/office/powerpoint/2010/main" val="35506386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4593" y="-1848"/>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smtClean="0"/>
              <a:t/>
            </a:r>
            <a:br>
              <a:rPr lang="en-US" sz="3600" b="1" dirty="0" smtClean="0"/>
            </a:br>
            <a:r>
              <a:rPr lang="en-US" sz="3600" b="1" dirty="0" smtClean="0"/>
              <a:t> </a:t>
            </a:r>
            <a:r>
              <a:rPr lang="en-US" b="1" dirty="0" smtClean="0"/>
              <a:t>Relationships with Other</a:t>
            </a:r>
            <a:br>
              <a:rPr lang="en-US" b="1" dirty="0" smtClean="0"/>
            </a:br>
            <a:r>
              <a:rPr lang="en-US" b="1" dirty="0" smtClean="0"/>
              <a:t> Organizing Systems</a:t>
            </a:r>
            <a:endParaRPr lang="en-US" b="1" dirty="0" smtClean="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57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60346" y="614409"/>
            <a:ext cx="8077200" cy="2285849"/>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endParaRPr lang="en-US" sz="2400" dirty="0" smtClean="0"/>
          </a:p>
          <a:p>
            <a:endParaRPr lang="en-US" sz="2800" dirty="0" smtClean="0"/>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No organizing system exists in isolation</a:t>
            </a:r>
          </a:p>
          <a:p>
            <a:pPr marL="160729" indent="-160729" eaLnBrk="0" hangingPunct="0">
              <a:spcBef>
                <a:spcPts val="600"/>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smtClean="0">
                <a:latin typeface="UC Berkeley OS Sign"/>
                <a:sym typeface="UC Berkeley OS Sign"/>
              </a:rPr>
              <a:t>There are always overlapping and adjacent systems from the user’s perspective…</a:t>
            </a:r>
          </a:p>
        </p:txBody>
      </p:sp>
      <p:sp>
        <p:nvSpPr>
          <p:cNvPr id="2" name="TextBox 1"/>
          <p:cNvSpPr txBox="1"/>
          <p:nvPr/>
        </p:nvSpPr>
        <p:spPr>
          <a:xfrm>
            <a:off x="152400" y="447218"/>
            <a:ext cx="2362200" cy="523220"/>
          </a:xfrm>
          <a:prstGeom prst="rect">
            <a:avLst/>
          </a:prstGeom>
          <a:noFill/>
        </p:spPr>
        <p:txBody>
          <a:bodyPr wrap="square" rtlCol="0">
            <a:spAutoFit/>
          </a:bodyPr>
          <a:lstStyle/>
          <a:p>
            <a:r>
              <a:rPr lang="en-US" sz="2800" b="1" dirty="0" smtClean="0">
                <a:solidFill>
                  <a:srgbClr val="FF0000"/>
                </a:solidFill>
              </a:rPr>
              <a:t>FLASHBACK</a:t>
            </a:r>
            <a:endParaRPr lang="en-US" sz="2800" b="1" dirty="0">
              <a:solidFill>
                <a:srgbClr val="FF0000"/>
              </a:solidFill>
            </a:endParaRPr>
          </a:p>
        </p:txBody>
      </p:sp>
      <p:cxnSp>
        <p:nvCxnSpPr>
          <p:cNvPr id="4" name="Straight Connector 3"/>
          <p:cNvCxnSpPr/>
          <p:nvPr/>
        </p:nvCxnSpPr>
        <p:spPr>
          <a:xfrm flipV="1">
            <a:off x="569525" y="2925804"/>
            <a:ext cx="7849807" cy="27888"/>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0346" y="3122420"/>
            <a:ext cx="7391400" cy="769441"/>
          </a:xfrm>
          <a:prstGeom prst="rect">
            <a:avLst/>
          </a:prstGeom>
        </p:spPr>
        <p:txBody>
          <a:bodyPr wrap="square">
            <a:spAutoFit/>
          </a:bodyPr>
          <a:lstStyle/>
          <a:p>
            <a:r>
              <a:rPr lang="en-US" sz="4400" i="1" dirty="0">
                <a:solidFill>
                  <a:srgbClr val="FF0000"/>
                </a:solidFill>
                <a:ea typeface="+mj-ea"/>
                <a:cs typeface="+mj-cs"/>
              </a:rPr>
              <a:t>Don’t Feel Sorry for Ike &amp; Jane</a:t>
            </a:r>
            <a:endParaRPr lang="en-US" i="1" dirty="0">
              <a:solidFill>
                <a:srgbClr val="FF0000"/>
              </a:solidFill>
            </a:endParaRPr>
          </a:p>
        </p:txBody>
      </p:sp>
      <p:sp>
        <p:nvSpPr>
          <p:cNvPr id="10" name="Rectangle 9"/>
          <p:cNvSpPr/>
          <p:nvPr/>
        </p:nvSpPr>
        <p:spPr>
          <a:xfrm>
            <a:off x="418332" y="4040064"/>
            <a:ext cx="7848600" cy="2677656"/>
          </a:xfrm>
          <a:prstGeom prst="rect">
            <a:avLst/>
          </a:prstGeom>
        </p:spPr>
        <p:txBody>
          <a:bodyPr wrap="square">
            <a:spAutoFit/>
          </a:bodyPr>
          <a:lstStyle/>
          <a:p>
            <a:pPr marL="342900" lvl="0" indent="-342900">
              <a:spcBef>
                <a:spcPct val="20000"/>
              </a:spcBef>
              <a:buFont typeface="Arial" pitchFamily="34" charset="0"/>
              <a:buChar char="•"/>
            </a:pPr>
            <a:r>
              <a:rPr lang="en-US" sz="2800" dirty="0">
                <a:solidFill>
                  <a:prstClr val="black"/>
                </a:solidFill>
              </a:rPr>
              <a:t>Ike and Jane have low centrality scores for THIS </a:t>
            </a:r>
            <a:r>
              <a:rPr lang="en-US" sz="2800" dirty="0" smtClean="0">
                <a:solidFill>
                  <a:prstClr val="black"/>
                </a:solidFill>
              </a:rPr>
              <a:t>NETWORK… but Ike </a:t>
            </a:r>
            <a:r>
              <a:rPr lang="en-US" sz="2800" dirty="0">
                <a:solidFill>
                  <a:prstClr val="black"/>
                </a:solidFill>
              </a:rPr>
              <a:t>and Jane are not in the “small company” that everyone else works for, </a:t>
            </a:r>
            <a:r>
              <a:rPr lang="en-US" sz="2800" dirty="0" smtClean="0">
                <a:solidFill>
                  <a:prstClr val="black"/>
                </a:solidFill>
              </a:rPr>
              <a:t>and </a:t>
            </a:r>
            <a:r>
              <a:rPr lang="en-US" sz="2800" dirty="0">
                <a:solidFill>
                  <a:prstClr val="black"/>
                </a:solidFill>
              </a:rPr>
              <a:t>they have their own networks that are not depicted when the network is scoped to emphasize the relationships in that company</a:t>
            </a:r>
          </a:p>
        </p:txBody>
      </p:sp>
    </p:spTree>
    <p:extLst>
      <p:ext uri="{BB962C8B-B14F-4D97-AF65-F5344CB8AC3E}">
        <p14:creationId xmlns:p14="http://schemas.microsoft.com/office/powerpoint/2010/main" val="3866689006"/>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533400" y="685800"/>
            <a:ext cx="7846107" cy="5572125"/>
          </a:xfrm>
          <a:prstGeom prst="rect">
            <a:avLst/>
          </a:prstGeom>
        </p:spPr>
      </p:pic>
    </p:spTree>
    <p:extLst>
      <p:ext uri="{BB962C8B-B14F-4D97-AF65-F5344CB8AC3E}">
        <p14:creationId xmlns:p14="http://schemas.microsoft.com/office/powerpoint/2010/main" val="21908872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381000" y="533400"/>
            <a:ext cx="4959215" cy="5646839"/>
          </a:xfrm>
          <a:prstGeom prst="rect">
            <a:avLst/>
          </a:prstGeom>
        </p:spPr>
      </p:pic>
      <p:sp>
        <p:nvSpPr>
          <p:cNvPr id="5" name="TextBox 4"/>
          <p:cNvSpPr txBox="1"/>
          <p:nvPr/>
        </p:nvSpPr>
        <p:spPr>
          <a:xfrm>
            <a:off x="5486400" y="228600"/>
            <a:ext cx="3429000" cy="6875344"/>
          </a:xfrm>
          <a:prstGeom prst="rect">
            <a:avLst/>
          </a:prstGeom>
          <a:noFill/>
        </p:spPr>
        <p:txBody>
          <a:bodyPr wrap="square" rtlCol="0">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t>The PageRank of a page is defined recursively and depends on the number and PageRank metric of all pages that link to it ("incoming links"). A page that is linked to by many pages with high PageRank receives a high rank itself</a:t>
            </a:r>
            <a:r>
              <a:rPr lang="en-US" sz="2400" dirty="0" smtClean="0"/>
              <a:t>.</a:t>
            </a:r>
          </a:p>
          <a:p>
            <a:pPr marL="342900" indent="-342900" eaLnBrk="0" fontAlgn="base" hangingPunct="0">
              <a:lnSpc>
                <a:spcPct val="93000"/>
              </a:lnSpc>
              <a:spcBef>
                <a:spcPts val="1800"/>
              </a:spcBef>
              <a:spcAft>
                <a:spcPct val="0"/>
              </a:spcAft>
              <a:buFont typeface="Arial" pitchFamily="34" charset="0"/>
              <a:buChar char="•"/>
            </a:pPr>
            <a:r>
              <a:rPr lang="en-US" sz="2400" dirty="0" smtClean="0"/>
              <a:t>It </a:t>
            </a:r>
            <a:r>
              <a:rPr lang="en-US" sz="2400" dirty="0"/>
              <a:t>weights the contribution of the incoming links by dividing it by the number of their outgoing links</a:t>
            </a:r>
          </a:p>
          <a:p>
            <a:endParaRPr lang="en-US" sz="2400" dirty="0"/>
          </a:p>
        </p:txBody>
      </p:sp>
    </p:spTree>
    <p:extLst>
      <p:ext uri="{BB962C8B-B14F-4D97-AF65-F5344CB8AC3E}">
        <p14:creationId xmlns:p14="http://schemas.microsoft.com/office/powerpoint/2010/main" val="972116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010650" cy="1143000"/>
          </a:xfrm>
        </p:spPr>
        <p:txBody>
          <a:bodyPr>
            <a:normAutofit fontScale="90000"/>
          </a:bodyPr>
          <a:lstStyle/>
          <a:p>
            <a:r>
              <a:rPr lang="en-US" b="1" dirty="0" smtClean="0"/>
              <a:t> Changing Resource Boundaries Changes External to Internal Structure</a:t>
            </a:r>
            <a:endParaRPr lang="en-US" b="1" dirty="0"/>
          </a:p>
        </p:txBody>
      </p:sp>
      <p:pic>
        <p:nvPicPr>
          <p:cNvPr id="3" name="Picture 2" descr="E:\courses\F2012\202\figures\component_network.gif"/>
          <p:cNvPicPr>
            <a:picLocks noChangeAspect="1" noChangeArrowheads="1"/>
          </p:cNvPicPr>
          <p:nvPr/>
        </p:nvPicPr>
        <p:blipFill>
          <a:blip r:embed="rId3" cstate="print"/>
          <a:srcRect/>
          <a:stretch>
            <a:fillRect/>
          </a:stretch>
        </p:blipFill>
        <p:spPr bwMode="auto">
          <a:xfrm>
            <a:off x="228600" y="2819400"/>
            <a:ext cx="4385930" cy="2782172"/>
          </a:xfrm>
          <a:prstGeom prst="rect">
            <a:avLst/>
          </a:prstGeom>
          <a:noFill/>
        </p:spPr>
      </p:pic>
      <p:pic>
        <p:nvPicPr>
          <p:cNvPr id="1027" name="Picture 3" descr="E:\courses\F2012\202\figures\component_hierarchy.gif"/>
          <p:cNvPicPr>
            <a:picLocks noChangeAspect="1" noChangeArrowheads="1"/>
          </p:cNvPicPr>
          <p:nvPr/>
        </p:nvPicPr>
        <p:blipFill>
          <a:blip r:embed="rId4" cstate="print"/>
          <a:srcRect/>
          <a:stretch>
            <a:fillRect/>
          </a:stretch>
        </p:blipFill>
        <p:spPr bwMode="auto">
          <a:xfrm>
            <a:off x="5119577" y="3143045"/>
            <a:ext cx="3664527" cy="2164284"/>
          </a:xfrm>
          <a:prstGeom prst="rect">
            <a:avLst/>
          </a:prstGeom>
          <a:noFill/>
        </p:spPr>
      </p:pic>
      <p:cxnSp>
        <p:nvCxnSpPr>
          <p:cNvPr id="6" name="Straight Arrow Connector 5"/>
          <p:cNvCxnSpPr/>
          <p:nvPr/>
        </p:nvCxnSpPr>
        <p:spPr>
          <a:xfrm>
            <a:off x="2397642" y="1752600"/>
            <a:ext cx="0" cy="7593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953000" y="1779617"/>
            <a:ext cx="1433623" cy="53072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70178" y="5601572"/>
            <a:ext cx="7488704" cy="1077218"/>
          </a:xfrm>
          <a:prstGeom prst="rect">
            <a:avLst/>
          </a:prstGeom>
          <a:noFill/>
        </p:spPr>
        <p:txBody>
          <a:bodyPr wrap="square" rtlCol="0">
            <a:spAutoFit/>
          </a:bodyPr>
          <a:lstStyle/>
          <a:p>
            <a:r>
              <a:rPr lang="en-US" sz="3200" i="1" dirty="0" smtClean="0">
                <a:solidFill>
                  <a:srgbClr val="FF0000"/>
                </a:solidFill>
              </a:rPr>
              <a:t>Do these represent the same structural relationships among information resources?</a:t>
            </a:r>
            <a:endParaRPr lang="en-US" sz="3200" i="1" dirty="0">
              <a:solidFill>
                <a:srgbClr val="FF0000"/>
              </a:solidFill>
            </a:endParaRPr>
          </a:p>
        </p:txBody>
      </p:sp>
    </p:spTree>
    <p:extLst>
      <p:ext uri="{BB962C8B-B14F-4D97-AF65-F5344CB8AC3E}">
        <p14:creationId xmlns:p14="http://schemas.microsoft.com/office/powerpoint/2010/main" val="2751833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195" y="304800"/>
            <a:ext cx="80772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smtClean="0">
                <a:sym typeface="UC Berkeley OS Sign"/>
              </a:rPr>
              <a:t>External or Internal Structures in a User Interface?</a:t>
            </a:r>
            <a:endParaRPr lang="en-US" b="1" dirty="0">
              <a:sym typeface="UC Berkeley OS Sign"/>
            </a:endParaRPr>
          </a:p>
        </p:txBody>
      </p:sp>
      <p:pic>
        <p:nvPicPr>
          <p:cNvPr id="3" name="Picture 2" descr="IA-BlurredRegions.gif"/>
          <p:cNvPicPr>
            <a:picLocks noChangeAspect="1"/>
          </p:cNvPicPr>
          <p:nvPr/>
        </p:nvPicPr>
        <p:blipFill>
          <a:blip r:embed="rId3" cstate="print"/>
          <a:stretch>
            <a:fillRect/>
          </a:stretch>
        </p:blipFill>
        <p:spPr>
          <a:xfrm>
            <a:off x="914399" y="1828800"/>
            <a:ext cx="7390791" cy="4731620"/>
          </a:xfrm>
          <a:prstGeom prst="rect">
            <a:avLst/>
          </a:prstGeom>
        </p:spPr>
      </p:pic>
    </p:spTree>
    <p:extLst>
      <p:ext uri="{BB962C8B-B14F-4D97-AF65-F5344CB8AC3E}">
        <p14:creationId xmlns:p14="http://schemas.microsoft.com/office/powerpoint/2010/main" val="3487502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27432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90800" y="32004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flipV="1">
            <a:off x="1066800" y="31242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2" idx="3"/>
          </p:cNvCxnSpPr>
          <p:nvPr/>
        </p:nvCxnSpPr>
        <p:spPr>
          <a:xfrm>
            <a:off x="1600200" y="3276600"/>
            <a:ext cx="990600" cy="0"/>
          </a:xfrm>
          <a:prstGeom prst="line">
            <a:avLst/>
          </a:prstGeom>
          <a:ln w="38100">
            <a:solidFill>
              <a:srgbClr val="FF0000"/>
            </a:solidFill>
            <a:headEnd type="stealth" w="lg" len="med"/>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14400" y="4495800"/>
            <a:ext cx="1600200" cy="20574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38200" y="914400"/>
            <a:ext cx="838200" cy="121920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90600" y="17526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flipV="1">
            <a:off x="990600" y="1143000"/>
            <a:ext cx="533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9" idx="0"/>
            <a:endCxn id="28" idx="0"/>
          </p:cNvCxnSpPr>
          <p:nvPr/>
        </p:nvCxnSpPr>
        <p:spPr>
          <a:xfrm>
            <a:off x="1257300" y="1447800"/>
            <a:ext cx="0" cy="304800"/>
          </a:xfrm>
          <a:prstGeom prst="line">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ectangle 1"/>
          <p:cNvSpPr txBox="1">
            <a:spLocks noChangeArrowheads="1"/>
          </p:cNvSpPr>
          <p:nvPr/>
        </p:nvSpPr>
        <p:spPr>
          <a:xfrm>
            <a:off x="1524000" y="209811"/>
            <a:ext cx="7161907" cy="1190997"/>
          </a:xfrm>
          <a:prstGeom prst="rect">
            <a:avLst/>
          </a:prstGeom>
        </p:spPr>
        <p:txBody>
          <a:bodyPr/>
          <a:lstStyle/>
          <a:p>
            <a:pPr algn="ctr">
              <a:lnSpc>
                <a:spcPct val="92000"/>
              </a:lnSpc>
              <a:spcBef>
                <a:spcPct val="0"/>
              </a:spcBef>
              <a:buFontTx/>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400" b="1" dirty="0" smtClean="0">
                <a:latin typeface="+mj-lt"/>
                <a:ea typeface="+mj-ea"/>
                <a:cs typeface="+mj-cs"/>
                <a:sym typeface="UC Berkeley OS Sign"/>
              </a:rPr>
              <a:t>Internal Links in Documents</a:t>
            </a:r>
          </a:p>
        </p:txBody>
      </p:sp>
      <p:sp>
        <p:nvSpPr>
          <p:cNvPr id="34" name="TextBox 33"/>
          <p:cNvSpPr txBox="1"/>
          <p:nvPr/>
        </p:nvSpPr>
        <p:spPr>
          <a:xfrm>
            <a:off x="3429000" y="1447800"/>
            <a:ext cx="4343400" cy="1077218"/>
          </a:xfrm>
          <a:prstGeom prst="rect">
            <a:avLst/>
          </a:prstGeom>
          <a:noFill/>
        </p:spPr>
        <p:txBody>
          <a:bodyPr wrap="square" rtlCol="0">
            <a:spAutoFit/>
          </a:bodyPr>
          <a:lstStyle/>
          <a:p>
            <a:r>
              <a:rPr lang="en-US" sz="3200" b="1" dirty="0" smtClean="0"/>
              <a:t>From one component to another</a:t>
            </a:r>
            <a:endParaRPr lang="en-US" sz="3200" b="1" dirty="0"/>
          </a:p>
        </p:txBody>
      </p:sp>
      <p:sp>
        <p:nvSpPr>
          <p:cNvPr id="35" name="TextBox 34"/>
          <p:cNvSpPr txBox="1"/>
          <p:nvPr/>
        </p:nvSpPr>
        <p:spPr>
          <a:xfrm>
            <a:off x="3400647" y="4983540"/>
            <a:ext cx="6477000" cy="1569660"/>
          </a:xfrm>
          <a:prstGeom prst="rect">
            <a:avLst/>
          </a:prstGeom>
          <a:noFill/>
        </p:spPr>
        <p:txBody>
          <a:bodyPr wrap="square" rtlCol="0">
            <a:spAutoFit/>
          </a:bodyPr>
          <a:lstStyle/>
          <a:p>
            <a:r>
              <a:rPr lang="en-US" sz="3200" b="1" dirty="0" smtClean="0"/>
              <a:t>From document component to</a:t>
            </a:r>
            <a:br>
              <a:rPr lang="en-US" sz="3200" b="1" dirty="0" smtClean="0"/>
            </a:br>
            <a:r>
              <a:rPr lang="en-US" sz="3200" b="1" dirty="0" smtClean="0"/>
              <a:t>contained document component (call out)</a:t>
            </a:r>
          </a:p>
        </p:txBody>
      </p:sp>
      <p:sp>
        <p:nvSpPr>
          <p:cNvPr id="37" name="TextBox 36"/>
          <p:cNvSpPr txBox="1"/>
          <p:nvPr/>
        </p:nvSpPr>
        <p:spPr>
          <a:xfrm>
            <a:off x="3429000" y="2743200"/>
            <a:ext cx="5181600" cy="2062103"/>
          </a:xfrm>
          <a:prstGeom prst="rect">
            <a:avLst/>
          </a:prstGeom>
          <a:noFill/>
        </p:spPr>
        <p:txBody>
          <a:bodyPr wrap="square" rtlCol="0">
            <a:spAutoFit/>
          </a:bodyPr>
          <a:lstStyle/>
          <a:p>
            <a:r>
              <a:rPr lang="en-US" sz="3200" b="1" dirty="0" smtClean="0"/>
              <a:t>From document component to document component, pop-up (two-way,  mandatory return link)</a:t>
            </a:r>
          </a:p>
        </p:txBody>
      </p:sp>
      <p:sp>
        <p:nvSpPr>
          <p:cNvPr id="33" name="Rectangle 32"/>
          <p:cNvSpPr/>
          <p:nvPr/>
        </p:nvSpPr>
        <p:spPr>
          <a:xfrm>
            <a:off x="1066800" y="4876800"/>
            <a:ext cx="12954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371600" y="51816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1676400" y="5029200"/>
            <a:ext cx="0" cy="304800"/>
          </a:xfrm>
          <a:prstGeom prst="line">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752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09107" y="22860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b="1" dirty="0" smtClean="0">
                <a:sym typeface="UC Berkeley OS Sign"/>
              </a:rPr>
              <a:t>Familiar Terms for Structures</a:t>
            </a:r>
            <a:br>
              <a:rPr lang="en-US" b="1" dirty="0" smtClean="0">
                <a:sym typeface="UC Berkeley OS Sign"/>
              </a:rPr>
            </a:br>
            <a:r>
              <a:rPr lang="en-US" b="1" dirty="0" smtClean="0">
                <a:sym typeface="UC Berkeley OS Sign"/>
              </a:rPr>
              <a:t>within Documents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6828" y="1566307"/>
            <a:ext cx="8123855" cy="5109762"/>
          </a:xfrm>
          <a:prstGeom prst="rect">
            <a:avLst/>
          </a:prstGeom>
          <a:noFill/>
          <a:ln w="9525">
            <a:noFill/>
            <a:miter lim="800000"/>
            <a:headEnd/>
            <a:tailEnd/>
          </a:ln>
        </p:spPr>
        <p:txBody>
          <a:bodyPr wrap="square" lIns="64291" tIns="32146" rIns="64291" bIns="32146">
            <a:spAutoFit/>
          </a:bodyPr>
          <a:lstStyle/>
          <a:p>
            <a:pPr marL="8001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Footnotes and Endnotes (often contain citations to external resources)</a:t>
            </a:r>
          </a:p>
          <a:p>
            <a:pPr marL="8001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Cross references within the document</a:t>
            </a:r>
          </a:p>
          <a:p>
            <a:pPr marL="8001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Pull quotes (structures for emphasizing some document content)</a:t>
            </a:r>
          </a:p>
          <a:p>
            <a:pPr marL="8001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Sidebars (supplemental content)</a:t>
            </a:r>
          </a:p>
          <a:p>
            <a:pPr marL="800100" lvl="1" indent="-342900" eaLnBrk="0" fontAlgn="base" hangingPunct="0">
              <a:lnSpc>
                <a:spcPct val="93000"/>
              </a:lnSpc>
              <a:spcBef>
                <a:spcPts val="1800"/>
              </a:spcBef>
              <a:spcAft>
                <a:spcPct val="0"/>
              </a:spcAft>
              <a:buFont typeface="Arial" pitchFamily="34" charset="0"/>
              <a:buChar char="•"/>
            </a:pPr>
            <a:r>
              <a:rPr lang="en-US" sz="3200" dirty="0" smtClean="0">
                <a:latin typeface="UC Berkeley OS Sign"/>
                <a:cs typeface="Arial" pitchFamily="34" charset="0"/>
                <a:sym typeface="Arial" pitchFamily="34" charset="0"/>
              </a:rPr>
              <a:t>Annotations (could be considered footnotes created by readers rather than by the author)</a:t>
            </a:r>
          </a:p>
        </p:txBody>
      </p:sp>
      <p:pic>
        <p:nvPicPr>
          <p:cNvPr id="2" name="Picture 1"/>
          <p:cNvPicPr>
            <a:picLocks noChangeAspect="1"/>
          </p:cNvPicPr>
          <p:nvPr/>
        </p:nvPicPr>
        <p:blipFill>
          <a:blip r:embed="rId3"/>
          <a:stretch>
            <a:fillRect/>
          </a:stretch>
        </p:blipFill>
        <p:spPr>
          <a:xfrm>
            <a:off x="209107" y="176671"/>
            <a:ext cx="865707" cy="865707"/>
          </a:xfrm>
          <a:prstGeom prst="rect">
            <a:avLst/>
          </a:prstGeom>
        </p:spPr>
      </p:pic>
    </p:spTree>
    <p:extLst>
      <p:ext uri="{BB962C8B-B14F-4D97-AF65-F5344CB8AC3E}">
        <p14:creationId xmlns:p14="http://schemas.microsoft.com/office/powerpoint/2010/main" val="413066993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2323</Words>
  <Application>Microsoft Office PowerPoint</Application>
  <PresentationFormat>On-screen Show (4:3)</PresentationFormat>
  <Paragraphs>278</Paragraphs>
  <Slides>59</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MS PGothic</vt:lpstr>
      <vt:lpstr>Arial</vt:lpstr>
      <vt:lpstr>Calibri</vt:lpstr>
      <vt:lpstr>UC Berkeley OS Sign</vt:lpstr>
      <vt:lpstr>Wingdings</vt:lpstr>
      <vt:lpstr>Office Theme</vt:lpstr>
      <vt:lpstr>CogSci 190 “Sensemaking and Organizing” Spring 2019</vt:lpstr>
      <vt:lpstr>The Structural Perspective  on Relationships</vt:lpstr>
      <vt:lpstr>Internal and External Structure</vt:lpstr>
      <vt:lpstr>Example: Generic Supply Chain</vt:lpstr>
      <vt:lpstr>Separate Resources or  Resource Components?</vt:lpstr>
      <vt:lpstr> Changing Resource Boundaries Changes External to Internal Structure</vt:lpstr>
      <vt:lpstr>External or Internal Structures in a User Interface?</vt:lpstr>
      <vt:lpstr>PowerPoint Presentation</vt:lpstr>
      <vt:lpstr>Familiar Terms for Structures within Documents</vt:lpstr>
      <vt:lpstr>PowerPoint Presentation</vt:lpstr>
      <vt:lpstr>PowerPoint Presentation</vt:lpstr>
      <vt:lpstr>Annotation</vt:lpstr>
      <vt:lpstr>PowerPoint Presentation</vt:lpstr>
      <vt:lpstr>“Hypertext” Vocabulary: Link Properties</vt:lpstr>
      <vt:lpstr>Separation of Link Concerns</vt:lpstr>
      <vt:lpstr>PowerPoint Presentation</vt:lpstr>
      <vt:lpstr>PowerPoint Presentation</vt:lpstr>
      <vt:lpstr>PowerPoint Presentation</vt:lpstr>
      <vt:lpstr>PowerPoint Presentation</vt:lpstr>
      <vt:lpstr>Thinking Abstractly  About Linking</vt:lpstr>
      <vt:lpstr>Linking in Relational Databases</vt:lpstr>
      <vt:lpstr>Linking Between Datasets</vt:lpstr>
      <vt:lpstr>Alternative Vocabulary:  Graph Theory</vt:lpstr>
      <vt:lpstr>The Origins of Graph Theory (Euler 1735)</vt:lpstr>
      <vt:lpstr>Three Network Representations</vt:lpstr>
      <vt:lpstr>PowerPoint Presentation</vt:lpstr>
      <vt:lpstr>Relationship  “Abstraction and Granularity”</vt:lpstr>
      <vt:lpstr>If this is all you’re  given, give up!</vt:lpstr>
      <vt:lpstr>Properties of Graphs</vt:lpstr>
      <vt:lpstr>Reachability and Transitive Closure</vt:lpstr>
      <vt:lpstr>Degrees of Separation (“edge counting”)</vt:lpstr>
      <vt:lpstr>Shortest Path (weighted edges)</vt:lpstr>
      <vt:lpstr>Minimum Spanning Tree</vt:lpstr>
      <vt:lpstr>Centrality Measures</vt:lpstr>
      <vt:lpstr>Are 3 and 1 connected?</vt:lpstr>
      <vt:lpstr>Computing “Degree Centrality”</vt:lpstr>
      <vt:lpstr>PowerPoint Presentation</vt:lpstr>
      <vt:lpstr>PowerPoint Presentation</vt:lpstr>
      <vt:lpstr>PowerPoint Presentation</vt:lpstr>
      <vt:lpstr>Betweenness  Centrality</vt:lpstr>
      <vt:lpstr>Moving Beyond Graph Analysis  to “Relational” &amp; “Social Network” Analysis</vt:lpstr>
      <vt:lpstr>Social Networks</vt:lpstr>
      <vt:lpstr>Questions about Individuals</vt:lpstr>
      <vt:lpstr>NSA’s Social Network Analysis (as revealed by Edward Snowden)</vt:lpstr>
      <vt:lpstr>PowerPoint Presentation</vt:lpstr>
      <vt:lpstr>A Small Social Network</vt:lpstr>
      <vt:lpstr>Centrality Measures</vt:lpstr>
      <vt:lpstr>Computing “Degree Centrality”</vt:lpstr>
      <vt:lpstr>PowerPoint Presentation</vt:lpstr>
      <vt:lpstr>Betweenness  Centrality</vt:lpstr>
      <vt:lpstr>Answer these Questions</vt:lpstr>
      <vt:lpstr>PowerPoint Presentation</vt:lpstr>
      <vt:lpstr>Questions About Individuals</vt:lpstr>
      <vt:lpstr>PowerPoint Presentation</vt:lpstr>
      <vt:lpstr>PowerPoint Presentation</vt:lpstr>
      <vt:lpstr>PowerPoint Presentation</vt:lpstr>
      <vt:lpstr>  Relationships with Other  Organizing Systems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2019-03-03T22:15:50Z</dcterms:created>
  <dcterms:modified xsi:type="dcterms:W3CDTF">2019-03-03T22:16:00Z</dcterms:modified>
</cp:coreProperties>
</file>