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4"/>
  </p:notesMasterIdLst>
  <p:sldIdLst>
    <p:sldId id="675" r:id="rId2"/>
    <p:sldId id="677" r:id="rId3"/>
    <p:sldId id="607" r:id="rId4"/>
    <p:sldId id="618" r:id="rId5"/>
    <p:sldId id="542" r:id="rId6"/>
    <p:sldId id="522" r:id="rId7"/>
    <p:sldId id="616" r:id="rId8"/>
    <p:sldId id="613" r:id="rId9"/>
    <p:sldId id="614" r:id="rId10"/>
    <p:sldId id="680" r:id="rId11"/>
    <p:sldId id="681" r:id="rId12"/>
    <p:sldId id="682" r:id="rId13"/>
    <p:sldId id="683" r:id="rId14"/>
    <p:sldId id="617" r:id="rId15"/>
    <p:sldId id="676" r:id="rId16"/>
    <p:sldId id="609" r:id="rId17"/>
    <p:sldId id="615" r:id="rId18"/>
    <p:sldId id="678" r:id="rId19"/>
    <p:sldId id="679" r:id="rId20"/>
    <p:sldId id="619" r:id="rId21"/>
    <p:sldId id="543" r:id="rId22"/>
    <p:sldId id="620" r:id="rId23"/>
    <p:sldId id="621" r:id="rId24"/>
    <p:sldId id="625" r:id="rId25"/>
    <p:sldId id="689" r:id="rId26"/>
    <p:sldId id="690" r:id="rId27"/>
    <p:sldId id="691" r:id="rId28"/>
    <p:sldId id="636" r:id="rId29"/>
    <p:sldId id="672" r:id="rId30"/>
    <p:sldId id="674" r:id="rId31"/>
    <p:sldId id="664" r:id="rId32"/>
    <p:sldId id="623" r:id="rId33"/>
    <p:sldId id="541" r:id="rId34"/>
    <p:sldId id="631" r:id="rId35"/>
    <p:sldId id="571" r:id="rId36"/>
    <p:sldId id="634" r:id="rId37"/>
    <p:sldId id="630" r:id="rId38"/>
    <p:sldId id="629" r:id="rId39"/>
    <p:sldId id="628" r:id="rId40"/>
    <p:sldId id="517" r:id="rId41"/>
    <p:sldId id="502" r:id="rId42"/>
    <p:sldId id="640" r:id="rId43"/>
    <p:sldId id="641" r:id="rId44"/>
    <p:sldId id="558" r:id="rId45"/>
    <p:sldId id="557" r:id="rId46"/>
    <p:sldId id="559" r:id="rId47"/>
    <p:sldId id="562" r:id="rId48"/>
    <p:sldId id="692" r:id="rId49"/>
    <p:sldId id="515" r:id="rId50"/>
    <p:sldId id="505" r:id="rId51"/>
    <p:sldId id="648" r:id="rId52"/>
    <p:sldId id="566" r:id="rId53"/>
    <p:sldId id="656" r:id="rId54"/>
    <p:sldId id="661" r:id="rId55"/>
    <p:sldId id="662" r:id="rId56"/>
    <p:sldId id="684" r:id="rId57"/>
    <p:sldId id="685" r:id="rId58"/>
    <p:sldId id="686" r:id="rId59"/>
    <p:sldId id="687" r:id="rId60"/>
    <p:sldId id="688" r:id="rId61"/>
    <p:sldId id="525" r:id="rId62"/>
    <p:sldId id="693" r:id="rId6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3F3"/>
    <a:srgbClr val="ECF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08" autoAdjust="0"/>
  </p:normalViewPr>
  <p:slideViewPr>
    <p:cSldViewPr>
      <p:cViewPr varScale="1">
        <p:scale>
          <a:sx n="54" d="100"/>
          <a:sy n="54" d="100"/>
        </p:scale>
        <p:origin x="845" y="58"/>
      </p:cViewPr>
      <p:guideLst>
        <p:guide orient="horz" pos="2160"/>
        <p:guide pos="2880"/>
      </p:guideLst>
    </p:cSldViewPr>
  </p:slideViewPr>
  <p:outlineViewPr>
    <p:cViewPr>
      <p:scale>
        <a:sx n="33" d="100"/>
        <a:sy n="33" d="100"/>
      </p:scale>
      <p:origin x="0" y="-21648"/>
    </p:cViewPr>
  </p:outlineViewPr>
  <p:notesTextViewPr>
    <p:cViewPr>
      <p:scale>
        <a:sx n="3" d="2"/>
        <a:sy n="3" d="2"/>
      </p:scale>
      <p:origin x="0" y="0"/>
    </p:cViewPr>
  </p:notesTextViewPr>
  <p:sorterViewPr>
    <p:cViewPr>
      <p:scale>
        <a:sx n="100" d="100"/>
        <a:sy n="100" d="100"/>
      </p:scale>
      <p:origin x="0" y="-8294"/>
    </p:cViewPr>
  </p:sorterViewPr>
  <p:notesViewPr>
    <p:cSldViewPr>
      <p:cViewPr varScale="1">
        <p:scale>
          <a:sx n="47" d="100"/>
          <a:sy n="47" d="100"/>
        </p:scale>
        <p:origin x="2707" y="5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3/5/2019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391634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3590963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1226022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2696301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2900433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2143342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528944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907625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817940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2484789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17903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242753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a:t>
            </a:fld>
            <a:endParaRPr lang="en-US" dirty="0"/>
          </a:p>
        </p:txBody>
      </p:sp>
    </p:spTree>
    <p:extLst>
      <p:ext uri="{BB962C8B-B14F-4D97-AF65-F5344CB8AC3E}">
        <p14:creationId xmlns:p14="http://schemas.microsoft.com/office/powerpoint/2010/main" val="660501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2637743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1789796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1492926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3386942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2318288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805288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1586578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2214609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74E76DC2-B2E6-4094-8872-6ED4E450F1E3}" type="slidenum">
              <a:rPr lang="en-US" smtClean="0"/>
              <a:pPr/>
              <a:t>51</a:t>
            </a:fld>
            <a:endParaRPr lang="en-US" dirty="0"/>
          </a:p>
        </p:txBody>
      </p:sp>
    </p:spTree>
    <p:extLst>
      <p:ext uri="{BB962C8B-B14F-4D97-AF65-F5344CB8AC3E}">
        <p14:creationId xmlns:p14="http://schemas.microsoft.com/office/powerpoint/2010/main" val="2648924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56</a:t>
            </a:fld>
            <a:endParaRPr lang="en-US"/>
          </a:p>
        </p:txBody>
      </p:sp>
    </p:spTree>
    <p:extLst>
      <p:ext uri="{BB962C8B-B14F-4D97-AF65-F5344CB8AC3E}">
        <p14:creationId xmlns:p14="http://schemas.microsoft.com/office/powerpoint/2010/main" val="3716525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444500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a:p>
        </p:txBody>
      </p:sp>
    </p:spTree>
    <p:extLst>
      <p:ext uri="{BB962C8B-B14F-4D97-AF65-F5344CB8AC3E}">
        <p14:creationId xmlns:p14="http://schemas.microsoft.com/office/powerpoint/2010/main" val="293500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412555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390651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3514138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193723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10</a:t>
            </a:fld>
            <a:endParaRPr lang="en-US"/>
          </a:p>
        </p:txBody>
      </p:sp>
    </p:spTree>
    <p:extLst>
      <p:ext uri="{BB962C8B-B14F-4D97-AF65-F5344CB8AC3E}">
        <p14:creationId xmlns:p14="http://schemas.microsoft.com/office/powerpoint/2010/main" val="370750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3697800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3/5/2019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hyperlink" Target="https://www.brandwatch.com/blog/twitter-stats-and-statistic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ampland.time.com/2012/11/07/inside-the-secret-world-of-quants-and-data-crunchers-who-helped-obama-win/" TargetMode="External"/><Relationship Id="rId2" Type="http://schemas.openxmlformats.org/officeDocument/2006/relationships/hyperlink" Target="https://www.nytimes.com/2018/03/17/us/politics/cambridge-analytica-trump-campaign.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nytimes.com/2018/03/10/opinion/sunday/youtube-politics-radical.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washingtonpost.com/opinions/fake-news-thats-a-very-old-story/2016/11/25/c8b1f3d4-b330-11e6-8616-52b15787add0_story.html?utm_term=.f83dabd18c93"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gBzJGckMYO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smtClean="0">
                <a:sym typeface="UC Berkeley OS Sign"/>
              </a:rPr>
              <a:t>CogSci 190</a:t>
            </a:r>
            <a:br>
              <a:rPr lang="en-US" sz="3800" b="1" dirty="0" smtClean="0">
                <a:sym typeface="UC Berkeley OS Sign"/>
              </a:rPr>
            </a:br>
            <a:r>
              <a:rPr lang="en-US" sz="3800" b="1" dirty="0" smtClean="0">
                <a:sym typeface="UC Berkeley OS Sign"/>
              </a:rPr>
              <a:t>“Sensemaking and Organizing”</a:t>
            </a:r>
            <a:br>
              <a:rPr lang="en-US" sz="3800" b="1" dirty="0" smtClean="0">
                <a:sym typeface="UC Berkeley OS Sign"/>
              </a:rPr>
            </a:br>
            <a:r>
              <a:rPr lang="en-US" sz="3800" b="1" dirty="0" smtClean="0">
                <a:sym typeface="UC Berkeley OS Sign"/>
              </a:rPr>
              <a:t>Spring 2019</a:t>
            </a:r>
            <a:endParaRPr lang="en-US" sz="3400" dirty="0" smtClean="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Robert J. Glushko</a:t>
            </a:r>
            <a:br>
              <a:rPr lang="en-US" sz="3000" dirty="0" smtClean="0">
                <a:sym typeface="UC Berkeley OS Sign"/>
              </a:rPr>
            </a:br>
            <a:r>
              <a:rPr lang="en-US" sz="3000" dirty="0" smtClean="0">
                <a:sym typeface="UC Berkeley OS Sign"/>
                <a:hlinkClick r:id="rId3"/>
              </a:rPr>
              <a:t>glushko@berkeley.edu</a:t>
            </a: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7 March 2019</a:t>
            </a:r>
            <a:br>
              <a:rPr lang="en-US" sz="3000" dirty="0" smtClean="0">
                <a:sym typeface="UC Berkeley OS Sign"/>
              </a:rPr>
            </a:br>
            <a:r>
              <a:rPr lang="en-US" sz="3000" dirty="0" smtClean="0">
                <a:sym typeface="UC Berkeley OS Sign"/>
              </a:rPr>
              <a:t> 14) Social Thinking</a:t>
            </a:r>
            <a:endParaRPr lang="en-US" sz="3000" dirty="0" smtClean="0">
              <a:solidFill>
                <a:srgbClr val="002955"/>
              </a:solidFill>
              <a:sym typeface="UC Berkeley OS Sign"/>
            </a:endParaRPr>
          </a:p>
        </p:txBody>
      </p:sp>
    </p:spTree>
    <p:extLst>
      <p:ext uri="{BB962C8B-B14F-4D97-AF65-F5344CB8AC3E}">
        <p14:creationId xmlns:p14="http://schemas.microsoft.com/office/powerpoint/2010/main" val="206852559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You Listen to, Wear, and Drive</a:t>
            </a:r>
            <a:br>
              <a:rPr lang="en-US" b="1" dirty="0" smtClean="0"/>
            </a:br>
            <a:r>
              <a:rPr lang="en-US" b="1" dirty="0" smtClean="0"/>
              <a:t> Gives You Away</a:t>
            </a:r>
            <a:endParaRPr lang="en-US" b="1" dirty="0"/>
          </a:p>
        </p:txBody>
      </p:sp>
      <p:sp>
        <p:nvSpPr>
          <p:cNvPr id="3" name="Content Placeholder 2"/>
          <p:cNvSpPr>
            <a:spLocks noGrp="1"/>
          </p:cNvSpPr>
          <p:nvPr>
            <p:ph idx="1"/>
          </p:nvPr>
        </p:nvSpPr>
        <p:spPr>
          <a:xfrm>
            <a:off x="990600" y="1828800"/>
            <a:ext cx="7467600" cy="4525963"/>
          </a:xfrm>
        </p:spPr>
        <p:txBody>
          <a:bodyPr>
            <a:normAutofit/>
          </a:bodyPr>
          <a:lstStyle/>
          <a:p>
            <a:r>
              <a:rPr lang="en-US" dirty="0" smtClean="0"/>
              <a:t>Preferences </a:t>
            </a:r>
            <a:r>
              <a:rPr lang="en-US" dirty="0"/>
              <a:t>in clothing and music are the leading indicators of political </a:t>
            </a:r>
            <a:r>
              <a:rPr lang="en-US" dirty="0" smtClean="0"/>
              <a:t>leaning</a:t>
            </a:r>
            <a:endParaRPr lang="en-US" dirty="0"/>
          </a:p>
          <a:p>
            <a:r>
              <a:rPr lang="en-US" dirty="0" smtClean="0"/>
              <a:t>The vehicle you drive is also a somewhat reliable indication of your politics </a:t>
            </a:r>
          </a:p>
          <a:p>
            <a:r>
              <a:rPr lang="en-US" dirty="0" smtClean="0"/>
              <a:t>Cambridge </a:t>
            </a:r>
            <a:r>
              <a:rPr lang="en-US" dirty="0" err="1" smtClean="0"/>
              <a:t>Analytica</a:t>
            </a:r>
            <a:r>
              <a:rPr lang="en-US" dirty="0" smtClean="0"/>
              <a:t> used this information to create profiles that enabled the targeting of Facebook users</a:t>
            </a:r>
            <a:endParaRPr lang="en-US" dirty="0"/>
          </a:p>
        </p:txBody>
      </p:sp>
    </p:spTree>
    <p:extLst>
      <p:ext uri="{BB962C8B-B14F-4D97-AF65-F5344CB8AC3E}">
        <p14:creationId xmlns:p14="http://schemas.microsoft.com/office/powerpoint/2010/main" val="2134215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381000"/>
            <a:ext cx="8434956" cy="6286566"/>
          </a:xfrm>
          <a:prstGeom prst="rect">
            <a:avLst/>
          </a:prstGeom>
        </p:spPr>
      </p:pic>
    </p:spTree>
    <p:extLst>
      <p:ext uri="{BB962C8B-B14F-4D97-AF65-F5344CB8AC3E}">
        <p14:creationId xmlns:p14="http://schemas.microsoft.com/office/powerpoint/2010/main" val="835777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943" y="215770"/>
            <a:ext cx="8566457" cy="6337430"/>
          </a:xfrm>
          <a:prstGeom prst="rect">
            <a:avLst/>
          </a:prstGeom>
        </p:spPr>
      </p:pic>
    </p:spTree>
    <p:extLst>
      <p:ext uri="{BB962C8B-B14F-4D97-AF65-F5344CB8AC3E}">
        <p14:creationId xmlns:p14="http://schemas.microsoft.com/office/powerpoint/2010/main" val="3108409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2388" y="680440"/>
            <a:ext cx="3273962" cy="2170779"/>
          </a:xfrm>
          <a:prstGeom prst="rect">
            <a:avLst/>
          </a:prstGeom>
        </p:spPr>
      </p:pic>
      <p:sp>
        <p:nvSpPr>
          <p:cNvPr id="2" name="Title 1"/>
          <p:cNvSpPr>
            <a:spLocks noGrp="1"/>
          </p:cNvSpPr>
          <p:nvPr>
            <p:ph type="title"/>
          </p:nvPr>
        </p:nvSpPr>
        <p:spPr>
          <a:xfrm>
            <a:off x="-27008" y="155"/>
            <a:ext cx="8695078" cy="1143000"/>
          </a:xfrm>
        </p:spPr>
        <p:txBody>
          <a:bodyPr>
            <a:normAutofit/>
          </a:bodyPr>
          <a:lstStyle/>
          <a:p>
            <a:r>
              <a:rPr lang="en-US" b="1" dirty="0" smtClean="0"/>
              <a:t>Can You Profile  With Vehicles?</a:t>
            </a:r>
            <a:endParaRPr lang="en-US" b="1" dirty="0"/>
          </a:p>
        </p:txBody>
      </p:sp>
      <p:pic>
        <p:nvPicPr>
          <p:cNvPr id="5" name="Picture 4"/>
          <p:cNvPicPr>
            <a:picLocks noChangeAspect="1"/>
          </p:cNvPicPr>
          <p:nvPr/>
        </p:nvPicPr>
        <p:blipFill>
          <a:blip r:embed="rId3"/>
          <a:stretch>
            <a:fillRect/>
          </a:stretch>
        </p:blipFill>
        <p:spPr>
          <a:xfrm>
            <a:off x="3996649" y="977154"/>
            <a:ext cx="3156598" cy="2100572"/>
          </a:xfrm>
          <a:prstGeom prst="rect">
            <a:avLst/>
          </a:prstGeom>
        </p:spPr>
      </p:pic>
      <p:sp>
        <p:nvSpPr>
          <p:cNvPr id="6" name="TextBox 5"/>
          <p:cNvSpPr txBox="1"/>
          <p:nvPr/>
        </p:nvSpPr>
        <p:spPr>
          <a:xfrm>
            <a:off x="222887" y="2366570"/>
            <a:ext cx="2819400" cy="523220"/>
          </a:xfrm>
          <a:prstGeom prst="rect">
            <a:avLst/>
          </a:prstGeom>
          <a:noFill/>
        </p:spPr>
        <p:txBody>
          <a:bodyPr wrap="square" rtlCol="0">
            <a:spAutoFit/>
          </a:bodyPr>
          <a:lstStyle/>
          <a:p>
            <a:r>
              <a:rPr lang="en-US" sz="2800" i="1" dirty="0" smtClean="0"/>
              <a:t>Toyota Prius</a:t>
            </a:r>
            <a:endParaRPr lang="en-US" sz="2800" i="1" dirty="0"/>
          </a:p>
        </p:txBody>
      </p:sp>
      <p:sp>
        <p:nvSpPr>
          <p:cNvPr id="7" name="Rectangle 6"/>
          <p:cNvSpPr/>
          <p:nvPr/>
        </p:nvSpPr>
        <p:spPr>
          <a:xfrm>
            <a:off x="7243645" y="1765830"/>
            <a:ext cx="1967710" cy="523220"/>
          </a:xfrm>
          <a:prstGeom prst="rect">
            <a:avLst/>
          </a:prstGeom>
        </p:spPr>
        <p:txBody>
          <a:bodyPr wrap="square">
            <a:spAutoFit/>
          </a:bodyPr>
          <a:lstStyle/>
          <a:p>
            <a:pPr lvl="0"/>
            <a:r>
              <a:rPr lang="en-US" sz="2800" i="1" dirty="0" smtClean="0">
                <a:solidFill>
                  <a:prstClr val="black"/>
                </a:solidFill>
              </a:rPr>
              <a:t>Ford F-150</a:t>
            </a:r>
            <a:endParaRPr lang="en-US" sz="2800" i="1" dirty="0">
              <a:solidFill>
                <a:prstClr val="black"/>
              </a:solidFill>
            </a:endParaRPr>
          </a:p>
        </p:txBody>
      </p:sp>
      <p:pic>
        <p:nvPicPr>
          <p:cNvPr id="8" name="Picture 7"/>
          <p:cNvPicPr>
            <a:picLocks noChangeAspect="1"/>
          </p:cNvPicPr>
          <p:nvPr/>
        </p:nvPicPr>
        <p:blipFill>
          <a:blip r:embed="rId4"/>
          <a:stretch>
            <a:fillRect/>
          </a:stretch>
        </p:blipFill>
        <p:spPr>
          <a:xfrm>
            <a:off x="4082403" y="3368321"/>
            <a:ext cx="3161242" cy="1962150"/>
          </a:xfrm>
          <a:prstGeom prst="rect">
            <a:avLst/>
          </a:prstGeom>
        </p:spPr>
      </p:pic>
      <p:sp>
        <p:nvSpPr>
          <p:cNvPr id="9" name="Rectangle 8"/>
          <p:cNvSpPr/>
          <p:nvPr/>
        </p:nvSpPr>
        <p:spPr>
          <a:xfrm>
            <a:off x="7543800" y="3979598"/>
            <a:ext cx="1967710" cy="523220"/>
          </a:xfrm>
          <a:prstGeom prst="rect">
            <a:avLst/>
          </a:prstGeom>
        </p:spPr>
        <p:txBody>
          <a:bodyPr wrap="square">
            <a:spAutoFit/>
          </a:bodyPr>
          <a:lstStyle/>
          <a:p>
            <a:pPr lvl="0"/>
            <a:r>
              <a:rPr lang="en-US" sz="2800" i="1" dirty="0"/>
              <a:t>Subaru</a:t>
            </a:r>
          </a:p>
        </p:txBody>
      </p:sp>
      <p:pic>
        <p:nvPicPr>
          <p:cNvPr id="11" name="Picture 10"/>
          <p:cNvPicPr>
            <a:picLocks noChangeAspect="1"/>
          </p:cNvPicPr>
          <p:nvPr/>
        </p:nvPicPr>
        <p:blipFill>
          <a:blip r:embed="rId5"/>
          <a:stretch>
            <a:fillRect/>
          </a:stretch>
        </p:blipFill>
        <p:spPr>
          <a:xfrm>
            <a:off x="174350" y="3008855"/>
            <a:ext cx="3822299" cy="1941485"/>
          </a:xfrm>
          <a:prstGeom prst="rect">
            <a:avLst/>
          </a:prstGeom>
        </p:spPr>
      </p:pic>
      <p:sp>
        <p:nvSpPr>
          <p:cNvPr id="12" name="Rectangle 11"/>
          <p:cNvSpPr/>
          <p:nvPr/>
        </p:nvSpPr>
        <p:spPr>
          <a:xfrm>
            <a:off x="602388" y="5038524"/>
            <a:ext cx="1988365" cy="523220"/>
          </a:xfrm>
          <a:prstGeom prst="rect">
            <a:avLst/>
          </a:prstGeom>
        </p:spPr>
        <p:txBody>
          <a:bodyPr wrap="none">
            <a:spAutoFit/>
          </a:bodyPr>
          <a:lstStyle/>
          <a:p>
            <a:pPr lvl="0"/>
            <a:r>
              <a:rPr lang="en-US" sz="2800" i="1" dirty="0" smtClean="0">
                <a:solidFill>
                  <a:prstClr val="black"/>
                </a:solidFill>
              </a:rPr>
              <a:t>Chrysler 300</a:t>
            </a:r>
            <a:endParaRPr lang="en-US" sz="2800" i="1" dirty="0">
              <a:solidFill>
                <a:prstClr val="black"/>
              </a:solidFill>
            </a:endParaRPr>
          </a:p>
        </p:txBody>
      </p:sp>
      <p:sp>
        <p:nvSpPr>
          <p:cNvPr id="3" name="TextBox 2"/>
          <p:cNvSpPr txBox="1"/>
          <p:nvPr/>
        </p:nvSpPr>
        <p:spPr>
          <a:xfrm>
            <a:off x="403199" y="5561744"/>
            <a:ext cx="8255352" cy="1200329"/>
          </a:xfrm>
          <a:prstGeom prst="rect">
            <a:avLst/>
          </a:prstGeom>
          <a:noFill/>
        </p:spPr>
        <p:txBody>
          <a:bodyPr wrap="square" rtlCol="0">
            <a:spAutoFit/>
          </a:bodyPr>
          <a:lstStyle/>
          <a:p>
            <a:r>
              <a:rPr lang="en-US" sz="2400" dirty="0" smtClean="0">
                <a:solidFill>
                  <a:srgbClr val="FF0000"/>
                </a:solidFill>
              </a:rPr>
              <a:t>2 of these vehicles are more popular with conservatives</a:t>
            </a:r>
            <a:endParaRPr lang="en-US" sz="2400" dirty="0">
              <a:solidFill>
                <a:srgbClr val="FF0000"/>
              </a:solidFill>
            </a:endParaRPr>
          </a:p>
          <a:p>
            <a:r>
              <a:rPr lang="en-US" sz="2400" dirty="0" smtClean="0">
                <a:solidFill>
                  <a:srgbClr val="FF0000"/>
                </a:solidFill>
              </a:rPr>
              <a:t>2 of them are more popular with liberals or progressives</a:t>
            </a:r>
          </a:p>
          <a:p>
            <a:r>
              <a:rPr lang="en-US" sz="2400" dirty="0" smtClean="0">
                <a:solidFill>
                  <a:srgbClr val="FF0000"/>
                </a:solidFill>
              </a:rPr>
              <a:t>Can you sort them?</a:t>
            </a:r>
            <a:endParaRPr lang="en-US" sz="2400" dirty="0">
              <a:solidFill>
                <a:srgbClr val="FF0000"/>
              </a:solidFill>
            </a:endParaRPr>
          </a:p>
        </p:txBody>
      </p:sp>
    </p:spTree>
    <p:extLst>
      <p:ext uri="{BB962C8B-B14F-4D97-AF65-F5344CB8AC3E}">
        <p14:creationId xmlns:p14="http://schemas.microsoft.com/office/powerpoint/2010/main" val="3129481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934200" cy="1143000"/>
          </a:xfrm>
        </p:spPr>
        <p:txBody>
          <a:bodyPr>
            <a:normAutofit/>
          </a:bodyPr>
          <a:lstStyle/>
          <a:p>
            <a:r>
              <a:rPr lang="en-US" b="1" dirty="0" smtClean="0"/>
              <a:t>Preferential Attachment</a:t>
            </a:r>
            <a:endParaRPr lang="en-US" b="1" dirty="0"/>
          </a:p>
        </p:txBody>
      </p:sp>
      <p:sp>
        <p:nvSpPr>
          <p:cNvPr id="3" name="Content Placeholder 2"/>
          <p:cNvSpPr>
            <a:spLocks noGrp="1"/>
          </p:cNvSpPr>
          <p:nvPr>
            <p:ph idx="1"/>
          </p:nvPr>
        </p:nvSpPr>
        <p:spPr>
          <a:xfrm>
            <a:off x="533400" y="1066800"/>
            <a:ext cx="7924800" cy="5105400"/>
          </a:xfrm>
        </p:spPr>
        <p:txBody>
          <a:bodyPr>
            <a:normAutofit fontScale="92500" lnSpcReduction="20000"/>
          </a:bodyPr>
          <a:lstStyle/>
          <a:p>
            <a:r>
              <a:rPr lang="en-US" dirty="0" smtClean="0"/>
              <a:t>You group yourself with people who are popular</a:t>
            </a:r>
          </a:p>
          <a:p>
            <a:r>
              <a:rPr lang="en-US" dirty="0" smtClean="0"/>
              <a:t>But this makes them MORE popular because of their popularity… which makes them still more popular…</a:t>
            </a:r>
          </a:p>
          <a:p>
            <a:endParaRPr lang="en-US" dirty="0"/>
          </a:p>
          <a:p>
            <a:r>
              <a:rPr lang="en-US" sz="3900" dirty="0" smtClean="0">
                <a:solidFill>
                  <a:srgbClr val="FF0000"/>
                </a:solidFill>
              </a:rPr>
              <a:t>Do you use Twitter?  People “follow” twitter accounts (mostly people, but not always)</a:t>
            </a:r>
          </a:p>
          <a:p>
            <a:r>
              <a:rPr lang="en-US" sz="3900" dirty="0" smtClean="0">
                <a:solidFill>
                  <a:srgbClr val="FF0000"/>
                </a:solidFill>
              </a:rPr>
              <a:t>Guess some of the 20 most followed Twitter accounts.  </a:t>
            </a:r>
          </a:p>
        </p:txBody>
      </p:sp>
    </p:spTree>
    <p:extLst>
      <p:ext uri="{BB962C8B-B14F-4D97-AF65-F5344CB8AC3E}">
        <p14:creationId xmlns:p14="http://schemas.microsoft.com/office/powerpoint/2010/main" val="2385622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0256"/>
            <a:ext cx="7543800" cy="461665"/>
          </a:xfrm>
          <a:prstGeom prst="rect">
            <a:avLst/>
          </a:prstGeom>
          <a:noFill/>
        </p:spPr>
        <p:txBody>
          <a:bodyPr wrap="square" rtlCol="0">
            <a:spAutoFit/>
          </a:bodyPr>
          <a:lstStyle/>
          <a:p>
            <a:pPr algn="ctr"/>
            <a:r>
              <a:rPr lang="en-US" sz="2400" dirty="0" smtClean="0"/>
              <a:t>Twitter accounts with most followers (Feb 28, 2019)</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09600"/>
            <a:ext cx="6828839" cy="5604503"/>
          </a:xfrm>
          <a:prstGeom prst="rect">
            <a:avLst/>
          </a:prstGeom>
        </p:spPr>
      </p:pic>
      <p:sp>
        <p:nvSpPr>
          <p:cNvPr id="11" name="TextBox 10"/>
          <p:cNvSpPr txBox="1"/>
          <p:nvPr/>
        </p:nvSpPr>
        <p:spPr>
          <a:xfrm>
            <a:off x="7162800" y="1524000"/>
            <a:ext cx="1828800" cy="1323439"/>
          </a:xfrm>
          <a:prstGeom prst="rect">
            <a:avLst/>
          </a:prstGeom>
          <a:noFill/>
        </p:spPr>
        <p:txBody>
          <a:bodyPr wrap="square" rtlCol="0">
            <a:spAutoFit/>
          </a:bodyPr>
          <a:lstStyle/>
          <a:p>
            <a:r>
              <a:rPr lang="en-US" sz="2000" b="1" dirty="0" smtClean="0">
                <a:solidFill>
                  <a:srgbClr val="FF0000"/>
                </a:solidFill>
              </a:rPr>
              <a:t>Do you see any interesting categories or patterns here?</a:t>
            </a:r>
            <a:endParaRPr lang="en-US" sz="2000" b="1" dirty="0">
              <a:solidFill>
                <a:srgbClr val="FF0000"/>
              </a:solidFill>
            </a:endParaRPr>
          </a:p>
        </p:txBody>
      </p:sp>
    </p:spTree>
    <p:extLst>
      <p:ext uri="{BB962C8B-B14F-4D97-AF65-F5344CB8AC3E}">
        <p14:creationId xmlns:p14="http://schemas.microsoft.com/office/powerpoint/2010/main" val="796406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447799"/>
            <a:ext cx="4766787" cy="3828443"/>
          </a:xfrm>
          <a:prstGeom prst="rect">
            <a:avLst/>
          </a:prstGeom>
        </p:spPr>
      </p:pic>
      <p:sp>
        <p:nvSpPr>
          <p:cNvPr id="3" name="TextBox 2"/>
          <p:cNvSpPr txBox="1"/>
          <p:nvPr/>
        </p:nvSpPr>
        <p:spPr>
          <a:xfrm>
            <a:off x="1066800" y="97066"/>
            <a:ext cx="7239000" cy="1323439"/>
          </a:xfrm>
          <a:prstGeom prst="rect">
            <a:avLst/>
          </a:prstGeom>
          <a:noFill/>
        </p:spPr>
        <p:txBody>
          <a:bodyPr wrap="square" rtlCol="0">
            <a:spAutoFit/>
          </a:bodyPr>
          <a:lstStyle/>
          <a:p>
            <a:pPr algn="ctr">
              <a:spcBef>
                <a:spcPct val="0"/>
              </a:spcBef>
            </a:pPr>
            <a:r>
              <a:rPr lang="en-US" sz="4000" b="1" dirty="0">
                <a:latin typeface="+mj-lt"/>
                <a:ea typeface="+mj-ea"/>
                <a:cs typeface="+mj-cs"/>
              </a:rPr>
              <a:t>Networks Characterized by Preferential Attachment</a:t>
            </a:r>
          </a:p>
        </p:txBody>
      </p:sp>
      <p:sp>
        <p:nvSpPr>
          <p:cNvPr id="4" name="TextBox 3"/>
          <p:cNvSpPr txBox="1"/>
          <p:nvPr/>
        </p:nvSpPr>
        <p:spPr>
          <a:xfrm>
            <a:off x="152400" y="5577050"/>
            <a:ext cx="6858000" cy="1077218"/>
          </a:xfrm>
          <a:prstGeom prst="rect">
            <a:avLst/>
          </a:prstGeom>
          <a:noFill/>
        </p:spPr>
        <p:txBody>
          <a:bodyPr wrap="square" rtlCol="0">
            <a:spAutoFit/>
          </a:bodyPr>
          <a:lstStyle/>
          <a:p>
            <a:r>
              <a:rPr lang="en-US" sz="3200" dirty="0" smtClean="0"/>
              <a:t>A few very highly connected nodes with most nodes having few connections</a:t>
            </a:r>
            <a:endParaRPr lang="en-US" sz="3200" dirty="0"/>
          </a:p>
        </p:txBody>
      </p:sp>
      <p:pic>
        <p:nvPicPr>
          <p:cNvPr id="5" name="Picture 4"/>
          <p:cNvPicPr>
            <a:picLocks noChangeAspect="1"/>
          </p:cNvPicPr>
          <p:nvPr/>
        </p:nvPicPr>
        <p:blipFill>
          <a:blip r:embed="rId4"/>
          <a:stretch>
            <a:fillRect/>
          </a:stretch>
        </p:blipFill>
        <p:spPr>
          <a:xfrm>
            <a:off x="5148846" y="1366392"/>
            <a:ext cx="3723108" cy="4210658"/>
          </a:xfrm>
          <a:prstGeom prst="rect">
            <a:avLst/>
          </a:prstGeom>
        </p:spPr>
      </p:pic>
    </p:spTree>
    <p:extLst>
      <p:ext uri="{BB962C8B-B14F-4D97-AF65-F5344CB8AC3E}">
        <p14:creationId xmlns:p14="http://schemas.microsoft.com/office/powerpoint/2010/main" val="3579819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5681" y="2743200"/>
            <a:ext cx="3200718" cy="2400539"/>
          </a:xfrm>
          <a:prstGeom prst="rect">
            <a:avLst/>
          </a:prstGeom>
        </p:spPr>
      </p:pic>
      <p:pic>
        <p:nvPicPr>
          <p:cNvPr id="3" name="Picture 2"/>
          <p:cNvPicPr>
            <a:picLocks noChangeAspect="1"/>
          </p:cNvPicPr>
          <p:nvPr/>
        </p:nvPicPr>
        <p:blipFill>
          <a:blip r:embed="rId4"/>
          <a:stretch>
            <a:fillRect/>
          </a:stretch>
        </p:blipFill>
        <p:spPr>
          <a:xfrm>
            <a:off x="4837176" y="533400"/>
            <a:ext cx="3727207" cy="2288738"/>
          </a:xfrm>
          <a:prstGeom prst="rect">
            <a:avLst/>
          </a:prstGeom>
        </p:spPr>
      </p:pic>
      <p:pic>
        <p:nvPicPr>
          <p:cNvPr id="4" name="Picture 3"/>
          <p:cNvPicPr>
            <a:picLocks noChangeAspect="1"/>
          </p:cNvPicPr>
          <p:nvPr/>
        </p:nvPicPr>
        <p:blipFill>
          <a:blip r:embed="rId5"/>
          <a:stretch>
            <a:fillRect/>
          </a:stretch>
        </p:blipFill>
        <p:spPr>
          <a:xfrm>
            <a:off x="4913089" y="3597092"/>
            <a:ext cx="3575379" cy="2169963"/>
          </a:xfrm>
          <a:prstGeom prst="rect">
            <a:avLst/>
          </a:prstGeom>
        </p:spPr>
      </p:pic>
      <p:pic>
        <p:nvPicPr>
          <p:cNvPr id="5" name="Picture 4"/>
          <p:cNvPicPr>
            <a:picLocks noChangeAspect="1"/>
          </p:cNvPicPr>
          <p:nvPr/>
        </p:nvPicPr>
        <p:blipFill>
          <a:blip r:embed="rId6"/>
          <a:stretch>
            <a:fillRect/>
          </a:stretch>
        </p:blipFill>
        <p:spPr>
          <a:xfrm>
            <a:off x="141501" y="109919"/>
            <a:ext cx="4288359" cy="3952875"/>
          </a:xfrm>
          <a:prstGeom prst="rect">
            <a:avLst/>
          </a:prstGeom>
        </p:spPr>
      </p:pic>
      <p:sp>
        <p:nvSpPr>
          <p:cNvPr id="7" name="TextBox 6"/>
          <p:cNvSpPr txBox="1"/>
          <p:nvPr/>
        </p:nvSpPr>
        <p:spPr>
          <a:xfrm>
            <a:off x="342580" y="4220409"/>
            <a:ext cx="3886200" cy="923330"/>
          </a:xfrm>
          <a:prstGeom prst="rect">
            <a:avLst/>
          </a:prstGeom>
          <a:noFill/>
        </p:spPr>
        <p:txBody>
          <a:bodyPr wrap="square" rtlCol="0">
            <a:spAutoFit/>
          </a:bodyPr>
          <a:lstStyle/>
          <a:p>
            <a:r>
              <a:rPr lang="en-US" dirty="0" smtClean="0"/>
              <a:t>“Decoding </a:t>
            </a:r>
            <a:r>
              <a:rPr lang="en-US" dirty="0"/>
              <a:t>Our </a:t>
            </a:r>
            <a:r>
              <a:rPr lang="en-US" dirty="0" smtClean="0"/>
              <a:t>Chatter”</a:t>
            </a:r>
            <a:br>
              <a:rPr lang="en-US" dirty="0" smtClean="0"/>
            </a:br>
            <a:r>
              <a:rPr lang="en-US" dirty="0" smtClean="0"/>
              <a:t> Wall </a:t>
            </a:r>
            <a:r>
              <a:rPr lang="en-US" dirty="0"/>
              <a:t>Street Journal 1 October 2011 </a:t>
            </a:r>
          </a:p>
          <a:p>
            <a:endParaRPr lang="en-US" dirty="0"/>
          </a:p>
        </p:txBody>
      </p:sp>
      <p:sp>
        <p:nvSpPr>
          <p:cNvPr id="8" name="TextBox 7"/>
          <p:cNvSpPr txBox="1"/>
          <p:nvPr/>
        </p:nvSpPr>
        <p:spPr>
          <a:xfrm>
            <a:off x="228600" y="5143739"/>
            <a:ext cx="4419600" cy="1200329"/>
          </a:xfrm>
          <a:prstGeom prst="rect">
            <a:avLst/>
          </a:prstGeom>
          <a:noFill/>
        </p:spPr>
        <p:txBody>
          <a:bodyPr wrap="square" rtlCol="0">
            <a:spAutoFit/>
          </a:bodyPr>
          <a:lstStyle/>
          <a:p>
            <a:r>
              <a:rPr lang="en-US" dirty="0" smtClean="0"/>
              <a:t>Each dot is a Twitter user, lines are retweets of 250,000 political messages by 45,000 people.  Very limited cross-over between the clusters created by the pattern of retweeting</a:t>
            </a:r>
            <a:endParaRPr lang="en-US" dirty="0"/>
          </a:p>
        </p:txBody>
      </p:sp>
      <p:sp>
        <p:nvSpPr>
          <p:cNvPr id="9" name="TextBox 8"/>
          <p:cNvSpPr txBox="1"/>
          <p:nvPr/>
        </p:nvSpPr>
        <p:spPr>
          <a:xfrm>
            <a:off x="4496108" y="2798439"/>
            <a:ext cx="4409340" cy="646331"/>
          </a:xfrm>
          <a:prstGeom prst="rect">
            <a:avLst/>
          </a:prstGeom>
          <a:noFill/>
        </p:spPr>
        <p:txBody>
          <a:bodyPr wrap="square" rtlCol="0">
            <a:spAutoFit/>
          </a:bodyPr>
          <a:lstStyle/>
          <a:p>
            <a:pPr algn="ctr"/>
            <a:r>
              <a:rPr lang="en-US" dirty="0" smtClean="0"/>
              <a:t>Each is very highly connected, but probably not much overlap in their followers</a:t>
            </a:r>
            <a:endParaRPr lang="en-US" dirty="0"/>
          </a:p>
        </p:txBody>
      </p:sp>
    </p:spTree>
    <p:extLst>
      <p:ext uri="{BB962C8B-B14F-4D97-AF65-F5344CB8AC3E}">
        <p14:creationId xmlns:p14="http://schemas.microsoft.com/office/powerpoint/2010/main" val="2088259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143000"/>
          </a:xfrm>
        </p:spPr>
        <p:txBody>
          <a:bodyPr>
            <a:normAutofit fontScale="90000"/>
          </a:bodyPr>
          <a:lstStyle/>
          <a:p>
            <a:r>
              <a:rPr lang="en-US" dirty="0">
                <a:hlinkClick r:id="rId2"/>
              </a:rPr>
              <a:t>Twitter Stats</a:t>
            </a:r>
            <a:r>
              <a:rPr lang="en-US" dirty="0"/>
              <a:t/>
            </a:r>
            <a:br>
              <a:rPr lang="en-US" dirty="0"/>
            </a:br>
            <a:endParaRPr lang="en-US" dirty="0"/>
          </a:p>
        </p:txBody>
      </p:sp>
      <p:sp>
        <p:nvSpPr>
          <p:cNvPr id="3" name="Content Placeholder 2"/>
          <p:cNvSpPr>
            <a:spLocks noGrp="1"/>
          </p:cNvSpPr>
          <p:nvPr>
            <p:ph idx="1"/>
          </p:nvPr>
        </p:nvSpPr>
        <p:spPr>
          <a:xfrm>
            <a:off x="453342" y="1219200"/>
            <a:ext cx="8229600" cy="4525963"/>
          </a:xfrm>
        </p:spPr>
        <p:txBody>
          <a:bodyPr>
            <a:normAutofit fontScale="92500" lnSpcReduction="10000"/>
          </a:bodyPr>
          <a:lstStyle/>
          <a:p>
            <a:r>
              <a:rPr lang="en-US" dirty="0" smtClean="0"/>
              <a:t>Twitter says that 1.3 Billion accounts have been created…and the most followed accounts have over 100 million followers</a:t>
            </a:r>
          </a:p>
          <a:p>
            <a:r>
              <a:rPr lang="en-US" dirty="0" smtClean="0"/>
              <a:t>But now that you know about “preferential attachment” you realize that most twitter accounts aren’t popular at all</a:t>
            </a:r>
          </a:p>
          <a:p>
            <a:r>
              <a:rPr lang="en-US" dirty="0" smtClean="0">
                <a:solidFill>
                  <a:srgbClr val="FF0000"/>
                </a:solidFill>
              </a:rPr>
              <a:t>What is the average number of followers?</a:t>
            </a:r>
          </a:p>
          <a:p>
            <a:r>
              <a:rPr lang="en-US" dirty="0" smtClean="0">
                <a:solidFill>
                  <a:srgbClr val="FF0000"/>
                </a:solidFill>
              </a:rPr>
              <a:t>What is the median number of followers?</a:t>
            </a:r>
          </a:p>
          <a:p>
            <a:r>
              <a:rPr lang="en-US" dirty="0" smtClean="0">
                <a:solidFill>
                  <a:srgbClr val="FF0000"/>
                </a:solidFill>
              </a:rPr>
              <a:t>How many accounts have 0 followers?</a:t>
            </a:r>
          </a:p>
          <a:p>
            <a:pPr marL="0" indent="0">
              <a:buNone/>
            </a:pPr>
            <a:endParaRPr lang="en-US" dirty="0" smtClean="0"/>
          </a:p>
          <a:p>
            <a:endParaRPr lang="en-US" dirty="0"/>
          </a:p>
        </p:txBody>
      </p:sp>
    </p:spTree>
    <p:extLst>
      <p:ext uri="{BB962C8B-B14F-4D97-AF65-F5344CB8AC3E}">
        <p14:creationId xmlns:p14="http://schemas.microsoft.com/office/powerpoint/2010/main" val="720760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Very Long Tail</a:t>
            </a:r>
            <a:endParaRPr lang="en-US" b="1" dirty="0"/>
          </a:p>
        </p:txBody>
      </p:sp>
      <p:sp>
        <p:nvSpPr>
          <p:cNvPr id="3" name="Content Placeholder 2"/>
          <p:cNvSpPr>
            <a:spLocks noGrp="1"/>
          </p:cNvSpPr>
          <p:nvPr>
            <p:ph idx="1"/>
          </p:nvPr>
        </p:nvSpPr>
        <p:spPr/>
        <p:txBody>
          <a:bodyPr/>
          <a:lstStyle/>
          <a:p>
            <a:r>
              <a:rPr lang="en-US" dirty="0" smtClean="0"/>
              <a:t>The average number of followers is 707, but because of the extremely skewed distribution, this is much higher than the median (the halfway point in the distribution)</a:t>
            </a:r>
          </a:p>
          <a:p>
            <a:r>
              <a:rPr lang="en-US" dirty="0" smtClean="0"/>
              <a:t>The median number of followers is 1, and 391 million twitter accounts have 0 followers</a:t>
            </a:r>
          </a:p>
          <a:p>
            <a:r>
              <a:rPr lang="en-US" dirty="0" smtClean="0"/>
              <a:t>But that’s not surprising, since only 43% of the twitter accounts have ever sent a tweet</a:t>
            </a:r>
            <a:endParaRPr lang="en-US" dirty="0"/>
          </a:p>
        </p:txBody>
      </p:sp>
    </p:spTree>
    <p:extLst>
      <p:ext uri="{BB962C8B-B14F-4D97-AF65-F5344CB8AC3E}">
        <p14:creationId xmlns:p14="http://schemas.microsoft.com/office/powerpoint/2010/main" val="2938420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Not my Usual Lecture</a:t>
            </a:r>
            <a:endParaRPr lang="en-US" b="1" dirty="0"/>
          </a:p>
        </p:txBody>
      </p:sp>
      <p:sp>
        <p:nvSpPr>
          <p:cNvPr id="3" name="Content Placeholder 2"/>
          <p:cNvSpPr>
            <a:spLocks noGrp="1"/>
          </p:cNvSpPr>
          <p:nvPr>
            <p:ph idx="1"/>
          </p:nvPr>
        </p:nvSpPr>
        <p:spPr>
          <a:xfrm>
            <a:off x="457200" y="1505240"/>
            <a:ext cx="8229600" cy="5200360"/>
          </a:xfrm>
        </p:spPr>
        <p:txBody>
          <a:bodyPr>
            <a:normAutofit fontScale="85000" lnSpcReduction="20000"/>
          </a:bodyPr>
          <a:lstStyle/>
          <a:p>
            <a:r>
              <a:rPr lang="en-US" sz="2800" dirty="0" smtClean="0"/>
              <a:t>If you listened in class the last few meetings and read my announcement, you know that we are not meeting in Wheeler 104 on 3/7 at our usual time because I am out of the country.  (So if you’re sitting there alone waiting for me and everyone else you should leave). </a:t>
            </a:r>
          </a:p>
          <a:p>
            <a:r>
              <a:rPr lang="en-US" sz="2800" dirty="0" smtClean="0"/>
              <a:t>Please read along with my slides as if I were talking with you, and </a:t>
            </a:r>
            <a:r>
              <a:rPr lang="en-US" sz="2800" b="1" dirty="0" smtClean="0">
                <a:solidFill>
                  <a:srgbClr val="FF0000"/>
                </a:solidFill>
              </a:rPr>
              <a:t>wherever something is in RED – most likely a question – this means you should think of this as me asking YOU </a:t>
            </a:r>
            <a:r>
              <a:rPr lang="en-US" sz="2800" b="1" smtClean="0">
                <a:solidFill>
                  <a:srgbClr val="FF0000"/>
                </a:solidFill>
              </a:rPr>
              <a:t>a direct question </a:t>
            </a:r>
            <a:r>
              <a:rPr lang="en-US" sz="2800" b="1" dirty="0" smtClean="0">
                <a:solidFill>
                  <a:srgbClr val="FF0000"/>
                </a:solidFill>
              </a:rPr>
              <a:t>in class.</a:t>
            </a:r>
          </a:p>
          <a:p>
            <a:r>
              <a:rPr lang="en-US" sz="2800" b="1" dirty="0" smtClean="0">
                <a:solidFill>
                  <a:srgbClr val="FF0000"/>
                </a:solidFill>
              </a:rPr>
              <a:t>So pause, think, and answer before going on to the next slide</a:t>
            </a:r>
            <a:r>
              <a:rPr lang="en-US" sz="2800" dirty="0" smtClean="0"/>
              <a:t>.</a:t>
            </a:r>
          </a:p>
          <a:p>
            <a:r>
              <a:rPr lang="en-US" sz="2800" b="1" dirty="0" smtClean="0">
                <a:solidFill>
                  <a:srgbClr val="FF0000"/>
                </a:solidFill>
              </a:rPr>
              <a:t>Please make a note of your “start time” so you can record how much time you spent with these notes.</a:t>
            </a:r>
          </a:p>
          <a:p>
            <a:endParaRPr lang="en-US" sz="2800" b="1" dirty="0">
              <a:solidFill>
                <a:srgbClr val="FF0000"/>
              </a:solidFill>
            </a:endParaRPr>
          </a:p>
          <a:p>
            <a:r>
              <a:rPr lang="en-US" sz="2800" b="1" dirty="0" smtClean="0">
                <a:solidFill>
                  <a:srgbClr val="FF0000"/>
                </a:solidFill>
              </a:rPr>
              <a:t>REALLY – write down the time!</a:t>
            </a:r>
            <a:endParaRPr lang="en-US" sz="2800" b="1" dirty="0">
              <a:solidFill>
                <a:srgbClr val="FF0000"/>
              </a:solidFill>
            </a:endParaRPr>
          </a:p>
        </p:txBody>
      </p:sp>
      <p:pic>
        <p:nvPicPr>
          <p:cNvPr id="4" name="Picture 3"/>
          <p:cNvPicPr>
            <a:picLocks noChangeAspect="1"/>
          </p:cNvPicPr>
          <p:nvPr/>
        </p:nvPicPr>
        <p:blipFill>
          <a:blip r:embed="rId3"/>
          <a:stretch>
            <a:fillRect/>
          </a:stretch>
        </p:blipFill>
        <p:spPr>
          <a:xfrm>
            <a:off x="487101" y="254382"/>
            <a:ext cx="865707" cy="865707"/>
          </a:xfrm>
          <a:prstGeom prst="rect">
            <a:avLst/>
          </a:prstGeom>
        </p:spPr>
      </p:pic>
      <p:pic>
        <p:nvPicPr>
          <p:cNvPr id="5" name="Picture 4"/>
          <p:cNvPicPr>
            <a:picLocks noChangeAspect="1"/>
          </p:cNvPicPr>
          <p:nvPr/>
        </p:nvPicPr>
        <p:blipFill>
          <a:blip r:embed="rId3"/>
          <a:stretch>
            <a:fillRect/>
          </a:stretch>
        </p:blipFill>
        <p:spPr>
          <a:xfrm>
            <a:off x="7620000" y="291166"/>
            <a:ext cx="865707" cy="865707"/>
          </a:xfrm>
          <a:prstGeom prst="rect">
            <a:avLst/>
          </a:prstGeom>
        </p:spPr>
      </p:pic>
    </p:spTree>
    <p:extLst>
      <p:ext uri="{BB962C8B-B14F-4D97-AF65-F5344CB8AC3E}">
        <p14:creationId xmlns:p14="http://schemas.microsoft.com/office/powerpoint/2010/main" val="3734079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143000"/>
            <a:ext cx="6934200" cy="3886200"/>
          </a:xfrm>
        </p:spPr>
        <p:txBody>
          <a:bodyPr>
            <a:normAutofit/>
          </a:bodyPr>
          <a:lstStyle/>
          <a:p>
            <a:pPr marL="0" indent="0" algn="ctr">
              <a:buNone/>
            </a:pPr>
            <a:r>
              <a:rPr lang="en-US" sz="4000" dirty="0"/>
              <a:t>According to Pew Research, 66% of Americans get their </a:t>
            </a:r>
            <a:r>
              <a:rPr lang="en-US" sz="4000" dirty="0" smtClean="0"/>
              <a:t>news through </a:t>
            </a:r>
            <a:r>
              <a:rPr lang="en-US" sz="4000" dirty="0"/>
              <a:t>social media sites, 44% of them from Facebook </a:t>
            </a:r>
            <a:r>
              <a:rPr lang="en-US" sz="4000" dirty="0" smtClean="0"/>
              <a:t>alone</a:t>
            </a:r>
          </a:p>
        </p:txBody>
      </p:sp>
      <p:pic>
        <p:nvPicPr>
          <p:cNvPr id="2" name="Picture 1"/>
          <p:cNvPicPr>
            <a:picLocks noChangeAspect="1"/>
          </p:cNvPicPr>
          <p:nvPr/>
        </p:nvPicPr>
        <p:blipFill>
          <a:blip r:embed="rId2"/>
          <a:stretch>
            <a:fillRect/>
          </a:stretch>
        </p:blipFill>
        <p:spPr>
          <a:xfrm>
            <a:off x="815011" y="42570"/>
            <a:ext cx="7590178" cy="1176630"/>
          </a:xfrm>
          <a:prstGeom prst="rect">
            <a:avLst/>
          </a:prstGeom>
        </p:spPr>
      </p:pic>
      <p:sp>
        <p:nvSpPr>
          <p:cNvPr id="4" name="TextBox 3"/>
          <p:cNvSpPr txBox="1"/>
          <p:nvPr/>
        </p:nvSpPr>
        <p:spPr>
          <a:xfrm>
            <a:off x="967411" y="3810000"/>
            <a:ext cx="7590178" cy="1938992"/>
          </a:xfrm>
          <a:prstGeom prst="rect">
            <a:avLst/>
          </a:prstGeom>
          <a:noFill/>
        </p:spPr>
        <p:txBody>
          <a:bodyPr wrap="square" rtlCol="0">
            <a:spAutoFit/>
          </a:bodyPr>
          <a:lstStyle/>
          <a:p>
            <a:r>
              <a:rPr lang="en-US" sz="2400" dirty="0" smtClean="0">
                <a:solidFill>
                  <a:srgbClr val="FF0000"/>
                </a:solidFill>
              </a:rPr>
              <a:t>On Facebook you are connected to “friends” – people who are like you, who belong to the same groups in various domains – school, work, home town, etc. Given what you know about homophily and preferential attachment, what does this suggest about the content of the news you get?</a:t>
            </a:r>
            <a:endParaRPr lang="en-US" sz="2400" dirty="0">
              <a:solidFill>
                <a:srgbClr val="FF0000"/>
              </a:solidFill>
            </a:endParaRPr>
          </a:p>
        </p:txBody>
      </p:sp>
    </p:spTree>
    <p:extLst>
      <p:ext uri="{BB962C8B-B14F-4D97-AF65-F5344CB8AC3E}">
        <p14:creationId xmlns:p14="http://schemas.microsoft.com/office/powerpoint/2010/main" val="3769097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Some Implications</a:t>
            </a:r>
          </a:p>
        </p:txBody>
      </p:sp>
      <p:sp>
        <p:nvSpPr>
          <p:cNvPr id="3" name="Content Placeholder 2"/>
          <p:cNvSpPr>
            <a:spLocks noGrp="1"/>
          </p:cNvSpPr>
          <p:nvPr>
            <p:ph idx="1"/>
          </p:nvPr>
        </p:nvSpPr>
        <p:spPr/>
        <p:txBody>
          <a:bodyPr>
            <a:normAutofit/>
          </a:bodyPr>
          <a:lstStyle/>
          <a:p>
            <a:r>
              <a:rPr lang="en-US" dirty="0" smtClean="0"/>
              <a:t>If you get most of your news from groups you belong to you are biased to believe it</a:t>
            </a:r>
          </a:p>
          <a:p>
            <a:pPr lvl="1"/>
            <a:r>
              <a:rPr lang="en-US" dirty="0" smtClean="0"/>
              <a:t>Because of conversational postulates</a:t>
            </a:r>
          </a:p>
          <a:p>
            <a:pPr lvl="1"/>
            <a:r>
              <a:rPr lang="en-US" dirty="0" smtClean="0"/>
              <a:t>Because of confirmation bias</a:t>
            </a:r>
          </a:p>
          <a:p>
            <a:pPr lvl="1"/>
            <a:r>
              <a:rPr lang="en-US" dirty="0" smtClean="0"/>
              <a:t>Because of framing effects</a:t>
            </a:r>
          </a:p>
          <a:p>
            <a:pPr lvl="1"/>
            <a:r>
              <a:rPr lang="en-US" dirty="0"/>
              <a:t>Because of the narrative </a:t>
            </a:r>
            <a:r>
              <a:rPr lang="en-US" dirty="0" smtClean="0"/>
              <a:t>fallacy</a:t>
            </a:r>
          </a:p>
          <a:p>
            <a:pPr lvl="1"/>
            <a:r>
              <a:rPr lang="en-US" dirty="0" smtClean="0"/>
              <a:t>Because of the “filter bubble”</a:t>
            </a:r>
          </a:p>
        </p:txBody>
      </p:sp>
    </p:spTree>
    <p:extLst>
      <p:ext uri="{BB962C8B-B14F-4D97-AF65-F5344CB8AC3E}">
        <p14:creationId xmlns:p14="http://schemas.microsoft.com/office/powerpoint/2010/main" val="964442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51" y="457200"/>
            <a:ext cx="8229600" cy="1143000"/>
          </a:xfrm>
        </p:spPr>
        <p:txBody>
          <a:bodyPr>
            <a:noAutofit/>
          </a:bodyPr>
          <a:lstStyle/>
          <a:p>
            <a:r>
              <a:rPr lang="en-US" sz="4000" b="1" dirty="0"/>
              <a:t>Biases in “Information Gathering”</a:t>
            </a:r>
            <a:br>
              <a:rPr lang="en-US" sz="4000" b="1" dirty="0"/>
            </a:br>
            <a:endParaRPr lang="en-US" sz="4000" b="1" dirty="0"/>
          </a:p>
        </p:txBody>
      </p:sp>
      <p:sp>
        <p:nvSpPr>
          <p:cNvPr id="3" name="Content Placeholder 2"/>
          <p:cNvSpPr>
            <a:spLocks noGrp="1"/>
          </p:cNvSpPr>
          <p:nvPr>
            <p:ph idx="1"/>
          </p:nvPr>
        </p:nvSpPr>
        <p:spPr/>
        <p:txBody>
          <a:bodyPr>
            <a:normAutofit/>
          </a:bodyPr>
          <a:lstStyle/>
          <a:p>
            <a:pPr>
              <a:lnSpc>
                <a:spcPct val="80000"/>
              </a:lnSpc>
            </a:pPr>
            <a:r>
              <a:rPr lang="en-US" sz="3000" dirty="0"/>
              <a:t>CONVERSATIONAL POSTULATES – the tacit norms of everyday conversational conduct that make people assume that what they hear is true (Grice)</a:t>
            </a:r>
          </a:p>
          <a:p>
            <a:pPr marL="342900" lvl="1" indent="-342900">
              <a:lnSpc>
                <a:spcPct val="80000"/>
              </a:lnSpc>
              <a:buFont typeface="Arial" pitchFamily="34" charset="0"/>
              <a:buChar char="•"/>
            </a:pPr>
            <a:r>
              <a:rPr lang="en-US" sz="3000" dirty="0"/>
              <a:t>Listeners proceed on the assumption that speakers try to be truthful, relevant, and clear, unless evidence to the contrary calls this default into question </a:t>
            </a:r>
          </a:p>
          <a:p>
            <a:pPr marL="342900" lvl="1" indent="-342900">
              <a:lnSpc>
                <a:spcPct val="80000"/>
              </a:lnSpc>
              <a:buFont typeface="Arial" pitchFamily="34" charset="0"/>
              <a:buChar char="•"/>
            </a:pPr>
            <a:r>
              <a:rPr lang="en-US" sz="3000" dirty="0"/>
              <a:t>This is a bias against being skeptical</a:t>
            </a:r>
          </a:p>
        </p:txBody>
      </p:sp>
    </p:spTree>
    <p:extLst>
      <p:ext uri="{BB962C8B-B14F-4D97-AF65-F5344CB8AC3E}">
        <p14:creationId xmlns:p14="http://schemas.microsoft.com/office/powerpoint/2010/main" val="1471810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Biases in “Information Gathering”</a:t>
            </a:r>
          </a:p>
        </p:txBody>
      </p:sp>
      <p:sp>
        <p:nvSpPr>
          <p:cNvPr id="3" name="Content Placeholder 2"/>
          <p:cNvSpPr>
            <a:spLocks noGrp="1"/>
          </p:cNvSpPr>
          <p:nvPr>
            <p:ph idx="1"/>
          </p:nvPr>
        </p:nvSpPr>
        <p:spPr>
          <a:xfrm>
            <a:off x="435864" y="1295400"/>
            <a:ext cx="8229600" cy="4525963"/>
          </a:xfrm>
        </p:spPr>
        <p:txBody>
          <a:bodyPr>
            <a:normAutofit fontScale="85000" lnSpcReduction="20000"/>
          </a:bodyPr>
          <a:lstStyle/>
          <a:p>
            <a:r>
              <a:rPr lang="en-US" dirty="0" smtClean="0"/>
              <a:t>CONFIRMATION BIAS – we are more likely to believe information that is compatible </a:t>
            </a:r>
            <a:r>
              <a:rPr lang="en-US" dirty="0"/>
              <a:t>with other things </a:t>
            </a:r>
            <a:r>
              <a:rPr lang="en-US" dirty="0" smtClean="0"/>
              <a:t>we believe </a:t>
            </a:r>
            <a:r>
              <a:rPr lang="en-US" dirty="0"/>
              <a:t>to be </a:t>
            </a:r>
            <a:r>
              <a:rPr lang="en-US" dirty="0" smtClean="0"/>
              <a:t>true</a:t>
            </a:r>
          </a:p>
          <a:p>
            <a:endParaRPr lang="en-US" dirty="0"/>
          </a:p>
          <a:p>
            <a:pPr marL="457200" lvl="1" indent="0">
              <a:buNone/>
            </a:pPr>
            <a:r>
              <a:rPr lang="en-US" sz="3100" b="1" dirty="0" smtClean="0">
                <a:solidFill>
                  <a:srgbClr val="FF0000"/>
                </a:solidFill>
              </a:rPr>
              <a:t>Preview of “Sensemaking &amp; Simplification” (March 17)</a:t>
            </a:r>
          </a:p>
          <a:p>
            <a:r>
              <a:rPr lang="en-US" dirty="0"/>
              <a:t>Interpreting data by imposing some sense or structure helps the brain encode data efficiently; so we can invert this logic, and use the brevity of the encoding as a measure of the amount of sense that it makes of the data. </a:t>
            </a:r>
          </a:p>
          <a:p>
            <a:pPr lvl="3"/>
            <a:r>
              <a:rPr lang="en-US" sz="3500" dirty="0"/>
              <a:t> Nick Chater</a:t>
            </a:r>
          </a:p>
          <a:p>
            <a:pPr marL="457200" lvl="1" indent="0">
              <a:buNone/>
            </a:pPr>
            <a:endParaRPr lang="en-US" dirty="0" smtClean="0"/>
          </a:p>
        </p:txBody>
      </p:sp>
    </p:spTree>
    <p:extLst>
      <p:ext uri="{BB962C8B-B14F-4D97-AF65-F5344CB8AC3E}">
        <p14:creationId xmlns:p14="http://schemas.microsoft.com/office/powerpoint/2010/main" val="2662557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Biases in “Information Gathering”</a:t>
            </a:r>
          </a:p>
        </p:txBody>
      </p:sp>
      <p:sp>
        <p:nvSpPr>
          <p:cNvPr id="3" name="Content Placeholder 2"/>
          <p:cNvSpPr>
            <a:spLocks noGrp="1"/>
          </p:cNvSpPr>
          <p:nvPr>
            <p:ph idx="1"/>
          </p:nvPr>
        </p:nvSpPr>
        <p:spPr>
          <a:xfrm>
            <a:off x="457200" y="1295400"/>
            <a:ext cx="8229600" cy="5334000"/>
          </a:xfrm>
        </p:spPr>
        <p:txBody>
          <a:bodyPr>
            <a:normAutofit/>
          </a:bodyPr>
          <a:lstStyle/>
          <a:p>
            <a:pPr>
              <a:lnSpc>
                <a:spcPct val="80000"/>
              </a:lnSpc>
            </a:pPr>
            <a:r>
              <a:rPr lang="en-US" dirty="0"/>
              <a:t>NARRATIVE FALLACY – if the information is internally consistent, the gist of a message is often more memorable than its source, and an engaging story may be  remembered and accepted long after the source has been </a:t>
            </a:r>
            <a:r>
              <a:rPr lang="en-US" dirty="0" smtClean="0"/>
              <a:t>forgotten</a:t>
            </a:r>
          </a:p>
          <a:p>
            <a:pPr>
              <a:lnSpc>
                <a:spcPct val="80000"/>
              </a:lnSpc>
            </a:pPr>
            <a:r>
              <a:rPr lang="en-US" dirty="0" smtClean="0"/>
              <a:t>Once you make sense of an event by imposing a causal story on it, you are less likely to accept retractions of any “facts or evidence” that fit the story, even if they aren’t true</a:t>
            </a:r>
            <a:endParaRPr lang="en-US" dirty="0"/>
          </a:p>
          <a:p>
            <a:endParaRPr lang="en-US" dirty="0"/>
          </a:p>
          <a:p>
            <a:endParaRPr lang="en-US" dirty="0" smtClean="0"/>
          </a:p>
          <a:p>
            <a:endParaRPr lang="en-US" dirty="0" smtClean="0"/>
          </a:p>
        </p:txBody>
      </p:sp>
    </p:spTree>
    <p:extLst>
      <p:ext uri="{BB962C8B-B14F-4D97-AF65-F5344CB8AC3E}">
        <p14:creationId xmlns:p14="http://schemas.microsoft.com/office/powerpoint/2010/main" val="2938338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Framing </a:t>
            </a:r>
            <a:r>
              <a:rPr lang="en-US" b="1" dirty="0" smtClean="0"/>
              <a:t>Effects About </a:t>
            </a:r>
            <a:r>
              <a:rPr lang="en-US" b="1" dirty="0"/>
              <a:t>Data Science in Presidential Elections</a:t>
            </a:r>
          </a:p>
        </p:txBody>
      </p:sp>
      <p:sp>
        <p:nvSpPr>
          <p:cNvPr id="3" name="Content Placeholder 2"/>
          <p:cNvSpPr>
            <a:spLocks noGrp="1"/>
          </p:cNvSpPr>
          <p:nvPr>
            <p:ph idx="1"/>
          </p:nvPr>
        </p:nvSpPr>
        <p:spPr/>
        <p:txBody>
          <a:bodyPr>
            <a:normAutofit lnSpcReduction="10000"/>
          </a:bodyPr>
          <a:lstStyle/>
          <a:p>
            <a:r>
              <a:rPr lang="en-US" dirty="0" smtClean="0"/>
              <a:t>In the 2008 and 2012 elections, the Obama campaign employed sophisticated data science techniques to identify, reach, and influence critical voters</a:t>
            </a:r>
          </a:p>
          <a:p>
            <a:r>
              <a:rPr lang="en-US" dirty="0" smtClean="0"/>
              <a:t>In 2016, the Trump campaign did much the same thing</a:t>
            </a:r>
          </a:p>
          <a:p>
            <a:r>
              <a:rPr lang="en-US" dirty="0" smtClean="0"/>
              <a:t>It is easy to find new stories that praise Obama’s campaign, and easy to find those that criticize Trump’s</a:t>
            </a:r>
          </a:p>
        </p:txBody>
      </p:sp>
    </p:spTree>
    <p:extLst>
      <p:ext uri="{BB962C8B-B14F-4D97-AF65-F5344CB8AC3E}">
        <p14:creationId xmlns:p14="http://schemas.microsoft.com/office/powerpoint/2010/main" val="36362912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30" y="304800"/>
            <a:ext cx="8229600" cy="1143000"/>
          </a:xfrm>
        </p:spPr>
        <p:txBody>
          <a:bodyPr>
            <a:normAutofit fontScale="90000"/>
          </a:bodyPr>
          <a:lstStyle/>
          <a:p>
            <a:r>
              <a:rPr lang="en-US" b="1" dirty="0" smtClean="0">
                <a:solidFill>
                  <a:srgbClr val="FF0000"/>
                </a:solidFill>
              </a:rPr>
              <a:t>Can You Identify the Source</a:t>
            </a:r>
            <a:br>
              <a:rPr lang="en-US" b="1" dirty="0" smtClean="0">
                <a:solidFill>
                  <a:srgbClr val="FF0000"/>
                </a:solidFill>
              </a:rPr>
            </a:br>
            <a:r>
              <a:rPr lang="en-US" b="1" dirty="0" smtClean="0">
                <a:solidFill>
                  <a:srgbClr val="FF0000"/>
                </a:solidFill>
              </a:rPr>
              <a:t> of Each Quote?</a:t>
            </a:r>
            <a:br>
              <a:rPr lang="en-US" b="1" dirty="0" smtClean="0">
                <a:solidFill>
                  <a:srgbClr val="FF0000"/>
                </a:solidFill>
              </a:rPr>
            </a:br>
            <a:r>
              <a:rPr lang="en-US" sz="3100" b="1" dirty="0" smtClean="0">
                <a:solidFill>
                  <a:srgbClr val="FF0000"/>
                </a:solidFill>
              </a:rPr>
              <a:t>(the positive or negative stories)</a:t>
            </a:r>
            <a:endParaRPr lang="en-US" sz="3100" b="1" dirty="0">
              <a:solidFill>
                <a:srgbClr val="FF0000"/>
              </a:solidFill>
            </a:endParaRPr>
          </a:p>
        </p:txBody>
      </p:sp>
      <p:sp>
        <p:nvSpPr>
          <p:cNvPr id="3" name="Content Placeholder 2"/>
          <p:cNvSpPr>
            <a:spLocks noGrp="1"/>
          </p:cNvSpPr>
          <p:nvPr>
            <p:ph idx="1"/>
          </p:nvPr>
        </p:nvSpPr>
        <p:spPr>
          <a:xfrm>
            <a:off x="457200" y="1981200"/>
            <a:ext cx="8293608" cy="4525963"/>
          </a:xfrm>
        </p:spPr>
        <p:txBody>
          <a:bodyPr>
            <a:normAutofit lnSpcReduction="10000"/>
          </a:bodyPr>
          <a:lstStyle/>
          <a:p>
            <a:r>
              <a:rPr lang="en-US" dirty="0" smtClean="0"/>
              <a:t>“Information harvested from Facebook was used in profiling of unwary voters”</a:t>
            </a:r>
          </a:p>
          <a:p>
            <a:r>
              <a:rPr lang="en-US" dirty="0" smtClean="0"/>
              <a:t>“… this allowed </a:t>
            </a:r>
            <a:r>
              <a:rPr lang="en-US" dirty="0"/>
              <a:t>the number crunchers to run tests predicting which types of people would be persuaded by certain kinds of </a:t>
            </a:r>
            <a:r>
              <a:rPr lang="en-US" dirty="0" smtClean="0"/>
              <a:t>appeals”</a:t>
            </a:r>
          </a:p>
          <a:p>
            <a:r>
              <a:rPr lang="en-US" dirty="0" smtClean="0"/>
              <a:t>“this </a:t>
            </a:r>
            <a:r>
              <a:rPr lang="en-US" dirty="0"/>
              <a:t>massive data effort </a:t>
            </a:r>
            <a:r>
              <a:rPr lang="en-US" dirty="0" smtClean="0"/>
              <a:t>remade </a:t>
            </a:r>
            <a:r>
              <a:rPr lang="en-US" dirty="0"/>
              <a:t>the process of targeting </a:t>
            </a:r>
            <a:r>
              <a:rPr lang="en-US" dirty="0" smtClean="0"/>
              <a:t>ads </a:t>
            </a:r>
            <a:r>
              <a:rPr lang="en-US" dirty="0"/>
              <a:t>and created detailed models of swing-state voters that could be used to increase the effectiveness of </a:t>
            </a:r>
            <a:r>
              <a:rPr lang="en-US" dirty="0" smtClean="0"/>
              <a:t>everything”</a:t>
            </a:r>
            <a:endParaRPr lang="en-US" dirty="0"/>
          </a:p>
        </p:txBody>
      </p:sp>
    </p:spTree>
    <p:extLst>
      <p:ext uri="{BB962C8B-B14F-4D97-AF65-F5344CB8AC3E}">
        <p14:creationId xmlns:p14="http://schemas.microsoft.com/office/powerpoint/2010/main" val="828861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
            <a:ext cx="8293608" cy="5943600"/>
          </a:xfrm>
        </p:spPr>
        <p:txBody>
          <a:bodyPr>
            <a:normAutofit fontScale="85000" lnSpcReduction="10000"/>
          </a:bodyPr>
          <a:lstStyle/>
          <a:p>
            <a:r>
              <a:rPr lang="en-US" dirty="0">
                <a:hlinkClick r:id="rId2"/>
              </a:rPr>
              <a:t>NY Times, March 2018, “Firm that Assisted Trump Exploited Data of Millions”</a:t>
            </a:r>
            <a:endParaRPr lang="en-US" dirty="0"/>
          </a:p>
          <a:p>
            <a:pPr lvl="1"/>
            <a:r>
              <a:rPr lang="en-US" dirty="0" smtClean="0"/>
              <a:t>NEGATIVE FRAMING (anti-Trump):  “Information harvested from Facebook was used in profiling of </a:t>
            </a:r>
            <a:r>
              <a:rPr lang="en-US" dirty="0" smtClean="0">
                <a:solidFill>
                  <a:srgbClr val="FF0000"/>
                </a:solidFill>
              </a:rPr>
              <a:t>unwary</a:t>
            </a:r>
            <a:r>
              <a:rPr lang="en-US" dirty="0" smtClean="0"/>
              <a:t> voters”</a:t>
            </a:r>
          </a:p>
          <a:p>
            <a:pPr lvl="1"/>
            <a:endParaRPr lang="en-US" dirty="0"/>
          </a:p>
          <a:p>
            <a:r>
              <a:rPr lang="en-US" dirty="0">
                <a:hlinkClick r:id="rId3"/>
              </a:rPr>
              <a:t>Time magazine, November 2012, “Inside the Secret World of the Data Crunchers Who Helped Obama Win”</a:t>
            </a:r>
            <a:endParaRPr lang="en-US" dirty="0"/>
          </a:p>
          <a:p>
            <a:pPr lvl="1"/>
            <a:r>
              <a:rPr lang="en-US" dirty="0" smtClean="0"/>
              <a:t>NEUTRAL FRAMING:  “… this allowed </a:t>
            </a:r>
            <a:r>
              <a:rPr lang="en-US" dirty="0"/>
              <a:t>the number crunchers to run tests predicting which types of people would be persuaded by certain kinds of </a:t>
            </a:r>
            <a:r>
              <a:rPr lang="en-US" dirty="0" smtClean="0"/>
              <a:t>appeals”</a:t>
            </a:r>
          </a:p>
          <a:p>
            <a:pPr lvl="1"/>
            <a:r>
              <a:rPr lang="en-US" dirty="0" smtClean="0"/>
              <a:t>POSITIVE FRAMING (pro-Obama): “this </a:t>
            </a:r>
            <a:r>
              <a:rPr lang="en-US" dirty="0"/>
              <a:t>massive data effort </a:t>
            </a:r>
            <a:r>
              <a:rPr lang="en-US" dirty="0" smtClean="0"/>
              <a:t>remade </a:t>
            </a:r>
            <a:r>
              <a:rPr lang="en-US" dirty="0"/>
              <a:t>the process of targeting </a:t>
            </a:r>
            <a:r>
              <a:rPr lang="en-US" dirty="0" smtClean="0"/>
              <a:t>ads </a:t>
            </a:r>
            <a:r>
              <a:rPr lang="en-US" dirty="0"/>
              <a:t>and created detailed models of swing-state voters that could be used to </a:t>
            </a:r>
            <a:r>
              <a:rPr lang="en-US" dirty="0">
                <a:solidFill>
                  <a:srgbClr val="FF0000"/>
                </a:solidFill>
              </a:rPr>
              <a:t>increase the effectiveness </a:t>
            </a:r>
            <a:r>
              <a:rPr lang="en-US" dirty="0"/>
              <a:t>of </a:t>
            </a:r>
            <a:r>
              <a:rPr lang="en-US" dirty="0" smtClean="0"/>
              <a:t>everything”</a:t>
            </a:r>
            <a:endParaRPr lang="en-US" dirty="0"/>
          </a:p>
        </p:txBody>
      </p:sp>
    </p:spTree>
    <p:extLst>
      <p:ext uri="{BB962C8B-B14F-4D97-AF65-F5344CB8AC3E}">
        <p14:creationId xmlns:p14="http://schemas.microsoft.com/office/powerpoint/2010/main" val="3660047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The “Filter Bubble” / “Echo Chamber” / “False Consensus Effect”</a:t>
            </a:r>
          </a:p>
        </p:txBody>
      </p:sp>
      <p:sp>
        <p:nvSpPr>
          <p:cNvPr id="3" name="Content Placeholder 2"/>
          <p:cNvSpPr>
            <a:spLocks noGrp="1"/>
          </p:cNvSpPr>
          <p:nvPr>
            <p:ph idx="1"/>
          </p:nvPr>
        </p:nvSpPr>
        <p:spPr/>
        <p:txBody>
          <a:bodyPr>
            <a:normAutofit fontScale="92500" lnSpcReduction="10000"/>
          </a:bodyPr>
          <a:lstStyle/>
          <a:p>
            <a:r>
              <a:rPr lang="en-US" dirty="0"/>
              <a:t>Social media </a:t>
            </a:r>
            <a:r>
              <a:rPr lang="en-US" dirty="0" smtClean="0"/>
              <a:t>algorithms, driven </a:t>
            </a:r>
            <a:r>
              <a:rPr lang="en-US" dirty="0"/>
              <a:t>by “likes,” show each person more of what they </a:t>
            </a:r>
            <a:r>
              <a:rPr lang="en-US" dirty="0" smtClean="0"/>
              <a:t>respond to </a:t>
            </a:r>
            <a:r>
              <a:rPr lang="en-US" dirty="0"/>
              <a:t>positively, confirming their biases, reinforcing their beliefs, and </a:t>
            </a:r>
            <a:r>
              <a:rPr lang="en-US" dirty="0" smtClean="0"/>
              <a:t>encouraging them </a:t>
            </a:r>
            <a:r>
              <a:rPr lang="en-US" dirty="0"/>
              <a:t>to associate online with </a:t>
            </a:r>
            <a:r>
              <a:rPr lang="en-US" dirty="0" smtClean="0"/>
              <a:t>like-minded people</a:t>
            </a:r>
          </a:p>
          <a:p>
            <a:r>
              <a:rPr lang="en-US" dirty="0" smtClean="0">
                <a:solidFill>
                  <a:srgbClr val="FF0000"/>
                </a:solidFill>
              </a:rPr>
              <a:t>Isn’t the business model behind social media (especially Facebook) to enable the creation of groups that will appeal to advertisers?</a:t>
            </a:r>
          </a:p>
          <a:p>
            <a:r>
              <a:rPr lang="en-US" dirty="0"/>
              <a:t>People are not aware </a:t>
            </a:r>
            <a:r>
              <a:rPr lang="en-US" dirty="0" smtClean="0"/>
              <a:t>that they </a:t>
            </a:r>
            <a:r>
              <a:rPr lang="en-US" dirty="0"/>
              <a:t>are seeing a very </a:t>
            </a:r>
            <a:r>
              <a:rPr lang="en-US" dirty="0" smtClean="0"/>
              <a:t>different </a:t>
            </a:r>
            <a:r>
              <a:rPr lang="en-US" dirty="0"/>
              <a:t>set of things than other people </a:t>
            </a:r>
            <a:r>
              <a:rPr lang="en-US" dirty="0" smtClean="0"/>
              <a:t>see</a:t>
            </a:r>
            <a:endParaRPr lang="en-US" dirty="0"/>
          </a:p>
        </p:txBody>
      </p:sp>
    </p:spTree>
    <p:extLst>
      <p:ext uri="{BB962C8B-B14F-4D97-AF65-F5344CB8AC3E}">
        <p14:creationId xmlns:p14="http://schemas.microsoft.com/office/powerpoint/2010/main" val="3882557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143000"/>
            <a:ext cx="6248400" cy="3048000"/>
          </a:xfrm>
        </p:spPr>
        <p:txBody>
          <a:bodyPr>
            <a:normAutofit/>
          </a:bodyPr>
          <a:lstStyle/>
          <a:p>
            <a:pPr marL="0" indent="0" algn="ctr">
              <a:buNone/>
            </a:pPr>
            <a:r>
              <a:rPr lang="en-US" sz="4000" dirty="0" smtClean="0"/>
              <a:t>  </a:t>
            </a:r>
            <a:r>
              <a:rPr lang="en-US" sz="4000" dirty="0">
                <a:solidFill>
                  <a:srgbClr val="FF0000"/>
                </a:solidFill>
              </a:rPr>
              <a:t>“</a:t>
            </a:r>
            <a:r>
              <a:rPr lang="en-US" sz="4000" i="1" dirty="0">
                <a:solidFill>
                  <a:srgbClr val="FF0000"/>
                </a:solidFill>
              </a:rPr>
              <a:t>I don’t know how Trump won the election. No one I know voted for him</a:t>
            </a:r>
            <a:r>
              <a:rPr lang="en-US" sz="4000" dirty="0" smtClean="0">
                <a:solidFill>
                  <a:srgbClr val="FF0000"/>
                </a:solidFill>
              </a:rPr>
              <a:t>”</a:t>
            </a:r>
            <a:endParaRPr lang="en-US" sz="4000" dirty="0"/>
          </a:p>
          <a:p>
            <a:pPr marL="0" indent="0" algn="ctr">
              <a:buNone/>
            </a:pPr>
            <a:r>
              <a:rPr lang="en-US" sz="4000" dirty="0" smtClean="0"/>
              <a:t>-San Francisco voter</a:t>
            </a:r>
            <a:endParaRPr lang="en-US" sz="4000" dirty="0"/>
          </a:p>
        </p:txBody>
      </p:sp>
      <p:sp>
        <p:nvSpPr>
          <p:cNvPr id="2" name="TextBox 1"/>
          <p:cNvSpPr txBox="1"/>
          <p:nvPr/>
        </p:nvSpPr>
        <p:spPr>
          <a:xfrm>
            <a:off x="1066800" y="4876800"/>
            <a:ext cx="7239000" cy="1200329"/>
          </a:xfrm>
          <a:prstGeom prst="rect">
            <a:avLst/>
          </a:prstGeom>
          <a:noFill/>
        </p:spPr>
        <p:txBody>
          <a:bodyPr wrap="square" rtlCol="0">
            <a:spAutoFit/>
          </a:bodyPr>
          <a:lstStyle/>
          <a:p>
            <a:r>
              <a:rPr lang="en-US" sz="3600" b="1" dirty="0" smtClean="0">
                <a:solidFill>
                  <a:srgbClr val="FF0000"/>
                </a:solidFill>
              </a:rPr>
              <a:t>What would a voter in a small town in rural West Virginia say?</a:t>
            </a:r>
            <a:endParaRPr lang="en-US" sz="3600" b="1" dirty="0">
              <a:solidFill>
                <a:srgbClr val="FF0000"/>
              </a:solidFill>
            </a:endParaRPr>
          </a:p>
        </p:txBody>
      </p:sp>
    </p:spTree>
    <p:extLst>
      <p:ext uri="{BB962C8B-B14F-4D97-AF65-F5344CB8AC3E}">
        <p14:creationId xmlns:p14="http://schemas.microsoft.com/office/powerpoint/2010/main" val="2311569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a:t>Course Checkpoint</a:t>
            </a:r>
          </a:p>
        </p:txBody>
      </p:sp>
      <p:sp>
        <p:nvSpPr>
          <p:cNvPr id="3" name="Content Placeholder 2"/>
          <p:cNvSpPr>
            <a:spLocks noGrp="1"/>
          </p:cNvSpPr>
          <p:nvPr>
            <p:ph idx="1"/>
          </p:nvPr>
        </p:nvSpPr>
        <p:spPr>
          <a:xfrm>
            <a:off x="304800" y="1333500"/>
            <a:ext cx="8229600" cy="4525963"/>
          </a:xfrm>
        </p:spPr>
        <p:txBody>
          <a:bodyPr>
            <a:normAutofit/>
          </a:bodyPr>
          <a:lstStyle/>
          <a:p>
            <a:r>
              <a:rPr lang="en-US" dirty="0" smtClean="0"/>
              <a:t>This </a:t>
            </a:r>
            <a:r>
              <a:rPr lang="en-US" dirty="0"/>
              <a:t>is the last lecture in </a:t>
            </a:r>
            <a:r>
              <a:rPr lang="en-US" dirty="0" smtClean="0"/>
              <a:t>the </a:t>
            </a:r>
            <a:r>
              <a:rPr lang="en-US" dirty="0"/>
              <a:t>section of the course on sensemaking in language and </a:t>
            </a:r>
            <a:r>
              <a:rPr lang="en-US" dirty="0" smtClean="0"/>
              <a:t>culture – next lecture we begin the “Individual Context” of Sensemaking and Organizing</a:t>
            </a:r>
          </a:p>
          <a:p>
            <a:r>
              <a:rPr lang="en-US" dirty="0" smtClean="0"/>
              <a:t>This lecture builds a lot on the </a:t>
            </a:r>
            <a:r>
              <a:rPr lang="en-US" dirty="0"/>
              <a:t>p</a:t>
            </a:r>
            <a:r>
              <a:rPr lang="en-US" dirty="0" smtClean="0"/>
              <a:t>revious lecture on structural relationships and social network analysis</a:t>
            </a:r>
          </a:p>
          <a:p>
            <a:endParaRPr lang="en-US" dirty="0"/>
          </a:p>
          <a:p>
            <a:endParaRPr lang="en-US" dirty="0"/>
          </a:p>
        </p:txBody>
      </p:sp>
    </p:spTree>
    <p:extLst>
      <p:ext uri="{BB962C8B-B14F-4D97-AF65-F5344CB8AC3E}">
        <p14:creationId xmlns:p14="http://schemas.microsoft.com/office/powerpoint/2010/main" val="3478674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143000"/>
            <a:ext cx="6248400" cy="3886200"/>
          </a:xfrm>
        </p:spPr>
        <p:txBody>
          <a:bodyPr>
            <a:normAutofit lnSpcReduction="10000"/>
          </a:bodyPr>
          <a:lstStyle/>
          <a:p>
            <a:pPr marL="0" indent="0" algn="ctr">
              <a:buNone/>
            </a:pPr>
            <a:r>
              <a:rPr lang="en-US" sz="4000" dirty="0" smtClean="0"/>
              <a:t>  </a:t>
            </a:r>
            <a:r>
              <a:rPr lang="en-US" sz="4000" dirty="0">
                <a:solidFill>
                  <a:srgbClr val="FF0000"/>
                </a:solidFill>
              </a:rPr>
              <a:t>“</a:t>
            </a:r>
            <a:r>
              <a:rPr lang="en-US" sz="4000" i="1" dirty="0">
                <a:solidFill>
                  <a:srgbClr val="FF0000"/>
                </a:solidFill>
              </a:rPr>
              <a:t>I don’t </a:t>
            </a:r>
            <a:r>
              <a:rPr lang="en-US" sz="4000" i="1" dirty="0" smtClean="0">
                <a:solidFill>
                  <a:srgbClr val="FF0000"/>
                </a:solidFill>
              </a:rPr>
              <a:t>understand how the election was that close. No one I know voted for Clinton</a:t>
            </a:r>
            <a:r>
              <a:rPr lang="en-US" sz="4000" dirty="0" smtClean="0">
                <a:solidFill>
                  <a:srgbClr val="FF0000"/>
                </a:solidFill>
              </a:rPr>
              <a:t>”</a:t>
            </a:r>
          </a:p>
          <a:p>
            <a:pPr marL="0" indent="0" algn="ctr">
              <a:buNone/>
            </a:pPr>
            <a:endParaRPr lang="en-US" sz="4000" dirty="0"/>
          </a:p>
          <a:p>
            <a:pPr marL="0" indent="0" algn="ctr">
              <a:buNone/>
            </a:pPr>
            <a:r>
              <a:rPr lang="en-US" sz="4000" dirty="0" smtClean="0"/>
              <a:t>-small town </a:t>
            </a:r>
            <a:br>
              <a:rPr lang="en-US" sz="4000" dirty="0" smtClean="0"/>
            </a:br>
            <a:r>
              <a:rPr lang="en-US" sz="4000" dirty="0" smtClean="0"/>
              <a:t>West Virginia voter</a:t>
            </a:r>
            <a:endParaRPr lang="en-US" sz="4000" dirty="0"/>
          </a:p>
        </p:txBody>
      </p:sp>
    </p:spTree>
    <p:extLst>
      <p:ext uri="{BB962C8B-B14F-4D97-AF65-F5344CB8AC3E}">
        <p14:creationId xmlns:p14="http://schemas.microsoft.com/office/powerpoint/2010/main" val="1560116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smtClean="0">
                <a:hlinkClick r:id="rId2"/>
              </a:rPr>
              <a:t>YouTube, the Great Radicalizer</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When you watch videos on YouTube, it recommends content that is farther from the mainstream than the point of view of what you watched</a:t>
            </a:r>
          </a:p>
          <a:p>
            <a:pPr marL="0" indent="0">
              <a:buNone/>
            </a:pPr>
            <a:endParaRPr lang="en-US" dirty="0" smtClean="0"/>
          </a:p>
          <a:p>
            <a:pPr marL="0" indent="0">
              <a:buNone/>
            </a:pPr>
            <a:r>
              <a:rPr lang="en-US" dirty="0" smtClean="0"/>
              <a:t>“The </a:t>
            </a:r>
            <a:r>
              <a:rPr lang="en-US" dirty="0"/>
              <a:t>longer people stay on YouTube, the more money Google makes</a:t>
            </a:r>
            <a:r>
              <a:rPr lang="en-US" dirty="0" smtClean="0"/>
              <a:t>.”</a:t>
            </a:r>
            <a:endParaRPr lang="en-US" dirty="0"/>
          </a:p>
          <a:p>
            <a:pPr marL="0" indent="0">
              <a:buNone/>
            </a:pPr>
            <a:r>
              <a:rPr lang="en-US" dirty="0" smtClean="0"/>
              <a:t>“You </a:t>
            </a:r>
            <a:r>
              <a:rPr lang="en-US" dirty="0"/>
              <a:t>are never “hard core” enough for YouTube’s recommendation </a:t>
            </a:r>
            <a:r>
              <a:rPr lang="en-US" dirty="0" smtClean="0"/>
              <a:t>algorithm”</a:t>
            </a:r>
            <a:endParaRPr lang="en-US" dirty="0"/>
          </a:p>
          <a:p>
            <a:endParaRPr lang="en-US" dirty="0"/>
          </a:p>
        </p:txBody>
      </p:sp>
    </p:spTree>
    <p:extLst>
      <p:ext uri="{BB962C8B-B14F-4D97-AF65-F5344CB8AC3E}">
        <p14:creationId xmlns:p14="http://schemas.microsoft.com/office/powerpoint/2010/main" val="3573271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143000"/>
            <a:ext cx="6248400" cy="3886200"/>
          </a:xfrm>
        </p:spPr>
        <p:txBody>
          <a:bodyPr>
            <a:normAutofit fontScale="92500" lnSpcReduction="10000"/>
          </a:bodyPr>
          <a:lstStyle/>
          <a:p>
            <a:pPr marL="0" indent="0" algn="ctr">
              <a:buNone/>
            </a:pPr>
            <a:r>
              <a:rPr lang="en-US" sz="4000" dirty="0" smtClean="0">
                <a:solidFill>
                  <a:srgbClr val="FF0000"/>
                </a:solidFill>
              </a:rPr>
              <a:t>These group properties and the biases we have about information we get from the groups we belong to would matter less if all the information we received was “true”… but it isn’t</a:t>
            </a:r>
          </a:p>
        </p:txBody>
      </p:sp>
    </p:spTree>
    <p:extLst>
      <p:ext uri="{BB962C8B-B14F-4D97-AF65-F5344CB8AC3E}">
        <p14:creationId xmlns:p14="http://schemas.microsoft.com/office/powerpoint/2010/main" val="4209869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932" y="13504"/>
            <a:ext cx="8229600" cy="1143000"/>
          </a:xfrm>
        </p:spPr>
        <p:txBody>
          <a:bodyPr>
            <a:normAutofit/>
          </a:bodyPr>
          <a:lstStyle/>
          <a:p>
            <a:r>
              <a:rPr lang="en-US" b="1" dirty="0" smtClean="0"/>
              <a:t>“Misinformation”</a:t>
            </a:r>
            <a:endParaRPr lang="en-US" b="1" dirty="0"/>
          </a:p>
        </p:txBody>
      </p:sp>
      <p:sp>
        <p:nvSpPr>
          <p:cNvPr id="3" name="Content Placeholder 2"/>
          <p:cNvSpPr>
            <a:spLocks noGrp="1"/>
          </p:cNvSpPr>
          <p:nvPr>
            <p:ph idx="1"/>
          </p:nvPr>
        </p:nvSpPr>
        <p:spPr>
          <a:xfrm>
            <a:off x="514109" y="990600"/>
            <a:ext cx="8686800" cy="4525963"/>
          </a:xfrm>
        </p:spPr>
        <p:txBody>
          <a:bodyPr>
            <a:normAutofit/>
          </a:bodyPr>
          <a:lstStyle/>
          <a:p>
            <a:r>
              <a:rPr lang="en-US" dirty="0" smtClean="0"/>
              <a:t>MISINFORMATION is false </a:t>
            </a:r>
            <a:r>
              <a:rPr lang="en-US" dirty="0"/>
              <a:t>or inaccurate information, especially that which is deliberately intended to </a:t>
            </a:r>
            <a:r>
              <a:rPr lang="en-US" dirty="0" smtClean="0"/>
              <a:t>deceive</a:t>
            </a:r>
          </a:p>
          <a:p>
            <a:r>
              <a:rPr lang="en-US" dirty="0" smtClean="0"/>
              <a:t>Sources of misinformation:</a:t>
            </a:r>
          </a:p>
          <a:p>
            <a:pPr lvl="1"/>
            <a:r>
              <a:rPr lang="en-US" dirty="0"/>
              <a:t>Rumors and </a:t>
            </a:r>
            <a:r>
              <a:rPr lang="en-US" dirty="0" smtClean="0"/>
              <a:t>fiction</a:t>
            </a:r>
          </a:p>
          <a:p>
            <a:pPr lvl="1"/>
            <a:r>
              <a:rPr lang="en-US" dirty="0" smtClean="0"/>
              <a:t>News media that are biased (which is most of them)</a:t>
            </a:r>
          </a:p>
          <a:p>
            <a:pPr lvl="1"/>
            <a:r>
              <a:rPr lang="en-US" dirty="0" smtClean="0"/>
              <a:t>Governments </a:t>
            </a:r>
            <a:r>
              <a:rPr lang="en-US" dirty="0"/>
              <a:t>and politicians (propaganda)</a:t>
            </a:r>
          </a:p>
          <a:p>
            <a:pPr lvl="1"/>
            <a:r>
              <a:rPr lang="en-US" dirty="0"/>
              <a:t>Vested interests (marketing, lobbying)</a:t>
            </a:r>
          </a:p>
          <a:p>
            <a:pPr lvl="1"/>
            <a:endParaRPr lang="en-US" dirty="0"/>
          </a:p>
          <a:p>
            <a:pPr lvl="1"/>
            <a:endParaRPr lang="en-US" dirty="0" smtClean="0"/>
          </a:p>
          <a:p>
            <a:pPr lvl="1"/>
            <a:endParaRPr lang="en-US" dirty="0"/>
          </a:p>
        </p:txBody>
      </p:sp>
      <p:sp>
        <p:nvSpPr>
          <p:cNvPr id="4" name="TextBox 3"/>
          <p:cNvSpPr txBox="1"/>
          <p:nvPr/>
        </p:nvSpPr>
        <p:spPr>
          <a:xfrm>
            <a:off x="304800" y="5638800"/>
            <a:ext cx="8305800" cy="954107"/>
          </a:xfrm>
          <a:prstGeom prst="rect">
            <a:avLst/>
          </a:prstGeom>
          <a:noFill/>
        </p:spPr>
        <p:txBody>
          <a:bodyPr wrap="square" rtlCol="0">
            <a:spAutoFit/>
          </a:bodyPr>
          <a:lstStyle/>
          <a:p>
            <a:r>
              <a:rPr lang="en-US" sz="2800" dirty="0" smtClean="0">
                <a:solidFill>
                  <a:srgbClr val="FF0000"/>
                </a:solidFill>
              </a:rPr>
              <a:t>Why is the Internet especially effective as a mechanism for spreading disinformation?</a:t>
            </a:r>
            <a:endParaRPr lang="en-US" sz="2800" dirty="0">
              <a:solidFill>
                <a:srgbClr val="FF0000"/>
              </a:solidFill>
            </a:endParaRPr>
          </a:p>
        </p:txBody>
      </p:sp>
    </p:spTree>
    <p:extLst>
      <p:ext uri="{BB962C8B-B14F-4D97-AF65-F5344CB8AC3E}">
        <p14:creationId xmlns:p14="http://schemas.microsoft.com/office/powerpoint/2010/main" val="2160729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The Internet and Misinformation</a:t>
            </a: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Lack of conventional “gate-keeping</a:t>
            </a:r>
            <a:r>
              <a:rPr lang="en-US" dirty="0"/>
              <a:t>” </a:t>
            </a:r>
            <a:r>
              <a:rPr lang="en-US" dirty="0" smtClean="0"/>
              <a:t>mechanisms; no “news cycle” (“the 6 o’clock news”) or professional editing</a:t>
            </a:r>
          </a:p>
          <a:p>
            <a:r>
              <a:rPr lang="en-US" dirty="0"/>
              <a:t>Business models that depend more </a:t>
            </a:r>
            <a:r>
              <a:rPr lang="en-US" dirty="0" smtClean="0"/>
              <a:t>on viewing </a:t>
            </a:r>
            <a:r>
              <a:rPr lang="en-US" dirty="0"/>
              <a:t>than on establishing credibility and </a:t>
            </a:r>
            <a:r>
              <a:rPr lang="en-US" dirty="0" smtClean="0"/>
              <a:t>trust</a:t>
            </a:r>
          </a:p>
          <a:p>
            <a:pPr lvl="1"/>
            <a:r>
              <a:rPr lang="en-US" dirty="0" smtClean="0"/>
              <a:t>“Clickbait” rather than informative titles</a:t>
            </a:r>
          </a:p>
          <a:p>
            <a:pPr lvl="1"/>
            <a:r>
              <a:rPr lang="en-US" dirty="0" smtClean="0"/>
              <a:t>“Mainstream media” reporters chase and repeat stories that are trending on social media</a:t>
            </a:r>
          </a:p>
          <a:p>
            <a:r>
              <a:rPr lang="en-US" dirty="0" smtClean="0"/>
              <a:t>Automated spread by algorithms</a:t>
            </a:r>
          </a:p>
          <a:p>
            <a:pPr lvl="1"/>
            <a:r>
              <a:rPr lang="en-US" dirty="0" smtClean="0"/>
              <a:t>Social listening tools </a:t>
            </a:r>
          </a:p>
          <a:p>
            <a:pPr lvl="1"/>
            <a:r>
              <a:rPr lang="en-US" dirty="0" smtClean="0"/>
              <a:t>Bots</a:t>
            </a:r>
          </a:p>
          <a:p>
            <a:pPr lvl="1"/>
            <a:endParaRPr lang="en-US" dirty="0"/>
          </a:p>
          <a:p>
            <a:pPr marL="0" indent="0">
              <a:buNone/>
            </a:pPr>
            <a:endParaRPr lang="en-US" dirty="0" smtClean="0"/>
          </a:p>
        </p:txBody>
      </p:sp>
    </p:spTree>
    <p:extLst>
      <p:ext uri="{BB962C8B-B14F-4D97-AF65-F5344CB8AC3E}">
        <p14:creationId xmlns:p14="http://schemas.microsoft.com/office/powerpoint/2010/main" val="5588323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0"/>
            <a:ext cx="8610600" cy="6384792"/>
          </a:xfrm>
          <a:prstGeom prst="rect">
            <a:avLst/>
          </a:prstGeom>
        </p:spPr>
      </p:pic>
      <p:sp>
        <p:nvSpPr>
          <p:cNvPr id="3" name="TextBox 2"/>
          <p:cNvSpPr txBox="1"/>
          <p:nvPr/>
        </p:nvSpPr>
        <p:spPr>
          <a:xfrm>
            <a:off x="1" y="76200"/>
            <a:ext cx="9143999" cy="461665"/>
          </a:xfrm>
          <a:prstGeom prst="rect">
            <a:avLst/>
          </a:prstGeom>
          <a:noFill/>
        </p:spPr>
        <p:txBody>
          <a:bodyPr wrap="square" rtlCol="0">
            <a:spAutoFit/>
          </a:bodyPr>
          <a:lstStyle/>
          <a:p>
            <a:r>
              <a:rPr lang="en-US" sz="2400" dirty="0" smtClean="0">
                <a:latin typeface="+mj-lt"/>
              </a:rPr>
              <a:t>“MEDIA BIAS CHART</a:t>
            </a:r>
            <a:r>
              <a:rPr lang="en-US" sz="2400" dirty="0">
                <a:latin typeface="+mj-lt"/>
              </a:rPr>
              <a:t>” from </a:t>
            </a:r>
            <a:r>
              <a:rPr lang="en-US" sz="2400" dirty="0" smtClean="0">
                <a:latin typeface="+mj-lt"/>
              </a:rPr>
              <a:t>www.allgeneralizationsarefalse.com</a:t>
            </a:r>
            <a:endParaRPr lang="en-US" sz="2400" dirty="0">
              <a:latin typeface="+mj-lt"/>
            </a:endParaRPr>
          </a:p>
        </p:txBody>
      </p:sp>
    </p:spTree>
    <p:extLst>
      <p:ext uri="{BB962C8B-B14F-4D97-AF65-F5344CB8AC3E}">
        <p14:creationId xmlns:p14="http://schemas.microsoft.com/office/powerpoint/2010/main" val="2002640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08" y="152400"/>
            <a:ext cx="8229600" cy="1143000"/>
          </a:xfrm>
        </p:spPr>
        <p:txBody>
          <a:bodyPr>
            <a:normAutofit/>
          </a:bodyPr>
          <a:lstStyle/>
          <a:p>
            <a:r>
              <a:rPr lang="en-US" b="1" dirty="0"/>
              <a:t>Biased News</a:t>
            </a:r>
          </a:p>
        </p:txBody>
      </p:sp>
      <p:sp>
        <p:nvSpPr>
          <p:cNvPr id="3" name="Content Placeholder 2"/>
          <p:cNvSpPr>
            <a:spLocks noGrp="1"/>
          </p:cNvSpPr>
          <p:nvPr>
            <p:ph idx="1"/>
          </p:nvPr>
        </p:nvSpPr>
        <p:spPr>
          <a:xfrm>
            <a:off x="228600" y="1219200"/>
            <a:ext cx="8446008" cy="4525963"/>
          </a:xfrm>
        </p:spPr>
        <p:txBody>
          <a:bodyPr>
            <a:noAutofit/>
          </a:bodyPr>
          <a:lstStyle/>
          <a:p>
            <a:r>
              <a:rPr lang="en-US" sz="2400" dirty="0" smtClean="0"/>
              <a:t>FRAMING EFFECTS </a:t>
            </a:r>
            <a:r>
              <a:rPr lang="en-US" sz="2400" dirty="0"/>
              <a:t>– News </a:t>
            </a:r>
            <a:r>
              <a:rPr lang="en-US" sz="2400" dirty="0" smtClean="0"/>
              <a:t>providers and commentators typically </a:t>
            </a:r>
            <a:r>
              <a:rPr lang="en-US" sz="2400" dirty="0"/>
              <a:t>frame events in ways </a:t>
            </a:r>
            <a:r>
              <a:rPr lang="en-US" sz="2400" dirty="0" smtClean="0"/>
              <a:t>that highlight provocative aspects, suggest their causes, responses to them, and their political and cultural implications – often to create controversy</a:t>
            </a:r>
          </a:p>
          <a:p>
            <a:pPr lvl="1"/>
            <a:r>
              <a:rPr lang="en-US" sz="2400" dirty="0" smtClean="0"/>
              <a:t>By emphasizing and “labeling” some actors and facts and de-emphasizing others, framing influences not just what people consider newsworthy, but how to think about the news</a:t>
            </a:r>
          </a:p>
          <a:p>
            <a:pPr lvl="1"/>
            <a:r>
              <a:rPr lang="en-US" sz="2400" dirty="0" smtClean="0"/>
              <a:t>Recent examples include the way in which mass violence is often framed as “terrorism” (by organized groups, “lone shooters”, etc.)</a:t>
            </a:r>
          </a:p>
          <a:p>
            <a:r>
              <a:rPr lang="en-US" sz="2400" dirty="0"/>
              <a:t>People are more likely to listen to news that frames things the way they </a:t>
            </a:r>
            <a:r>
              <a:rPr lang="en-US" sz="2400" dirty="0" smtClean="0"/>
              <a:t>like (this is confirmation bias and narrative fallacy) </a:t>
            </a:r>
            <a:endParaRPr lang="en-US" sz="2400" dirty="0"/>
          </a:p>
          <a:p>
            <a:pPr lvl="1"/>
            <a:endParaRPr lang="en-US" sz="2400" dirty="0" smtClean="0"/>
          </a:p>
          <a:p>
            <a:pPr lvl="1"/>
            <a:endParaRPr lang="en-US" sz="2400" dirty="0" smtClean="0"/>
          </a:p>
          <a:p>
            <a:pPr marL="457200" lvl="1" indent="0">
              <a:buNone/>
            </a:pPr>
            <a:endParaRPr lang="en-US" sz="2400" dirty="0" smtClean="0"/>
          </a:p>
        </p:txBody>
      </p:sp>
    </p:spTree>
    <p:extLst>
      <p:ext uri="{BB962C8B-B14F-4D97-AF65-F5344CB8AC3E}">
        <p14:creationId xmlns:p14="http://schemas.microsoft.com/office/powerpoint/2010/main" val="1517070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False equivalence – </a:t>
            </a:r>
            <a:r>
              <a:rPr lang="en-US" b="1" dirty="0" smtClean="0"/>
              <a:t>Desire </a:t>
            </a:r>
            <a:r>
              <a:rPr lang="en-US" b="1" dirty="0"/>
              <a:t>for “balance” when there is none</a:t>
            </a:r>
          </a:p>
        </p:txBody>
      </p:sp>
      <p:sp>
        <p:nvSpPr>
          <p:cNvPr id="3" name="Content Placeholder 2"/>
          <p:cNvSpPr>
            <a:spLocks noGrp="1"/>
          </p:cNvSpPr>
          <p:nvPr>
            <p:ph idx="1"/>
          </p:nvPr>
        </p:nvSpPr>
        <p:spPr>
          <a:xfrm>
            <a:off x="152400" y="1600200"/>
            <a:ext cx="8534400" cy="4525963"/>
          </a:xfrm>
        </p:spPr>
        <p:txBody>
          <a:bodyPr>
            <a:normAutofit lnSpcReduction="10000"/>
          </a:bodyPr>
          <a:lstStyle/>
          <a:p>
            <a:r>
              <a:rPr lang="en-US" dirty="0" smtClean="0"/>
              <a:t>MSM pre-election news coverage was dominated by “scandals” of Trump and Clinton, relatively less comparison of policy</a:t>
            </a:r>
          </a:p>
          <a:p>
            <a:endParaRPr lang="en-US" dirty="0"/>
          </a:p>
          <a:p>
            <a:r>
              <a:rPr lang="en-US" dirty="0" smtClean="0"/>
              <a:t>More </a:t>
            </a:r>
            <a:r>
              <a:rPr lang="en-US" dirty="0"/>
              <a:t>than 95</a:t>
            </a:r>
            <a:r>
              <a:rPr lang="en-US" dirty="0" smtClean="0"/>
              <a:t>% of </a:t>
            </a:r>
            <a:r>
              <a:rPr lang="en-US" dirty="0"/>
              <a:t>actively publishing climate </a:t>
            </a:r>
            <a:r>
              <a:rPr lang="en-US" dirty="0" smtClean="0"/>
              <a:t>scientists agree that global warming is real and caused by human activity, but the </a:t>
            </a:r>
            <a:r>
              <a:rPr lang="en-US" dirty="0"/>
              <a:t>contrarian opinions of </a:t>
            </a:r>
            <a:r>
              <a:rPr lang="en-US" dirty="0" smtClean="0"/>
              <a:t>non-experts </a:t>
            </a:r>
            <a:r>
              <a:rPr lang="en-US" dirty="0"/>
              <a:t>are </a:t>
            </a:r>
            <a:r>
              <a:rPr lang="en-US" dirty="0" smtClean="0"/>
              <a:t>featured prominently </a:t>
            </a:r>
            <a:r>
              <a:rPr lang="en-US" dirty="0"/>
              <a:t>in the </a:t>
            </a:r>
            <a:r>
              <a:rPr lang="en-US" dirty="0" smtClean="0"/>
              <a:t>media</a:t>
            </a:r>
            <a:endParaRPr lang="en-US" dirty="0"/>
          </a:p>
        </p:txBody>
      </p:sp>
    </p:spTree>
    <p:extLst>
      <p:ext uri="{BB962C8B-B14F-4D97-AF65-F5344CB8AC3E}">
        <p14:creationId xmlns:p14="http://schemas.microsoft.com/office/powerpoint/2010/main" val="344591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47103"/>
            <a:ext cx="8229600" cy="1143000"/>
          </a:xfrm>
        </p:spPr>
        <p:txBody>
          <a:bodyPr>
            <a:noAutofit/>
          </a:bodyPr>
          <a:lstStyle/>
          <a:p>
            <a:r>
              <a:rPr lang="en-US" sz="3200" b="1" dirty="0"/>
              <a:t>News Media Often Oversimplify, Misrepresent, or Overdramatize Scientific Results</a:t>
            </a:r>
          </a:p>
        </p:txBody>
      </p:sp>
      <p:sp>
        <p:nvSpPr>
          <p:cNvPr id="3" name="Content Placeholder 2"/>
          <p:cNvSpPr>
            <a:spLocks noGrp="1"/>
          </p:cNvSpPr>
          <p:nvPr>
            <p:ph idx="1"/>
          </p:nvPr>
        </p:nvSpPr>
        <p:spPr>
          <a:xfrm>
            <a:off x="457199" y="1765899"/>
            <a:ext cx="8229600" cy="4525963"/>
          </a:xfrm>
        </p:spPr>
        <p:txBody>
          <a:bodyPr/>
          <a:lstStyle/>
          <a:p>
            <a:endParaRPr lang="en-US" dirty="0"/>
          </a:p>
          <a:p>
            <a:endParaRPr lang="en-US" dirty="0"/>
          </a:p>
        </p:txBody>
      </p:sp>
      <p:pic>
        <p:nvPicPr>
          <p:cNvPr id="4" name="Picture 3"/>
          <p:cNvPicPr>
            <a:picLocks noChangeAspect="1"/>
          </p:cNvPicPr>
          <p:nvPr/>
        </p:nvPicPr>
        <p:blipFill>
          <a:blip r:embed="rId3"/>
          <a:stretch>
            <a:fillRect/>
          </a:stretch>
        </p:blipFill>
        <p:spPr>
          <a:xfrm>
            <a:off x="1074515" y="1717167"/>
            <a:ext cx="7620000" cy="2286000"/>
          </a:xfrm>
          <a:prstGeom prst="rect">
            <a:avLst/>
          </a:prstGeom>
        </p:spPr>
      </p:pic>
      <p:pic>
        <p:nvPicPr>
          <p:cNvPr id="5" name="Picture 4"/>
          <p:cNvPicPr>
            <a:picLocks noChangeAspect="1"/>
          </p:cNvPicPr>
          <p:nvPr/>
        </p:nvPicPr>
        <p:blipFill>
          <a:blip r:embed="rId4"/>
          <a:stretch>
            <a:fillRect/>
          </a:stretch>
        </p:blipFill>
        <p:spPr>
          <a:xfrm>
            <a:off x="990600" y="4054937"/>
            <a:ext cx="6462713" cy="2288695"/>
          </a:xfrm>
          <a:prstGeom prst="rect">
            <a:avLst/>
          </a:prstGeom>
        </p:spPr>
      </p:pic>
    </p:spTree>
    <p:extLst>
      <p:ext uri="{BB962C8B-B14F-4D97-AF65-F5344CB8AC3E}">
        <p14:creationId xmlns:p14="http://schemas.microsoft.com/office/powerpoint/2010/main" val="31590506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736"/>
            <a:ext cx="8229600" cy="1143000"/>
          </a:xfrm>
        </p:spPr>
        <p:txBody>
          <a:bodyPr/>
          <a:lstStyle/>
          <a:p>
            <a:r>
              <a:rPr lang="en-US" b="1" dirty="0" smtClean="0"/>
              <a:t>Fake News</a:t>
            </a:r>
            <a:endParaRPr lang="en-US" b="1" dirty="0"/>
          </a:p>
        </p:txBody>
      </p:sp>
      <p:sp>
        <p:nvSpPr>
          <p:cNvPr id="3" name="Content Placeholder 2"/>
          <p:cNvSpPr>
            <a:spLocks noGrp="1"/>
          </p:cNvSpPr>
          <p:nvPr>
            <p:ph idx="1"/>
          </p:nvPr>
        </p:nvSpPr>
        <p:spPr>
          <a:xfrm>
            <a:off x="457200" y="1219200"/>
            <a:ext cx="8229600" cy="4525963"/>
          </a:xfrm>
        </p:spPr>
        <p:txBody>
          <a:bodyPr>
            <a:normAutofit fontScale="92500" lnSpcReduction="20000"/>
          </a:bodyPr>
          <a:lstStyle/>
          <a:p>
            <a:r>
              <a:rPr lang="en-US" dirty="0" smtClean="0"/>
              <a:t>Fake </a:t>
            </a:r>
            <a:r>
              <a:rPr lang="en-US" dirty="0"/>
              <a:t>news websites </a:t>
            </a:r>
            <a:r>
              <a:rPr lang="en-US" dirty="0" smtClean="0"/>
              <a:t>publish news that is objectively false while seeking to </a:t>
            </a:r>
            <a:r>
              <a:rPr lang="en-US" dirty="0"/>
              <a:t>be perceived as legitimate and taken at face value, often for financial or political </a:t>
            </a:r>
            <a:r>
              <a:rPr lang="en-US" dirty="0" smtClean="0"/>
              <a:t>gain</a:t>
            </a:r>
          </a:p>
          <a:p>
            <a:r>
              <a:rPr lang="en-US" dirty="0" smtClean="0"/>
              <a:t>When there are multiple interpretations of some event, fake news sites provide an unrepresentative sample</a:t>
            </a:r>
          </a:p>
          <a:p>
            <a:r>
              <a:rPr lang="en-US" dirty="0" smtClean="0"/>
              <a:t>However, because politicians are increasingly labeling </a:t>
            </a:r>
            <a:r>
              <a:rPr lang="en-US" dirty="0"/>
              <a:t>news sources that do </a:t>
            </a:r>
            <a:r>
              <a:rPr lang="en-US" dirty="0" smtClean="0"/>
              <a:t>not support </a:t>
            </a:r>
            <a:r>
              <a:rPr lang="en-US" dirty="0"/>
              <a:t>their positions as </a:t>
            </a:r>
            <a:r>
              <a:rPr lang="en-US" dirty="0" smtClean="0"/>
              <a:t>fake </a:t>
            </a:r>
            <a:r>
              <a:rPr lang="en-US" dirty="0"/>
              <a:t>news</a:t>
            </a:r>
            <a:r>
              <a:rPr lang="en-US" dirty="0" smtClean="0"/>
              <a:t>, the </a:t>
            </a:r>
            <a:r>
              <a:rPr lang="en-US" dirty="0"/>
              <a:t>term </a:t>
            </a:r>
            <a:r>
              <a:rPr lang="en-US" dirty="0" smtClean="0"/>
              <a:t>no longer reflects the actual veracity of the information</a:t>
            </a:r>
          </a:p>
        </p:txBody>
      </p:sp>
    </p:spTree>
    <p:extLst>
      <p:ext uri="{BB962C8B-B14F-4D97-AF65-F5344CB8AC3E}">
        <p14:creationId xmlns:p14="http://schemas.microsoft.com/office/powerpoint/2010/main" val="2042076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Where do </a:t>
            </a:r>
            <a:r>
              <a:rPr lang="en-US" b="1" i="1" dirty="0" smtClean="0">
                <a:solidFill>
                  <a:srgbClr val="FF0000"/>
                </a:solidFill>
              </a:rPr>
              <a:t>you</a:t>
            </a:r>
            <a:r>
              <a:rPr lang="en-US" b="1" dirty="0" smtClean="0">
                <a:solidFill>
                  <a:srgbClr val="FF0000"/>
                </a:solidFill>
              </a:rPr>
              <a:t> get your news?</a:t>
            </a:r>
            <a:endParaRPr lang="en-US" b="1" dirty="0">
              <a:solidFill>
                <a:srgbClr val="FF0000"/>
              </a:solidFill>
            </a:endParaRPr>
          </a:p>
        </p:txBody>
      </p:sp>
      <p:sp>
        <p:nvSpPr>
          <p:cNvPr id="3" name="Content Placeholder 2"/>
          <p:cNvSpPr>
            <a:spLocks noGrp="1"/>
          </p:cNvSpPr>
          <p:nvPr>
            <p:ph idx="1"/>
          </p:nvPr>
        </p:nvSpPr>
        <p:spPr>
          <a:xfrm>
            <a:off x="685800" y="1417638"/>
            <a:ext cx="8229600" cy="4525963"/>
          </a:xfrm>
        </p:spPr>
        <p:txBody>
          <a:bodyPr>
            <a:normAutofit fontScale="85000" lnSpcReduction="20000"/>
          </a:bodyPr>
          <a:lstStyle/>
          <a:p>
            <a:pPr marL="0" indent="0">
              <a:buNone/>
            </a:pPr>
            <a:r>
              <a:rPr lang="en-US" dirty="0" smtClean="0"/>
              <a:t>From Facebook</a:t>
            </a:r>
          </a:p>
          <a:p>
            <a:pPr marL="0" indent="0">
              <a:buNone/>
            </a:pPr>
            <a:r>
              <a:rPr lang="en-US" dirty="0" smtClean="0"/>
              <a:t>From Twitter</a:t>
            </a:r>
          </a:p>
          <a:p>
            <a:pPr marL="0" indent="0">
              <a:buNone/>
            </a:pPr>
            <a:r>
              <a:rPr lang="en-US" dirty="0" smtClean="0"/>
              <a:t>Directly from “original fact reporting” or “mainstream media” sources like NY Times, Wall Street Journal, Reuters, Bloomberg, Economist</a:t>
            </a:r>
          </a:p>
          <a:p>
            <a:pPr marL="0" indent="0">
              <a:buNone/>
            </a:pPr>
            <a:r>
              <a:rPr lang="en-US" dirty="0" smtClean="0"/>
              <a:t>Directly from “news interpreters” like CNN, Fox, Huffington Post, Slate (which have some bias)</a:t>
            </a:r>
          </a:p>
          <a:p>
            <a:pPr marL="0" indent="0">
              <a:buNone/>
            </a:pPr>
            <a:r>
              <a:rPr lang="en-US" dirty="0" smtClean="0"/>
              <a:t>From “clearly partisan” sources (which make their bias explicit)</a:t>
            </a:r>
          </a:p>
          <a:p>
            <a:pPr marL="0" indent="0">
              <a:buNone/>
            </a:pPr>
            <a:endParaRPr lang="en-US" dirty="0"/>
          </a:p>
          <a:p>
            <a:pPr marL="0" indent="0">
              <a:buNone/>
            </a:pPr>
            <a:r>
              <a:rPr lang="en-US" dirty="0" smtClean="0"/>
              <a:t>I don’t pay much attention to news</a:t>
            </a:r>
          </a:p>
        </p:txBody>
      </p:sp>
      <p:sp>
        <p:nvSpPr>
          <p:cNvPr id="5" name="Rectangle 4"/>
          <p:cNvSpPr/>
          <p:nvPr/>
        </p:nvSpPr>
        <p:spPr>
          <a:xfrm>
            <a:off x="266700" y="1434518"/>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88885" y="1928325"/>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85940" y="3584108"/>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66700" y="4434490"/>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85940" y="5275398"/>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288885" y="2487146"/>
            <a:ext cx="256054" cy="256054"/>
          </a:xfrm>
          <a:prstGeom prst="rect">
            <a:avLst/>
          </a:prstGeom>
        </p:spPr>
      </p:pic>
    </p:spTree>
    <p:extLst>
      <p:ext uri="{BB962C8B-B14F-4D97-AF65-F5344CB8AC3E}">
        <p14:creationId xmlns:p14="http://schemas.microsoft.com/office/powerpoint/2010/main" val="25361130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533400"/>
            <a:ext cx="6245272" cy="6024562"/>
          </a:xfrm>
          <a:prstGeom prst="rect">
            <a:avLst/>
          </a:prstGeom>
        </p:spPr>
      </p:pic>
      <p:sp>
        <p:nvSpPr>
          <p:cNvPr id="3" name="TextBox 2"/>
          <p:cNvSpPr txBox="1"/>
          <p:nvPr/>
        </p:nvSpPr>
        <p:spPr>
          <a:xfrm>
            <a:off x="152400" y="762000"/>
            <a:ext cx="2286000" cy="2308324"/>
          </a:xfrm>
          <a:prstGeom prst="rect">
            <a:avLst/>
          </a:prstGeom>
          <a:noFill/>
        </p:spPr>
        <p:txBody>
          <a:bodyPr wrap="square" rtlCol="0">
            <a:spAutoFit/>
          </a:bodyPr>
          <a:lstStyle/>
          <a:p>
            <a:pPr algn="ctr">
              <a:spcBef>
                <a:spcPct val="0"/>
              </a:spcBef>
            </a:pPr>
            <a:r>
              <a:rPr lang="en-US" sz="3600" b="1" dirty="0">
                <a:latin typeface="+mj-lt"/>
                <a:ea typeface="+mj-ea"/>
                <a:cs typeface="+mj-cs"/>
              </a:rPr>
              <a:t>Obama’s Kenyan Birth Certificate</a:t>
            </a:r>
          </a:p>
        </p:txBody>
      </p:sp>
      <p:sp>
        <p:nvSpPr>
          <p:cNvPr id="4" name="TextBox 3"/>
          <p:cNvSpPr txBox="1"/>
          <p:nvPr/>
        </p:nvSpPr>
        <p:spPr>
          <a:xfrm>
            <a:off x="152400" y="3849826"/>
            <a:ext cx="2286000" cy="2308324"/>
          </a:xfrm>
          <a:prstGeom prst="rect">
            <a:avLst/>
          </a:prstGeom>
          <a:noFill/>
        </p:spPr>
        <p:txBody>
          <a:bodyPr wrap="square" rtlCol="0">
            <a:spAutoFit/>
          </a:bodyPr>
          <a:lstStyle/>
          <a:p>
            <a:r>
              <a:rPr lang="en-US" sz="2400" i="1" dirty="0" smtClean="0">
                <a:solidFill>
                  <a:srgbClr val="FF0000"/>
                </a:solidFill>
              </a:rPr>
              <a:t>Does any part of this document NOT look authentic to you? Look closely</a:t>
            </a:r>
            <a:endParaRPr lang="en-US" sz="2400" i="1" dirty="0">
              <a:solidFill>
                <a:srgbClr val="FF0000"/>
              </a:solidFill>
            </a:endParaRPr>
          </a:p>
        </p:txBody>
      </p:sp>
    </p:spTree>
    <p:extLst>
      <p:ext uri="{BB962C8B-B14F-4D97-AF65-F5344CB8AC3E}">
        <p14:creationId xmlns:p14="http://schemas.microsoft.com/office/powerpoint/2010/main" val="11278900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The Fake News Problem</a:t>
            </a:r>
            <a:endParaRPr lang="en-US" b="1" dirty="0"/>
          </a:p>
        </p:txBody>
      </p:sp>
      <p:sp>
        <p:nvSpPr>
          <p:cNvPr id="3" name="Content Placeholder 2"/>
          <p:cNvSpPr>
            <a:spLocks noGrp="1"/>
          </p:cNvSpPr>
          <p:nvPr>
            <p:ph idx="1"/>
          </p:nvPr>
        </p:nvSpPr>
        <p:spPr>
          <a:xfrm>
            <a:off x="460248" y="1066800"/>
            <a:ext cx="8229600" cy="5562600"/>
          </a:xfrm>
        </p:spPr>
        <p:txBody>
          <a:bodyPr>
            <a:normAutofit fontScale="85000" lnSpcReduction="20000"/>
          </a:bodyPr>
          <a:lstStyle/>
          <a:p>
            <a:r>
              <a:rPr lang="en-US" dirty="0"/>
              <a:t>It’s been over </a:t>
            </a:r>
            <a:r>
              <a:rPr lang="en-US" dirty="0" smtClean="0"/>
              <a:t>two years since </a:t>
            </a:r>
            <a:r>
              <a:rPr lang="en-US" dirty="0"/>
              <a:t>the </a:t>
            </a:r>
            <a:r>
              <a:rPr lang="en-US" dirty="0" smtClean="0"/>
              <a:t>2016 US </a:t>
            </a:r>
            <a:r>
              <a:rPr lang="en-US" dirty="0"/>
              <a:t>election, and nearly two years after Brexit in the UK. Both events raised the profile of just how strategically placed, biased or plainly wrong stories might have influenced people’s voting in those pivotal </a:t>
            </a:r>
            <a:r>
              <a:rPr lang="en-US" dirty="0" smtClean="0"/>
              <a:t>events</a:t>
            </a:r>
          </a:p>
          <a:p>
            <a:r>
              <a:rPr lang="en-US" dirty="0" smtClean="0">
                <a:solidFill>
                  <a:srgbClr val="FF0000"/>
                </a:solidFill>
              </a:rPr>
              <a:t>Is fake news (choose one or more):</a:t>
            </a:r>
          </a:p>
          <a:p>
            <a:pPr marL="857250" lvl="2" indent="0">
              <a:buNone/>
            </a:pPr>
            <a:r>
              <a:rPr lang="en-US" sz="2800" dirty="0" smtClean="0">
                <a:solidFill>
                  <a:srgbClr val="FF0000"/>
                </a:solidFill>
              </a:rPr>
              <a:t>A public relations problem for Facebook, Twitter, Instagram, and Google?</a:t>
            </a:r>
          </a:p>
          <a:p>
            <a:pPr marL="857250" lvl="2" indent="0">
              <a:buNone/>
            </a:pPr>
            <a:r>
              <a:rPr lang="en-US" sz="2800" dirty="0" smtClean="0">
                <a:solidFill>
                  <a:srgbClr val="FF0000"/>
                </a:solidFill>
              </a:rPr>
              <a:t>A potential business and legal risk for these firms </a:t>
            </a:r>
            <a:r>
              <a:rPr lang="en-US" sz="2800" dirty="0">
                <a:solidFill>
                  <a:srgbClr val="FF0000"/>
                </a:solidFill>
              </a:rPr>
              <a:t>if not </a:t>
            </a:r>
            <a:r>
              <a:rPr lang="en-US" sz="2800" dirty="0" smtClean="0">
                <a:solidFill>
                  <a:srgbClr val="FF0000"/>
                </a:solidFill>
              </a:rPr>
              <a:t>checked?</a:t>
            </a:r>
          </a:p>
          <a:p>
            <a:pPr marL="857250" lvl="2" indent="0">
              <a:buNone/>
            </a:pPr>
            <a:r>
              <a:rPr lang="en-US" sz="2800" dirty="0" smtClean="0">
                <a:solidFill>
                  <a:srgbClr val="FF0000"/>
                </a:solidFill>
              </a:rPr>
              <a:t>A problem for individuals because they might be induced to make decisions not in their best interests</a:t>
            </a:r>
          </a:p>
          <a:p>
            <a:pPr marL="857250" lvl="2" indent="0">
              <a:buNone/>
            </a:pPr>
            <a:r>
              <a:rPr lang="en-US" sz="2800" dirty="0" smtClean="0">
                <a:solidFill>
                  <a:srgbClr val="FF0000"/>
                </a:solidFill>
              </a:rPr>
              <a:t>A national and international political crisis that is destabilizing democratic processes and causing decisions to be made that are not in the best interests of society or the world</a:t>
            </a:r>
            <a:endParaRPr lang="en-US" sz="2800" dirty="0">
              <a:solidFill>
                <a:srgbClr val="FF0000"/>
              </a:solidFill>
            </a:endParaRPr>
          </a:p>
        </p:txBody>
      </p:sp>
      <p:pic>
        <p:nvPicPr>
          <p:cNvPr id="4" name="Picture 3"/>
          <p:cNvPicPr>
            <a:picLocks noChangeAspect="1"/>
          </p:cNvPicPr>
          <p:nvPr/>
        </p:nvPicPr>
        <p:blipFill>
          <a:blip r:embed="rId3"/>
          <a:stretch>
            <a:fillRect/>
          </a:stretch>
        </p:blipFill>
        <p:spPr>
          <a:xfrm>
            <a:off x="865621" y="3276600"/>
            <a:ext cx="249958" cy="249958"/>
          </a:xfrm>
          <a:prstGeom prst="rect">
            <a:avLst/>
          </a:prstGeom>
        </p:spPr>
      </p:pic>
      <p:pic>
        <p:nvPicPr>
          <p:cNvPr id="5" name="Picture 4"/>
          <p:cNvPicPr>
            <a:picLocks noChangeAspect="1"/>
          </p:cNvPicPr>
          <p:nvPr/>
        </p:nvPicPr>
        <p:blipFill>
          <a:blip r:embed="rId3"/>
          <a:stretch>
            <a:fillRect/>
          </a:stretch>
        </p:blipFill>
        <p:spPr>
          <a:xfrm>
            <a:off x="865621" y="3914574"/>
            <a:ext cx="249958" cy="249958"/>
          </a:xfrm>
          <a:prstGeom prst="rect">
            <a:avLst/>
          </a:prstGeom>
        </p:spPr>
      </p:pic>
      <p:pic>
        <p:nvPicPr>
          <p:cNvPr id="6" name="Picture 5"/>
          <p:cNvPicPr>
            <a:picLocks noChangeAspect="1"/>
          </p:cNvPicPr>
          <p:nvPr/>
        </p:nvPicPr>
        <p:blipFill>
          <a:blip r:embed="rId3"/>
          <a:stretch>
            <a:fillRect/>
          </a:stretch>
        </p:blipFill>
        <p:spPr>
          <a:xfrm>
            <a:off x="865621" y="4724400"/>
            <a:ext cx="249958" cy="249958"/>
          </a:xfrm>
          <a:prstGeom prst="rect">
            <a:avLst/>
          </a:prstGeom>
        </p:spPr>
      </p:pic>
      <p:pic>
        <p:nvPicPr>
          <p:cNvPr id="7" name="Picture 6"/>
          <p:cNvPicPr>
            <a:picLocks noChangeAspect="1"/>
          </p:cNvPicPr>
          <p:nvPr/>
        </p:nvPicPr>
        <p:blipFill>
          <a:blip r:embed="rId3"/>
          <a:stretch>
            <a:fillRect/>
          </a:stretch>
        </p:blipFill>
        <p:spPr>
          <a:xfrm>
            <a:off x="865621" y="5324274"/>
            <a:ext cx="249958" cy="249958"/>
          </a:xfrm>
          <a:prstGeom prst="rect">
            <a:avLst/>
          </a:prstGeom>
        </p:spPr>
      </p:pic>
    </p:spTree>
    <p:extLst>
      <p:ext uri="{BB962C8B-B14F-4D97-AF65-F5344CB8AC3E}">
        <p14:creationId xmlns:p14="http://schemas.microsoft.com/office/powerpoint/2010/main" val="4652922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15000"/>
          </a:xfrm>
        </p:spPr>
        <p:txBody>
          <a:bodyPr>
            <a:normAutofit fontScale="92500" lnSpcReduction="10000"/>
          </a:bodyPr>
          <a:lstStyle/>
          <a:p>
            <a:pPr marL="0" indent="0">
              <a:buNone/>
            </a:pPr>
            <a:r>
              <a:rPr lang="en-US" dirty="0" smtClean="0">
                <a:solidFill>
                  <a:srgbClr val="FF0000"/>
                </a:solidFill>
              </a:rPr>
              <a:t>MY ANSWER TO QUESTION ON PREVIOUS SLIDE:</a:t>
            </a:r>
          </a:p>
          <a:p>
            <a:pPr marL="0" indent="0">
              <a:buNone/>
            </a:pPr>
            <a:r>
              <a:rPr lang="en-US" dirty="0">
                <a:solidFill>
                  <a:srgbClr val="FF0000"/>
                </a:solidFill>
              </a:rPr>
              <a:t>	</a:t>
            </a:r>
            <a:r>
              <a:rPr lang="en-US" dirty="0" smtClean="0">
                <a:solidFill>
                  <a:srgbClr val="FF0000"/>
                </a:solidFill>
              </a:rPr>
              <a:t>All of the above</a:t>
            </a:r>
          </a:p>
          <a:p>
            <a:pPr marL="0" indent="0">
              <a:buNone/>
            </a:pPr>
            <a:endParaRPr lang="en-US" dirty="0"/>
          </a:p>
          <a:p>
            <a:pPr marL="0" indent="0">
              <a:buNone/>
            </a:pPr>
            <a:r>
              <a:rPr lang="en-US" dirty="0" smtClean="0"/>
              <a:t>“Fake news is simply the most unsavory face of the business model that drives much of the Internet economy…  The tools of disinformation and propaganda are the very same tools that are routinely used by businesses and ad agencies to track and influence their customers.”</a:t>
            </a:r>
          </a:p>
          <a:p>
            <a:pPr marL="0" indent="0">
              <a:buNone/>
            </a:pPr>
            <a:endParaRPr lang="en-US" dirty="0"/>
          </a:p>
          <a:p>
            <a:pPr marL="0" indent="0" algn="ctr">
              <a:buNone/>
            </a:pPr>
            <a:r>
              <a:rPr lang="en-US" dirty="0" smtClean="0"/>
              <a:t>- Tim O’Reilly. WTF, Chapter 10. </a:t>
            </a:r>
            <a:br>
              <a:rPr lang="en-US" dirty="0" smtClean="0"/>
            </a:br>
            <a:r>
              <a:rPr lang="en-US" dirty="0" smtClean="0"/>
              <a:t>“Media in the Age of Algorithms”</a:t>
            </a:r>
            <a:endParaRPr lang="en-US" dirty="0"/>
          </a:p>
        </p:txBody>
      </p:sp>
      <p:sp>
        <p:nvSpPr>
          <p:cNvPr id="2" name="Rectangle 1"/>
          <p:cNvSpPr/>
          <p:nvPr/>
        </p:nvSpPr>
        <p:spPr>
          <a:xfrm>
            <a:off x="381000" y="685800"/>
            <a:ext cx="77724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283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Facebook and Fake News</a:t>
            </a:r>
            <a:endParaRPr lang="en-US" b="1" dirty="0"/>
          </a:p>
        </p:txBody>
      </p:sp>
      <p:sp>
        <p:nvSpPr>
          <p:cNvPr id="3" name="Content Placeholder 2"/>
          <p:cNvSpPr>
            <a:spLocks noGrp="1"/>
          </p:cNvSpPr>
          <p:nvPr>
            <p:ph idx="1"/>
          </p:nvPr>
        </p:nvSpPr>
        <p:spPr>
          <a:xfrm>
            <a:off x="493776" y="1371600"/>
            <a:ext cx="8229600" cy="4525963"/>
          </a:xfrm>
        </p:spPr>
        <p:txBody>
          <a:bodyPr>
            <a:normAutofit fontScale="85000" lnSpcReduction="10000"/>
          </a:bodyPr>
          <a:lstStyle/>
          <a:p>
            <a:r>
              <a:rPr lang="en-US" dirty="0" smtClean="0"/>
              <a:t>In 2016, many Facebook </a:t>
            </a:r>
            <a:r>
              <a:rPr lang="en-US" dirty="0"/>
              <a:t>and Instagram political ads </a:t>
            </a:r>
            <a:r>
              <a:rPr lang="en-US" dirty="0" smtClean="0"/>
              <a:t>were </a:t>
            </a:r>
            <a:r>
              <a:rPr lang="en-US" dirty="0"/>
              <a:t>bought by entities linked to the Russian </a:t>
            </a:r>
            <a:r>
              <a:rPr lang="en-US" dirty="0" smtClean="0"/>
              <a:t>government</a:t>
            </a:r>
          </a:p>
          <a:p>
            <a:r>
              <a:rPr lang="en-US" dirty="0"/>
              <a:t>Facebook estimates that 10 million people saw the paid ads and up to 150 million people saw other content from the fake </a:t>
            </a:r>
            <a:r>
              <a:rPr lang="en-US" dirty="0" smtClean="0"/>
              <a:t>accounts</a:t>
            </a:r>
          </a:p>
          <a:p>
            <a:r>
              <a:rPr lang="en-US" dirty="0" smtClean="0"/>
              <a:t>The </a:t>
            </a:r>
            <a:r>
              <a:rPr lang="en-US" dirty="0"/>
              <a:t>ads appealed to divisions in American society, often falling along political and identity-based fault </a:t>
            </a:r>
            <a:r>
              <a:rPr lang="en-US" dirty="0" smtClean="0"/>
              <a:t>lines using fake accounts </a:t>
            </a:r>
            <a:r>
              <a:rPr lang="en-US" dirty="0"/>
              <a:t>with names like United Muslims of America, Blacktivist, and LGBT United that resembled actual Facebook </a:t>
            </a:r>
            <a:r>
              <a:rPr lang="en-US" dirty="0" smtClean="0"/>
              <a:t>groups</a:t>
            </a:r>
            <a:endParaRPr lang="en-US" dirty="0"/>
          </a:p>
        </p:txBody>
      </p:sp>
    </p:spTree>
    <p:extLst>
      <p:ext uri="{BB962C8B-B14F-4D97-AF65-F5344CB8AC3E}">
        <p14:creationId xmlns:p14="http://schemas.microsoft.com/office/powerpoint/2010/main" val="176616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5081024" cy="6248400"/>
          </a:xfrm>
          <a:prstGeom prst="rect">
            <a:avLst/>
          </a:prstGeom>
        </p:spPr>
      </p:pic>
      <p:pic>
        <p:nvPicPr>
          <p:cNvPr id="4" name="Picture 3"/>
          <p:cNvPicPr>
            <a:picLocks noChangeAspect="1"/>
          </p:cNvPicPr>
          <p:nvPr/>
        </p:nvPicPr>
        <p:blipFill>
          <a:blip r:embed="rId3"/>
          <a:stretch>
            <a:fillRect/>
          </a:stretch>
        </p:blipFill>
        <p:spPr>
          <a:xfrm>
            <a:off x="5181600" y="3124200"/>
            <a:ext cx="3453375" cy="3535879"/>
          </a:xfrm>
          <a:prstGeom prst="rect">
            <a:avLst/>
          </a:prstGeom>
        </p:spPr>
      </p:pic>
      <p:sp>
        <p:nvSpPr>
          <p:cNvPr id="5" name="TextBox 4"/>
          <p:cNvSpPr txBox="1"/>
          <p:nvPr/>
        </p:nvSpPr>
        <p:spPr>
          <a:xfrm>
            <a:off x="5486400" y="664464"/>
            <a:ext cx="2971800" cy="1815882"/>
          </a:xfrm>
          <a:prstGeom prst="rect">
            <a:avLst/>
          </a:prstGeom>
          <a:noFill/>
        </p:spPr>
        <p:txBody>
          <a:bodyPr wrap="square" rtlCol="0">
            <a:spAutoFit/>
          </a:bodyPr>
          <a:lstStyle/>
          <a:p>
            <a:r>
              <a:rPr lang="en-US" sz="2800" dirty="0"/>
              <a:t>“Army of Jesus” </a:t>
            </a:r>
            <a:r>
              <a:rPr lang="en-US" sz="2800" dirty="0" smtClean="0"/>
              <a:t>group on Facebook had </a:t>
            </a:r>
            <a:r>
              <a:rPr lang="en-US" sz="2800" dirty="0"/>
              <a:t>217,000 </a:t>
            </a:r>
            <a:r>
              <a:rPr lang="en-US" sz="2800" dirty="0" smtClean="0"/>
              <a:t>followers in 2016</a:t>
            </a:r>
            <a:endParaRPr lang="en-US" sz="2800" dirty="0"/>
          </a:p>
        </p:txBody>
      </p:sp>
    </p:spTree>
    <p:extLst>
      <p:ext uri="{BB962C8B-B14F-4D97-AF65-F5344CB8AC3E}">
        <p14:creationId xmlns:p14="http://schemas.microsoft.com/office/powerpoint/2010/main" val="21783472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304800"/>
            <a:ext cx="6118419" cy="6024128"/>
          </a:xfrm>
          <a:prstGeom prst="rect">
            <a:avLst/>
          </a:prstGeom>
        </p:spPr>
      </p:pic>
      <p:sp>
        <p:nvSpPr>
          <p:cNvPr id="2" name="Rectangle 1"/>
          <p:cNvSpPr/>
          <p:nvPr/>
        </p:nvSpPr>
        <p:spPr>
          <a:xfrm>
            <a:off x="6705600" y="1219200"/>
            <a:ext cx="2286000" cy="3108543"/>
          </a:xfrm>
          <a:prstGeom prst="rect">
            <a:avLst/>
          </a:prstGeom>
        </p:spPr>
        <p:txBody>
          <a:bodyPr wrap="square">
            <a:spAutoFit/>
          </a:bodyPr>
          <a:lstStyle/>
          <a:p>
            <a:pPr lvl="0"/>
            <a:r>
              <a:rPr lang="en-US" sz="2800" dirty="0" smtClean="0">
                <a:solidFill>
                  <a:prstClr val="black"/>
                </a:solidFill>
              </a:rPr>
              <a:t>“Born Liberal” </a:t>
            </a:r>
            <a:r>
              <a:rPr lang="en-US" sz="2800" dirty="0">
                <a:solidFill>
                  <a:prstClr val="black"/>
                </a:solidFill>
              </a:rPr>
              <a:t>group </a:t>
            </a:r>
            <a:r>
              <a:rPr lang="en-US" sz="2800" dirty="0" smtClean="0">
                <a:solidFill>
                  <a:prstClr val="black"/>
                </a:solidFill>
              </a:rPr>
              <a:t>supported Bernie Sanders and attacked Clinton</a:t>
            </a:r>
            <a:endParaRPr lang="en-US" sz="2800" dirty="0">
              <a:solidFill>
                <a:prstClr val="black"/>
              </a:solidFill>
            </a:endParaRPr>
          </a:p>
        </p:txBody>
      </p:sp>
    </p:spTree>
    <p:extLst>
      <p:ext uri="{BB962C8B-B14F-4D97-AF65-F5344CB8AC3E}">
        <p14:creationId xmlns:p14="http://schemas.microsoft.com/office/powerpoint/2010/main" val="15705468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6748" y="609600"/>
            <a:ext cx="8117767" cy="5486400"/>
          </a:xfrm>
          <a:prstGeom prst="rect">
            <a:avLst/>
          </a:prstGeom>
        </p:spPr>
      </p:pic>
    </p:spTree>
    <p:extLst>
      <p:ext uri="{BB962C8B-B14F-4D97-AF65-F5344CB8AC3E}">
        <p14:creationId xmlns:p14="http://schemas.microsoft.com/office/powerpoint/2010/main" val="41768580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623887"/>
            <a:ext cx="5943600" cy="5610225"/>
          </a:xfrm>
          <a:prstGeom prst="rect">
            <a:avLst/>
          </a:prstGeom>
        </p:spPr>
      </p:pic>
    </p:spTree>
    <p:extLst>
      <p:ext uri="{BB962C8B-B14F-4D97-AF65-F5344CB8AC3E}">
        <p14:creationId xmlns:p14="http://schemas.microsoft.com/office/powerpoint/2010/main" val="15892032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i="1" dirty="0">
                <a:solidFill>
                  <a:srgbClr val="FF0000"/>
                </a:solidFill>
              </a:rPr>
              <a:t>Did you see any of </a:t>
            </a:r>
            <a:r>
              <a:rPr lang="en-US" i="1" dirty="0" smtClean="0">
                <a:solidFill>
                  <a:srgbClr val="FF0000"/>
                </a:solidFill>
              </a:rPr>
              <a:t>those ads, or similar ones, </a:t>
            </a:r>
            <a:r>
              <a:rPr lang="en-US" i="1" dirty="0">
                <a:solidFill>
                  <a:srgbClr val="FF0000"/>
                </a:solidFill>
              </a:rPr>
              <a:t>in YOUR Facebook feed? </a:t>
            </a:r>
            <a:endParaRPr lang="en-US" i="1" dirty="0" smtClean="0">
              <a:solidFill>
                <a:srgbClr val="FF0000"/>
              </a:solidFill>
            </a:endParaRPr>
          </a:p>
          <a:p>
            <a:endParaRPr lang="en-US" i="1" dirty="0">
              <a:solidFill>
                <a:srgbClr val="FF0000"/>
              </a:solidFill>
            </a:endParaRPr>
          </a:p>
          <a:p>
            <a:pPr marL="0" indent="0">
              <a:buNone/>
            </a:pPr>
            <a:r>
              <a:rPr lang="en-US" i="1" dirty="0" smtClean="0">
                <a:solidFill>
                  <a:srgbClr val="FF0000"/>
                </a:solidFill>
              </a:rPr>
              <a:t>(Maybe three years ago you weren’t spending enough money on music, clothes, or cars to be profiled as an important voter)</a:t>
            </a:r>
            <a:endParaRPr lang="en-US" i="1" dirty="0">
              <a:solidFill>
                <a:srgbClr val="FF0000"/>
              </a:solidFill>
            </a:endParaRPr>
          </a:p>
          <a:p>
            <a:endParaRPr lang="en-US" dirty="0"/>
          </a:p>
        </p:txBody>
      </p:sp>
    </p:spTree>
    <p:extLst>
      <p:ext uri="{BB962C8B-B14F-4D97-AF65-F5344CB8AC3E}">
        <p14:creationId xmlns:p14="http://schemas.microsoft.com/office/powerpoint/2010/main" val="23614029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hlinkClick r:id="rId2"/>
              </a:rPr>
              <a:t>Fake News and Politics – is Not New</a:t>
            </a:r>
            <a:endParaRPr lang="en-US" dirty="0"/>
          </a:p>
        </p:txBody>
      </p:sp>
      <p:sp>
        <p:nvSpPr>
          <p:cNvPr id="3" name="Content Placeholder 2"/>
          <p:cNvSpPr>
            <a:spLocks noGrp="1"/>
          </p:cNvSpPr>
          <p:nvPr>
            <p:ph idx="1"/>
          </p:nvPr>
        </p:nvSpPr>
        <p:spPr>
          <a:xfrm>
            <a:off x="457200" y="1277112"/>
            <a:ext cx="8229600" cy="5211762"/>
          </a:xfrm>
        </p:spPr>
        <p:txBody>
          <a:bodyPr>
            <a:normAutofit fontScale="92500" lnSpcReduction="10000"/>
          </a:bodyPr>
          <a:lstStyle/>
          <a:p>
            <a:r>
              <a:rPr lang="en-US" dirty="0"/>
              <a:t>In 1769, </a:t>
            </a:r>
            <a:r>
              <a:rPr lang="en-US" dirty="0" smtClean="0"/>
              <a:t>in the lead up to the Revolutionary War, future US President John </a:t>
            </a:r>
            <a:r>
              <a:rPr lang="en-US" dirty="0"/>
              <a:t>Adams </a:t>
            </a:r>
            <a:r>
              <a:rPr lang="en-US" dirty="0" smtClean="0"/>
              <a:t>wrote </a:t>
            </a:r>
            <a:r>
              <a:rPr lang="en-US" dirty="0"/>
              <a:t>in his diary </a:t>
            </a:r>
            <a:r>
              <a:rPr lang="en-US" dirty="0" smtClean="0"/>
              <a:t>that he and other Boston patriots were planting </a:t>
            </a:r>
            <a:r>
              <a:rPr lang="en-US" dirty="0"/>
              <a:t>false and exaggerated stories meant to undermine royal authority in </a:t>
            </a:r>
            <a:r>
              <a:rPr lang="en-US" dirty="0" smtClean="0"/>
              <a:t>Massachusetts</a:t>
            </a:r>
          </a:p>
          <a:p>
            <a:pPr lvl="1"/>
            <a:r>
              <a:rPr lang="en-US" dirty="0" smtClean="0"/>
              <a:t>“</a:t>
            </a:r>
            <a:r>
              <a:rPr lang="en-US" dirty="0"/>
              <a:t>Cooking up Paragraphs, Articles, Occurrences etc. — working the political Engine</a:t>
            </a:r>
            <a:r>
              <a:rPr lang="en-US" dirty="0" smtClean="0"/>
              <a:t>!”</a:t>
            </a:r>
          </a:p>
          <a:p>
            <a:r>
              <a:rPr lang="en-US" dirty="0" smtClean="0"/>
              <a:t>Likewise, William </a:t>
            </a:r>
            <a:r>
              <a:rPr lang="en-US" dirty="0"/>
              <a:t>Livingston, then governor of New Jersey, secretly crafted </a:t>
            </a:r>
            <a:r>
              <a:rPr lang="en-US" dirty="0" smtClean="0"/>
              <a:t>a story titled </a:t>
            </a:r>
            <a:r>
              <a:rPr lang="en-US" dirty="0"/>
              <a:t>“The Impartial Chronicle,” </a:t>
            </a:r>
            <a:r>
              <a:rPr lang="en-US" dirty="0" smtClean="0"/>
              <a:t>that claimed </a:t>
            </a:r>
            <a:r>
              <a:rPr lang="en-US" dirty="0"/>
              <a:t>that the </a:t>
            </a:r>
            <a:r>
              <a:rPr lang="en-US" dirty="0" smtClean="0"/>
              <a:t>King of England was </a:t>
            </a:r>
            <a:r>
              <a:rPr lang="en-US" dirty="0"/>
              <a:t>sending tens of thousands of foreign soldiers to kill </a:t>
            </a:r>
            <a:r>
              <a:rPr lang="en-US" dirty="0" smtClean="0"/>
              <a:t>Americans</a:t>
            </a:r>
            <a:endParaRPr lang="en-US" dirty="0"/>
          </a:p>
          <a:p>
            <a:endParaRPr lang="en-US" dirty="0" smtClean="0"/>
          </a:p>
        </p:txBody>
      </p:sp>
    </p:spTree>
    <p:extLst>
      <p:ext uri="{BB962C8B-B14F-4D97-AF65-F5344CB8AC3E}">
        <p14:creationId xmlns:p14="http://schemas.microsoft.com/office/powerpoint/2010/main" val="50236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680"/>
            <a:ext cx="8229600" cy="1143000"/>
          </a:xfrm>
        </p:spPr>
        <p:txBody>
          <a:bodyPr>
            <a:normAutofit fontScale="90000"/>
          </a:bodyPr>
          <a:lstStyle/>
          <a:p>
            <a:r>
              <a:rPr lang="en-US" sz="4900" b="1" dirty="0"/>
              <a:t>Social Thinking</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solidFill>
                  <a:srgbClr val="FF0000"/>
                </a:solidFill>
              </a:rPr>
              <a:t>How do the groups we explicitly or implicitly belong to influence how and what we think?  (our “Sensemaking”)</a:t>
            </a:r>
          </a:p>
          <a:p>
            <a:r>
              <a:rPr lang="en-US" dirty="0" smtClean="0">
                <a:solidFill>
                  <a:srgbClr val="FF0000"/>
                </a:solidFill>
              </a:rPr>
              <a:t>When does social thinking create better decisions and outcomes?</a:t>
            </a:r>
          </a:p>
          <a:p>
            <a:r>
              <a:rPr lang="en-US" dirty="0" smtClean="0">
                <a:solidFill>
                  <a:srgbClr val="FF0000"/>
                </a:solidFill>
              </a:rPr>
              <a:t>When does social thinking create worse decisions and outcomes?</a:t>
            </a:r>
            <a:endParaRPr lang="en-US" dirty="0">
              <a:solidFill>
                <a:srgbClr val="FF0000"/>
              </a:solidFill>
            </a:endParaRPr>
          </a:p>
        </p:txBody>
      </p:sp>
    </p:spTree>
    <p:extLst>
      <p:ext uri="{BB962C8B-B14F-4D97-AF65-F5344CB8AC3E}">
        <p14:creationId xmlns:p14="http://schemas.microsoft.com/office/powerpoint/2010/main" val="20501751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127" y="76200"/>
            <a:ext cx="8229600" cy="1143000"/>
          </a:xfrm>
        </p:spPr>
        <p:txBody>
          <a:bodyPr>
            <a:normAutofit/>
          </a:bodyPr>
          <a:lstStyle/>
          <a:p>
            <a:r>
              <a:rPr lang="en-US" b="1" dirty="0" smtClean="0"/>
              <a:t>Dealing with Fake News</a:t>
            </a:r>
            <a:endParaRPr lang="en-US" b="1" dirty="0"/>
          </a:p>
        </p:txBody>
      </p:sp>
      <p:sp>
        <p:nvSpPr>
          <p:cNvPr id="3" name="Content Placeholder 2"/>
          <p:cNvSpPr>
            <a:spLocks noGrp="1"/>
          </p:cNvSpPr>
          <p:nvPr>
            <p:ph idx="1"/>
          </p:nvPr>
        </p:nvSpPr>
        <p:spPr>
          <a:xfrm>
            <a:off x="422564" y="914400"/>
            <a:ext cx="8271163" cy="4525963"/>
          </a:xfrm>
        </p:spPr>
        <p:txBody>
          <a:bodyPr>
            <a:normAutofit lnSpcReduction="10000"/>
          </a:bodyPr>
          <a:lstStyle/>
          <a:p>
            <a:r>
              <a:rPr lang="en-US" dirty="0" smtClean="0"/>
              <a:t>Stop it from being produced (make it criminal)</a:t>
            </a:r>
          </a:p>
          <a:p>
            <a:r>
              <a:rPr lang="en-US" dirty="0" smtClean="0"/>
              <a:t>Produce news using computer programs  (e.g., “Narrative Science”) that is neutral by design and then get people to read this, or swamp fake news with it?</a:t>
            </a:r>
          </a:p>
          <a:p>
            <a:r>
              <a:rPr lang="en-US" dirty="0" smtClean="0"/>
              <a:t>Stop it from reaching you (improved classification algorithms, or censorship?)</a:t>
            </a:r>
          </a:p>
          <a:p>
            <a:r>
              <a:rPr lang="en-US" dirty="0" smtClean="0"/>
              <a:t>Hire or incentivize people to identify it, and then the platform can retract it / remove it</a:t>
            </a:r>
            <a:endParaRPr lang="en-US" dirty="0"/>
          </a:p>
        </p:txBody>
      </p:sp>
      <p:sp>
        <p:nvSpPr>
          <p:cNvPr id="4" name="TextBox 3"/>
          <p:cNvSpPr txBox="1"/>
          <p:nvPr/>
        </p:nvSpPr>
        <p:spPr>
          <a:xfrm>
            <a:off x="422564" y="5309122"/>
            <a:ext cx="8001000" cy="1569660"/>
          </a:xfrm>
          <a:prstGeom prst="rect">
            <a:avLst/>
          </a:prstGeom>
          <a:noFill/>
        </p:spPr>
        <p:txBody>
          <a:bodyPr wrap="square" rtlCol="0">
            <a:spAutoFit/>
          </a:bodyPr>
          <a:lstStyle/>
          <a:p>
            <a:r>
              <a:rPr lang="en-US" sz="2400" dirty="0" smtClean="0">
                <a:solidFill>
                  <a:srgbClr val="FF0000"/>
                </a:solidFill>
              </a:rPr>
              <a:t>Before moving on, make sure you understand in general terms what these four possible solutions are.  Then, consider which one you would most strongly prefer and which one you would be most opposed to.</a:t>
            </a:r>
            <a:endParaRPr lang="en-US" sz="2400" dirty="0">
              <a:solidFill>
                <a:srgbClr val="FF0000"/>
              </a:solidFill>
            </a:endParaRPr>
          </a:p>
        </p:txBody>
      </p:sp>
    </p:spTree>
    <p:extLst>
      <p:ext uri="{BB962C8B-B14F-4D97-AF65-F5344CB8AC3E}">
        <p14:creationId xmlns:p14="http://schemas.microsoft.com/office/powerpoint/2010/main" val="14880522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fontScale="90000"/>
          </a:bodyPr>
          <a:lstStyle/>
          <a:p>
            <a:r>
              <a:rPr lang="en-US" b="1" dirty="0" smtClean="0"/>
              <a:t>“Robo-Journalism” using </a:t>
            </a:r>
            <a:br>
              <a:rPr lang="en-US" b="1" dirty="0" smtClean="0"/>
            </a:br>
            <a:r>
              <a:rPr lang="en-US" b="1" dirty="0" smtClean="0"/>
              <a:t>Story Templates and Grammars</a:t>
            </a:r>
            <a:endParaRPr lang="en-US" dirty="0"/>
          </a:p>
        </p:txBody>
      </p:sp>
      <p:sp>
        <p:nvSpPr>
          <p:cNvPr id="3" name="Content Placeholder 2"/>
          <p:cNvSpPr>
            <a:spLocks noGrp="1"/>
          </p:cNvSpPr>
          <p:nvPr>
            <p:ph idx="1"/>
          </p:nvPr>
        </p:nvSpPr>
        <p:spPr>
          <a:xfrm>
            <a:off x="304800" y="1600200"/>
            <a:ext cx="8229600" cy="4525963"/>
          </a:xfrm>
        </p:spPr>
        <p:txBody>
          <a:bodyPr>
            <a:noAutofit/>
          </a:bodyPr>
          <a:lstStyle/>
          <a:p>
            <a:pPr>
              <a:lnSpc>
                <a:spcPct val="90000"/>
              </a:lnSpc>
            </a:pPr>
            <a:r>
              <a:rPr lang="en-US" sz="3000" dirty="0" smtClean="0"/>
              <a:t>Some document types have a regular "discourse" or "frame" structure that makes it easier to find information that fills the key relational “slots”</a:t>
            </a:r>
          </a:p>
          <a:p>
            <a:pPr lvl="1">
              <a:lnSpc>
                <a:spcPct val="90000"/>
              </a:lnSpc>
            </a:pPr>
            <a:r>
              <a:rPr lang="en-US" sz="2600" i="1" dirty="0" smtClean="0">
                <a:solidFill>
                  <a:srgbClr val="FF0000"/>
                </a:solidFill>
              </a:rPr>
              <a:t>What are the relational slots in a generic sports story? Election story?  “Weather event” story?</a:t>
            </a:r>
          </a:p>
          <a:p>
            <a:pPr>
              <a:lnSpc>
                <a:spcPct val="90000"/>
              </a:lnSpc>
            </a:pPr>
            <a:r>
              <a:rPr lang="en-US" sz="3000" dirty="0" smtClean="0"/>
              <a:t>By trading off writing style for automation, almost any domain dominated by data sets with known relationships can be explained using auto-generated text</a:t>
            </a:r>
          </a:p>
          <a:p>
            <a:pPr>
              <a:lnSpc>
                <a:spcPct val="90000"/>
              </a:lnSpc>
            </a:pPr>
            <a:r>
              <a:rPr lang="en-US" sz="3000" dirty="0" smtClean="0"/>
              <a:t>“Narrative Science” company is a pioneer, started by CS &amp; CogSci profs at Northwestern University</a:t>
            </a:r>
          </a:p>
          <a:p>
            <a:pPr lvl="1">
              <a:lnSpc>
                <a:spcPct val="90000"/>
              </a:lnSpc>
            </a:pPr>
            <a:endParaRPr lang="en-US" sz="2600" dirty="0" smtClean="0"/>
          </a:p>
          <a:p>
            <a:pPr lvl="1">
              <a:lnSpc>
                <a:spcPct val="90000"/>
              </a:lnSpc>
            </a:pPr>
            <a:endParaRPr lang="en-US" sz="2600" dirty="0" smtClean="0"/>
          </a:p>
          <a:p>
            <a:pPr lvl="1">
              <a:lnSpc>
                <a:spcPct val="90000"/>
              </a:lnSpc>
              <a:buNone/>
            </a:pPr>
            <a:r>
              <a:rPr lang="en-US" sz="2400" b="1" i="1" dirty="0" smtClean="0"/>
              <a:t>    </a:t>
            </a:r>
            <a:endParaRPr lang="en-US" sz="2400" i="1" dirty="0" smtClean="0"/>
          </a:p>
        </p:txBody>
      </p:sp>
    </p:spTree>
    <p:extLst>
      <p:ext uri="{BB962C8B-B14F-4D97-AF65-F5344CB8AC3E}">
        <p14:creationId xmlns:p14="http://schemas.microsoft.com/office/powerpoint/2010/main" val="11682237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WTF:  Humans alone can’t solve</a:t>
            </a:r>
            <a:br>
              <a:rPr lang="en-US" b="1" dirty="0" smtClean="0"/>
            </a:br>
            <a:r>
              <a:rPr lang="en-US" b="1" dirty="0" smtClean="0"/>
              <a:t> the problem of fake news</a:t>
            </a:r>
            <a:endParaRPr lang="en-US" b="1" dirty="0"/>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pPr marL="0" indent="0">
              <a:buNone/>
            </a:pPr>
            <a:r>
              <a:rPr lang="en-US" dirty="0" smtClean="0"/>
              <a:t>“</a:t>
            </a:r>
            <a:r>
              <a:rPr lang="en-US" sz="2800" dirty="0" smtClean="0"/>
              <a:t>The </a:t>
            </a:r>
            <a:r>
              <a:rPr lang="en-US" sz="2800" dirty="0"/>
              <a:t>idea that Google or Facebook can solve the problem simply </a:t>
            </a:r>
            <a:r>
              <a:rPr lang="en-US" sz="2800" dirty="0" smtClean="0"/>
              <a:t>by hiring </a:t>
            </a:r>
            <a:r>
              <a:rPr lang="en-US" sz="2800" dirty="0"/>
              <a:t>teams of human editors or fact checkers, or use outside </a:t>
            </a:r>
            <a:r>
              <a:rPr lang="en-US" sz="2800" dirty="0" smtClean="0"/>
              <a:t>media organizations </a:t>
            </a:r>
            <a:r>
              <a:rPr lang="en-US" sz="2800" dirty="0"/>
              <a:t>to combat fake news, hate speech, or other </a:t>
            </a:r>
            <a:r>
              <a:rPr lang="en-US" sz="2800" dirty="0" smtClean="0"/>
              <a:t>objectionable results</a:t>
            </a:r>
            <a:r>
              <a:rPr lang="en-US" sz="2800" dirty="0"/>
              <a:t>, removing or demoting them one at a time, indicates that </a:t>
            </a:r>
            <a:r>
              <a:rPr lang="en-US" sz="2800" dirty="0" smtClean="0"/>
              <a:t>people have </a:t>
            </a:r>
            <a:r>
              <a:rPr lang="en-US" sz="2800" dirty="0"/>
              <a:t>little idea of the scale or nature of the </a:t>
            </a:r>
            <a:r>
              <a:rPr lang="en-US" sz="2800" dirty="0" smtClean="0"/>
              <a:t>problem</a:t>
            </a:r>
            <a:r>
              <a:rPr lang="en-US" dirty="0" smtClean="0"/>
              <a:t>”</a:t>
            </a:r>
          </a:p>
          <a:p>
            <a:pPr marL="0" indent="0">
              <a:buNone/>
            </a:pPr>
            <a:endParaRPr lang="en-US" dirty="0"/>
          </a:p>
          <a:p>
            <a:pPr marL="0" indent="0">
              <a:buNone/>
            </a:pPr>
            <a:r>
              <a:rPr lang="en-US" dirty="0" smtClean="0"/>
              <a:t>“</a:t>
            </a:r>
            <a:r>
              <a:rPr lang="en-US" sz="2800" dirty="0"/>
              <a:t>When attackers use programs to masquerade as users, human supervision is inadequate </a:t>
            </a:r>
            <a:r>
              <a:rPr lang="en-US" sz="2800" dirty="0" smtClean="0"/>
              <a:t>because </a:t>
            </a:r>
            <a:r>
              <a:rPr lang="en-US" sz="2800" dirty="0"/>
              <a:t>of the scope and scale of the attacks</a:t>
            </a:r>
            <a:r>
              <a:rPr lang="en-US" dirty="0" smtClean="0"/>
              <a:t>”</a:t>
            </a:r>
            <a:endParaRPr lang="en-US" dirty="0"/>
          </a:p>
        </p:txBody>
      </p:sp>
    </p:spTree>
    <p:extLst>
      <p:ext uri="{BB962C8B-B14F-4D97-AF65-F5344CB8AC3E}">
        <p14:creationId xmlns:p14="http://schemas.microsoft.com/office/powerpoint/2010/main" val="2472351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WTF: How algorithms</a:t>
            </a:r>
            <a:br>
              <a:rPr lang="en-US" b="1" dirty="0" smtClean="0"/>
            </a:br>
            <a:r>
              <a:rPr lang="en-US" b="1" dirty="0" smtClean="0"/>
              <a:t> can defeat fake news</a:t>
            </a:r>
            <a:endParaRPr lang="en-US" b="1" dirty="0"/>
          </a:p>
        </p:txBody>
      </p:sp>
      <p:sp>
        <p:nvSpPr>
          <p:cNvPr id="3" name="Content Placeholder 2"/>
          <p:cNvSpPr>
            <a:spLocks noGrp="1"/>
          </p:cNvSpPr>
          <p:nvPr>
            <p:ph idx="1"/>
          </p:nvPr>
        </p:nvSpPr>
        <p:spPr>
          <a:xfrm>
            <a:off x="152400" y="1600200"/>
            <a:ext cx="8763000" cy="4525963"/>
          </a:xfrm>
        </p:spPr>
        <p:txBody>
          <a:bodyPr>
            <a:normAutofit fontScale="92500"/>
          </a:bodyPr>
          <a:lstStyle/>
          <a:p>
            <a:r>
              <a:rPr lang="en-US" dirty="0"/>
              <a:t>Just as the google search algorithm uses lots of signals to determine relevance, platforms should use lots of signals to determine </a:t>
            </a:r>
            <a:r>
              <a:rPr lang="en-US" dirty="0" smtClean="0"/>
              <a:t>truth</a:t>
            </a:r>
          </a:p>
          <a:p>
            <a:pPr lvl="1"/>
            <a:r>
              <a:rPr lang="en-US" dirty="0" smtClean="0"/>
              <a:t># and credibility of sources are very important</a:t>
            </a:r>
          </a:p>
          <a:p>
            <a:pPr lvl="1"/>
            <a:r>
              <a:rPr lang="en-US" dirty="0" smtClean="0"/>
              <a:t>Are there multiple sources for the same facts</a:t>
            </a:r>
            <a:endParaRPr lang="en-US" dirty="0"/>
          </a:p>
          <a:p>
            <a:r>
              <a:rPr lang="en-US" dirty="0" smtClean="0"/>
              <a:t>Platforms can discourage people from sharing stories they haven’t read</a:t>
            </a:r>
          </a:p>
          <a:p>
            <a:r>
              <a:rPr lang="en-US" dirty="0" smtClean="0"/>
              <a:t>Platforms can reduce confirmation bias by showing alternate sources with the “opposing bias”</a:t>
            </a:r>
            <a:endParaRPr lang="en-US" dirty="0"/>
          </a:p>
        </p:txBody>
      </p:sp>
    </p:spTree>
    <p:extLst>
      <p:ext uri="{BB962C8B-B14F-4D97-AF65-F5344CB8AC3E}">
        <p14:creationId xmlns:p14="http://schemas.microsoft.com/office/powerpoint/2010/main" val="3113200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Blue Feed / Red Feed</a:t>
            </a:r>
            <a:br>
              <a:rPr lang="en-US" dirty="0" smtClean="0"/>
            </a:br>
            <a:r>
              <a:rPr lang="en-US" sz="3100" dirty="0" smtClean="0"/>
              <a:t>(created by the Wall Street Journal)</a:t>
            </a:r>
            <a:endParaRPr lang="en-US" sz="3100" dirty="0"/>
          </a:p>
        </p:txBody>
      </p:sp>
      <p:pic>
        <p:nvPicPr>
          <p:cNvPr id="4" name="Content Placeholder 3"/>
          <p:cNvPicPr>
            <a:picLocks noGrp="1" noChangeAspect="1"/>
          </p:cNvPicPr>
          <p:nvPr>
            <p:ph idx="1"/>
          </p:nvPr>
        </p:nvPicPr>
        <p:blipFill>
          <a:blip r:embed="rId2"/>
          <a:stretch>
            <a:fillRect/>
          </a:stretch>
        </p:blipFill>
        <p:spPr>
          <a:xfrm>
            <a:off x="228601" y="1405612"/>
            <a:ext cx="8860174" cy="4588574"/>
          </a:xfrm>
          <a:prstGeom prst="rect">
            <a:avLst/>
          </a:prstGeom>
        </p:spPr>
      </p:pic>
      <p:sp>
        <p:nvSpPr>
          <p:cNvPr id="5" name="TextBox 4"/>
          <p:cNvSpPr txBox="1"/>
          <p:nvPr/>
        </p:nvSpPr>
        <p:spPr>
          <a:xfrm>
            <a:off x="1905000" y="5994185"/>
            <a:ext cx="6400800" cy="646331"/>
          </a:xfrm>
          <a:prstGeom prst="rect">
            <a:avLst/>
          </a:prstGeom>
          <a:noFill/>
        </p:spPr>
        <p:txBody>
          <a:bodyPr wrap="square" rtlCol="0">
            <a:spAutoFit/>
          </a:bodyPr>
          <a:lstStyle/>
          <a:p>
            <a:r>
              <a:rPr lang="en-US" dirty="0" smtClean="0"/>
              <a:t>Screen shot taken 2 March 2018</a:t>
            </a:r>
          </a:p>
          <a:p>
            <a:r>
              <a:rPr lang="en-US" dirty="0"/>
              <a:t>http://graphics.wsj.com/blue-feed-red-feed/#/immigration</a:t>
            </a:r>
          </a:p>
        </p:txBody>
      </p:sp>
    </p:spTree>
    <p:extLst>
      <p:ext uri="{BB962C8B-B14F-4D97-AF65-F5344CB8AC3E}">
        <p14:creationId xmlns:p14="http://schemas.microsoft.com/office/powerpoint/2010/main" val="25598626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Blue Feed / Red Feed</a:t>
            </a:r>
            <a:br>
              <a:rPr lang="en-US" dirty="0" smtClean="0"/>
            </a:br>
            <a:r>
              <a:rPr lang="en-US" sz="3100" dirty="0" smtClean="0"/>
              <a:t>(created by the Wall Street Journal)</a:t>
            </a:r>
            <a:endParaRPr lang="en-US" sz="3100" dirty="0"/>
          </a:p>
        </p:txBody>
      </p:sp>
      <p:sp>
        <p:nvSpPr>
          <p:cNvPr id="5" name="TextBox 4"/>
          <p:cNvSpPr txBox="1"/>
          <p:nvPr/>
        </p:nvSpPr>
        <p:spPr>
          <a:xfrm>
            <a:off x="1828800" y="6109848"/>
            <a:ext cx="6400800" cy="646331"/>
          </a:xfrm>
          <a:prstGeom prst="rect">
            <a:avLst/>
          </a:prstGeom>
          <a:noFill/>
        </p:spPr>
        <p:txBody>
          <a:bodyPr wrap="square" rtlCol="0">
            <a:spAutoFit/>
          </a:bodyPr>
          <a:lstStyle/>
          <a:p>
            <a:r>
              <a:rPr lang="en-US" dirty="0" smtClean="0"/>
              <a:t>Screen shot taken 2 March 2018</a:t>
            </a:r>
          </a:p>
          <a:p>
            <a:r>
              <a:rPr lang="en-US" dirty="0"/>
              <a:t>http://graphics.wsj.com/blue-feed-red-feed</a:t>
            </a:r>
            <a:r>
              <a:rPr lang="en-US" dirty="0" smtClean="0"/>
              <a:t>/#guns</a:t>
            </a:r>
            <a:endParaRPr lang="en-US" dirty="0"/>
          </a:p>
        </p:txBody>
      </p:sp>
      <p:pic>
        <p:nvPicPr>
          <p:cNvPr id="6" name="Content Placeholder 5"/>
          <p:cNvPicPr>
            <a:picLocks noGrp="1" noChangeAspect="1"/>
          </p:cNvPicPr>
          <p:nvPr>
            <p:ph idx="1"/>
          </p:nvPr>
        </p:nvPicPr>
        <p:blipFill>
          <a:blip r:embed="rId2"/>
          <a:stretch>
            <a:fillRect/>
          </a:stretch>
        </p:blipFill>
        <p:spPr>
          <a:xfrm>
            <a:off x="304800" y="1417638"/>
            <a:ext cx="8593846" cy="4692210"/>
          </a:xfrm>
          <a:prstGeom prst="rect">
            <a:avLst/>
          </a:prstGeom>
        </p:spPr>
      </p:pic>
    </p:spTree>
    <p:extLst>
      <p:ext uri="{BB962C8B-B14F-4D97-AF65-F5344CB8AC3E}">
        <p14:creationId xmlns:p14="http://schemas.microsoft.com/office/powerpoint/2010/main" val="37569249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News Guard</a:t>
            </a:r>
            <a:endParaRPr lang="en-US" b="1" dirty="0"/>
          </a:p>
        </p:txBody>
      </p:sp>
      <p:sp>
        <p:nvSpPr>
          <p:cNvPr id="3" name="Content Placeholder 2"/>
          <p:cNvSpPr>
            <a:spLocks noGrp="1"/>
          </p:cNvSpPr>
          <p:nvPr>
            <p:ph idx="1"/>
          </p:nvPr>
        </p:nvSpPr>
        <p:spPr>
          <a:xfrm>
            <a:off x="464127" y="1219200"/>
            <a:ext cx="8229600" cy="4525963"/>
          </a:xfrm>
        </p:spPr>
        <p:txBody>
          <a:bodyPr>
            <a:normAutofit fontScale="77500" lnSpcReduction="20000"/>
          </a:bodyPr>
          <a:lstStyle/>
          <a:p>
            <a:r>
              <a:rPr lang="en-US" dirty="0" smtClean="0"/>
              <a:t>A new company that is assigning a </a:t>
            </a:r>
            <a:r>
              <a:rPr lang="en-US" dirty="0"/>
              <a:t>“reliability” rating — green for </a:t>
            </a:r>
            <a:r>
              <a:rPr lang="en-US" dirty="0" smtClean="0"/>
              <a:t>generally </a:t>
            </a:r>
            <a:r>
              <a:rPr lang="en-US" dirty="0"/>
              <a:t>trustworthy, yellow for consistently biased or inaccurate, or red for deliberately deceptive — to some 7,500 sources of online news, based on an assessment by its teams of journalists. The rating would cover each site’s overall track record as a news purveyor</a:t>
            </a:r>
            <a:r>
              <a:rPr lang="en-US" dirty="0" smtClean="0"/>
              <a:t>.</a:t>
            </a:r>
          </a:p>
          <a:p>
            <a:r>
              <a:rPr lang="en-US" dirty="0" smtClean="0"/>
              <a:t>They are also creating “nutrition </a:t>
            </a:r>
            <a:r>
              <a:rPr lang="en-US" dirty="0"/>
              <a:t>labels” — a longer description of each site’s history, journalistic track record and ownership. </a:t>
            </a:r>
            <a:endParaRPr lang="en-US" dirty="0" smtClean="0"/>
          </a:p>
          <a:p>
            <a:r>
              <a:rPr lang="en-US" dirty="0" smtClean="0"/>
              <a:t>The </a:t>
            </a:r>
            <a:r>
              <a:rPr lang="en-US" dirty="0"/>
              <a:t>information would enable a reader to learn instantly that, say, a popular news site such as RT.com is a Kremlin-funded adjunct of the Russian government.</a:t>
            </a:r>
          </a:p>
        </p:txBody>
      </p:sp>
      <p:sp>
        <p:nvSpPr>
          <p:cNvPr id="4" name="TextBox 3"/>
          <p:cNvSpPr txBox="1"/>
          <p:nvPr/>
        </p:nvSpPr>
        <p:spPr>
          <a:xfrm>
            <a:off x="429491" y="5410200"/>
            <a:ext cx="7924800" cy="954107"/>
          </a:xfrm>
          <a:prstGeom prst="rect">
            <a:avLst/>
          </a:prstGeom>
          <a:noFill/>
        </p:spPr>
        <p:txBody>
          <a:bodyPr wrap="square" rtlCol="0">
            <a:spAutoFit/>
          </a:bodyPr>
          <a:lstStyle/>
          <a:p>
            <a:r>
              <a:rPr lang="en-US" sz="2800" dirty="0" smtClean="0">
                <a:solidFill>
                  <a:srgbClr val="FF0000"/>
                </a:solidFill>
              </a:rPr>
              <a:t>Would you trust these ratings?  Do you think that everyone would?</a:t>
            </a:r>
            <a:endParaRPr lang="en-US" sz="2800" dirty="0">
              <a:solidFill>
                <a:srgbClr val="FF0000"/>
              </a:solidFill>
            </a:endParaRPr>
          </a:p>
        </p:txBody>
      </p:sp>
    </p:spTree>
    <p:extLst>
      <p:ext uri="{BB962C8B-B14F-4D97-AF65-F5344CB8AC3E}">
        <p14:creationId xmlns:p14="http://schemas.microsoft.com/office/powerpoint/2010/main" val="13189170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476250"/>
            <a:ext cx="7772400" cy="5905500"/>
          </a:xfrm>
          <a:prstGeom prst="rect">
            <a:avLst/>
          </a:prstGeom>
        </p:spPr>
      </p:pic>
    </p:spTree>
    <p:extLst>
      <p:ext uri="{BB962C8B-B14F-4D97-AF65-F5344CB8AC3E}">
        <p14:creationId xmlns:p14="http://schemas.microsoft.com/office/powerpoint/2010/main" val="28998259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7400"/>
            <a:ext cx="1600200" cy="1143000"/>
          </a:xfrm>
        </p:spPr>
        <p:txBody>
          <a:bodyPr>
            <a:normAutofit fontScale="90000"/>
          </a:bodyPr>
          <a:lstStyle/>
          <a:p>
            <a:r>
              <a:rPr lang="en-US" b="1" dirty="0" smtClean="0"/>
              <a:t>What Does </a:t>
            </a:r>
            <a:r>
              <a:rPr lang="en-US" b="1" dirty="0" err="1" smtClean="0"/>
              <a:t>NewsGuard</a:t>
            </a:r>
            <a:r>
              <a:rPr lang="en-US" b="1" dirty="0" smtClean="0"/>
              <a:t> Think?</a:t>
            </a: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2120"/>
            <a:ext cx="5941671" cy="6096000"/>
          </a:xfrm>
          <a:prstGeom prst="rect">
            <a:avLst/>
          </a:prstGeom>
        </p:spPr>
      </p:pic>
    </p:spTree>
    <p:extLst>
      <p:ext uri="{BB962C8B-B14F-4D97-AF65-F5344CB8AC3E}">
        <p14:creationId xmlns:p14="http://schemas.microsoft.com/office/powerpoint/2010/main" val="39041403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228600"/>
            <a:ext cx="8124825" cy="3190875"/>
          </a:xfrm>
          <a:prstGeom prst="rect">
            <a:avLst/>
          </a:prstGeom>
        </p:spPr>
      </p:pic>
      <p:pic>
        <p:nvPicPr>
          <p:cNvPr id="3" name="Picture 2"/>
          <p:cNvPicPr>
            <a:picLocks noChangeAspect="1"/>
          </p:cNvPicPr>
          <p:nvPr/>
        </p:nvPicPr>
        <p:blipFill>
          <a:blip r:embed="rId4"/>
          <a:stretch>
            <a:fillRect/>
          </a:stretch>
        </p:blipFill>
        <p:spPr>
          <a:xfrm>
            <a:off x="228600" y="3581400"/>
            <a:ext cx="8664437" cy="2514600"/>
          </a:xfrm>
          <a:prstGeom prst="rect">
            <a:avLst/>
          </a:prstGeom>
        </p:spPr>
      </p:pic>
    </p:spTree>
    <p:extLst>
      <p:ext uri="{BB962C8B-B14F-4D97-AF65-F5344CB8AC3E}">
        <p14:creationId xmlns:p14="http://schemas.microsoft.com/office/powerpoint/2010/main" val="2327965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1143000"/>
          </a:xfrm>
        </p:spPr>
        <p:txBody>
          <a:bodyPr>
            <a:noAutofit/>
          </a:bodyPr>
          <a:lstStyle/>
          <a:p>
            <a:r>
              <a:rPr lang="en-US" sz="3600" b="1" dirty="0"/>
              <a:t>Principles of Group Creation:</a:t>
            </a:r>
            <a:br>
              <a:rPr lang="en-US" sz="3600" b="1" dirty="0"/>
            </a:br>
            <a:r>
              <a:rPr lang="en-US" sz="3600" b="1" dirty="0"/>
              <a:t>Homophily &amp; Preferential Attachment</a:t>
            </a:r>
          </a:p>
        </p:txBody>
      </p:sp>
      <p:sp>
        <p:nvSpPr>
          <p:cNvPr id="3" name="Content Placeholder 2"/>
          <p:cNvSpPr>
            <a:spLocks noGrp="1"/>
          </p:cNvSpPr>
          <p:nvPr>
            <p:ph idx="1"/>
          </p:nvPr>
        </p:nvSpPr>
        <p:spPr>
          <a:xfrm>
            <a:off x="240654" y="1905000"/>
            <a:ext cx="5638800" cy="4525963"/>
          </a:xfrm>
        </p:spPr>
        <p:txBody>
          <a:bodyPr>
            <a:normAutofit/>
          </a:bodyPr>
          <a:lstStyle/>
          <a:p>
            <a:r>
              <a:rPr lang="en-US" dirty="0" smtClean="0"/>
              <a:t>People sort themselves into all kinds of groups by following two familiar principles</a:t>
            </a:r>
          </a:p>
          <a:p>
            <a:r>
              <a:rPr lang="en-US" dirty="0" smtClean="0"/>
              <a:t>HOMOPHILY – grouping by similarity (“birds of a feather”)</a:t>
            </a:r>
          </a:p>
          <a:p>
            <a:r>
              <a:rPr lang="en-US" dirty="0" smtClean="0"/>
              <a:t>PREFERENTIAL ATTACHMENT – grouping by popularity (“rich get richer”)</a:t>
            </a:r>
          </a:p>
          <a:p>
            <a:endParaRPr lang="en-US" dirty="0" smtClean="0"/>
          </a:p>
        </p:txBody>
      </p:sp>
      <p:pic>
        <p:nvPicPr>
          <p:cNvPr id="4" name="Picture 3"/>
          <p:cNvPicPr>
            <a:picLocks noChangeAspect="1"/>
          </p:cNvPicPr>
          <p:nvPr/>
        </p:nvPicPr>
        <p:blipFill>
          <a:blip r:embed="rId3"/>
          <a:stretch>
            <a:fillRect/>
          </a:stretch>
        </p:blipFill>
        <p:spPr>
          <a:xfrm>
            <a:off x="5897603" y="1371600"/>
            <a:ext cx="3124766" cy="3136670"/>
          </a:xfrm>
          <a:prstGeom prst="rect">
            <a:avLst/>
          </a:prstGeom>
        </p:spPr>
      </p:pic>
      <p:pic>
        <p:nvPicPr>
          <p:cNvPr id="5" name="Picture 4"/>
          <p:cNvPicPr>
            <a:picLocks noChangeAspect="1"/>
          </p:cNvPicPr>
          <p:nvPr/>
        </p:nvPicPr>
        <p:blipFill>
          <a:blip r:embed="rId4"/>
          <a:stretch>
            <a:fillRect/>
          </a:stretch>
        </p:blipFill>
        <p:spPr>
          <a:xfrm>
            <a:off x="6029902" y="4355870"/>
            <a:ext cx="2847975" cy="2133232"/>
          </a:xfrm>
          <a:prstGeom prst="rect">
            <a:avLst/>
          </a:prstGeom>
        </p:spPr>
      </p:pic>
      <p:pic>
        <p:nvPicPr>
          <p:cNvPr id="6" name="Picture 5"/>
          <p:cNvPicPr>
            <a:picLocks noChangeAspect="1"/>
          </p:cNvPicPr>
          <p:nvPr/>
        </p:nvPicPr>
        <p:blipFill>
          <a:blip r:embed="rId5"/>
          <a:stretch>
            <a:fillRect/>
          </a:stretch>
        </p:blipFill>
        <p:spPr>
          <a:xfrm>
            <a:off x="45431" y="228600"/>
            <a:ext cx="865707" cy="865707"/>
          </a:xfrm>
          <a:prstGeom prst="rect">
            <a:avLst/>
          </a:prstGeom>
        </p:spPr>
      </p:pic>
    </p:spTree>
    <p:extLst>
      <p:ext uri="{BB962C8B-B14F-4D97-AF65-F5344CB8AC3E}">
        <p14:creationId xmlns:p14="http://schemas.microsoft.com/office/powerpoint/2010/main" val="33319643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81000"/>
            <a:ext cx="4461042" cy="17907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04800"/>
            <a:ext cx="3570973" cy="4038600"/>
          </a:xfrm>
          <a:prstGeom prst="rect">
            <a:avLst/>
          </a:prstGeom>
        </p:spPr>
      </p:pic>
      <p:pic>
        <p:nvPicPr>
          <p:cNvPr id="4" name="Picture 3"/>
          <p:cNvPicPr>
            <a:picLocks noChangeAspect="1"/>
          </p:cNvPicPr>
          <p:nvPr/>
        </p:nvPicPr>
        <p:blipFill>
          <a:blip r:embed="rId4"/>
          <a:stretch>
            <a:fillRect/>
          </a:stretch>
        </p:blipFill>
        <p:spPr>
          <a:xfrm>
            <a:off x="457200" y="4495800"/>
            <a:ext cx="8534400" cy="1038225"/>
          </a:xfrm>
          <a:prstGeom prst="rect">
            <a:avLst/>
          </a:prstGeom>
        </p:spPr>
      </p:pic>
      <p:pic>
        <p:nvPicPr>
          <p:cNvPr id="5" name="Picture 4"/>
          <p:cNvPicPr>
            <a:picLocks noChangeAspect="1"/>
          </p:cNvPicPr>
          <p:nvPr/>
        </p:nvPicPr>
        <p:blipFill>
          <a:blip r:embed="rId5"/>
          <a:stretch>
            <a:fillRect/>
          </a:stretch>
        </p:blipFill>
        <p:spPr>
          <a:xfrm>
            <a:off x="457200" y="5479710"/>
            <a:ext cx="8229600" cy="1190445"/>
          </a:xfrm>
          <a:prstGeom prst="rect">
            <a:avLst/>
          </a:prstGeom>
        </p:spPr>
      </p:pic>
    </p:spTree>
    <p:extLst>
      <p:ext uri="{BB962C8B-B14F-4D97-AF65-F5344CB8AC3E}">
        <p14:creationId xmlns:p14="http://schemas.microsoft.com/office/powerpoint/2010/main" val="23777529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Social Thinking can be Positive</a:t>
            </a:r>
            <a:endParaRPr lang="en-US" b="1" dirty="0"/>
          </a:p>
        </p:txBody>
      </p:sp>
      <p:sp>
        <p:nvSpPr>
          <p:cNvPr id="3" name="Content Placeholder 2"/>
          <p:cNvSpPr>
            <a:spLocks noGrp="1"/>
          </p:cNvSpPr>
          <p:nvPr>
            <p:ph idx="1"/>
          </p:nvPr>
        </p:nvSpPr>
        <p:spPr>
          <a:xfrm>
            <a:off x="228600" y="1295400"/>
            <a:ext cx="8442960" cy="4525963"/>
          </a:xfrm>
        </p:spPr>
        <p:txBody>
          <a:bodyPr>
            <a:normAutofit fontScale="85000" lnSpcReduction="10000"/>
          </a:bodyPr>
          <a:lstStyle/>
          <a:p>
            <a:r>
              <a:rPr lang="en-US" dirty="0" smtClean="0"/>
              <a:t>Predictive markets, wisdom of crowds demonstrate that:</a:t>
            </a:r>
          </a:p>
          <a:p>
            <a:pPr lvl="1"/>
            <a:r>
              <a:rPr lang="en-US" dirty="0" smtClean="0"/>
              <a:t>A diverse group has a lot more information than an individual or homogenous group has…</a:t>
            </a:r>
          </a:p>
          <a:p>
            <a:pPr lvl="1"/>
            <a:r>
              <a:rPr lang="en-US" dirty="0" smtClean="0"/>
              <a:t>As long as individuals act independently and ignore the “signals” provided by others…</a:t>
            </a:r>
          </a:p>
          <a:p>
            <a:pPr lvl="1"/>
            <a:r>
              <a:rPr lang="en-US" dirty="0" smtClean="0"/>
              <a:t>And the individually provided information can be aggregated </a:t>
            </a:r>
          </a:p>
          <a:p>
            <a:r>
              <a:rPr lang="en-US" dirty="0" smtClean="0"/>
              <a:t>But this assumes that people have some relevant knowledge; aggregating random ideas won’t produce wisdom</a:t>
            </a:r>
          </a:p>
          <a:p>
            <a:r>
              <a:rPr lang="en-US" dirty="0" smtClean="0"/>
              <a:t>An effective group listens more to objectively more authoritative people (e.g., scientific experts)</a:t>
            </a:r>
          </a:p>
          <a:p>
            <a:pPr lvl="1"/>
            <a:endParaRPr lang="en-US" dirty="0" smtClean="0"/>
          </a:p>
          <a:p>
            <a:endParaRPr lang="en-US" dirty="0"/>
          </a:p>
        </p:txBody>
      </p:sp>
    </p:spTree>
    <p:extLst>
      <p:ext uri="{BB962C8B-B14F-4D97-AF65-F5344CB8AC3E}">
        <p14:creationId xmlns:p14="http://schemas.microsoft.com/office/powerpoint/2010/main" val="16483821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We’re Done!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FF0000"/>
                </a:solidFill>
              </a:rPr>
              <a:t>Please click the link for “what’s done”</a:t>
            </a:r>
          </a:p>
          <a:p>
            <a:r>
              <a:rPr lang="en-US" dirty="0" smtClean="0">
                <a:solidFill>
                  <a:srgbClr val="FF0000"/>
                </a:solidFill>
              </a:rPr>
              <a:t>How did this lecture style work?   When I’m lecturing to the entire class, I stop as often as I can to ask questions or just to give you time to think.  But there is only so much of that we can do.  I’d like to know how this experiment worked.</a:t>
            </a:r>
          </a:p>
          <a:p>
            <a:r>
              <a:rPr lang="en-US" dirty="0" smtClean="0">
                <a:solidFill>
                  <a:srgbClr val="FF0000"/>
                </a:solidFill>
              </a:rPr>
              <a:t>And please check the time to see how long you spent reviewing these lecture notes.</a:t>
            </a:r>
          </a:p>
          <a:p>
            <a:endParaRPr lang="en-US" dirty="0">
              <a:solidFill>
                <a:srgbClr val="FF0000"/>
              </a:solidFill>
            </a:endParaRPr>
          </a:p>
          <a:p>
            <a:r>
              <a:rPr lang="en-US" dirty="0" smtClean="0">
                <a:solidFill>
                  <a:srgbClr val="FF0000"/>
                </a:solidFill>
              </a:rPr>
              <a:t>THANKS – see you on Tuesday 3/12</a:t>
            </a:r>
          </a:p>
          <a:p>
            <a:r>
              <a:rPr lang="en-US" dirty="0" smtClean="0">
                <a:solidFill>
                  <a:srgbClr val="FF0000"/>
                </a:solidFill>
              </a:rPr>
              <a:t>AND remember -  your preliminary case study proposal is due before class on that day</a:t>
            </a:r>
          </a:p>
          <a:p>
            <a:endParaRPr lang="en-US" dirty="0">
              <a:solidFill>
                <a:srgbClr val="FF0000"/>
              </a:solidFill>
            </a:endParaRPr>
          </a:p>
          <a:p>
            <a:endParaRPr lang="en-US" dirty="0" smtClean="0">
              <a:solidFill>
                <a:srgbClr val="FF0000"/>
              </a:solidFill>
            </a:endParaRPr>
          </a:p>
          <a:p>
            <a:endParaRPr lang="en-US" dirty="0"/>
          </a:p>
        </p:txBody>
      </p:sp>
    </p:spTree>
    <p:extLst>
      <p:ext uri="{BB962C8B-B14F-4D97-AF65-F5344CB8AC3E}">
        <p14:creationId xmlns:p14="http://schemas.microsoft.com/office/powerpoint/2010/main" val="2335939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Homophily</a:t>
            </a:r>
          </a:p>
        </p:txBody>
      </p:sp>
      <p:sp>
        <p:nvSpPr>
          <p:cNvPr id="3" name="Content Placeholder 2"/>
          <p:cNvSpPr>
            <a:spLocks noGrp="1"/>
          </p:cNvSpPr>
          <p:nvPr>
            <p:ph idx="1"/>
          </p:nvPr>
        </p:nvSpPr>
        <p:spPr/>
        <p:txBody>
          <a:bodyPr>
            <a:normAutofit/>
          </a:bodyPr>
          <a:lstStyle/>
          <a:p>
            <a:r>
              <a:rPr lang="en-US" dirty="0" smtClean="0"/>
              <a:t>You group </a:t>
            </a:r>
            <a:r>
              <a:rPr lang="en-US" dirty="0"/>
              <a:t>yourself with people like you </a:t>
            </a:r>
            <a:r>
              <a:rPr lang="en-US" dirty="0" smtClean="0"/>
              <a:t>(where you live, where you work,  in social / religious / cultural organizations, on Facebook) </a:t>
            </a:r>
          </a:p>
          <a:p>
            <a:pPr lvl="1"/>
            <a:r>
              <a:rPr lang="en-US" sz="3200" dirty="0" smtClean="0"/>
              <a:t>Social networks </a:t>
            </a:r>
            <a:r>
              <a:rPr lang="en-US" sz="3200" dirty="0"/>
              <a:t>are homogeneous with respect to many sociodemographic, political, behavioral, interpersonal </a:t>
            </a:r>
            <a:r>
              <a:rPr lang="en-US" sz="3200" dirty="0" smtClean="0"/>
              <a:t>characteristics</a:t>
            </a:r>
          </a:p>
        </p:txBody>
      </p:sp>
      <p:pic>
        <p:nvPicPr>
          <p:cNvPr id="4" name="Picture 3"/>
          <p:cNvPicPr>
            <a:picLocks noChangeAspect="1"/>
          </p:cNvPicPr>
          <p:nvPr/>
        </p:nvPicPr>
        <p:blipFill>
          <a:blip r:embed="rId3"/>
          <a:stretch>
            <a:fillRect/>
          </a:stretch>
        </p:blipFill>
        <p:spPr>
          <a:xfrm>
            <a:off x="487101" y="307433"/>
            <a:ext cx="865707" cy="865707"/>
          </a:xfrm>
          <a:prstGeom prst="rect">
            <a:avLst/>
          </a:prstGeom>
        </p:spPr>
      </p:pic>
      <p:sp>
        <p:nvSpPr>
          <p:cNvPr id="5" name="TextBox 4"/>
          <p:cNvSpPr txBox="1"/>
          <p:nvPr/>
        </p:nvSpPr>
        <p:spPr>
          <a:xfrm>
            <a:off x="449484" y="5344972"/>
            <a:ext cx="8313516" cy="523220"/>
          </a:xfrm>
          <a:prstGeom prst="rect">
            <a:avLst/>
          </a:prstGeom>
          <a:noFill/>
        </p:spPr>
        <p:txBody>
          <a:bodyPr wrap="square" rtlCol="0">
            <a:spAutoFit/>
          </a:bodyPr>
          <a:lstStyle/>
          <a:p>
            <a:r>
              <a:rPr lang="en-US" sz="2800" i="1" dirty="0" smtClean="0">
                <a:solidFill>
                  <a:srgbClr val="FF0000"/>
                </a:solidFill>
              </a:rPr>
              <a:t>Was Homophily a factor in your choice of where to live?</a:t>
            </a:r>
            <a:endParaRPr lang="en-US" sz="2800" i="1" dirty="0">
              <a:solidFill>
                <a:srgbClr val="FF0000"/>
              </a:solidFill>
            </a:endParaRPr>
          </a:p>
        </p:txBody>
      </p:sp>
    </p:spTree>
    <p:extLst>
      <p:ext uri="{BB962C8B-B14F-4D97-AF65-F5344CB8AC3E}">
        <p14:creationId xmlns:p14="http://schemas.microsoft.com/office/powerpoint/2010/main" val="3982786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914400"/>
            <a:ext cx="6858000" cy="4343400"/>
          </a:xfrm>
          <a:prstGeom prst="rect">
            <a:avLst/>
          </a:prstGeom>
        </p:spPr>
      </p:pic>
      <p:sp>
        <p:nvSpPr>
          <p:cNvPr id="3" name="TextBox 2"/>
          <p:cNvSpPr txBox="1"/>
          <p:nvPr/>
        </p:nvSpPr>
        <p:spPr>
          <a:xfrm>
            <a:off x="381000" y="5334000"/>
            <a:ext cx="8305800" cy="1477328"/>
          </a:xfrm>
          <a:prstGeom prst="rect">
            <a:avLst/>
          </a:prstGeom>
          <a:noFill/>
        </p:spPr>
        <p:txBody>
          <a:bodyPr wrap="square" rtlCol="0">
            <a:spAutoFit/>
          </a:bodyPr>
          <a:lstStyle/>
          <a:p>
            <a:r>
              <a:rPr lang="en-US" dirty="0"/>
              <a:t>The map above shows the county level and vote share results of the 2016 US Presidential Election. The darker the blue the more a county went for Hilary Clinton and the darker the red the more the county went for Donald Trump. </a:t>
            </a:r>
            <a:endParaRPr lang="en-US" dirty="0" smtClean="0"/>
          </a:p>
          <a:p>
            <a:r>
              <a:rPr lang="en-US" dirty="0"/>
              <a:t>(from http://brilliantmaps.com/2016-county-election-map</a:t>
            </a:r>
            <a:r>
              <a:rPr lang="en-US" dirty="0" smtClean="0"/>
              <a:t>/)</a:t>
            </a:r>
          </a:p>
          <a:p>
            <a:endParaRPr lang="en-US" dirty="0"/>
          </a:p>
        </p:txBody>
      </p:sp>
      <p:sp>
        <p:nvSpPr>
          <p:cNvPr id="4" name="TextBox 3"/>
          <p:cNvSpPr txBox="1"/>
          <p:nvPr/>
        </p:nvSpPr>
        <p:spPr>
          <a:xfrm>
            <a:off x="-76200" y="152400"/>
            <a:ext cx="8658225" cy="1077218"/>
          </a:xfrm>
          <a:prstGeom prst="rect">
            <a:avLst/>
          </a:prstGeom>
          <a:noFill/>
        </p:spPr>
        <p:txBody>
          <a:bodyPr wrap="square" rtlCol="0">
            <a:spAutoFit/>
          </a:bodyPr>
          <a:lstStyle/>
          <a:p>
            <a:pPr algn="ctr">
              <a:spcBef>
                <a:spcPct val="0"/>
              </a:spcBef>
            </a:pPr>
            <a:r>
              <a:rPr lang="en-US" sz="3200" b="1" dirty="0">
                <a:latin typeface="+mj-lt"/>
                <a:ea typeface="+mj-ea"/>
                <a:cs typeface="+mj-cs"/>
              </a:rPr>
              <a:t>Homophily in 2016 Presidential Election:</a:t>
            </a:r>
            <a:br>
              <a:rPr lang="en-US" sz="3200" b="1" dirty="0">
                <a:latin typeface="+mj-lt"/>
                <a:ea typeface="+mj-ea"/>
                <a:cs typeface="+mj-cs"/>
              </a:rPr>
            </a:br>
            <a:r>
              <a:rPr lang="en-US" sz="3200" b="1" dirty="0">
                <a:latin typeface="+mj-lt"/>
                <a:ea typeface="+mj-ea"/>
                <a:cs typeface="+mj-cs"/>
              </a:rPr>
              <a:t>Results by County</a:t>
            </a:r>
          </a:p>
        </p:txBody>
      </p:sp>
    </p:spTree>
    <p:extLst>
      <p:ext uri="{BB962C8B-B14F-4D97-AF65-F5344CB8AC3E}">
        <p14:creationId xmlns:p14="http://schemas.microsoft.com/office/powerpoint/2010/main" val="1443594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543" y="2086138"/>
            <a:ext cx="2401492" cy="3187746"/>
          </a:xfrm>
          <a:prstGeom prst="rect">
            <a:avLst/>
          </a:prstGeom>
        </p:spPr>
      </p:pic>
      <p:pic>
        <p:nvPicPr>
          <p:cNvPr id="3" name="Picture 2"/>
          <p:cNvPicPr>
            <a:picLocks noChangeAspect="1"/>
          </p:cNvPicPr>
          <p:nvPr/>
        </p:nvPicPr>
        <p:blipFill>
          <a:blip r:embed="rId3"/>
          <a:stretch>
            <a:fillRect/>
          </a:stretch>
        </p:blipFill>
        <p:spPr>
          <a:xfrm>
            <a:off x="3810440" y="4111731"/>
            <a:ext cx="1271588" cy="695135"/>
          </a:xfrm>
          <a:prstGeom prst="rect">
            <a:avLst/>
          </a:prstGeom>
        </p:spPr>
      </p:pic>
      <p:pic>
        <p:nvPicPr>
          <p:cNvPr id="4" name="Picture 3"/>
          <p:cNvPicPr>
            <a:picLocks noChangeAspect="1"/>
          </p:cNvPicPr>
          <p:nvPr/>
        </p:nvPicPr>
        <p:blipFill>
          <a:blip r:embed="rId4"/>
          <a:stretch>
            <a:fillRect/>
          </a:stretch>
        </p:blipFill>
        <p:spPr>
          <a:xfrm>
            <a:off x="5697845" y="4784248"/>
            <a:ext cx="1035634" cy="881062"/>
          </a:xfrm>
          <a:prstGeom prst="rect">
            <a:avLst/>
          </a:prstGeom>
        </p:spPr>
      </p:pic>
      <p:pic>
        <p:nvPicPr>
          <p:cNvPr id="5" name="Picture 4"/>
          <p:cNvPicPr>
            <a:picLocks noChangeAspect="1"/>
          </p:cNvPicPr>
          <p:nvPr/>
        </p:nvPicPr>
        <p:blipFill>
          <a:blip r:embed="rId5"/>
          <a:stretch>
            <a:fillRect/>
          </a:stretch>
        </p:blipFill>
        <p:spPr>
          <a:xfrm>
            <a:off x="5001225" y="2408004"/>
            <a:ext cx="1214437" cy="785812"/>
          </a:xfrm>
          <a:prstGeom prst="rect">
            <a:avLst/>
          </a:prstGeom>
        </p:spPr>
      </p:pic>
      <p:pic>
        <p:nvPicPr>
          <p:cNvPr id="7" name="Picture 6"/>
          <p:cNvPicPr>
            <a:picLocks noChangeAspect="1"/>
          </p:cNvPicPr>
          <p:nvPr/>
        </p:nvPicPr>
        <p:blipFill>
          <a:blip r:embed="rId6"/>
          <a:stretch>
            <a:fillRect/>
          </a:stretch>
        </p:blipFill>
        <p:spPr>
          <a:xfrm>
            <a:off x="6441553" y="590548"/>
            <a:ext cx="2476500" cy="3743325"/>
          </a:xfrm>
          <a:prstGeom prst="rect">
            <a:avLst/>
          </a:prstGeom>
        </p:spPr>
      </p:pic>
      <p:pic>
        <p:nvPicPr>
          <p:cNvPr id="8" name="Picture 7"/>
          <p:cNvPicPr>
            <a:picLocks noChangeAspect="1"/>
          </p:cNvPicPr>
          <p:nvPr/>
        </p:nvPicPr>
        <p:blipFill>
          <a:blip r:embed="rId7"/>
          <a:stretch>
            <a:fillRect/>
          </a:stretch>
        </p:blipFill>
        <p:spPr>
          <a:xfrm>
            <a:off x="2957916" y="2720747"/>
            <a:ext cx="1037262" cy="1054550"/>
          </a:xfrm>
          <a:prstGeom prst="rect">
            <a:avLst/>
          </a:prstGeom>
        </p:spPr>
      </p:pic>
      <p:sp>
        <p:nvSpPr>
          <p:cNvPr id="9" name="TextBox 8"/>
          <p:cNvSpPr txBox="1"/>
          <p:nvPr/>
        </p:nvSpPr>
        <p:spPr>
          <a:xfrm>
            <a:off x="703238" y="1456354"/>
            <a:ext cx="2175920" cy="381000"/>
          </a:xfrm>
          <a:prstGeom prst="rect">
            <a:avLst/>
          </a:prstGeom>
          <a:noFill/>
        </p:spPr>
        <p:txBody>
          <a:bodyPr wrap="square" rtlCol="0">
            <a:spAutoFit/>
          </a:bodyPr>
          <a:lstStyle/>
          <a:p>
            <a:r>
              <a:rPr lang="en-US" dirty="0" smtClean="0"/>
              <a:t>CALIFORNIA </a:t>
            </a:r>
            <a:endParaRPr lang="en-US" dirty="0"/>
          </a:p>
        </p:txBody>
      </p:sp>
      <p:sp>
        <p:nvSpPr>
          <p:cNvPr id="10" name="TextBox 9"/>
          <p:cNvSpPr txBox="1"/>
          <p:nvPr/>
        </p:nvSpPr>
        <p:spPr>
          <a:xfrm>
            <a:off x="6491861" y="1277522"/>
            <a:ext cx="1371600" cy="369332"/>
          </a:xfrm>
          <a:prstGeom prst="rect">
            <a:avLst/>
          </a:prstGeom>
          <a:noFill/>
        </p:spPr>
        <p:txBody>
          <a:bodyPr wrap="square" rtlCol="0">
            <a:spAutoFit/>
          </a:bodyPr>
          <a:lstStyle/>
          <a:p>
            <a:r>
              <a:rPr lang="en-US" dirty="0" smtClean="0"/>
              <a:t>NORTHEAST</a:t>
            </a:r>
            <a:endParaRPr lang="en-US" dirty="0"/>
          </a:p>
        </p:txBody>
      </p:sp>
      <p:sp>
        <p:nvSpPr>
          <p:cNvPr id="11" name="TextBox 10"/>
          <p:cNvSpPr txBox="1"/>
          <p:nvPr/>
        </p:nvSpPr>
        <p:spPr>
          <a:xfrm>
            <a:off x="2625478" y="2331978"/>
            <a:ext cx="1488491" cy="369332"/>
          </a:xfrm>
          <a:prstGeom prst="rect">
            <a:avLst/>
          </a:prstGeom>
          <a:noFill/>
        </p:spPr>
        <p:txBody>
          <a:bodyPr wrap="square" rtlCol="0">
            <a:spAutoFit/>
          </a:bodyPr>
          <a:lstStyle/>
          <a:p>
            <a:r>
              <a:rPr lang="en-US" dirty="0" smtClean="0"/>
              <a:t>MADISON, WI</a:t>
            </a:r>
            <a:endParaRPr lang="en-US" dirty="0"/>
          </a:p>
        </p:txBody>
      </p:sp>
      <p:sp>
        <p:nvSpPr>
          <p:cNvPr id="12" name="TextBox 11"/>
          <p:cNvSpPr txBox="1"/>
          <p:nvPr/>
        </p:nvSpPr>
        <p:spPr>
          <a:xfrm>
            <a:off x="4805151" y="1728411"/>
            <a:ext cx="1676400" cy="646331"/>
          </a:xfrm>
          <a:prstGeom prst="rect">
            <a:avLst/>
          </a:prstGeom>
          <a:noFill/>
        </p:spPr>
        <p:txBody>
          <a:bodyPr wrap="square" rtlCol="0">
            <a:spAutoFit/>
          </a:bodyPr>
          <a:lstStyle/>
          <a:p>
            <a:pPr algn="ctr"/>
            <a:r>
              <a:rPr lang="en-US" dirty="0" smtClean="0"/>
              <a:t>ANN ARBOR, MI</a:t>
            </a:r>
            <a:endParaRPr lang="en-US" dirty="0"/>
          </a:p>
        </p:txBody>
      </p:sp>
      <p:sp>
        <p:nvSpPr>
          <p:cNvPr id="13" name="TextBox 12"/>
          <p:cNvSpPr txBox="1"/>
          <p:nvPr/>
        </p:nvSpPr>
        <p:spPr>
          <a:xfrm>
            <a:off x="5792374" y="4459298"/>
            <a:ext cx="1143000" cy="381000"/>
          </a:xfrm>
          <a:prstGeom prst="rect">
            <a:avLst/>
          </a:prstGeom>
          <a:noFill/>
        </p:spPr>
        <p:txBody>
          <a:bodyPr wrap="square" rtlCol="0">
            <a:spAutoFit/>
          </a:bodyPr>
          <a:lstStyle/>
          <a:p>
            <a:r>
              <a:rPr lang="en-US" dirty="0" smtClean="0"/>
              <a:t>ATLANTA</a:t>
            </a:r>
            <a:endParaRPr lang="en-US" dirty="0"/>
          </a:p>
        </p:txBody>
      </p:sp>
      <p:sp>
        <p:nvSpPr>
          <p:cNvPr id="14" name="TextBox 13"/>
          <p:cNvSpPr txBox="1"/>
          <p:nvPr/>
        </p:nvSpPr>
        <p:spPr>
          <a:xfrm>
            <a:off x="3845624" y="3779580"/>
            <a:ext cx="1305155" cy="369332"/>
          </a:xfrm>
          <a:prstGeom prst="rect">
            <a:avLst/>
          </a:prstGeom>
          <a:noFill/>
        </p:spPr>
        <p:txBody>
          <a:bodyPr wrap="square" rtlCol="0">
            <a:spAutoFit/>
          </a:bodyPr>
          <a:lstStyle/>
          <a:p>
            <a:pPr algn="ctr"/>
            <a:r>
              <a:rPr lang="en-US" dirty="0" smtClean="0"/>
              <a:t>AUSTIN, TX</a:t>
            </a:r>
            <a:endParaRPr lang="en-US" dirty="0"/>
          </a:p>
        </p:txBody>
      </p:sp>
      <p:sp>
        <p:nvSpPr>
          <p:cNvPr id="16" name="TextBox 15"/>
          <p:cNvSpPr txBox="1"/>
          <p:nvPr/>
        </p:nvSpPr>
        <p:spPr>
          <a:xfrm>
            <a:off x="2876875" y="274618"/>
            <a:ext cx="1199344" cy="369332"/>
          </a:xfrm>
          <a:prstGeom prst="rect">
            <a:avLst/>
          </a:prstGeom>
          <a:noFill/>
        </p:spPr>
        <p:txBody>
          <a:bodyPr wrap="square" rtlCol="0">
            <a:spAutoFit/>
          </a:bodyPr>
          <a:lstStyle/>
          <a:p>
            <a:r>
              <a:rPr lang="en-US" dirty="0" smtClean="0"/>
              <a:t>MONTANA</a:t>
            </a:r>
            <a:endParaRPr lang="en-US" dirty="0"/>
          </a:p>
        </p:txBody>
      </p:sp>
      <p:pic>
        <p:nvPicPr>
          <p:cNvPr id="18" name="Picture 17"/>
          <p:cNvPicPr>
            <a:picLocks noChangeAspect="1"/>
          </p:cNvPicPr>
          <p:nvPr/>
        </p:nvPicPr>
        <p:blipFill>
          <a:blip r:embed="rId8"/>
          <a:stretch>
            <a:fillRect/>
          </a:stretch>
        </p:blipFill>
        <p:spPr>
          <a:xfrm>
            <a:off x="2712227" y="624963"/>
            <a:ext cx="2410921" cy="924810"/>
          </a:xfrm>
          <a:prstGeom prst="rect">
            <a:avLst/>
          </a:prstGeom>
        </p:spPr>
      </p:pic>
      <p:sp>
        <p:nvSpPr>
          <p:cNvPr id="17" name="TextBox 16"/>
          <p:cNvSpPr txBox="1"/>
          <p:nvPr/>
        </p:nvSpPr>
        <p:spPr>
          <a:xfrm>
            <a:off x="4169955" y="223849"/>
            <a:ext cx="1662541" cy="646331"/>
          </a:xfrm>
          <a:prstGeom prst="rect">
            <a:avLst/>
          </a:prstGeom>
          <a:noFill/>
        </p:spPr>
        <p:txBody>
          <a:bodyPr wrap="square" rtlCol="0">
            <a:spAutoFit/>
          </a:bodyPr>
          <a:lstStyle/>
          <a:p>
            <a:r>
              <a:rPr lang="en-US" dirty="0" smtClean="0"/>
              <a:t>NORTH</a:t>
            </a:r>
            <a:br>
              <a:rPr lang="en-US" dirty="0" smtClean="0"/>
            </a:br>
            <a:r>
              <a:rPr lang="en-US" dirty="0" smtClean="0"/>
              <a:t> DAKOTA</a:t>
            </a:r>
            <a:endParaRPr lang="en-US" dirty="0"/>
          </a:p>
        </p:txBody>
      </p:sp>
      <p:sp>
        <p:nvSpPr>
          <p:cNvPr id="15" name="TextBox 14"/>
          <p:cNvSpPr txBox="1"/>
          <p:nvPr/>
        </p:nvSpPr>
        <p:spPr>
          <a:xfrm>
            <a:off x="4002279" y="3234176"/>
            <a:ext cx="1872262" cy="400110"/>
          </a:xfrm>
          <a:prstGeom prst="rect">
            <a:avLst/>
          </a:prstGeom>
          <a:noFill/>
        </p:spPr>
        <p:txBody>
          <a:bodyPr wrap="square" rtlCol="0">
            <a:spAutoFit/>
          </a:bodyPr>
          <a:lstStyle/>
          <a:p>
            <a:r>
              <a:rPr lang="en-US" sz="2000" dirty="0" smtClean="0">
                <a:solidFill>
                  <a:srgbClr val="002060"/>
                </a:solidFill>
              </a:rPr>
              <a:t>“College Towns” </a:t>
            </a:r>
            <a:endParaRPr lang="en-US" sz="2000" dirty="0">
              <a:solidFill>
                <a:srgbClr val="002060"/>
              </a:solidFill>
            </a:endParaRPr>
          </a:p>
        </p:txBody>
      </p:sp>
    </p:spTree>
    <p:extLst>
      <p:ext uri="{BB962C8B-B14F-4D97-AF65-F5344CB8AC3E}">
        <p14:creationId xmlns:p14="http://schemas.microsoft.com/office/powerpoint/2010/main" val="2421164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3291</Words>
  <Application>Microsoft Office PowerPoint</Application>
  <PresentationFormat>On-screen Show (4:3)</PresentationFormat>
  <Paragraphs>278</Paragraphs>
  <Slides>62</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UC Berkeley OS Sign</vt:lpstr>
      <vt:lpstr>Office Theme</vt:lpstr>
      <vt:lpstr>CogSci 190 “Sensemaking and Organizing” Spring 2019</vt:lpstr>
      <vt:lpstr>Not my Usual Lecture</vt:lpstr>
      <vt:lpstr>Course Checkpoint</vt:lpstr>
      <vt:lpstr>Where do you get your news?</vt:lpstr>
      <vt:lpstr>Social Thinking </vt:lpstr>
      <vt:lpstr>Principles of Group Creation: Homophily &amp; Preferential Attachment</vt:lpstr>
      <vt:lpstr>Homophily</vt:lpstr>
      <vt:lpstr>PowerPoint Presentation</vt:lpstr>
      <vt:lpstr>PowerPoint Presentation</vt:lpstr>
      <vt:lpstr>What You Listen to, Wear, and Drive  Gives You Away</vt:lpstr>
      <vt:lpstr>PowerPoint Presentation</vt:lpstr>
      <vt:lpstr>PowerPoint Presentation</vt:lpstr>
      <vt:lpstr>Can You Profile  With Vehicles?</vt:lpstr>
      <vt:lpstr>Preferential Attachment</vt:lpstr>
      <vt:lpstr>PowerPoint Presentation</vt:lpstr>
      <vt:lpstr>PowerPoint Presentation</vt:lpstr>
      <vt:lpstr>PowerPoint Presentation</vt:lpstr>
      <vt:lpstr>Twitter Stats </vt:lpstr>
      <vt:lpstr>A Very Long Tail</vt:lpstr>
      <vt:lpstr>PowerPoint Presentation</vt:lpstr>
      <vt:lpstr>Some Implications</vt:lpstr>
      <vt:lpstr>Biases in “Information Gathering” </vt:lpstr>
      <vt:lpstr>Biases in “Information Gathering”</vt:lpstr>
      <vt:lpstr>Biases in “Information Gathering”</vt:lpstr>
      <vt:lpstr>Framing Effects About Data Science in Presidential Elections</vt:lpstr>
      <vt:lpstr>Can You Identify the Source  of Each Quote? (the positive or negative stories)</vt:lpstr>
      <vt:lpstr>PowerPoint Presentation</vt:lpstr>
      <vt:lpstr>The “Filter Bubble” / “Echo Chamber” / “False Consensus Effect”</vt:lpstr>
      <vt:lpstr>PowerPoint Presentation</vt:lpstr>
      <vt:lpstr>PowerPoint Presentation</vt:lpstr>
      <vt:lpstr>“YouTube, the Great Radicalizer”</vt:lpstr>
      <vt:lpstr>PowerPoint Presentation</vt:lpstr>
      <vt:lpstr>“Misinformation”</vt:lpstr>
      <vt:lpstr>The Internet and Misinformation</vt:lpstr>
      <vt:lpstr>PowerPoint Presentation</vt:lpstr>
      <vt:lpstr>Biased News</vt:lpstr>
      <vt:lpstr>False equivalence – Desire for “balance” when there is none</vt:lpstr>
      <vt:lpstr>News Media Often Oversimplify, Misrepresent, or Overdramatize Scientific Results</vt:lpstr>
      <vt:lpstr>Fake News</vt:lpstr>
      <vt:lpstr>PowerPoint Presentation</vt:lpstr>
      <vt:lpstr>The Fake News Problem</vt:lpstr>
      <vt:lpstr>PowerPoint Presentation</vt:lpstr>
      <vt:lpstr>Facebook and Fake News</vt:lpstr>
      <vt:lpstr>PowerPoint Presentation</vt:lpstr>
      <vt:lpstr>PowerPoint Presentation</vt:lpstr>
      <vt:lpstr>PowerPoint Presentation</vt:lpstr>
      <vt:lpstr>PowerPoint Presentation</vt:lpstr>
      <vt:lpstr>PowerPoint Presentation</vt:lpstr>
      <vt:lpstr>Fake News and Politics – is Not New</vt:lpstr>
      <vt:lpstr>Dealing with Fake News</vt:lpstr>
      <vt:lpstr>“Robo-Journalism” using  Story Templates and Grammars</vt:lpstr>
      <vt:lpstr>WTF:  Humans alone can’t solve  the problem of fake news</vt:lpstr>
      <vt:lpstr>WTF: How algorithms  can defeat fake news</vt:lpstr>
      <vt:lpstr>Blue Feed / Red Feed (created by the Wall Street Journal)</vt:lpstr>
      <vt:lpstr>Blue Feed / Red Feed (created by the Wall Street Journal)</vt:lpstr>
      <vt:lpstr>News Guard</vt:lpstr>
      <vt:lpstr>PowerPoint Presentation</vt:lpstr>
      <vt:lpstr>What Does NewsGuard Think?</vt:lpstr>
      <vt:lpstr>PowerPoint Presentation</vt:lpstr>
      <vt:lpstr>PowerPoint Presentation</vt:lpstr>
      <vt:lpstr>How Social Thinking can be Positive</vt:lpstr>
      <vt:lpstr>We’re Done!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2018-03-20T00:47:11Z</dcterms:created>
  <dcterms:modified xsi:type="dcterms:W3CDTF">2019-03-05T23:31:20Z</dcterms:modified>
</cp:coreProperties>
</file>