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7"/>
  </p:notesMasterIdLst>
  <p:sldIdLst>
    <p:sldId id="266" r:id="rId2"/>
    <p:sldId id="387" r:id="rId3"/>
    <p:sldId id="391" r:id="rId4"/>
    <p:sldId id="395" r:id="rId5"/>
    <p:sldId id="393" r:id="rId6"/>
    <p:sldId id="389" r:id="rId7"/>
    <p:sldId id="394" r:id="rId8"/>
    <p:sldId id="412" r:id="rId9"/>
    <p:sldId id="413" r:id="rId10"/>
    <p:sldId id="414" r:id="rId11"/>
    <p:sldId id="415" r:id="rId12"/>
    <p:sldId id="434" r:id="rId13"/>
    <p:sldId id="437" r:id="rId14"/>
    <p:sldId id="428" r:id="rId15"/>
    <p:sldId id="435" r:id="rId16"/>
    <p:sldId id="431" r:id="rId17"/>
    <p:sldId id="432" r:id="rId18"/>
    <p:sldId id="433" r:id="rId19"/>
    <p:sldId id="436" r:id="rId20"/>
    <p:sldId id="330" r:id="rId21"/>
    <p:sldId id="444" r:id="rId22"/>
    <p:sldId id="379" r:id="rId23"/>
    <p:sldId id="381" r:id="rId24"/>
    <p:sldId id="332" r:id="rId25"/>
    <p:sldId id="362" r:id="rId26"/>
    <p:sldId id="333" r:id="rId27"/>
    <p:sldId id="334" r:id="rId28"/>
    <p:sldId id="364" r:id="rId29"/>
    <p:sldId id="335" r:id="rId30"/>
    <p:sldId id="360" r:id="rId31"/>
    <p:sldId id="353" r:id="rId32"/>
    <p:sldId id="380" r:id="rId33"/>
    <p:sldId id="365" r:id="rId34"/>
    <p:sldId id="441" r:id="rId35"/>
    <p:sldId id="442" r:id="rId36"/>
    <p:sldId id="361" r:id="rId37"/>
    <p:sldId id="354" r:id="rId38"/>
    <p:sldId id="343" r:id="rId39"/>
    <p:sldId id="338" r:id="rId40"/>
    <p:sldId id="337" r:id="rId41"/>
    <p:sldId id="339" r:id="rId42"/>
    <p:sldId id="340" r:id="rId43"/>
    <p:sldId id="378" r:id="rId44"/>
    <p:sldId id="324" r:id="rId45"/>
    <p:sldId id="417" r:id="rId46"/>
    <p:sldId id="314" r:id="rId47"/>
    <p:sldId id="370" r:id="rId48"/>
    <p:sldId id="371" r:id="rId49"/>
    <p:sldId id="372" r:id="rId50"/>
    <p:sldId id="373" r:id="rId51"/>
    <p:sldId id="321" r:id="rId52"/>
    <p:sldId id="418" r:id="rId53"/>
    <p:sldId id="419" r:id="rId54"/>
    <p:sldId id="420" r:id="rId55"/>
    <p:sldId id="421" r:id="rId56"/>
    <p:sldId id="422" r:id="rId57"/>
    <p:sldId id="423" r:id="rId58"/>
    <p:sldId id="424" r:id="rId59"/>
    <p:sldId id="425" r:id="rId60"/>
    <p:sldId id="426" r:id="rId61"/>
    <p:sldId id="427" r:id="rId62"/>
    <p:sldId id="443" r:id="rId63"/>
    <p:sldId id="445" r:id="rId64"/>
    <p:sldId id="446" r:id="rId65"/>
    <p:sldId id="351" r:id="rId66"/>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64497" autoAdjust="0"/>
  </p:normalViewPr>
  <p:slideViewPr>
    <p:cSldViewPr>
      <p:cViewPr varScale="1">
        <p:scale>
          <a:sx n="39" d="100"/>
          <a:sy n="39" d="100"/>
        </p:scale>
        <p:origin x="1325" y="58"/>
      </p:cViewPr>
      <p:guideLst>
        <p:guide orient="horz" pos="2160"/>
        <p:guide pos="2880"/>
      </p:guideLst>
    </p:cSldViewPr>
  </p:slideViewPr>
  <p:outlineViewPr>
    <p:cViewPr>
      <p:scale>
        <a:sx n="33" d="100"/>
        <a:sy n="33" d="100"/>
      </p:scale>
      <p:origin x="0" y="-19061"/>
    </p:cViewPr>
  </p:outlineViewPr>
  <p:notesTextViewPr>
    <p:cViewPr>
      <p:scale>
        <a:sx n="3" d="2"/>
        <a:sy n="3" d="2"/>
      </p:scale>
      <p:origin x="0" y="0"/>
    </p:cViewPr>
  </p:notesTextViewPr>
  <p:sorterViewPr>
    <p:cViewPr>
      <p:scale>
        <a:sx n="120" d="100"/>
        <a:sy n="120" d="100"/>
      </p:scale>
      <p:origin x="0" y="-31786"/>
    </p:cViewPr>
  </p:sorterViewPr>
  <p:notesViewPr>
    <p:cSldViewPr>
      <p:cViewPr varScale="1">
        <p:scale>
          <a:sx n="63" d="100"/>
          <a:sy n="63" d="100"/>
        </p:scale>
        <p:origin x="2539" y="5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3/12/2019</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dirty="0"/>
          </a:p>
        </p:txBody>
      </p:sp>
    </p:spTree>
    <p:extLst>
      <p:ext uri="{BB962C8B-B14F-4D97-AF65-F5344CB8AC3E}">
        <p14:creationId xmlns:p14="http://schemas.microsoft.com/office/powerpoint/2010/main" val="159405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10</a:t>
            </a:fld>
            <a:endParaRPr lang="en-US" dirty="0"/>
          </a:p>
        </p:txBody>
      </p:sp>
    </p:spTree>
    <p:extLst>
      <p:ext uri="{BB962C8B-B14F-4D97-AF65-F5344CB8AC3E}">
        <p14:creationId xmlns:p14="http://schemas.microsoft.com/office/powerpoint/2010/main" val="3970309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11</a:t>
            </a:fld>
            <a:endParaRPr lang="en-US" dirty="0"/>
          </a:p>
        </p:txBody>
      </p:sp>
    </p:spTree>
    <p:extLst>
      <p:ext uri="{BB962C8B-B14F-4D97-AF65-F5344CB8AC3E}">
        <p14:creationId xmlns:p14="http://schemas.microsoft.com/office/powerpoint/2010/main" val="2366571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12</a:t>
            </a:fld>
            <a:endParaRPr lang="en-US" dirty="0"/>
          </a:p>
        </p:txBody>
      </p:sp>
    </p:spTree>
    <p:extLst>
      <p:ext uri="{BB962C8B-B14F-4D97-AF65-F5344CB8AC3E}">
        <p14:creationId xmlns:p14="http://schemas.microsoft.com/office/powerpoint/2010/main" val="178102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13</a:t>
            </a:fld>
            <a:endParaRPr lang="en-US" dirty="0"/>
          </a:p>
        </p:txBody>
      </p:sp>
    </p:spTree>
    <p:extLst>
      <p:ext uri="{BB962C8B-B14F-4D97-AF65-F5344CB8AC3E}">
        <p14:creationId xmlns:p14="http://schemas.microsoft.com/office/powerpoint/2010/main" val="934892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14</a:t>
            </a:fld>
            <a:endParaRPr lang="en-US" dirty="0"/>
          </a:p>
        </p:txBody>
      </p:sp>
    </p:spTree>
    <p:extLst>
      <p:ext uri="{BB962C8B-B14F-4D97-AF65-F5344CB8AC3E}">
        <p14:creationId xmlns:p14="http://schemas.microsoft.com/office/powerpoint/2010/main" val="1990094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15</a:t>
            </a:fld>
            <a:endParaRPr lang="en-US" dirty="0"/>
          </a:p>
        </p:txBody>
      </p:sp>
    </p:spTree>
    <p:extLst>
      <p:ext uri="{BB962C8B-B14F-4D97-AF65-F5344CB8AC3E}">
        <p14:creationId xmlns:p14="http://schemas.microsoft.com/office/powerpoint/2010/main" val="2977503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16</a:t>
            </a:fld>
            <a:endParaRPr lang="en-US" dirty="0"/>
          </a:p>
        </p:txBody>
      </p:sp>
    </p:spTree>
    <p:extLst>
      <p:ext uri="{BB962C8B-B14F-4D97-AF65-F5344CB8AC3E}">
        <p14:creationId xmlns:p14="http://schemas.microsoft.com/office/powerpoint/2010/main" val="1495176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17</a:t>
            </a:fld>
            <a:endParaRPr lang="en-US" dirty="0"/>
          </a:p>
        </p:txBody>
      </p:sp>
    </p:spTree>
    <p:extLst>
      <p:ext uri="{BB962C8B-B14F-4D97-AF65-F5344CB8AC3E}">
        <p14:creationId xmlns:p14="http://schemas.microsoft.com/office/powerpoint/2010/main" val="2926575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18</a:t>
            </a:fld>
            <a:endParaRPr lang="en-US" dirty="0"/>
          </a:p>
        </p:txBody>
      </p:sp>
    </p:spTree>
    <p:extLst>
      <p:ext uri="{BB962C8B-B14F-4D97-AF65-F5344CB8AC3E}">
        <p14:creationId xmlns:p14="http://schemas.microsoft.com/office/powerpoint/2010/main" val="1737502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19</a:t>
            </a:fld>
            <a:endParaRPr lang="en-US" dirty="0"/>
          </a:p>
        </p:txBody>
      </p:sp>
    </p:spTree>
    <p:extLst>
      <p:ext uri="{BB962C8B-B14F-4D97-AF65-F5344CB8AC3E}">
        <p14:creationId xmlns:p14="http://schemas.microsoft.com/office/powerpoint/2010/main" val="2348573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a:t>
            </a:fld>
            <a:endParaRPr lang="en-US" dirty="0"/>
          </a:p>
        </p:txBody>
      </p:sp>
    </p:spTree>
    <p:extLst>
      <p:ext uri="{BB962C8B-B14F-4D97-AF65-F5344CB8AC3E}">
        <p14:creationId xmlns:p14="http://schemas.microsoft.com/office/powerpoint/2010/main" val="515403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20</a:t>
            </a:fld>
            <a:endParaRPr lang="en-US" dirty="0"/>
          </a:p>
        </p:txBody>
      </p:sp>
    </p:spTree>
    <p:extLst>
      <p:ext uri="{BB962C8B-B14F-4D97-AF65-F5344CB8AC3E}">
        <p14:creationId xmlns:p14="http://schemas.microsoft.com/office/powerpoint/2010/main" val="1015800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21</a:t>
            </a:fld>
            <a:endParaRPr lang="en-US" dirty="0"/>
          </a:p>
        </p:txBody>
      </p:sp>
    </p:spTree>
    <p:extLst>
      <p:ext uri="{BB962C8B-B14F-4D97-AF65-F5344CB8AC3E}">
        <p14:creationId xmlns:p14="http://schemas.microsoft.com/office/powerpoint/2010/main" val="3479330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22</a:t>
            </a:fld>
            <a:endParaRPr lang="en-US" dirty="0"/>
          </a:p>
        </p:txBody>
      </p:sp>
    </p:spTree>
    <p:extLst>
      <p:ext uri="{BB962C8B-B14F-4D97-AF65-F5344CB8AC3E}">
        <p14:creationId xmlns:p14="http://schemas.microsoft.com/office/powerpoint/2010/main" val="3323474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23</a:t>
            </a:fld>
            <a:endParaRPr lang="en-US" dirty="0"/>
          </a:p>
        </p:txBody>
      </p:sp>
    </p:spTree>
    <p:extLst>
      <p:ext uri="{BB962C8B-B14F-4D97-AF65-F5344CB8AC3E}">
        <p14:creationId xmlns:p14="http://schemas.microsoft.com/office/powerpoint/2010/main" val="3140109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24</a:t>
            </a:fld>
            <a:endParaRPr lang="en-US" dirty="0"/>
          </a:p>
        </p:txBody>
      </p:sp>
    </p:spTree>
    <p:extLst>
      <p:ext uri="{BB962C8B-B14F-4D97-AF65-F5344CB8AC3E}">
        <p14:creationId xmlns:p14="http://schemas.microsoft.com/office/powerpoint/2010/main" val="1245715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25</a:t>
            </a:fld>
            <a:endParaRPr lang="en-US" dirty="0"/>
          </a:p>
        </p:txBody>
      </p:sp>
    </p:spTree>
    <p:extLst>
      <p:ext uri="{BB962C8B-B14F-4D97-AF65-F5344CB8AC3E}">
        <p14:creationId xmlns:p14="http://schemas.microsoft.com/office/powerpoint/2010/main" val="2274027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26</a:t>
            </a:fld>
            <a:endParaRPr lang="en-US" dirty="0"/>
          </a:p>
        </p:txBody>
      </p:sp>
    </p:spTree>
    <p:extLst>
      <p:ext uri="{BB962C8B-B14F-4D97-AF65-F5344CB8AC3E}">
        <p14:creationId xmlns:p14="http://schemas.microsoft.com/office/powerpoint/2010/main" val="153202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27</a:t>
            </a:fld>
            <a:endParaRPr lang="en-US" dirty="0"/>
          </a:p>
        </p:txBody>
      </p:sp>
    </p:spTree>
    <p:extLst>
      <p:ext uri="{BB962C8B-B14F-4D97-AF65-F5344CB8AC3E}">
        <p14:creationId xmlns:p14="http://schemas.microsoft.com/office/powerpoint/2010/main" val="3707205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28</a:t>
            </a:fld>
            <a:endParaRPr lang="en-US" dirty="0"/>
          </a:p>
        </p:txBody>
      </p:sp>
    </p:spTree>
    <p:extLst>
      <p:ext uri="{BB962C8B-B14F-4D97-AF65-F5344CB8AC3E}">
        <p14:creationId xmlns:p14="http://schemas.microsoft.com/office/powerpoint/2010/main" val="3104162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29</a:t>
            </a:fld>
            <a:endParaRPr lang="en-US" dirty="0"/>
          </a:p>
        </p:txBody>
      </p:sp>
    </p:spTree>
    <p:extLst>
      <p:ext uri="{BB962C8B-B14F-4D97-AF65-F5344CB8AC3E}">
        <p14:creationId xmlns:p14="http://schemas.microsoft.com/office/powerpoint/2010/main" val="855565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a:t>
            </a:fld>
            <a:endParaRPr lang="en-US" dirty="0"/>
          </a:p>
        </p:txBody>
      </p:sp>
    </p:spTree>
    <p:extLst>
      <p:ext uri="{BB962C8B-B14F-4D97-AF65-F5344CB8AC3E}">
        <p14:creationId xmlns:p14="http://schemas.microsoft.com/office/powerpoint/2010/main" val="2505836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30</a:t>
            </a:fld>
            <a:endParaRPr lang="en-US" dirty="0"/>
          </a:p>
        </p:txBody>
      </p:sp>
    </p:spTree>
    <p:extLst>
      <p:ext uri="{BB962C8B-B14F-4D97-AF65-F5344CB8AC3E}">
        <p14:creationId xmlns:p14="http://schemas.microsoft.com/office/powerpoint/2010/main" val="4110126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31</a:t>
            </a:fld>
            <a:endParaRPr lang="en-US" dirty="0"/>
          </a:p>
        </p:txBody>
      </p:sp>
    </p:spTree>
    <p:extLst>
      <p:ext uri="{BB962C8B-B14F-4D97-AF65-F5344CB8AC3E}">
        <p14:creationId xmlns:p14="http://schemas.microsoft.com/office/powerpoint/2010/main" val="1985882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32</a:t>
            </a:fld>
            <a:endParaRPr lang="en-US" dirty="0"/>
          </a:p>
        </p:txBody>
      </p:sp>
    </p:spTree>
    <p:extLst>
      <p:ext uri="{BB962C8B-B14F-4D97-AF65-F5344CB8AC3E}">
        <p14:creationId xmlns:p14="http://schemas.microsoft.com/office/powerpoint/2010/main" val="3657618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33</a:t>
            </a:fld>
            <a:endParaRPr lang="en-US" dirty="0"/>
          </a:p>
        </p:txBody>
      </p:sp>
    </p:spTree>
    <p:extLst>
      <p:ext uri="{BB962C8B-B14F-4D97-AF65-F5344CB8AC3E}">
        <p14:creationId xmlns:p14="http://schemas.microsoft.com/office/powerpoint/2010/main" val="30249080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34</a:t>
            </a:fld>
            <a:endParaRPr lang="en-US" dirty="0"/>
          </a:p>
        </p:txBody>
      </p:sp>
    </p:spTree>
    <p:extLst>
      <p:ext uri="{BB962C8B-B14F-4D97-AF65-F5344CB8AC3E}">
        <p14:creationId xmlns:p14="http://schemas.microsoft.com/office/powerpoint/2010/main" val="1838032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35</a:t>
            </a:fld>
            <a:endParaRPr lang="en-US" dirty="0"/>
          </a:p>
        </p:txBody>
      </p:sp>
    </p:spTree>
    <p:extLst>
      <p:ext uri="{BB962C8B-B14F-4D97-AF65-F5344CB8AC3E}">
        <p14:creationId xmlns:p14="http://schemas.microsoft.com/office/powerpoint/2010/main" val="1652701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36</a:t>
            </a:fld>
            <a:endParaRPr lang="en-US" dirty="0"/>
          </a:p>
        </p:txBody>
      </p:sp>
    </p:spTree>
    <p:extLst>
      <p:ext uri="{BB962C8B-B14F-4D97-AF65-F5344CB8AC3E}">
        <p14:creationId xmlns:p14="http://schemas.microsoft.com/office/powerpoint/2010/main" val="1913905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37</a:t>
            </a:fld>
            <a:endParaRPr lang="en-US" dirty="0"/>
          </a:p>
        </p:txBody>
      </p:sp>
    </p:spTree>
    <p:extLst>
      <p:ext uri="{BB962C8B-B14F-4D97-AF65-F5344CB8AC3E}">
        <p14:creationId xmlns:p14="http://schemas.microsoft.com/office/powerpoint/2010/main" val="720833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38</a:t>
            </a:fld>
            <a:endParaRPr lang="en-US" dirty="0"/>
          </a:p>
        </p:txBody>
      </p:sp>
    </p:spTree>
    <p:extLst>
      <p:ext uri="{BB962C8B-B14F-4D97-AF65-F5344CB8AC3E}">
        <p14:creationId xmlns:p14="http://schemas.microsoft.com/office/powerpoint/2010/main" val="23527014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39</a:t>
            </a:fld>
            <a:endParaRPr lang="en-US" dirty="0"/>
          </a:p>
        </p:txBody>
      </p:sp>
    </p:spTree>
    <p:extLst>
      <p:ext uri="{BB962C8B-B14F-4D97-AF65-F5344CB8AC3E}">
        <p14:creationId xmlns:p14="http://schemas.microsoft.com/office/powerpoint/2010/main" val="2424493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a:t>
            </a:fld>
            <a:endParaRPr lang="en-US" dirty="0"/>
          </a:p>
        </p:txBody>
      </p:sp>
    </p:spTree>
    <p:extLst>
      <p:ext uri="{BB962C8B-B14F-4D97-AF65-F5344CB8AC3E}">
        <p14:creationId xmlns:p14="http://schemas.microsoft.com/office/powerpoint/2010/main" val="6559800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40</a:t>
            </a:fld>
            <a:endParaRPr lang="en-US" dirty="0"/>
          </a:p>
        </p:txBody>
      </p:sp>
    </p:spTree>
    <p:extLst>
      <p:ext uri="{BB962C8B-B14F-4D97-AF65-F5344CB8AC3E}">
        <p14:creationId xmlns:p14="http://schemas.microsoft.com/office/powerpoint/2010/main" val="35143029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41</a:t>
            </a:fld>
            <a:endParaRPr lang="en-US" dirty="0"/>
          </a:p>
        </p:txBody>
      </p:sp>
    </p:spTree>
    <p:extLst>
      <p:ext uri="{BB962C8B-B14F-4D97-AF65-F5344CB8AC3E}">
        <p14:creationId xmlns:p14="http://schemas.microsoft.com/office/powerpoint/2010/main" val="1875797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42</a:t>
            </a:fld>
            <a:endParaRPr lang="en-US" dirty="0"/>
          </a:p>
        </p:txBody>
      </p:sp>
    </p:spTree>
    <p:extLst>
      <p:ext uri="{BB962C8B-B14F-4D97-AF65-F5344CB8AC3E}">
        <p14:creationId xmlns:p14="http://schemas.microsoft.com/office/powerpoint/2010/main" val="13700606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43</a:t>
            </a:fld>
            <a:endParaRPr lang="en-US" dirty="0"/>
          </a:p>
        </p:txBody>
      </p:sp>
    </p:spTree>
    <p:extLst>
      <p:ext uri="{BB962C8B-B14F-4D97-AF65-F5344CB8AC3E}">
        <p14:creationId xmlns:p14="http://schemas.microsoft.com/office/powerpoint/2010/main" val="34544737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44</a:t>
            </a:fld>
            <a:endParaRPr lang="en-US" dirty="0"/>
          </a:p>
        </p:txBody>
      </p:sp>
    </p:spTree>
    <p:extLst>
      <p:ext uri="{BB962C8B-B14F-4D97-AF65-F5344CB8AC3E}">
        <p14:creationId xmlns:p14="http://schemas.microsoft.com/office/powerpoint/2010/main" val="10211272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45</a:t>
            </a:fld>
            <a:endParaRPr lang="en-US" dirty="0"/>
          </a:p>
        </p:txBody>
      </p:sp>
    </p:spTree>
    <p:extLst>
      <p:ext uri="{BB962C8B-B14F-4D97-AF65-F5344CB8AC3E}">
        <p14:creationId xmlns:p14="http://schemas.microsoft.com/office/powerpoint/2010/main" val="3830292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46</a:t>
            </a:fld>
            <a:endParaRPr lang="en-US" dirty="0"/>
          </a:p>
        </p:txBody>
      </p:sp>
    </p:spTree>
    <p:extLst>
      <p:ext uri="{BB962C8B-B14F-4D97-AF65-F5344CB8AC3E}">
        <p14:creationId xmlns:p14="http://schemas.microsoft.com/office/powerpoint/2010/main" val="4191960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47</a:t>
            </a:fld>
            <a:endParaRPr lang="en-US" dirty="0"/>
          </a:p>
        </p:txBody>
      </p:sp>
    </p:spTree>
    <p:extLst>
      <p:ext uri="{BB962C8B-B14F-4D97-AF65-F5344CB8AC3E}">
        <p14:creationId xmlns:p14="http://schemas.microsoft.com/office/powerpoint/2010/main" val="41529097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48</a:t>
            </a:fld>
            <a:endParaRPr lang="en-US" dirty="0"/>
          </a:p>
        </p:txBody>
      </p:sp>
    </p:spTree>
    <p:extLst>
      <p:ext uri="{BB962C8B-B14F-4D97-AF65-F5344CB8AC3E}">
        <p14:creationId xmlns:p14="http://schemas.microsoft.com/office/powerpoint/2010/main" val="12852630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49</a:t>
            </a:fld>
            <a:endParaRPr lang="en-US" dirty="0"/>
          </a:p>
        </p:txBody>
      </p:sp>
    </p:spTree>
    <p:extLst>
      <p:ext uri="{BB962C8B-B14F-4D97-AF65-F5344CB8AC3E}">
        <p14:creationId xmlns:p14="http://schemas.microsoft.com/office/powerpoint/2010/main" val="3040672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a:t>
            </a:fld>
            <a:endParaRPr lang="en-US" dirty="0"/>
          </a:p>
        </p:txBody>
      </p:sp>
    </p:spTree>
    <p:extLst>
      <p:ext uri="{BB962C8B-B14F-4D97-AF65-F5344CB8AC3E}">
        <p14:creationId xmlns:p14="http://schemas.microsoft.com/office/powerpoint/2010/main" val="26952074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50</a:t>
            </a:fld>
            <a:endParaRPr lang="en-US" dirty="0"/>
          </a:p>
        </p:txBody>
      </p:sp>
    </p:spTree>
    <p:extLst>
      <p:ext uri="{BB962C8B-B14F-4D97-AF65-F5344CB8AC3E}">
        <p14:creationId xmlns:p14="http://schemas.microsoft.com/office/powerpoint/2010/main" val="24365886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51</a:t>
            </a:fld>
            <a:endParaRPr lang="en-US" dirty="0"/>
          </a:p>
        </p:txBody>
      </p:sp>
    </p:spTree>
    <p:extLst>
      <p:ext uri="{BB962C8B-B14F-4D97-AF65-F5344CB8AC3E}">
        <p14:creationId xmlns:p14="http://schemas.microsoft.com/office/powerpoint/2010/main" val="8006819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52</a:t>
            </a:fld>
            <a:endParaRPr lang="en-US" dirty="0"/>
          </a:p>
        </p:txBody>
      </p:sp>
    </p:spTree>
    <p:extLst>
      <p:ext uri="{BB962C8B-B14F-4D97-AF65-F5344CB8AC3E}">
        <p14:creationId xmlns:p14="http://schemas.microsoft.com/office/powerpoint/2010/main" val="12062305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B9720D99-ED3E-4775-8D66-29ED80ACA7E5}" type="slidenum">
              <a:rPr lang="en-US" altLang="en-US" sz="1300" smtClean="0"/>
              <a:pPr/>
              <a:t>53</a:t>
            </a:fld>
            <a:endParaRPr lang="en-US" altLang="en-US" sz="1300" dirty="0" smtClean="0"/>
          </a:p>
        </p:txBody>
      </p:sp>
    </p:spTree>
    <p:extLst>
      <p:ext uri="{BB962C8B-B14F-4D97-AF65-F5344CB8AC3E}">
        <p14:creationId xmlns:p14="http://schemas.microsoft.com/office/powerpoint/2010/main" val="24348977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54</a:t>
            </a:fld>
            <a:endParaRPr lang="en-US" dirty="0"/>
          </a:p>
        </p:txBody>
      </p:sp>
    </p:spTree>
    <p:extLst>
      <p:ext uri="{BB962C8B-B14F-4D97-AF65-F5344CB8AC3E}">
        <p14:creationId xmlns:p14="http://schemas.microsoft.com/office/powerpoint/2010/main" val="18898722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55</a:t>
            </a:fld>
            <a:endParaRPr lang="en-US" dirty="0"/>
          </a:p>
        </p:txBody>
      </p:sp>
    </p:spTree>
    <p:extLst>
      <p:ext uri="{BB962C8B-B14F-4D97-AF65-F5344CB8AC3E}">
        <p14:creationId xmlns:p14="http://schemas.microsoft.com/office/powerpoint/2010/main" val="35563111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56</a:t>
            </a:fld>
            <a:endParaRPr lang="en-US" dirty="0"/>
          </a:p>
        </p:txBody>
      </p:sp>
    </p:spTree>
    <p:extLst>
      <p:ext uri="{BB962C8B-B14F-4D97-AF65-F5344CB8AC3E}">
        <p14:creationId xmlns:p14="http://schemas.microsoft.com/office/powerpoint/2010/main" val="16814451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57</a:t>
            </a:fld>
            <a:endParaRPr lang="en-US" dirty="0"/>
          </a:p>
        </p:txBody>
      </p:sp>
    </p:spTree>
    <p:extLst>
      <p:ext uri="{BB962C8B-B14F-4D97-AF65-F5344CB8AC3E}">
        <p14:creationId xmlns:p14="http://schemas.microsoft.com/office/powerpoint/2010/main" val="25658464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58</a:t>
            </a:fld>
            <a:endParaRPr lang="en-US" dirty="0"/>
          </a:p>
        </p:txBody>
      </p:sp>
    </p:spTree>
    <p:extLst>
      <p:ext uri="{BB962C8B-B14F-4D97-AF65-F5344CB8AC3E}">
        <p14:creationId xmlns:p14="http://schemas.microsoft.com/office/powerpoint/2010/main" val="39904561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59</a:t>
            </a:fld>
            <a:endParaRPr lang="en-US" dirty="0"/>
          </a:p>
        </p:txBody>
      </p:sp>
    </p:spTree>
    <p:extLst>
      <p:ext uri="{BB962C8B-B14F-4D97-AF65-F5344CB8AC3E}">
        <p14:creationId xmlns:p14="http://schemas.microsoft.com/office/powerpoint/2010/main" val="126609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a:t>
            </a:fld>
            <a:endParaRPr lang="en-US" dirty="0"/>
          </a:p>
        </p:txBody>
      </p:sp>
    </p:spTree>
    <p:extLst>
      <p:ext uri="{BB962C8B-B14F-4D97-AF65-F5344CB8AC3E}">
        <p14:creationId xmlns:p14="http://schemas.microsoft.com/office/powerpoint/2010/main" val="24352392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60</a:t>
            </a:fld>
            <a:endParaRPr lang="en-US" dirty="0"/>
          </a:p>
        </p:txBody>
      </p:sp>
    </p:spTree>
    <p:extLst>
      <p:ext uri="{BB962C8B-B14F-4D97-AF65-F5344CB8AC3E}">
        <p14:creationId xmlns:p14="http://schemas.microsoft.com/office/powerpoint/2010/main" val="28214261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61</a:t>
            </a:fld>
            <a:endParaRPr lang="en-US" dirty="0"/>
          </a:p>
        </p:txBody>
      </p:sp>
    </p:spTree>
    <p:extLst>
      <p:ext uri="{BB962C8B-B14F-4D97-AF65-F5344CB8AC3E}">
        <p14:creationId xmlns:p14="http://schemas.microsoft.com/office/powerpoint/2010/main" val="24907484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62</a:t>
            </a:fld>
            <a:endParaRPr lang="en-US" dirty="0"/>
          </a:p>
        </p:txBody>
      </p:sp>
    </p:spTree>
    <p:extLst>
      <p:ext uri="{BB962C8B-B14F-4D97-AF65-F5344CB8AC3E}">
        <p14:creationId xmlns:p14="http://schemas.microsoft.com/office/powerpoint/2010/main" val="36082643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63</a:t>
            </a:fld>
            <a:endParaRPr lang="en-US" dirty="0"/>
          </a:p>
        </p:txBody>
      </p:sp>
    </p:spTree>
    <p:extLst>
      <p:ext uri="{BB962C8B-B14F-4D97-AF65-F5344CB8AC3E}">
        <p14:creationId xmlns:p14="http://schemas.microsoft.com/office/powerpoint/2010/main" val="40257887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64</a:t>
            </a:fld>
            <a:endParaRPr lang="en-US" dirty="0"/>
          </a:p>
        </p:txBody>
      </p:sp>
    </p:spTree>
    <p:extLst>
      <p:ext uri="{BB962C8B-B14F-4D97-AF65-F5344CB8AC3E}">
        <p14:creationId xmlns:p14="http://schemas.microsoft.com/office/powerpoint/2010/main" val="2677749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65</a:t>
            </a:fld>
            <a:endParaRPr lang="en-US" dirty="0"/>
          </a:p>
        </p:txBody>
      </p:sp>
    </p:spTree>
    <p:extLst>
      <p:ext uri="{BB962C8B-B14F-4D97-AF65-F5344CB8AC3E}">
        <p14:creationId xmlns:p14="http://schemas.microsoft.com/office/powerpoint/2010/main" val="265236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7</a:t>
            </a:fld>
            <a:endParaRPr lang="en-US" dirty="0"/>
          </a:p>
        </p:txBody>
      </p:sp>
    </p:spTree>
    <p:extLst>
      <p:ext uri="{BB962C8B-B14F-4D97-AF65-F5344CB8AC3E}">
        <p14:creationId xmlns:p14="http://schemas.microsoft.com/office/powerpoint/2010/main" val="3837421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8</a:t>
            </a:fld>
            <a:endParaRPr lang="en-US" dirty="0"/>
          </a:p>
        </p:txBody>
      </p:sp>
    </p:spTree>
    <p:extLst>
      <p:ext uri="{BB962C8B-B14F-4D97-AF65-F5344CB8AC3E}">
        <p14:creationId xmlns:p14="http://schemas.microsoft.com/office/powerpoint/2010/main" val="4209396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9</a:t>
            </a:fld>
            <a:endParaRPr lang="en-US" dirty="0"/>
          </a:p>
        </p:txBody>
      </p:sp>
    </p:spTree>
    <p:extLst>
      <p:ext uri="{BB962C8B-B14F-4D97-AF65-F5344CB8AC3E}">
        <p14:creationId xmlns:p14="http://schemas.microsoft.com/office/powerpoint/2010/main" val="3303907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3/12/2019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3/12/2019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3/12/2019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3/12/2019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3/12/2019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9B7C68-48CA-4F7E-A595-FD5BDC7FD61F}" type="datetimeFigureOut">
              <a:rPr lang="en-US" smtClean="0"/>
              <a:pPr/>
              <a:t>3/12/2019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9B7C68-48CA-4F7E-A595-FD5BDC7FD61F}" type="datetimeFigureOut">
              <a:rPr lang="en-US" smtClean="0"/>
              <a:pPr/>
              <a:t>3/12/2019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9B7C68-48CA-4F7E-A595-FD5BDC7FD61F}" type="datetimeFigureOut">
              <a:rPr lang="en-US" smtClean="0"/>
              <a:pPr/>
              <a:t>3/12/2019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3/12/2019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3/12/2019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3/12/2019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3/12/2019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cogweb.ucla.edu/Discourse/Narrative/michotte-demo.sw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smtClean="0">
                <a:sym typeface="UC Berkeley OS Sign"/>
              </a:rPr>
              <a:t>CogSci 190</a:t>
            </a:r>
            <a:br>
              <a:rPr lang="en-US" sz="3800" b="1" dirty="0" smtClean="0">
                <a:sym typeface="UC Berkeley OS Sign"/>
              </a:rPr>
            </a:br>
            <a:r>
              <a:rPr lang="en-US" sz="3800" b="1" dirty="0" smtClean="0">
                <a:sym typeface="UC Berkeley OS Sign"/>
              </a:rPr>
              <a:t>“Sensemaking and Organizing”</a:t>
            </a:r>
            <a:br>
              <a:rPr lang="en-US" sz="3800" b="1" dirty="0" smtClean="0">
                <a:sym typeface="UC Berkeley OS Sign"/>
              </a:rPr>
            </a:br>
            <a:r>
              <a:rPr lang="en-US" sz="3800" b="1" dirty="0" smtClean="0">
                <a:sym typeface="UC Berkeley OS Sign"/>
              </a:rPr>
              <a:t>Spring 2019</a:t>
            </a:r>
            <a:endParaRPr lang="en-US" sz="3400" dirty="0" smtClean="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smtClean="0">
                <a:sym typeface="UC Berkeley OS Sign"/>
              </a:rPr>
              <a:t>Robert J. Glushko</a:t>
            </a:r>
            <a:br>
              <a:rPr lang="en-US" sz="3000" dirty="0" smtClean="0">
                <a:sym typeface="UC Berkeley OS Sign"/>
              </a:rPr>
            </a:br>
            <a:r>
              <a:rPr lang="en-US" sz="3000" dirty="0" smtClean="0">
                <a:sym typeface="UC Berkeley OS Sign"/>
                <a:hlinkClick r:id="rId3"/>
              </a:rPr>
              <a:t>glushko@berkeley.edu</a:t>
            </a: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smtClean="0">
                <a:sym typeface="UC Berkeley OS Sign"/>
              </a:rPr>
              <a:t>12 March 2019</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smtClean="0">
                <a:sym typeface="UC Berkeley OS Sign"/>
              </a:rPr>
              <a:t>15) Causality and Explanation</a:t>
            </a:r>
            <a:endParaRPr lang="en-US" sz="3000" dirty="0" smtClean="0">
              <a:solidFill>
                <a:srgbClr val="002955"/>
              </a:solidFill>
              <a:sym typeface="UC Berkeley OS Sign"/>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t>What is a Cause?</a:t>
            </a:r>
          </a:p>
        </p:txBody>
      </p:sp>
      <p:sp>
        <p:nvSpPr>
          <p:cNvPr id="3" name="Content Placeholder 2"/>
          <p:cNvSpPr>
            <a:spLocks noGrp="1"/>
          </p:cNvSpPr>
          <p:nvPr>
            <p:ph idx="1"/>
          </p:nvPr>
        </p:nvSpPr>
        <p:spPr>
          <a:xfrm>
            <a:off x="457200" y="1371600"/>
            <a:ext cx="8229600" cy="5181600"/>
          </a:xfrm>
        </p:spPr>
        <p:txBody>
          <a:bodyPr>
            <a:normAutofit fontScale="92500" lnSpcReduction="10000"/>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dirty="0" smtClean="0"/>
              <a:t>(Kleinberg) “Cause</a:t>
            </a:r>
            <a:r>
              <a:rPr lang="en-US" dirty="0"/>
              <a:t>” generally means something</a:t>
            </a:r>
            <a:r>
              <a:rPr lang="en-US" dirty="0" smtClean="0"/>
              <a:t>:</a:t>
            </a:r>
          </a:p>
          <a:p>
            <a:pPr marL="56077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dirty="0" smtClean="0"/>
              <a:t>that </a:t>
            </a:r>
            <a:r>
              <a:rPr lang="en-US" dirty="0"/>
              <a:t>makes an effect more </a:t>
            </a:r>
            <a:r>
              <a:rPr lang="en-US" dirty="0" smtClean="0"/>
              <a:t>likely</a:t>
            </a:r>
          </a:p>
          <a:p>
            <a:pPr marL="56077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dirty="0" smtClean="0"/>
              <a:t>without </a:t>
            </a:r>
            <a:r>
              <a:rPr lang="en-US" dirty="0"/>
              <a:t>which an effect would or could not </a:t>
            </a:r>
            <a:r>
              <a:rPr lang="en-US" dirty="0" smtClean="0"/>
              <a:t>occur</a:t>
            </a:r>
          </a:p>
          <a:p>
            <a:pPr marL="56077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dirty="0" smtClean="0"/>
              <a:t>or </a:t>
            </a:r>
            <a:r>
              <a:rPr lang="en-US" dirty="0"/>
              <a:t>that is capable of producing </a:t>
            </a:r>
            <a:r>
              <a:rPr lang="en-US" dirty="0" smtClean="0"/>
              <a:t>a certain effect </a:t>
            </a:r>
            <a:r>
              <a:rPr lang="en-US" dirty="0"/>
              <a:t>under the right circumstances.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dirty="0" smtClean="0"/>
              <a:t> A cause can be a “story” that </a:t>
            </a:r>
            <a:r>
              <a:rPr lang="en-US" dirty="0"/>
              <a:t>ties several events or observations together to make them </a:t>
            </a:r>
            <a:r>
              <a:rPr lang="en-US" dirty="0" smtClean="0"/>
              <a:t>coherent</a:t>
            </a:r>
          </a:p>
          <a:p>
            <a:pPr marL="56077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dirty="0" smtClean="0"/>
              <a:t>It can be based on something you perceived</a:t>
            </a:r>
          </a:p>
          <a:p>
            <a:pPr marL="56077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dirty="0" smtClean="0"/>
              <a:t>Or it can be based on INFERENCE, indirectly deducing causality using your understanding of some mechanism that could create the effect</a:t>
            </a:r>
            <a:endParaRPr lang="en-US" dirty="0"/>
          </a:p>
          <a:p>
            <a:endParaRPr lang="en-US" dirty="0"/>
          </a:p>
        </p:txBody>
      </p:sp>
      <p:pic>
        <p:nvPicPr>
          <p:cNvPr id="4" name="Picture 3"/>
          <p:cNvPicPr>
            <a:picLocks noChangeAspect="1"/>
          </p:cNvPicPr>
          <p:nvPr/>
        </p:nvPicPr>
        <p:blipFill>
          <a:blip r:embed="rId3"/>
          <a:stretch>
            <a:fillRect/>
          </a:stretch>
        </p:blipFill>
        <p:spPr>
          <a:xfrm>
            <a:off x="228600" y="274638"/>
            <a:ext cx="865707" cy="865707"/>
          </a:xfrm>
          <a:prstGeom prst="rect">
            <a:avLst/>
          </a:prstGeom>
        </p:spPr>
      </p:pic>
    </p:spTree>
    <p:extLst>
      <p:ext uri="{BB962C8B-B14F-4D97-AF65-F5344CB8AC3E}">
        <p14:creationId xmlns:p14="http://schemas.microsoft.com/office/powerpoint/2010/main" val="8085400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Causality {and, or, vs.} Explanation</a:t>
            </a:r>
            <a:br>
              <a:rPr lang="en-US" b="1" dirty="0"/>
            </a:br>
            <a:endParaRPr lang="en-US" b="1" dirty="0"/>
          </a:p>
        </p:txBody>
      </p:sp>
      <p:sp>
        <p:nvSpPr>
          <p:cNvPr id="3" name="Content Placeholder 2"/>
          <p:cNvSpPr>
            <a:spLocks noGrp="1"/>
          </p:cNvSpPr>
          <p:nvPr>
            <p:ph idx="1"/>
          </p:nvPr>
        </p:nvSpPr>
        <p:spPr/>
        <p:txBody>
          <a:bodyPr>
            <a:normAutofit fontScale="92500"/>
          </a:bodyPr>
          <a:lstStyle/>
          <a:p>
            <a:r>
              <a:rPr lang="en-US" dirty="0"/>
              <a:t>Explanations often mention causes, but not all explanations are causal, and not all causes are explanatory</a:t>
            </a:r>
          </a:p>
          <a:p>
            <a:r>
              <a:rPr lang="en-US" dirty="0"/>
              <a:t> Causal claims are often answers to why or how something occurred</a:t>
            </a:r>
          </a:p>
          <a:p>
            <a:r>
              <a:rPr lang="en-US" dirty="0"/>
              <a:t>The nature of the explanation can affect whether people can learn </a:t>
            </a:r>
            <a:r>
              <a:rPr lang="en-US" dirty="0" smtClean="0"/>
              <a:t>and </a:t>
            </a:r>
            <a:r>
              <a:rPr lang="en-US" dirty="0"/>
              <a:t>reason about causes</a:t>
            </a:r>
          </a:p>
          <a:p>
            <a:r>
              <a:rPr lang="en-US" dirty="0"/>
              <a:t>We often infer that a causal hypothesis is true because it best explains the data</a:t>
            </a:r>
          </a:p>
          <a:p>
            <a:endParaRPr lang="en-US" dirty="0"/>
          </a:p>
        </p:txBody>
      </p:sp>
    </p:spTree>
    <p:extLst>
      <p:ext uri="{BB962C8B-B14F-4D97-AF65-F5344CB8AC3E}">
        <p14:creationId xmlns:p14="http://schemas.microsoft.com/office/powerpoint/2010/main" val="38516132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What Causes Causality?</a:t>
            </a:r>
          </a:p>
        </p:txBody>
      </p:sp>
      <p:sp>
        <p:nvSpPr>
          <p:cNvPr id="3" name="Content Placeholder 2"/>
          <p:cNvSpPr>
            <a:spLocks noGrp="1"/>
          </p:cNvSpPr>
          <p:nvPr>
            <p:ph idx="1"/>
          </p:nvPr>
        </p:nvSpPr>
        <p:spPr/>
        <p:txBody>
          <a:bodyPr>
            <a:normAutofit fontScale="92500" lnSpcReduction="20000"/>
          </a:bodyPr>
          <a:lstStyle/>
          <a:p>
            <a:r>
              <a:rPr lang="en-US" dirty="0" smtClean="0"/>
              <a:t>What makes some sequences of events causal, so we make inferences about similar events, and other sequences non-causal?</a:t>
            </a:r>
          </a:p>
          <a:p>
            <a:r>
              <a:rPr lang="en-US" dirty="0" smtClean="0"/>
              <a:t>Causes are not deducible, and are not always explicitly visible in sensory input</a:t>
            </a:r>
          </a:p>
          <a:p>
            <a:pPr lvl="1"/>
            <a:r>
              <a:rPr lang="en-US" dirty="0"/>
              <a:t>When you see a brick go through a window, a billiard ball strike another and make it move, or a match light a candle, you have an impression of causality based on the sensory input</a:t>
            </a:r>
            <a:r>
              <a:rPr lang="en-US" dirty="0" smtClean="0"/>
              <a:t>.</a:t>
            </a:r>
          </a:p>
          <a:p>
            <a:pPr lvl="1"/>
            <a:r>
              <a:rPr lang="en-US" dirty="0" smtClean="0"/>
              <a:t>But what are the causes of good or poor health?</a:t>
            </a:r>
          </a:p>
          <a:p>
            <a:pPr lvl="1"/>
            <a:r>
              <a:rPr lang="en-US" dirty="0" smtClean="0"/>
              <a:t>When we count, 6 is always followed by 7.  Does 6 cause 7?</a:t>
            </a:r>
          </a:p>
        </p:txBody>
      </p:sp>
    </p:spTree>
    <p:extLst>
      <p:ext uri="{BB962C8B-B14F-4D97-AF65-F5344CB8AC3E}">
        <p14:creationId xmlns:p14="http://schemas.microsoft.com/office/powerpoint/2010/main" val="24179306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Causal Mechanisms</a:t>
            </a:r>
          </a:p>
        </p:txBody>
      </p:sp>
      <p:sp>
        <p:nvSpPr>
          <p:cNvPr id="3" name="Content Placeholder 2"/>
          <p:cNvSpPr>
            <a:spLocks noGrp="1"/>
          </p:cNvSpPr>
          <p:nvPr>
            <p:ph idx="1"/>
          </p:nvPr>
        </p:nvSpPr>
        <p:spPr/>
        <p:txBody>
          <a:bodyPr>
            <a:normAutofit fontScale="92500"/>
          </a:bodyPr>
          <a:lstStyle/>
          <a:p>
            <a:r>
              <a:rPr lang="en-US" dirty="0" smtClean="0"/>
              <a:t>Our </a:t>
            </a:r>
            <a:r>
              <a:rPr lang="en-US" dirty="0"/>
              <a:t>judgments of causality are influenced by </a:t>
            </a:r>
            <a:r>
              <a:rPr lang="en-US" dirty="0" smtClean="0"/>
              <a:t>knowledge </a:t>
            </a:r>
            <a:r>
              <a:rPr lang="en-US" dirty="0"/>
              <a:t>of possible causes, so we can reason even when we don’t see the cause and effect </a:t>
            </a:r>
            <a:r>
              <a:rPr lang="en-US" dirty="0" smtClean="0"/>
              <a:t>together</a:t>
            </a:r>
          </a:p>
          <a:p>
            <a:r>
              <a:rPr lang="en-US" dirty="0"/>
              <a:t>These two complementary ways of inferring causes, one using covariations (how often things happen together) and the other using mechanistic knowledge </a:t>
            </a:r>
            <a:r>
              <a:rPr lang="en-US" dirty="0" smtClean="0"/>
              <a:t>(explanations of how </a:t>
            </a:r>
            <a:r>
              <a:rPr lang="en-US" dirty="0"/>
              <a:t>the cause produces the effect) can work together</a:t>
            </a:r>
          </a:p>
          <a:p>
            <a:endParaRPr lang="en-US" dirty="0"/>
          </a:p>
        </p:txBody>
      </p:sp>
      <p:pic>
        <p:nvPicPr>
          <p:cNvPr id="4" name="Picture 3"/>
          <p:cNvPicPr>
            <a:picLocks noChangeAspect="1"/>
          </p:cNvPicPr>
          <p:nvPr/>
        </p:nvPicPr>
        <p:blipFill>
          <a:blip r:embed="rId3"/>
          <a:stretch>
            <a:fillRect/>
          </a:stretch>
        </p:blipFill>
        <p:spPr>
          <a:xfrm>
            <a:off x="467833" y="274638"/>
            <a:ext cx="865707" cy="865707"/>
          </a:xfrm>
          <a:prstGeom prst="rect">
            <a:avLst/>
          </a:prstGeom>
        </p:spPr>
      </p:pic>
    </p:spTree>
    <p:extLst>
      <p:ext uri="{BB962C8B-B14F-4D97-AF65-F5344CB8AC3E}">
        <p14:creationId xmlns:p14="http://schemas.microsoft.com/office/powerpoint/2010/main" val="22034406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080"/>
            <a:ext cx="5943600" cy="1143000"/>
          </a:xfrm>
        </p:spPr>
        <p:txBody>
          <a:bodyPr>
            <a:normAutofit/>
          </a:bodyPr>
          <a:lstStyle/>
          <a:p>
            <a:r>
              <a:rPr lang="en-US" sz="4000" b="1" dirty="0"/>
              <a:t>Causality in Philosophy</a:t>
            </a:r>
          </a:p>
        </p:txBody>
      </p:sp>
      <p:sp>
        <p:nvSpPr>
          <p:cNvPr id="3" name="Content Placeholder 2"/>
          <p:cNvSpPr>
            <a:spLocks noGrp="1"/>
          </p:cNvSpPr>
          <p:nvPr>
            <p:ph idx="1"/>
          </p:nvPr>
        </p:nvSpPr>
        <p:spPr>
          <a:xfrm>
            <a:off x="152400" y="1219200"/>
            <a:ext cx="6248400" cy="4525963"/>
          </a:xfrm>
        </p:spPr>
        <p:txBody>
          <a:bodyPr>
            <a:normAutofit fontScale="85000" lnSpcReduction="10000"/>
          </a:bodyPr>
          <a:lstStyle/>
          <a:p>
            <a:r>
              <a:rPr lang="en-US" dirty="0" smtClean="0"/>
              <a:t>The concept of causality is central in philosophy and has a very long history</a:t>
            </a:r>
          </a:p>
          <a:p>
            <a:r>
              <a:rPr lang="en-US" dirty="0" smtClean="0"/>
              <a:t>Aristotle (about 2400 years ago) defined four types of causes or “modes of explanation” that distinguish four types of answers to the question of why something happens</a:t>
            </a:r>
          </a:p>
          <a:p>
            <a:r>
              <a:rPr lang="en-US" dirty="0" smtClean="0"/>
              <a:t>Hume (300 years ago) crisply analyzed the question of how we identify causal relationships </a:t>
            </a:r>
          </a:p>
          <a:p>
            <a:endParaRPr lang="en-US" dirty="0"/>
          </a:p>
        </p:txBody>
      </p:sp>
      <p:pic>
        <p:nvPicPr>
          <p:cNvPr id="4" name="Picture 3"/>
          <p:cNvPicPr>
            <a:picLocks noChangeAspect="1"/>
          </p:cNvPicPr>
          <p:nvPr/>
        </p:nvPicPr>
        <p:blipFill>
          <a:blip r:embed="rId3"/>
          <a:stretch>
            <a:fillRect/>
          </a:stretch>
        </p:blipFill>
        <p:spPr>
          <a:xfrm>
            <a:off x="6558280" y="199231"/>
            <a:ext cx="2101645" cy="3257550"/>
          </a:xfrm>
          <a:prstGeom prst="rect">
            <a:avLst/>
          </a:prstGeom>
        </p:spPr>
      </p:pic>
      <p:pic>
        <p:nvPicPr>
          <p:cNvPr id="5" name="Picture 4"/>
          <p:cNvPicPr>
            <a:picLocks noChangeAspect="1"/>
          </p:cNvPicPr>
          <p:nvPr/>
        </p:nvPicPr>
        <p:blipFill>
          <a:blip r:embed="rId4"/>
          <a:stretch>
            <a:fillRect/>
          </a:stretch>
        </p:blipFill>
        <p:spPr>
          <a:xfrm>
            <a:off x="6096000" y="3462338"/>
            <a:ext cx="2803130" cy="3395662"/>
          </a:xfrm>
          <a:prstGeom prst="rect">
            <a:avLst/>
          </a:prstGeom>
        </p:spPr>
      </p:pic>
    </p:spTree>
    <p:extLst>
      <p:ext uri="{BB962C8B-B14F-4D97-AF65-F5344CB8AC3E}">
        <p14:creationId xmlns:p14="http://schemas.microsoft.com/office/powerpoint/2010/main" val="10418110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4" y="152400"/>
            <a:ext cx="8229600" cy="1143000"/>
          </a:xfrm>
        </p:spPr>
        <p:txBody>
          <a:bodyPr>
            <a:normAutofit/>
          </a:bodyPr>
          <a:lstStyle/>
          <a:p>
            <a:r>
              <a:rPr lang="en-US" sz="4000" b="1" dirty="0"/>
              <a:t>The Problem of Induction</a:t>
            </a:r>
          </a:p>
        </p:txBody>
      </p:sp>
      <p:sp>
        <p:nvSpPr>
          <p:cNvPr id="3" name="Content Placeholder 2"/>
          <p:cNvSpPr>
            <a:spLocks noGrp="1"/>
          </p:cNvSpPr>
          <p:nvPr>
            <p:ph idx="1"/>
          </p:nvPr>
        </p:nvSpPr>
        <p:spPr>
          <a:xfrm>
            <a:off x="381000" y="1046848"/>
            <a:ext cx="8534400" cy="4525963"/>
          </a:xfrm>
        </p:spPr>
        <p:txBody>
          <a:bodyPr>
            <a:normAutofit/>
          </a:bodyPr>
          <a:lstStyle/>
          <a:p>
            <a:r>
              <a:rPr lang="en-US" dirty="0" smtClean="0"/>
              <a:t>Hume and other philosophers posed and struggled with “the problem of induction”</a:t>
            </a:r>
          </a:p>
          <a:p>
            <a:pPr lvl="1"/>
            <a:r>
              <a:rPr lang="en-US" dirty="0" smtClean="0"/>
              <a:t>how can we justify making any generalization or inference about the properties of some class of things after observing some instances of the class?</a:t>
            </a:r>
          </a:p>
          <a:p>
            <a:pPr lvl="1"/>
            <a:r>
              <a:rPr lang="en-US" dirty="0" smtClean="0"/>
              <a:t>No matter how many observations we’ve made, we haven’t seen all of them</a:t>
            </a:r>
          </a:p>
          <a:p>
            <a:pPr lvl="1"/>
            <a:r>
              <a:rPr lang="en-US" dirty="0" smtClean="0"/>
              <a:t>Our sample could be too narrow;  there could be other variables that influence the observations</a:t>
            </a:r>
          </a:p>
          <a:p>
            <a:pPr lvl="1"/>
            <a:endParaRPr lang="en-US" dirty="0"/>
          </a:p>
        </p:txBody>
      </p:sp>
      <p:sp>
        <p:nvSpPr>
          <p:cNvPr id="4" name="TextBox 3"/>
          <p:cNvSpPr txBox="1"/>
          <p:nvPr/>
        </p:nvSpPr>
        <p:spPr>
          <a:xfrm>
            <a:off x="122583" y="6183646"/>
            <a:ext cx="9354457" cy="461665"/>
          </a:xfrm>
          <a:prstGeom prst="rect">
            <a:avLst/>
          </a:prstGeom>
          <a:noFill/>
        </p:spPr>
        <p:txBody>
          <a:bodyPr wrap="square" rtlCol="0">
            <a:spAutoFit/>
          </a:bodyPr>
          <a:lstStyle/>
          <a:p>
            <a:r>
              <a:rPr lang="en-US" sz="2400" dirty="0" smtClean="0">
                <a:solidFill>
                  <a:srgbClr val="FF0000"/>
                </a:solidFill>
              </a:rPr>
              <a:t>Why would a data scientist care about this problem?</a:t>
            </a:r>
            <a:endParaRPr lang="en-US" sz="2400" dirty="0">
              <a:solidFill>
                <a:srgbClr val="FF0000"/>
              </a:solidFill>
            </a:endParaRPr>
          </a:p>
        </p:txBody>
      </p:sp>
      <p:pic>
        <p:nvPicPr>
          <p:cNvPr id="5" name="Picture 4"/>
          <p:cNvPicPr>
            <a:picLocks noChangeAspect="1"/>
          </p:cNvPicPr>
          <p:nvPr/>
        </p:nvPicPr>
        <p:blipFill>
          <a:blip r:embed="rId3"/>
          <a:stretch>
            <a:fillRect/>
          </a:stretch>
        </p:blipFill>
        <p:spPr>
          <a:xfrm>
            <a:off x="152400" y="0"/>
            <a:ext cx="865707" cy="865707"/>
          </a:xfrm>
          <a:prstGeom prst="rect">
            <a:avLst/>
          </a:prstGeom>
        </p:spPr>
      </p:pic>
      <p:sp>
        <p:nvSpPr>
          <p:cNvPr id="6" name="TextBox 5"/>
          <p:cNvSpPr txBox="1"/>
          <p:nvPr/>
        </p:nvSpPr>
        <p:spPr>
          <a:xfrm>
            <a:off x="175591" y="5430786"/>
            <a:ext cx="8763000" cy="1200329"/>
          </a:xfrm>
          <a:prstGeom prst="rect">
            <a:avLst/>
          </a:prstGeom>
          <a:noFill/>
        </p:spPr>
        <p:txBody>
          <a:bodyPr wrap="square" rtlCol="0">
            <a:spAutoFit/>
          </a:bodyPr>
          <a:lstStyle/>
          <a:p>
            <a:r>
              <a:rPr lang="en-US" sz="2400" dirty="0" smtClean="0">
                <a:solidFill>
                  <a:srgbClr val="FF0000"/>
                </a:solidFill>
              </a:rPr>
              <a:t>How would your concept of “bird” differ if you grew up in the desert, in the mountains, or in the tropics near the ocean?</a:t>
            </a:r>
          </a:p>
          <a:p>
            <a:endParaRPr lang="en-US" sz="2400" dirty="0">
              <a:solidFill>
                <a:srgbClr val="FF0000"/>
              </a:solidFill>
            </a:endParaRPr>
          </a:p>
        </p:txBody>
      </p:sp>
    </p:spTree>
    <p:extLst>
      <p:ext uri="{BB962C8B-B14F-4D97-AF65-F5344CB8AC3E}">
        <p14:creationId xmlns:p14="http://schemas.microsoft.com/office/powerpoint/2010/main" val="24017737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Hume:  How Do We Find Causes?</a:t>
            </a:r>
          </a:p>
        </p:txBody>
      </p:sp>
      <p:sp>
        <p:nvSpPr>
          <p:cNvPr id="3" name="Content Placeholder 2"/>
          <p:cNvSpPr>
            <a:spLocks noGrp="1"/>
          </p:cNvSpPr>
          <p:nvPr>
            <p:ph idx="1"/>
          </p:nvPr>
        </p:nvSpPr>
        <p:spPr/>
        <p:txBody>
          <a:bodyPr>
            <a:normAutofit/>
          </a:bodyPr>
          <a:lstStyle/>
          <a:p>
            <a:r>
              <a:rPr lang="en-US" dirty="0" smtClean="0"/>
              <a:t>Causes are inferred from the </a:t>
            </a:r>
            <a:r>
              <a:rPr lang="en-US" dirty="0" smtClean="0">
                <a:solidFill>
                  <a:srgbClr val="FF0000"/>
                </a:solidFill>
              </a:rPr>
              <a:t>spatial and temporal contiguity</a:t>
            </a:r>
            <a:r>
              <a:rPr lang="en-US" dirty="0" smtClean="0"/>
              <a:t> of the cause and effect</a:t>
            </a:r>
          </a:p>
          <a:p>
            <a:pPr lvl="1"/>
            <a:r>
              <a:rPr lang="en-US" dirty="0" smtClean="0"/>
              <a:t>The cause comes first</a:t>
            </a:r>
          </a:p>
          <a:p>
            <a:pPr lvl="1"/>
            <a:r>
              <a:rPr lang="en-US" dirty="0" smtClean="0"/>
              <a:t>Whenever the cause comes, the effect happens</a:t>
            </a:r>
          </a:p>
          <a:p>
            <a:r>
              <a:rPr lang="en-US" dirty="0" smtClean="0"/>
              <a:t>By </a:t>
            </a:r>
            <a:r>
              <a:rPr lang="en-US" dirty="0"/>
              <a:t>repeatedly seeing things happen together, we develop causal </a:t>
            </a:r>
            <a:r>
              <a:rPr lang="en-US" dirty="0" smtClean="0"/>
              <a:t>hypotheses</a:t>
            </a:r>
          </a:p>
          <a:p>
            <a:r>
              <a:rPr lang="en-US" dirty="0" smtClean="0"/>
              <a:t>Causes are </a:t>
            </a:r>
            <a:r>
              <a:rPr lang="en-US" dirty="0" smtClean="0">
                <a:solidFill>
                  <a:srgbClr val="FF0000"/>
                </a:solidFill>
              </a:rPr>
              <a:t>relationships that are distilled patterns of regular occurrence</a:t>
            </a:r>
            <a:endParaRPr lang="en-US" dirty="0">
              <a:solidFill>
                <a:srgbClr val="FF0000"/>
              </a:solidFill>
            </a:endParaRPr>
          </a:p>
          <a:p>
            <a:endParaRPr lang="en-US" dirty="0"/>
          </a:p>
        </p:txBody>
      </p:sp>
      <p:pic>
        <p:nvPicPr>
          <p:cNvPr id="4" name="Picture 3"/>
          <p:cNvPicPr>
            <a:picLocks noChangeAspect="1"/>
          </p:cNvPicPr>
          <p:nvPr/>
        </p:nvPicPr>
        <p:blipFill>
          <a:blip r:embed="rId3"/>
          <a:stretch>
            <a:fillRect/>
          </a:stretch>
        </p:blipFill>
        <p:spPr>
          <a:xfrm>
            <a:off x="25400" y="92076"/>
            <a:ext cx="865707" cy="865707"/>
          </a:xfrm>
          <a:prstGeom prst="rect">
            <a:avLst/>
          </a:prstGeom>
        </p:spPr>
      </p:pic>
    </p:spTree>
    <p:extLst>
      <p:ext uri="{BB962C8B-B14F-4D97-AF65-F5344CB8AC3E}">
        <p14:creationId xmlns:p14="http://schemas.microsoft.com/office/powerpoint/2010/main" val="20724640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3"/>
              </a:rPr>
              <a:t>Michotte’s Demonstrations</a:t>
            </a:r>
            <a:endParaRPr lang="en-US" dirty="0"/>
          </a:p>
        </p:txBody>
      </p:sp>
      <p:sp>
        <p:nvSpPr>
          <p:cNvPr id="3" name="Content Placeholder 2"/>
          <p:cNvSpPr>
            <a:spLocks noGrp="1"/>
          </p:cNvSpPr>
          <p:nvPr>
            <p:ph idx="1"/>
          </p:nvPr>
        </p:nvSpPr>
        <p:spPr/>
        <p:txBody>
          <a:bodyPr>
            <a:normAutofit fontScale="92500"/>
          </a:bodyPr>
          <a:lstStyle/>
          <a:p>
            <a:r>
              <a:rPr lang="en-US" dirty="0"/>
              <a:t>Inspired </a:t>
            </a:r>
            <a:r>
              <a:rPr lang="en-US" dirty="0" smtClean="0"/>
              <a:t>by David </a:t>
            </a:r>
            <a:r>
              <a:rPr lang="en-US" dirty="0"/>
              <a:t>Hume and others, </a:t>
            </a:r>
            <a:r>
              <a:rPr lang="en-US" dirty="0" smtClean="0"/>
              <a:t>Albert Michotte in 1946 </a:t>
            </a:r>
            <a:r>
              <a:rPr lang="en-US" dirty="0"/>
              <a:t>devised an elaborate mechanical apparatus that allowed him to manipulate the animation of two objects on a projection screen</a:t>
            </a:r>
            <a:r>
              <a:rPr lang="en-US" dirty="0" smtClean="0"/>
              <a:t>.</a:t>
            </a:r>
          </a:p>
          <a:p>
            <a:r>
              <a:rPr lang="en-US" dirty="0" smtClean="0"/>
              <a:t>Both </a:t>
            </a:r>
            <a:r>
              <a:rPr lang="en-US" dirty="0"/>
              <a:t>could move left and right at various speeds and with various delays. Small variations in their movement produced large variations in the way his subjects described what they saw. </a:t>
            </a:r>
          </a:p>
        </p:txBody>
      </p:sp>
    </p:spTree>
    <p:extLst>
      <p:ext uri="{BB962C8B-B14F-4D97-AF65-F5344CB8AC3E}">
        <p14:creationId xmlns:p14="http://schemas.microsoft.com/office/powerpoint/2010/main" val="39175733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t>Some Difficulties with</a:t>
            </a:r>
            <a:br>
              <a:rPr lang="en-US" sz="4000" b="1" dirty="0"/>
            </a:br>
            <a:r>
              <a:rPr lang="en-US" sz="4000" b="1" dirty="0"/>
              <a:t> “Temporal Contiguity”</a:t>
            </a:r>
          </a:p>
        </p:txBody>
      </p:sp>
      <p:sp>
        <p:nvSpPr>
          <p:cNvPr id="3" name="Content Placeholder 2"/>
          <p:cNvSpPr>
            <a:spLocks noGrp="1"/>
          </p:cNvSpPr>
          <p:nvPr>
            <p:ph idx="1"/>
          </p:nvPr>
        </p:nvSpPr>
        <p:spPr>
          <a:xfrm>
            <a:off x="457200" y="1600200"/>
            <a:ext cx="8229600" cy="4525963"/>
          </a:xfrm>
        </p:spPr>
        <p:txBody>
          <a:bodyPr>
            <a:normAutofit fontScale="92500" lnSpcReduction="10000"/>
          </a:bodyPr>
          <a:lstStyle/>
          <a:p>
            <a:r>
              <a:rPr lang="en-US" dirty="0" smtClean="0"/>
              <a:t>Can we always tell what came first?</a:t>
            </a:r>
          </a:p>
          <a:p>
            <a:pPr lvl="1"/>
            <a:r>
              <a:rPr lang="en-US" dirty="0"/>
              <a:t>When a gun fires, a flash and then a loud noise follow. </a:t>
            </a:r>
            <a:endParaRPr lang="en-US" dirty="0" smtClean="0"/>
          </a:p>
          <a:p>
            <a:pPr lvl="1"/>
            <a:r>
              <a:rPr lang="en-US" dirty="0" smtClean="0"/>
              <a:t>So we can conclude that the gun causes the flash, and that the flash causes the noise</a:t>
            </a:r>
          </a:p>
          <a:p>
            <a:r>
              <a:rPr lang="en-US" dirty="0" smtClean="0"/>
              <a:t>Two </a:t>
            </a:r>
            <a:r>
              <a:rPr lang="en-US" dirty="0"/>
              <a:t>events might seem to be simultaneous only because of the granularity of measurements or limitations on our observation </a:t>
            </a:r>
            <a:r>
              <a:rPr lang="en-US" dirty="0" smtClean="0"/>
              <a:t>ability</a:t>
            </a:r>
          </a:p>
          <a:p>
            <a:r>
              <a:rPr lang="en-US" dirty="0" smtClean="0"/>
              <a:t>Can we infer causes when there is a long delay between the cause and effect?</a:t>
            </a:r>
          </a:p>
          <a:p>
            <a:pPr lvl="1"/>
            <a:r>
              <a:rPr lang="en-US" dirty="0"/>
              <a:t> </a:t>
            </a:r>
            <a:r>
              <a:rPr lang="en-US" dirty="0" smtClean="0"/>
              <a:t>What causes climate change?</a:t>
            </a:r>
            <a:endParaRPr lang="en-US" dirty="0"/>
          </a:p>
        </p:txBody>
      </p:sp>
    </p:spTree>
    <p:extLst>
      <p:ext uri="{BB962C8B-B14F-4D97-AF65-F5344CB8AC3E}">
        <p14:creationId xmlns:p14="http://schemas.microsoft.com/office/powerpoint/2010/main" val="18028609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202" y="585253"/>
            <a:ext cx="1841500" cy="1143000"/>
          </a:xfrm>
        </p:spPr>
        <p:txBody>
          <a:bodyPr>
            <a:normAutofit fontScale="90000"/>
          </a:bodyPr>
          <a:lstStyle/>
          <a:p>
            <a:r>
              <a:rPr lang="en-US" sz="4000" b="1" dirty="0" smtClean="0"/>
              <a:t>Black</a:t>
            </a:r>
            <a:br>
              <a:rPr lang="en-US" sz="4000" b="1" dirty="0" smtClean="0"/>
            </a:br>
            <a:r>
              <a:rPr lang="en-US" sz="4000" b="1" dirty="0" smtClean="0"/>
              <a:t> </a:t>
            </a:r>
            <a:r>
              <a:rPr lang="en-US" sz="4000" b="1" dirty="0"/>
              <a:t>Swans</a:t>
            </a:r>
          </a:p>
        </p:txBody>
      </p:sp>
      <p:sp>
        <p:nvSpPr>
          <p:cNvPr id="3" name="Content Placeholder 2"/>
          <p:cNvSpPr>
            <a:spLocks noGrp="1"/>
          </p:cNvSpPr>
          <p:nvPr>
            <p:ph idx="1"/>
          </p:nvPr>
        </p:nvSpPr>
        <p:spPr>
          <a:xfrm>
            <a:off x="355187" y="1984363"/>
            <a:ext cx="5943600" cy="5073876"/>
          </a:xfrm>
        </p:spPr>
        <p:txBody>
          <a:bodyPr>
            <a:normAutofit/>
          </a:bodyPr>
          <a:lstStyle/>
          <a:p>
            <a:r>
              <a:rPr lang="en-US" dirty="0"/>
              <a:t>Example:  </a:t>
            </a:r>
          </a:p>
          <a:p>
            <a:pPr lvl="1"/>
            <a:r>
              <a:rPr lang="en-US" dirty="0"/>
              <a:t>OBSERVATIONS:  Every swan you’ve ever seen is white</a:t>
            </a:r>
          </a:p>
          <a:p>
            <a:pPr lvl="1"/>
            <a:r>
              <a:rPr lang="en-US" dirty="0"/>
              <a:t>INFERENCE:  All swans are </a:t>
            </a:r>
            <a:r>
              <a:rPr lang="en-US" dirty="0" smtClean="0"/>
              <a:t>white</a:t>
            </a:r>
            <a:endParaRPr lang="en-US" dirty="0"/>
          </a:p>
          <a:p>
            <a:r>
              <a:rPr lang="en-US" dirty="0" smtClean="0"/>
              <a:t>BUT in Australia there are black swans</a:t>
            </a:r>
          </a:p>
          <a:p>
            <a:r>
              <a:rPr lang="en-US" dirty="0" smtClean="0"/>
              <a:t>Today a “black swan” is a metaphor for a rare unexpected event </a:t>
            </a:r>
            <a:endParaRPr lang="en-US" dirty="0"/>
          </a:p>
          <a:p>
            <a:endParaRPr lang="en-US" dirty="0"/>
          </a:p>
        </p:txBody>
      </p:sp>
      <p:pic>
        <p:nvPicPr>
          <p:cNvPr id="4" name="Picture 3"/>
          <p:cNvPicPr>
            <a:picLocks noChangeAspect="1"/>
          </p:cNvPicPr>
          <p:nvPr/>
        </p:nvPicPr>
        <p:blipFill>
          <a:blip r:embed="rId3"/>
          <a:stretch>
            <a:fillRect/>
          </a:stretch>
        </p:blipFill>
        <p:spPr>
          <a:xfrm>
            <a:off x="6298787" y="519547"/>
            <a:ext cx="2802684" cy="1866333"/>
          </a:xfrm>
          <a:prstGeom prst="rect">
            <a:avLst/>
          </a:prstGeom>
        </p:spPr>
      </p:pic>
      <p:pic>
        <p:nvPicPr>
          <p:cNvPr id="5" name="Picture 4"/>
          <p:cNvPicPr>
            <a:picLocks noChangeAspect="1"/>
          </p:cNvPicPr>
          <p:nvPr/>
        </p:nvPicPr>
        <p:blipFill>
          <a:blip r:embed="rId4"/>
          <a:stretch>
            <a:fillRect/>
          </a:stretch>
        </p:blipFill>
        <p:spPr>
          <a:xfrm>
            <a:off x="3158259" y="512467"/>
            <a:ext cx="2937742" cy="1957271"/>
          </a:xfrm>
          <a:prstGeom prst="rect">
            <a:avLst/>
          </a:prstGeom>
        </p:spPr>
      </p:pic>
      <p:pic>
        <p:nvPicPr>
          <p:cNvPr id="6" name="Picture 5"/>
          <p:cNvPicPr>
            <a:picLocks noChangeAspect="1"/>
          </p:cNvPicPr>
          <p:nvPr/>
        </p:nvPicPr>
        <p:blipFill>
          <a:blip r:embed="rId5"/>
          <a:stretch>
            <a:fillRect/>
          </a:stretch>
        </p:blipFill>
        <p:spPr>
          <a:xfrm>
            <a:off x="355187" y="152400"/>
            <a:ext cx="865707" cy="865707"/>
          </a:xfrm>
          <a:prstGeom prst="rect">
            <a:avLst/>
          </a:prstGeom>
        </p:spPr>
      </p:pic>
      <p:pic>
        <p:nvPicPr>
          <p:cNvPr id="7" name="Picture 6"/>
          <p:cNvPicPr>
            <a:picLocks noChangeAspect="1"/>
          </p:cNvPicPr>
          <p:nvPr/>
        </p:nvPicPr>
        <p:blipFill>
          <a:blip r:embed="rId6"/>
          <a:stretch>
            <a:fillRect/>
          </a:stretch>
        </p:blipFill>
        <p:spPr>
          <a:xfrm>
            <a:off x="6298787" y="3124200"/>
            <a:ext cx="2365557" cy="3628839"/>
          </a:xfrm>
          <a:prstGeom prst="rect">
            <a:avLst/>
          </a:prstGeom>
        </p:spPr>
      </p:pic>
    </p:spTree>
    <p:extLst>
      <p:ext uri="{BB962C8B-B14F-4D97-AF65-F5344CB8AC3E}">
        <p14:creationId xmlns:p14="http://schemas.microsoft.com/office/powerpoint/2010/main" val="29124244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Where Does The Sun Go At Night?</a:t>
            </a:r>
            <a:endParaRPr lang="en-US" b="1" dirty="0"/>
          </a:p>
        </p:txBody>
      </p:sp>
      <p:sp>
        <p:nvSpPr>
          <p:cNvPr id="3" name="Content Placeholder 2"/>
          <p:cNvSpPr>
            <a:spLocks noGrp="1"/>
          </p:cNvSpPr>
          <p:nvPr>
            <p:ph idx="1"/>
          </p:nvPr>
        </p:nvSpPr>
        <p:spPr>
          <a:xfrm>
            <a:off x="152400" y="1138805"/>
            <a:ext cx="8991600" cy="3992562"/>
          </a:xfrm>
        </p:spPr>
        <p:txBody>
          <a:bodyPr/>
          <a:lstStyle/>
          <a:p>
            <a:pPr marL="0" indent="0">
              <a:buNone/>
            </a:pPr>
            <a:r>
              <a:rPr lang="en-US" dirty="0" smtClean="0"/>
              <a:t>Irwin:  Where does the Sun go at night?</a:t>
            </a:r>
          </a:p>
          <a:p>
            <a:pPr marL="0" indent="0">
              <a:buNone/>
            </a:pPr>
            <a:r>
              <a:rPr lang="en-US" dirty="0" smtClean="0"/>
              <a:t>Broom-Hilda:  It’s kept in a big barn in California.</a:t>
            </a:r>
          </a:p>
          <a:p>
            <a:pPr marL="0" indent="0">
              <a:buNone/>
            </a:pPr>
            <a:r>
              <a:rPr lang="en-US" dirty="0" smtClean="0"/>
              <a:t>Irwin:  Then how does it get back East in the 	morning?</a:t>
            </a:r>
          </a:p>
          <a:p>
            <a:pPr marL="0" indent="0">
              <a:buNone/>
            </a:pPr>
            <a:r>
              <a:rPr lang="en-US" dirty="0" smtClean="0"/>
              <a:t>Broom-Hilda:  By bus.</a:t>
            </a:r>
          </a:p>
          <a:p>
            <a:pPr marL="0" indent="0">
              <a:buNone/>
            </a:pPr>
            <a:r>
              <a:rPr lang="en-US" dirty="0" smtClean="0"/>
              <a:t>Irwin:  Things are so easy to understand when you 	have a smart person to explain them!</a:t>
            </a:r>
            <a:endParaRPr lang="en-US" dirty="0"/>
          </a:p>
        </p:txBody>
      </p:sp>
      <p:sp>
        <p:nvSpPr>
          <p:cNvPr id="4" name="TextBox 3"/>
          <p:cNvSpPr txBox="1"/>
          <p:nvPr/>
        </p:nvSpPr>
        <p:spPr>
          <a:xfrm>
            <a:off x="123370" y="5049375"/>
            <a:ext cx="9020629" cy="1815882"/>
          </a:xfrm>
          <a:prstGeom prst="rect">
            <a:avLst/>
          </a:prstGeom>
          <a:noFill/>
        </p:spPr>
        <p:txBody>
          <a:bodyPr wrap="square" rtlCol="0">
            <a:spAutoFit/>
          </a:bodyPr>
          <a:lstStyle/>
          <a:p>
            <a:r>
              <a:rPr lang="en-US" sz="2800" dirty="0" smtClean="0">
                <a:solidFill>
                  <a:srgbClr val="FF0000"/>
                </a:solidFill>
              </a:rPr>
              <a:t/>
            </a:r>
            <a:br>
              <a:rPr lang="en-US" sz="2800" dirty="0" smtClean="0">
                <a:solidFill>
                  <a:srgbClr val="FF0000"/>
                </a:solidFill>
              </a:rPr>
            </a:br>
            <a:r>
              <a:rPr lang="en-US" sz="2800" b="1" dirty="0" smtClean="0">
                <a:solidFill>
                  <a:srgbClr val="FF0000"/>
                </a:solidFill>
              </a:rPr>
              <a:t>Does Broom-Hilda’s response explain Irwin’s observations?</a:t>
            </a:r>
            <a:br>
              <a:rPr lang="en-US" sz="2800" b="1" dirty="0" smtClean="0">
                <a:solidFill>
                  <a:srgbClr val="FF0000"/>
                </a:solidFill>
              </a:rPr>
            </a:br>
            <a:endParaRPr lang="en-US" sz="2800" b="1" dirty="0" smtClean="0">
              <a:solidFill>
                <a:srgbClr val="FF0000"/>
              </a:solidFill>
            </a:endParaRPr>
          </a:p>
          <a:p>
            <a:r>
              <a:rPr lang="en-US" sz="2800" b="1" dirty="0" smtClean="0">
                <a:solidFill>
                  <a:srgbClr val="FF0000"/>
                </a:solidFill>
              </a:rPr>
              <a:t>Why is it inferior to other explanations involving the Sun? </a:t>
            </a:r>
            <a:endParaRPr lang="en-US" sz="2800" b="1" dirty="0">
              <a:solidFill>
                <a:srgbClr val="FF0000"/>
              </a:solidFill>
            </a:endParaRPr>
          </a:p>
        </p:txBody>
      </p:sp>
    </p:spTree>
    <p:extLst>
      <p:ext uri="{BB962C8B-B14F-4D97-AF65-F5344CB8AC3E}">
        <p14:creationId xmlns:p14="http://schemas.microsoft.com/office/powerpoint/2010/main" val="38551015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152400"/>
            <a:ext cx="8229600" cy="1143000"/>
          </a:xfrm>
        </p:spPr>
        <p:txBody>
          <a:bodyPr>
            <a:normAutofit/>
          </a:bodyPr>
          <a:lstStyle/>
          <a:p>
            <a:r>
              <a:rPr lang="en-US" sz="4000" b="1" dirty="0"/>
              <a:t>The “Search for Meaning” (1)</a:t>
            </a:r>
          </a:p>
        </p:txBody>
      </p:sp>
      <p:sp>
        <p:nvSpPr>
          <p:cNvPr id="3" name="Content Placeholder 2"/>
          <p:cNvSpPr>
            <a:spLocks noGrp="1"/>
          </p:cNvSpPr>
          <p:nvPr>
            <p:ph idx="1"/>
          </p:nvPr>
        </p:nvSpPr>
        <p:spPr>
          <a:xfrm>
            <a:off x="228600" y="1066800"/>
            <a:ext cx="8915400" cy="4525963"/>
          </a:xfrm>
        </p:spPr>
        <p:txBody>
          <a:bodyPr>
            <a:noAutofit/>
          </a:bodyPr>
          <a:lstStyle/>
          <a:p>
            <a:r>
              <a:rPr lang="en-US" sz="3600" dirty="0" smtClean="0"/>
              <a:t>People have a cognitive bias to see order and purpose in the world</a:t>
            </a:r>
          </a:p>
          <a:p>
            <a:pPr lvl="1"/>
            <a:r>
              <a:rPr lang="en-US" sz="3600" dirty="0" smtClean="0"/>
              <a:t>It is essential for survival to understand and predict the properties and behaviors of:</a:t>
            </a:r>
          </a:p>
          <a:p>
            <a:pPr lvl="2"/>
            <a:r>
              <a:rPr lang="en-US" sz="3600" dirty="0" smtClean="0"/>
              <a:t>Physical objects and substances (Physics)</a:t>
            </a:r>
          </a:p>
          <a:p>
            <a:pPr lvl="2"/>
            <a:r>
              <a:rPr lang="en-US" sz="3600" dirty="0" smtClean="0"/>
              <a:t>Plants and animals (Biology)</a:t>
            </a:r>
          </a:p>
          <a:p>
            <a:pPr lvl="2"/>
            <a:r>
              <a:rPr lang="en-US" sz="3600" dirty="0" smtClean="0"/>
              <a:t>Other people (Psychology)</a:t>
            </a:r>
          </a:p>
        </p:txBody>
      </p:sp>
    </p:spTree>
    <p:extLst>
      <p:ext uri="{BB962C8B-B14F-4D97-AF65-F5344CB8AC3E}">
        <p14:creationId xmlns:p14="http://schemas.microsoft.com/office/powerpoint/2010/main" val="11746100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The Search for Meaning (2)</a:t>
            </a:r>
          </a:p>
        </p:txBody>
      </p:sp>
      <p:sp>
        <p:nvSpPr>
          <p:cNvPr id="3" name="Content Placeholder 2"/>
          <p:cNvSpPr>
            <a:spLocks noGrp="1"/>
          </p:cNvSpPr>
          <p:nvPr>
            <p:ph idx="1"/>
          </p:nvPr>
        </p:nvSpPr>
        <p:spPr/>
        <p:txBody>
          <a:bodyPr>
            <a:normAutofit lnSpcReduction="10000"/>
          </a:bodyPr>
          <a:lstStyle/>
          <a:p>
            <a:r>
              <a:rPr lang="en-US" dirty="0" smtClean="0"/>
              <a:t>People </a:t>
            </a:r>
            <a:r>
              <a:rPr lang="en-US" dirty="0"/>
              <a:t>also have a bias to prefer simpler explanations to complex </a:t>
            </a:r>
            <a:r>
              <a:rPr lang="en-US" dirty="0" smtClean="0"/>
              <a:t>ones</a:t>
            </a:r>
          </a:p>
          <a:p>
            <a:r>
              <a:rPr lang="en-US" dirty="0" smtClean="0"/>
              <a:t>The knowledge structures for simpler explanations are easier to remember and reason with </a:t>
            </a:r>
          </a:p>
          <a:p>
            <a:r>
              <a:rPr lang="en-US" dirty="0" smtClean="0"/>
              <a:t>This idea is embodied in the principle called “Occam’s Razor” and in machine learning techniques that penalize models that use more parameters or more complex functions</a:t>
            </a:r>
            <a:endParaRPr lang="en-US" dirty="0"/>
          </a:p>
          <a:p>
            <a:endParaRPr lang="en-US" dirty="0"/>
          </a:p>
        </p:txBody>
      </p:sp>
      <p:pic>
        <p:nvPicPr>
          <p:cNvPr id="4" name="Picture 3"/>
          <p:cNvPicPr>
            <a:picLocks noChangeAspect="1"/>
          </p:cNvPicPr>
          <p:nvPr/>
        </p:nvPicPr>
        <p:blipFill>
          <a:blip r:embed="rId3"/>
          <a:stretch>
            <a:fillRect/>
          </a:stretch>
        </p:blipFill>
        <p:spPr>
          <a:xfrm>
            <a:off x="228600" y="92076"/>
            <a:ext cx="865707" cy="865707"/>
          </a:xfrm>
          <a:prstGeom prst="rect">
            <a:avLst/>
          </a:prstGeom>
        </p:spPr>
      </p:pic>
    </p:spTree>
    <p:extLst>
      <p:ext uri="{BB962C8B-B14F-4D97-AF65-F5344CB8AC3E}">
        <p14:creationId xmlns:p14="http://schemas.microsoft.com/office/powerpoint/2010/main" val="24895570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152400"/>
            <a:ext cx="8229600" cy="1143000"/>
          </a:xfrm>
        </p:spPr>
        <p:txBody>
          <a:bodyPr>
            <a:normAutofit/>
          </a:bodyPr>
          <a:lstStyle/>
          <a:p>
            <a:r>
              <a:rPr lang="en-US" sz="4000" b="1" dirty="0"/>
              <a:t>The “Search for Meaning” (3)</a:t>
            </a:r>
          </a:p>
        </p:txBody>
      </p:sp>
      <p:sp>
        <p:nvSpPr>
          <p:cNvPr id="3" name="Content Placeholder 2"/>
          <p:cNvSpPr>
            <a:spLocks noGrp="1"/>
          </p:cNvSpPr>
          <p:nvPr>
            <p:ph idx="1"/>
          </p:nvPr>
        </p:nvSpPr>
        <p:spPr>
          <a:xfrm>
            <a:off x="457200" y="1295400"/>
            <a:ext cx="8229600" cy="4525963"/>
          </a:xfrm>
        </p:spPr>
        <p:txBody>
          <a:bodyPr>
            <a:normAutofit/>
          </a:bodyPr>
          <a:lstStyle/>
          <a:p>
            <a:r>
              <a:rPr lang="en-US" dirty="0" smtClean="0"/>
              <a:t>The </a:t>
            </a:r>
            <a:r>
              <a:rPr lang="en-US" dirty="0"/>
              <a:t>vast majority of our decisions are influenced—at least in part—by our beliefs about the causal structure of the </a:t>
            </a:r>
            <a:r>
              <a:rPr lang="en-US" dirty="0" smtClean="0"/>
              <a:t>world</a:t>
            </a:r>
          </a:p>
          <a:p>
            <a:pPr lvl="1"/>
            <a:r>
              <a:rPr lang="en-US" dirty="0" smtClean="0"/>
              <a:t>Which include our beliefs about what other people will do and why they will do it (“theory of mind”)</a:t>
            </a:r>
          </a:p>
          <a:p>
            <a:pPr lvl="1"/>
            <a:r>
              <a:rPr lang="en-US" dirty="0" smtClean="0"/>
              <a:t>But both kinds of beliefs are often wrong</a:t>
            </a:r>
            <a:endParaRPr lang="en-US" dirty="0"/>
          </a:p>
        </p:txBody>
      </p:sp>
      <p:pic>
        <p:nvPicPr>
          <p:cNvPr id="4" name="Picture 3"/>
          <p:cNvPicPr>
            <a:picLocks noChangeAspect="1"/>
          </p:cNvPicPr>
          <p:nvPr/>
        </p:nvPicPr>
        <p:blipFill>
          <a:blip r:embed="rId3"/>
          <a:stretch>
            <a:fillRect/>
          </a:stretch>
        </p:blipFill>
        <p:spPr>
          <a:xfrm>
            <a:off x="228600" y="152400"/>
            <a:ext cx="865707" cy="865707"/>
          </a:xfrm>
          <a:prstGeom prst="rect">
            <a:avLst/>
          </a:prstGeom>
        </p:spPr>
      </p:pic>
    </p:spTree>
    <p:extLst>
      <p:ext uri="{BB962C8B-B14F-4D97-AF65-F5344CB8AC3E}">
        <p14:creationId xmlns:p14="http://schemas.microsoft.com/office/powerpoint/2010/main" val="11908272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7800" y="1447800"/>
            <a:ext cx="6248400" cy="4648200"/>
          </a:xfrm>
          <a:prstGeom prst="rect">
            <a:avLst/>
          </a:prstGeom>
        </p:spPr>
      </p:pic>
      <p:sp>
        <p:nvSpPr>
          <p:cNvPr id="4" name="TextBox 3"/>
          <p:cNvSpPr txBox="1"/>
          <p:nvPr/>
        </p:nvSpPr>
        <p:spPr>
          <a:xfrm>
            <a:off x="1422400" y="457200"/>
            <a:ext cx="6172200" cy="707886"/>
          </a:xfrm>
          <a:prstGeom prst="rect">
            <a:avLst/>
          </a:prstGeom>
          <a:noFill/>
        </p:spPr>
        <p:txBody>
          <a:bodyPr wrap="square" rtlCol="0">
            <a:spAutoFit/>
          </a:bodyPr>
          <a:lstStyle/>
          <a:p>
            <a:pPr algn="ctr">
              <a:spcBef>
                <a:spcPct val="0"/>
              </a:spcBef>
            </a:pPr>
            <a:r>
              <a:rPr lang="en-US" sz="4000" b="1" dirty="0">
                <a:latin typeface="+mj-lt"/>
                <a:ea typeface="+mj-ea"/>
                <a:cs typeface="+mj-cs"/>
              </a:rPr>
              <a:t>Theory of Mind</a:t>
            </a:r>
          </a:p>
        </p:txBody>
      </p:sp>
      <p:sp>
        <p:nvSpPr>
          <p:cNvPr id="5" name="TextBox 4"/>
          <p:cNvSpPr txBox="1"/>
          <p:nvPr/>
        </p:nvSpPr>
        <p:spPr>
          <a:xfrm>
            <a:off x="533400" y="6096000"/>
            <a:ext cx="8458200" cy="646331"/>
          </a:xfrm>
          <a:prstGeom prst="rect">
            <a:avLst/>
          </a:prstGeom>
          <a:noFill/>
        </p:spPr>
        <p:txBody>
          <a:bodyPr wrap="square" rtlCol="0">
            <a:spAutoFit/>
          </a:bodyPr>
          <a:lstStyle/>
          <a:p>
            <a:r>
              <a:rPr lang="en-US" dirty="0"/>
              <a:t>http://integral-options.blogspot.com/2013/08/theory-of-mind-mechanisms-methods-and.html</a:t>
            </a:r>
          </a:p>
        </p:txBody>
      </p:sp>
    </p:spTree>
    <p:extLst>
      <p:ext uri="{BB962C8B-B14F-4D97-AF65-F5344CB8AC3E}">
        <p14:creationId xmlns:p14="http://schemas.microsoft.com/office/powerpoint/2010/main" val="26726007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The “Search for Meaning” (4)</a:t>
            </a:r>
          </a:p>
        </p:txBody>
      </p:sp>
      <p:sp>
        <p:nvSpPr>
          <p:cNvPr id="3" name="Content Placeholder 2"/>
          <p:cNvSpPr>
            <a:spLocks noGrp="1"/>
          </p:cNvSpPr>
          <p:nvPr>
            <p:ph idx="1"/>
          </p:nvPr>
        </p:nvSpPr>
        <p:spPr>
          <a:xfrm>
            <a:off x="457200" y="1600200"/>
            <a:ext cx="8610600" cy="4525963"/>
          </a:xfrm>
        </p:spPr>
        <p:txBody>
          <a:bodyPr>
            <a:normAutofit/>
          </a:bodyPr>
          <a:lstStyle/>
          <a:p>
            <a:r>
              <a:rPr lang="en-US" dirty="0" smtClean="0"/>
              <a:t>People also have a cognitive bias to see order and purpose in their lives</a:t>
            </a:r>
          </a:p>
          <a:p>
            <a:pPr lvl="1"/>
            <a:r>
              <a:rPr lang="en-US" dirty="0" smtClean="0"/>
              <a:t>It is essential for psychological well-being to believe that your life has meaning</a:t>
            </a:r>
          </a:p>
          <a:p>
            <a:pPr lvl="1"/>
            <a:r>
              <a:rPr lang="en-US" dirty="0" smtClean="0"/>
              <a:t>People (and literature) create “stories” to give some set of events or experiences some coherent explanation</a:t>
            </a:r>
          </a:p>
          <a:p>
            <a:pPr lvl="2"/>
            <a:r>
              <a:rPr lang="en-US" dirty="0" smtClean="0"/>
              <a:t>(and both kind of stories are often fictions)</a:t>
            </a:r>
          </a:p>
          <a:p>
            <a:pPr marL="457200" lvl="1" indent="0">
              <a:buNone/>
            </a:pPr>
            <a:r>
              <a:rPr lang="en-US" dirty="0" smtClean="0">
                <a:solidFill>
                  <a:srgbClr val="FF0000"/>
                </a:solidFill>
              </a:rPr>
              <a:t>(We’ll talk about the “narrative fallacy” on March 21)</a:t>
            </a:r>
          </a:p>
        </p:txBody>
      </p:sp>
      <p:pic>
        <p:nvPicPr>
          <p:cNvPr id="4" name="Picture 3"/>
          <p:cNvPicPr>
            <a:picLocks noChangeAspect="1"/>
          </p:cNvPicPr>
          <p:nvPr/>
        </p:nvPicPr>
        <p:blipFill>
          <a:blip r:embed="rId3"/>
          <a:stretch>
            <a:fillRect/>
          </a:stretch>
        </p:blipFill>
        <p:spPr>
          <a:xfrm>
            <a:off x="304800" y="92076"/>
            <a:ext cx="865707" cy="865707"/>
          </a:xfrm>
          <a:prstGeom prst="rect">
            <a:avLst/>
          </a:prstGeom>
        </p:spPr>
      </p:pic>
    </p:spTree>
    <p:extLst>
      <p:ext uri="{BB962C8B-B14F-4D97-AF65-F5344CB8AC3E}">
        <p14:creationId xmlns:p14="http://schemas.microsoft.com/office/powerpoint/2010/main" val="21216207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229600" cy="5791200"/>
          </a:xfrm>
        </p:spPr>
        <p:txBody>
          <a:bodyPr>
            <a:normAutofit/>
          </a:bodyPr>
          <a:lstStyle/>
          <a:p>
            <a:pPr marL="0" indent="0">
              <a:buNone/>
            </a:pPr>
            <a:r>
              <a:rPr lang="en-US" sz="3600" dirty="0"/>
              <a:t>“ a belief in some sort of guiding </a:t>
            </a:r>
            <a:r>
              <a:rPr lang="en-US" sz="3600" dirty="0">
                <a:solidFill>
                  <a:srgbClr val="FF0000"/>
                </a:solidFill>
              </a:rPr>
              <a:t>intentional agency </a:t>
            </a:r>
            <a:r>
              <a:rPr lang="en-US" sz="3600" dirty="0"/>
              <a:t>or cosmic order in life is pervasive even among the non-religious due to a  deeply-rooted social-cognitive bias to imbue the world with agency, intention, and purpose” </a:t>
            </a:r>
            <a:endParaRPr lang="en-US" sz="3600" dirty="0" smtClean="0"/>
          </a:p>
          <a:p>
            <a:pPr marL="0" indent="0">
              <a:buNone/>
            </a:pPr>
            <a:endParaRPr lang="en-US" sz="3600" dirty="0"/>
          </a:p>
          <a:p>
            <a:pPr lvl="1"/>
            <a:r>
              <a:rPr lang="en-US" dirty="0"/>
              <a:t>Banerjee, K., &amp; Bloom, P. (2014). Why did this happen to me?  (p. 278)</a:t>
            </a:r>
          </a:p>
        </p:txBody>
      </p:sp>
    </p:spTree>
    <p:extLst>
      <p:ext uri="{BB962C8B-B14F-4D97-AF65-F5344CB8AC3E}">
        <p14:creationId xmlns:p14="http://schemas.microsoft.com/office/powerpoint/2010/main" val="32656617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The “Search for Meaning” (5)</a:t>
            </a:r>
          </a:p>
        </p:txBody>
      </p:sp>
      <p:sp>
        <p:nvSpPr>
          <p:cNvPr id="3" name="Content Placeholder 2"/>
          <p:cNvSpPr>
            <a:spLocks noGrp="1"/>
          </p:cNvSpPr>
          <p:nvPr>
            <p:ph idx="1"/>
          </p:nvPr>
        </p:nvSpPr>
        <p:spPr>
          <a:xfrm>
            <a:off x="457200" y="1417638"/>
            <a:ext cx="8229600" cy="4525963"/>
          </a:xfrm>
        </p:spPr>
        <p:txBody>
          <a:bodyPr>
            <a:normAutofit fontScale="85000" lnSpcReduction="10000"/>
          </a:bodyPr>
          <a:lstStyle/>
          <a:p>
            <a:r>
              <a:rPr lang="en-US" dirty="0" smtClean="0"/>
              <a:t>People don’t like randomness or not being able to predict the future</a:t>
            </a:r>
          </a:p>
          <a:p>
            <a:r>
              <a:rPr lang="en-US" dirty="0" smtClean="0"/>
              <a:t>So people like to use the probability of an event occurring to support a causal conclusion, even when it is inappropriate</a:t>
            </a:r>
          </a:p>
          <a:p>
            <a:endParaRPr lang="en-US" dirty="0"/>
          </a:p>
          <a:p>
            <a:pPr marL="400050" lvl="1" indent="0">
              <a:buNone/>
            </a:pPr>
            <a:r>
              <a:rPr lang="en-US" sz="3000" dirty="0" smtClean="0"/>
              <a:t>	“That’s too much of a coincidence for this to be happening by chance… something must have caused it”</a:t>
            </a:r>
          </a:p>
          <a:p>
            <a:pPr marL="400050" lvl="1" indent="0">
              <a:buNone/>
            </a:pPr>
            <a:endParaRPr lang="en-US" dirty="0" smtClean="0"/>
          </a:p>
          <a:p>
            <a:pPr marL="457200" lvl="1" indent="0">
              <a:buNone/>
            </a:pPr>
            <a:r>
              <a:rPr lang="en-US" dirty="0" smtClean="0">
                <a:solidFill>
                  <a:srgbClr val="FF0000"/>
                </a:solidFill>
              </a:rPr>
              <a:t>(</a:t>
            </a:r>
            <a:r>
              <a:rPr lang="en-US" dirty="0">
                <a:solidFill>
                  <a:srgbClr val="FF0000"/>
                </a:solidFill>
              </a:rPr>
              <a:t>We’ll </a:t>
            </a:r>
            <a:r>
              <a:rPr lang="en-US" dirty="0" smtClean="0">
                <a:solidFill>
                  <a:srgbClr val="FF0000"/>
                </a:solidFill>
              </a:rPr>
              <a:t>also talk </a:t>
            </a:r>
            <a:r>
              <a:rPr lang="en-US" dirty="0">
                <a:solidFill>
                  <a:srgbClr val="FF0000"/>
                </a:solidFill>
              </a:rPr>
              <a:t>about </a:t>
            </a:r>
            <a:r>
              <a:rPr lang="en-US" dirty="0" smtClean="0">
                <a:solidFill>
                  <a:srgbClr val="FF0000"/>
                </a:solidFill>
              </a:rPr>
              <a:t>“judgment under uncertainty” </a:t>
            </a:r>
            <a:r>
              <a:rPr lang="en-US" dirty="0">
                <a:solidFill>
                  <a:srgbClr val="FF0000"/>
                </a:solidFill>
              </a:rPr>
              <a:t>on </a:t>
            </a:r>
            <a:r>
              <a:rPr lang="en-US" dirty="0" smtClean="0">
                <a:solidFill>
                  <a:srgbClr val="FF0000"/>
                </a:solidFill>
              </a:rPr>
              <a:t>March 21)</a:t>
            </a:r>
            <a:endParaRPr lang="en-US" dirty="0">
              <a:solidFill>
                <a:srgbClr val="FF0000"/>
              </a:solidFill>
            </a:endParaRPr>
          </a:p>
          <a:p>
            <a:pPr lvl="1"/>
            <a:endParaRPr lang="en-US" dirty="0" smtClean="0"/>
          </a:p>
        </p:txBody>
      </p:sp>
      <p:pic>
        <p:nvPicPr>
          <p:cNvPr id="4" name="Picture 3"/>
          <p:cNvPicPr>
            <a:picLocks noChangeAspect="1"/>
          </p:cNvPicPr>
          <p:nvPr/>
        </p:nvPicPr>
        <p:blipFill>
          <a:blip r:embed="rId3"/>
          <a:stretch>
            <a:fillRect/>
          </a:stretch>
        </p:blipFill>
        <p:spPr>
          <a:xfrm>
            <a:off x="228600" y="3629"/>
            <a:ext cx="865707" cy="865707"/>
          </a:xfrm>
          <a:prstGeom prst="rect">
            <a:avLst/>
          </a:prstGeom>
        </p:spPr>
      </p:pic>
    </p:spTree>
    <p:extLst>
      <p:ext uri="{BB962C8B-B14F-4D97-AF65-F5344CB8AC3E}">
        <p14:creationId xmlns:p14="http://schemas.microsoft.com/office/powerpoint/2010/main" val="21464263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The “Search for Meaning” (6)</a:t>
            </a:r>
          </a:p>
        </p:txBody>
      </p:sp>
      <p:sp>
        <p:nvSpPr>
          <p:cNvPr id="3" name="Content Placeholder 2"/>
          <p:cNvSpPr>
            <a:spLocks noGrp="1"/>
          </p:cNvSpPr>
          <p:nvPr>
            <p:ph idx="1"/>
          </p:nvPr>
        </p:nvSpPr>
        <p:spPr/>
        <p:txBody>
          <a:bodyPr>
            <a:normAutofit/>
          </a:bodyPr>
          <a:lstStyle/>
          <a:p>
            <a:r>
              <a:rPr lang="en-US" dirty="0" smtClean="0"/>
              <a:t>This human need for order and purpose is especially important when dealing with emotional </a:t>
            </a:r>
            <a:r>
              <a:rPr lang="en-US" dirty="0"/>
              <a:t>or traumatic life </a:t>
            </a:r>
            <a:r>
              <a:rPr lang="en-US" dirty="0" smtClean="0"/>
              <a:t>events</a:t>
            </a:r>
          </a:p>
          <a:p>
            <a:r>
              <a:rPr lang="en-US" dirty="0" smtClean="0"/>
              <a:t>It often motivates a person to identify with and support the values and goals of a larger group – a family, profession, nation, religion</a:t>
            </a:r>
          </a:p>
        </p:txBody>
      </p:sp>
    </p:spTree>
    <p:extLst>
      <p:ext uri="{BB962C8B-B14F-4D97-AF65-F5344CB8AC3E}">
        <p14:creationId xmlns:p14="http://schemas.microsoft.com/office/powerpoint/2010/main" val="41073036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229600" cy="5791200"/>
          </a:xfrm>
        </p:spPr>
        <p:txBody>
          <a:bodyPr>
            <a:normAutofit/>
          </a:bodyPr>
          <a:lstStyle/>
          <a:p>
            <a:pPr marL="0" indent="0">
              <a:buNone/>
            </a:pPr>
            <a:r>
              <a:rPr lang="en-US" sz="3600" dirty="0" smtClean="0"/>
              <a:t>“a belief </a:t>
            </a:r>
            <a:r>
              <a:rPr lang="en-US" sz="3600" dirty="0"/>
              <a:t>in a </a:t>
            </a:r>
            <a:r>
              <a:rPr lang="en-US" sz="3600" dirty="0" smtClean="0"/>
              <a:t>benevolent, purposeful </a:t>
            </a:r>
            <a:r>
              <a:rPr lang="en-US" sz="3600" dirty="0"/>
              <a:t>God satisfies humans’ fundamental </a:t>
            </a:r>
            <a:r>
              <a:rPr lang="en-US" sz="3600" dirty="0" smtClean="0"/>
              <a:t>psychological need </a:t>
            </a:r>
            <a:r>
              <a:rPr lang="en-US" sz="3600" dirty="0"/>
              <a:t>for control—particularly in </a:t>
            </a:r>
            <a:r>
              <a:rPr lang="en-US" sz="3600" dirty="0" smtClean="0"/>
              <a:t>circumstances where </a:t>
            </a:r>
            <a:r>
              <a:rPr lang="en-US" sz="3600" dirty="0"/>
              <a:t>people lack personal </a:t>
            </a:r>
            <a:r>
              <a:rPr lang="en-US" sz="3600" dirty="0" smtClean="0"/>
              <a:t>control”</a:t>
            </a:r>
          </a:p>
          <a:p>
            <a:pPr marL="0" indent="0">
              <a:buNone/>
            </a:pPr>
            <a:r>
              <a:rPr lang="en-US" sz="3600" dirty="0" smtClean="0"/>
              <a:t> </a:t>
            </a:r>
            <a:endParaRPr lang="en-US" sz="3600" dirty="0"/>
          </a:p>
          <a:p>
            <a:pPr lvl="1"/>
            <a:r>
              <a:rPr lang="en-US" dirty="0" smtClean="0"/>
              <a:t>Banerjee</a:t>
            </a:r>
            <a:r>
              <a:rPr lang="en-US" dirty="0"/>
              <a:t>, K., &amp; Bloom, P. (2014). Why did this happen to me? </a:t>
            </a:r>
            <a:r>
              <a:rPr lang="en-US" dirty="0" smtClean="0"/>
              <a:t> (p. 301)</a:t>
            </a:r>
            <a:endParaRPr lang="en-US" dirty="0"/>
          </a:p>
        </p:txBody>
      </p:sp>
    </p:spTree>
    <p:extLst>
      <p:ext uri="{BB962C8B-B14F-4D97-AF65-F5344CB8AC3E}">
        <p14:creationId xmlns:p14="http://schemas.microsoft.com/office/powerpoint/2010/main" val="10621388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FF0000"/>
                </a:solidFill>
              </a:rPr>
              <a:t>Have You Ever Said?</a:t>
            </a:r>
          </a:p>
        </p:txBody>
      </p:sp>
      <p:sp>
        <p:nvSpPr>
          <p:cNvPr id="3" name="Content Placeholder 2"/>
          <p:cNvSpPr>
            <a:spLocks noGrp="1"/>
          </p:cNvSpPr>
          <p:nvPr>
            <p:ph idx="1"/>
          </p:nvPr>
        </p:nvSpPr>
        <p:spPr/>
        <p:txBody>
          <a:bodyPr>
            <a:normAutofit/>
          </a:bodyPr>
          <a:lstStyle/>
          <a:p>
            <a:pPr marL="457200" lvl="1" indent="0">
              <a:buNone/>
            </a:pPr>
            <a:r>
              <a:rPr lang="en-US" sz="3200" dirty="0" smtClean="0"/>
              <a:t>“things happen for a reason”</a:t>
            </a:r>
          </a:p>
          <a:p>
            <a:pPr marL="457200" lvl="1" indent="0">
              <a:buNone/>
            </a:pPr>
            <a:r>
              <a:rPr lang="en-US" sz="3200" dirty="0" smtClean="0"/>
              <a:t>“he got what was coming to him”</a:t>
            </a:r>
          </a:p>
          <a:p>
            <a:pPr marL="457200" lvl="1" indent="0">
              <a:buNone/>
            </a:pPr>
            <a:r>
              <a:rPr lang="en-US" sz="3200" dirty="0" smtClean="0"/>
              <a:t>“the world was teaching him a lesson”</a:t>
            </a:r>
          </a:p>
          <a:p>
            <a:pPr marL="457200" lvl="1" indent="0">
              <a:buNone/>
            </a:pPr>
            <a:r>
              <a:rPr lang="en-US" sz="3200" dirty="0" smtClean="0"/>
              <a:t>“my destiny was to be …”</a:t>
            </a:r>
          </a:p>
          <a:p>
            <a:pPr marL="457200" lvl="1" indent="0">
              <a:buNone/>
            </a:pPr>
            <a:r>
              <a:rPr lang="en-US" sz="3200" dirty="0" smtClean="0"/>
              <a:t>“it was fate”</a:t>
            </a:r>
          </a:p>
          <a:p>
            <a:pPr marL="457200" lvl="1" indent="0">
              <a:buNone/>
            </a:pPr>
            <a:r>
              <a:rPr lang="en-US" sz="3200" dirty="0" smtClean="0"/>
              <a:t>“it was God’s will”</a:t>
            </a:r>
          </a:p>
        </p:txBody>
      </p:sp>
    </p:spTree>
    <p:extLst>
      <p:ext uri="{BB962C8B-B14F-4D97-AF65-F5344CB8AC3E}">
        <p14:creationId xmlns:p14="http://schemas.microsoft.com/office/powerpoint/2010/main" val="1913420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781"/>
            <a:ext cx="8229600" cy="1143000"/>
          </a:xfrm>
        </p:spPr>
        <p:txBody>
          <a:bodyPr>
            <a:normAutofit/>
          </a:bodyPr>
          <a:lstStyle/>
          <a:p>
            <a:r>
              <a:rPr lang="en-US" b="1" dirty="0"/>
              <a:t>Why Does It Rain?</a:t>
            </a:r>
          </a:p>
        </p:txBody>
      </p:sp>
      <p:sp>
        <p:nvSpPr>
          <p:cNvPr id="3" name="Content Placeholder 2"/>
          <p:cNvSpPr>
            <a:spLocks noGrp="1"/>
          </p:cNvSpPr>
          <p:nvPr>
            <p:ph idx="1"/>
          </p:nvPr>
        </p:nvSpPr>
        <p:spPr>
          <a:xfrm>
            <a:off x="228600" y="1295401"/>
            <a:ext cx="8229600" cy="3886200"/>
          </a:xfrm>
        </p:spPr>
        <p:txBody>
          <a:bodyPr>
            <a:noAutofit/>
          </a:bodyPr>
          <a:lstStyle/>
          <a:p>
            <a:pPr marL="0" indent="0">
              <a:buNone/>
            </a:pPr>
            <a:r>
              <a:rPr lang="en-US" dirty="0" smtClean="0"/>
              <a:t>CHILD:   It rains so we can have water to drink</a:t>
            </a:r>
            <a:endParaRPr lang="en-US" dirty="0"/>
          </a:p>
          <a:p>
            <a:pPr marL="0" indent="0">
              <a:buNone/>
            </a:pPr>
            <a:r>
              <a:rPr lang="en-US" dirty="0" smtClean="0"/>
              <a:t>EDUCATED ADULT:  It rains because water vapor 	condenses in clouds and forms droplets</a:t>
            </a:r>
          </a:p>
          <a:p>
            <a:pPr marL="0" indent="0">
              <a:buNone/>
            </a:pPr>
            <a:r>
              <a:rPr lang="en-US" dirty="0" smtClean="0"/>
              <a:t>ADULT ALZHEIMER’S DISEASE PATIENT:  It rains 	so we can have water to drink</a:t>
            </a:r>
            <a:endParaRPr lang="en-US" dirty="0"/>
          </a:p>
          <a:p>
            <a:pPr marL="0" indent="0">
              <a:buNone/>
            </a:pPr>
            <a:r>
              <a:rPr lang="en-US" b="1" dirty="0" smtClean="0">
                <a:solidFill>
                  <a:srgbClr val="FF0000"/>
                </a:solidFill>
              </a:rPr>
              <a:t>Is it cognitively innate and natural to believe that things and events have a purpose?</a:t>
            </a:r>
            <a:endParaRPr lang="en-US" b="1" dirty="0">
              <a:solidFill>
                <a:srgbClr val="FF0000"/>
              </a:solidFill>
            </a:endParaRPr>
          </a:p>
          <a:p>
            <a:pPr marL="0" indent="0">
              <a:buNone/>
            </a:pPr>
            <a:r>
              <a:rPr lang="en-US" b="1" dirty="0" smtClean="0">
                <a:solidFill>
                  <a:srgbClr val="FF0000"/>
                </a:solidFill>
              </a:rPr>
              <a:t>What changes or constrains this preference or belief in purposeful design?</a:t>
            </a:r>
          </a:p>
          <a:p>
            <a:pPr marL="0" indent="0">
              <a:buNone/>
            </a:pPr>
            <a:r>
              <a:rPr lang="en-US" b="1" dirty="0" smtClean="0">
                <a:solidFill>
                  <a:srgbClr val="FF0000"/>
                </a:solidFill>
              </a:rPr>
              <a:t>Does “purposeful design” require a designer?</a:t>
            </a:r>
          </a:p>
          <a:p>
            <a:pPr marL="0" indent="0">
              <a:buNone/>
            </a:pPr>
            <a:endParaRPr lang="en-US" b="1" dirty="0">
              <a:solidFill>
                <a:srgbClr val="FF0000"/>
              </a:solidFill>
            </a:endParaRPr>
          </a:p>
        </p:txBody>
      </p:sp>
    </p:spTree>
    <p:extLst>
      <p:ext uri="{BB962C8B-B14F-4D97-AF65-F5344CB8AC3E}">
        <p14:creationId xmlns:p14="http://schemas.microsoft.com/office/powerpoint/2010/main" val="24322632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229600" cy="5791200"/>
          </a:xfrm>
        </p:spPr>
        <p:txBody>
          <a:bodyPr>
            <a:normAutofit/>
          </a:bodyPr>
          <a:lstStyle/>
          <a:p>
            <a:pPr marL="0" indent="0">
              <a:buNone/>
            </a:pPr>
            <a:r>
              <a:rPr lang="en-US" sz="3600" dirty="0" smtClean="0"/>
              <a:t>“</a:t>
            </a:r>
            <a:r>
              <a:rPr lang="en-US" sz="3600" dirty="0"/>
              <a:t>Even when an event’s material cause is obvious, people often explain the same event simultaneously as due to both natural non-teleological processes and supernatural goal-based influences” </a:t>
            </a:r>
            <a:r>
              <a:rPr lang="en-US" dirty="0" smtClean="0"/>
              <a:t/>
            </a:r>
            <a:br>
              <a:rPr lang="en-US" dirty="0" smtClean="0"/>
            </a:br>
            <a:endParaRPr lang="en-US" dirty="0" smtClean="0"/>
          </a:p>
          <a:p>
            <a:pPr lvl="1"/>
            <a:r>
              <a:rPr lang="en-US" dirty="0"/>
              <a:t>Banerjee, K., &amp; Bloom, P. (2014). Why did this happen to me? </a:t>
            </a:r>
            <a:r>
              <a:rPr lang="en-US" dirty="0" smtClean="0"/>
              <a:t> (p. 278)</a:t>
            </a:r>
            <a:endParaRPr lang="en-US" dirty="0"/>
          </a:p>
        </p:txBody>
      </p:sp>
      <p:sp>
        <p:nvSpPr>
          <p:cNvPr id="2" name="TextBox 1"/>
          <p:cNvSpPr txBox="1"/>
          <p:nvPr/>
        </p:nvSpPr>
        <p:spPr>
          <a:xfrm>
            <a:off x="506896" y="5181600"/>
            <a:ext cx="7467600" cy="1077218"/>
          </a:xfrm>
          <a:prstGeom prst="rect">
            <a:avLst/>
          </a:prstGeom>
          <a:noFill/>
        </p:spPr>
        <p:txBody>
          <a:bodyPr wrap="square" rtlCol="0">
            <a:spAutoFit/>
          </a:bodyPr>
          <a:lstStyle/>
          <a:p>
            <a:pPr algn="ctr"/>
            <a:r>
              <a:rPr lang="en-US" sz="3200" dirty="0" smtClean="0">
                <a:solidFill>
                  <a:srgbClr val="FF0000"/>
                </a:solidFill>
              </a:rPr>
              <a:t>What is the benefit of invoking </a:t>
            </a:r>
            <a:br>
              <a:rPr lang="en-US" sz="3200" dirty="0" smtClean="0">
                <a:solidFill>
                  <a:srgbClr val="FF0000"/>
                </a:solidFill>
              </a:rPr>
            </a:br>
            <a:r>
              <a:rPr lang="en-US" sz="3200" dirty="0" smtClean="0">
                <a:solidFill>
                  <a:srgbClr val="FF0000"/>
                </a:solidFill>
              </a:rPr>
              <a:t>both kinds of explanations?</a:t>
            </a:r>
            <a:endParaRPr lang="en-US" sz="3200" dirty="0">
              <a:solidFill>
                <a:srgbClr val="FF0000"/>
              </a:solidFill>
            </a:endParaRPr>
          </a:p>
        </p:txBody>
      </p:sp>
    </p:spTree>
    <p:extLst>
      <p:ext uri="{BB962C8B-B14F-4D97-AF65-F5344CB8AC3E}">
        <p14:creationId xmlns:p14="http://schemas.microsoft.com/office/powerpoint/2010/main" val="16159252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4000" b="1" dirty="0"/>
              <a:t>Teleology (1)</a:t>
            </a:r>
          </a:p>
        </p:txBody>
      </p:sp>
      <p:sp>
        <p:nvSpPr>
          <p:cNvPr id="3" name="Content Placeholder 2"/>
          <p:cNvSpPr>
            <a:spLocks noGrp="1"/>
          </p:cNvSpPr>
          <p:nvPr>
            <p:ph idx="1"/>
          </p:nvPr>
        </p:nvSpPr>
        <p:spPr>
          <a:xfrm>
            <a:off x="457200" y="1828800"/>
            <a:ext cx="8458200" cy="3124200"/>
          </a:xfrm>
        </p:spPr>
        <p:txBody>
          <a:bodyPr>
            <a:noAutofit/>
          </a:bodyPr>
          <a:lstStyle/>
          <a:p>
            <a:r>
              <a:rPr lang="en-US" sz="3600" b="1" dirty="0"/>
              <a:t>Teleology</a:t>
            </a:r>
            <a:r>
              <a:rPr lang="en-US" sz="3600" dirty="0"/>
              <a:t>, (from Greek </a:t>
            </a:r>
            <a:r>
              <a:rPr lang="en-US" sz="3600" i="1" dirty="0"/>
              <a:t>telos</a:t>
            </a:r>
            <a:r>
              <a:rPr lang="en-US" sz="3600" dirty="0"/>
              <a:t>, “end,” and </a:t>
            </a:r>
            <a:r>
              <a:rPr lang="en-US" sz="3600" i="1" dirty="0"/>
              <a:t>logos</a:t>
            </a:r>
            <a:r>
              <a:rPr lang="en-US" sz="3600" dirty="0"/>
              <a:t>, “reason”), explanation by reference to some purpose, end, goal, or </a:t>
            </a:r>
            <a:r>
              <a:rPr lang="en-US" sz="3600" dirty="0" smtClean="0"/>
              <a:t>function</a:t>
            </a:r>
          </a:p>
          <a:p>
            <a:r>
              <a:rPr lang="en-US" sz="3600" dirty="0" smtClean="0"/>
              <a:t>People generally explain </a:t>
            </a:r>
            <a:r>
              <a:rPr lang="en-US" sz="3600" dirty="0" smtClean="0">
                <a:solidFill>
                  <a:srgbClr val="FF0000"/>
                </a:solidFill>
              </a:rPr>
              <a:t>their actions and those of others</a:t>
            </a:r>
            <a:r>
              <a:rPr lang="en-US" sz="3600" dirty="0" smtClean="0"/>
              <a:t> in terms of ends </a:t>
            </a:r>
            <a:r>
              <a:rPr lang="en-US" sz="3600" dirty="0"/>
              <a:t>or goals pursued or alleged to be </a:t>
            </a:r>
            <a:r>
              <a:rPr lang="en-US" sz="3600" dirty="0" smtClean="0"/>
              <a:t>pursued</a:t>
            </a:r>
          </a:p>
        </p:txBody>
      </p:sp>
      <p:sp>
        <p:nvSpPr>
          <p:cNvPr id="4" name="TextBox 3"/>
          <p:cNvSpPr txBox="1"/>
          <p:nvPr/>
        </p:nvSpPr>
        <p:spPr>
          <a:xfrm>
            <a:off x="457200" y="5334000"/>
            <a:ext cx="8458200" cy="1200329"/>
          </a:xfrm>
          <a:prstGeom prst="rect">
            <a:avLst/>
          </a:prstGeom>
          <a:noFill/>
        </p:spPr>
        <p:txBody>
          <a:bodyPr wrap="square" rtlCol="0">
            <a:spAutoFit/>
          </a:bodyPr>
          <a:lstStyle/>
          <a:p>
            <a:r>
              <a:rPr lang="en-US" sz="3600" i="1" dirty="0" smtClean="0">
                <a:solidFill>
                  <a:srgbClr val="FF0000"/>
                </a:solidFill>
              </a:rPr>
              <a:t>Theories of our mind and our theories of other minds</a:t>
            </a:r>
            <a:endParaRPr lang="en-US" sz="3600" i="1" dirty="0">
              <a:solidFill>
                <a:srgbClr val="FF0000"/>
              </a:solidFill>
            </a:endParaRPr>
          </a:p>
        </p:txBody>
      </p:sp>
    </p:spTree>
    <p:extLst>
      <p:ext uri="{BB962C8B-B14F-4D97-AF65-F5344CB8AC3E}">
        <p14:creationId xmlns:p14="http://schemas.microsoft.com/office/powerpoint/2010/main" val="33041059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b="1" dirty="0" smtClean="0"/>
              <a:t>Teleology (2)</a:t>
            </a:r>
            <a:endParaRPr lang="en-US" sz="3100" b="1" dirty="0"/>
          </a:p>
        </p:txBody>
      </p:sp>
      <p:sp>
        <p:nvSpPr>
          <p:cNvPr id="3" name="Content Placeholder 2"/>
          <p:cNvSpPr>
            <a:spLocks noGrp="1"/>
          </p:cNvSpPr>
          <p:nvPr>
            <p:ph idx="1"/>
          </p:nvPr>
        </p:nvSpPr>
        <p:spPr>
          <a:xfrm>
            <a:off x="381000" y="1066800"/>
            <a:ext cx="8458200" cy="5029200"/>
          </a:xfrm>
        </p:spPr>
        <p:txBody>
          <a:bodyPr>
            <a:normAutofit/>
          </a:bodyPr>
          <a:lstStyle/>
          <a:p>
            <a:r>
              <a:rPr lang="en-US" sz="3600" dirty="0"/>
              <a:t>People often use teleological reasoning (appropriately) when analyzing the design of </a:t>
            </a:r>
            <a:r>
              <a:rPr lang="en-US" sz="3600" dirty="0" smtClean="0"/>
              <a:t>“human-made</a:t>
            </a:r>
            <a:r>
              <a:rPr lang="en-US" sz="3600" dirty="0"/>
              <a:t>” artifacts, which are most often designed and built for particular purposes</a:t>
            </a:r>
          </a:p>
          <a:p>
            <a:pPr lvl="1"/>
            <a:r>
              <a:rPr lang="en-US" sz="3100" i="1" dirty="0" smtClean="0"/>
              <a:t>The saw is sharp so it can cut things</a:t>
            </a:r>
          </a:p>
          <a:p>
            <a:pPr lvl="1"/>
            <a:r>
              <a:rPr lang="en-US" sz="3100" i="1" dirty="0" smtClean="0"/>
              <a:t>X helps there to be more Y; It is better for X to have Y property; X exists so that/for Y</a:t>
            </a:r>
          </a:p>
        </p:txBody>
      </p:sp>
      <p:pic>
        <p:nvPicPr>
          <p:cNvPr id="4" name="Picture 3"/>
          <p:cNvPicPr>
            <a:picLocks noChangeAspect="1"/>
          </p:cNvPicPr>
          <p:nvPr/>
        </p:nvPicPr>
        <p:blipFill>
          <a:blip r:embed="rId3"/>
          <a:stretch>
            <a:fillRect/>
          </a:stretch>
        </p:blipFill>
        <p:spPr>
          <a:xfrm>
            <a:off x="152400" y="108857"/>
            <a:ext cx="865707" cy="865707"/>
          </a:xfrm>
          <a:prstGeom prst="rect">
            <a:avLst/>
          </a:prstGeom>
        </p:spPr>
      </p:pic>
    </p:spTree>
    <p:extLst>
      <p:ext uri="{BB962C8B-B14F-4D97-AF65-F5344CB8AC3E}">
        <p14:creationId xmlns:p14="http://schemas.microsoft.com/office/powerpoint/2010/main" val="26961938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b="1" dirty="0"/>
              <a:t>Promiscuous Teleology</a:t>
            </a:r>
          </a:p>
        </p:txBody>
      </p:sp>
      <p:sp>
        <p:nvSpPr>
          <p:cNvPr id="3" name="Content Placeholder 2"/>
          <p:cNvSpPr>
            <a:spLocks noGrp="1"/>
          </p:cNvSpPr>
          <p:nvPr>
            <p:ph idx="1"/>
          </p:nvPr>
        </p:nvSpPr>
        <p:spPr>
          <a:xfrm>
            <a:off x="416560" y="1066800"/>
            <a:ext cx="8458200" cy="5791200"/>
          </a:xfrm>
        </p:spPr>
        <p:txBody>
          <a:bodyPr>
            <a:normAutofit/>
          </a:bodyPr>
          <a:lstStyle/>
          <a:p>
            <a:r>
              <a:rPr lang="en-US" sz="2800" dirty="0" smtClean="0"/>
              <a:t>“</a:t>
            </a:r>
            <a:r>
              <a:rPr lang="en-US" sz="2800" dirty="0"/>
              <a:t>Promiscuous teleology” is the inappropriate application of teleological reasoning to living species and natural objects;  </a:t>
            </a:r>
            <a:r>
              <a:rPr lang="en-US" sz="2800" dirty="0">
                <a:solidFill>
                  <a:srgbClr val="FF0000"/>
                </a:solidFill>
              </a:rPr>
              <a:t>“backwards causality</a:t>
            </a:r>
            <a:r>
              <a:rPr lang="en-US" sz="2800" dirty="0"/>
              <a:t>” when a functional consequence is its own </a:t>
            </a:r>
            <a:r>
              <a:rPr lang="en-US" sz="2800" dirty="0" smtClean="0"/>
              <a:t>cause</a:t>
            </a:r>
            <a:endParaRPr lang="en-US" sz="2800" dirty="0"/>
          </a:p>
          <a:p>
            <a:pPr lvl="1"/>
            <a:r>
              <a:rPr lang="en-US" i="1" dirty="0" smtClean="0"/>
              <a:t>Birds have wings so they can fly</a:t>
            </a:r>
          </a:p>
          <a:p>
            <a:pPr lvl="1"/>
            <a:r>
              <a:rPr lang="en-US" i="1" dirty="0" smtClean="0"/>
              <a:t>Clouds are for raining, mountains are for climbing</a:t>
            </a:r>
            <a:endParaRPr lang="en-US" i="1" dirty="0"/>
          </a:p>
          <a:p>
            <a:pPr lvl="1"/>
            <a:endParaRPr lang="en-US" i="1" dirty="0"/>
          </a:p>
        </p:txBody>
      </p:sp>
      <p:pic>
        <p:nvPicPr>
          <p:cNvPr id="4" name="Picture 3"/>
          <p:cNvPicPr>
            <a:picLocks noChangeAspect="1"/>
          </p:cNvPicPr>
          <p:nvPr/>
        </p:nvPicPr>
        <p:blipFill>
          <a:blip r:embed="rId3"/>
          <a:stretch>
            <a:fillRect/>
          </a:stretch>
        </p:blipFill>
        <p:spPr>
          <a:xfrm>
            <a:off x="24346" y="201093"/>
            <a:ext cx="865707" cy="865707"/>
          </a:xfrm>
          <a:prstGeom prst="rect">
            <a:avLst/>
          </a:prstGeom>
        </p:spPr>
      </p:pic>
    </p:spTree>
    <p:extLst>
      <p:ext uri="{BB962C8B-B14F-4D97-AF65-F5344CB8AC3E}">
        <p14:creationId xmlns:p14="http://schemas.microsoft.com/office/powerpoint/2010/main" val="9319977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43" y="0"/>
            <a:ext cx="8229600" cy="1143000"/>
          </a:xfrm>
        </p:spPr>
        <p:txBody>
          <a:bodyPr>
            <a:normAutofit/>
          </a:bodyPr>
          <a:lstStyle/>
          <a:p>
            <a:r>
              <a:rPr lang="en-US" b="1" dirty="0"/>
              <a:t>Natural Theology</a:t>
            </a:r>
          </a:p>
        </p:txBody>
      </p:sp>
      <p:sp>
        <p:nvSpPr>
          <p:cNvPr id="3" name="Content Placeholder 2"/>
          <p:cNvSpPr>
            <a:spLocks noGrp="1"/>
          </p:cNvSpPr>
          <p:nvPr>
            <p:ph idx="1"/>
          </p:nvPr>
        </p:nvSpPr>
        <p:spPr>
          <a:xfrm>
            <a:off x="228600" y="1106714"/>
            <a:ext cx="8762999" cy="5181600"/>
          </a:xfrm>
        </p:spPr>
        <p:txBody>
          <a:bodyPr>
            <a:normAutofit fontScale="77500" lnSpcReduction="20000"/>
          </a:bodyPr>
          <a:lstStyle/>
          <a:p>
            <a:pPr marL="342900" lvl="1" indent="-342900">
              <a:buFont typeface="Arial" pitchFamily="34" charset="0"/>
              <a:buChar char="•"/>
            </a:pPr>
            <a:r>
              <a:rPr lang="en-US" sz="3800" dirty="0" smtClean="0"/>
              <a:t>The </a:t>
            </a:r>
            <a:r>
              <a:rPr lang="en-US" sz="3800" dirty="0"/>
              <a:t>strongest form of PT is in creationist views of the universe – starting with “Natural Theology” arguments of William Paley at beginning of 19</a:t>
            </a:r>
            <a:r>
              <a:rPr lang="en-US" sz="3800" baseline="30000" dirty="0"/>
              <a:t>th</a:t>
            </a:r>
            <a:r>
              <a:rPr lang="en-US" sz="3800" dirty="0"/>
              <a:t> century</a:t>
            </a:r>
          </a:p>
          <a:p>
            <a:pPr marL="742950" lvl="2" indent="-342900"/>
            <a:r>
              <a:rPr lang="en-US" sz="3800" i="1" dirty="0"/>
              <a:t>The great complexity and adaptation seen in nature must have been designed, and the perfection and diversity of these designs shows the designer to be omnipotent, the Christian God</a:t>
            </a:r>
            <a:endParaRPr lang="en-US" sz="3800" dirty="0"/>
          </a:p>
          <a:p>
            <a:pPr marL="342900" lvl="1" indent="-342900">
              <a:buFont typeface="Arial" pitchFamily="34" charset="0"/>
              <a:buChar char="•"/>
            </a:pPr>
            <a:endParaRPr lang="en-US" sz="3800" dirty="0" smtClean="0"/>
          </a:p>
          <a:p>
            <a:pPr marL="342900" lvl="1" indent="-342900">
              <a:buFont typeface="Arial" pitchFamily="34" charset="0"/>
              <a:buChar char="•"/>
            </a:pPr>
            <a:r>
              <a:rPr lang="en-US" sz="3800" dirty="0" smtClean="0"/>
              <a:t>When he was a student, Charles Darwin wrote to Paley and praised his arguments... 20 years later he refuted them when he proposed “natural selection” as the evolutionary mechanism that made a purposeful designer unnecessary </a:t>
            </a:r>
            <a:endParaRPr lang="en-US" sz="3800" dirty="0"/>
          </a:p>
          <a:p>
            <a:endParaRPr lang="en-US" dirty="0"/>
          </a:p>
        </p:txBody>
      </p:sp>
    </p:spTree>
    <p:extLst>
      <p:ext uri="{BB962C8B-B14F-4D97-AF65-F5344CB8AC3E}">
        <p14:creationId xmlns:p14="http://schemas.microsoft.com/office/powerpoint/2010/main" val="37122097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4971" y="2514600"/>
            <a:ext cx="8891588" cy="1533540"/>
          </a:xfrm>
          <a:prstGeom prst="rect">
            <a:avLst/>
          </a:prstGeom>
        </p:spPr>
      </p:pic>
      <p:pic>
        <p:nvPicPr>
          <p:cNvPr id="2" name="Picture 1"/>
          <p:cNvPicPr>
            <a:picLocks noChangeAspect="1"/>
          </p:cNvPicPr>
          <p:nvPr/>
        </p:nvPicPr>
        <p:blipFill>
          <a:blip r:embed="rId4"/>
          <a:stretch>
            <a:fillRect/>
          </a:stretch>
        </p:blipFill>
        <p:spPr>
          <a:xfrm>
            <a:off x="264204" y="954772"/>
            <a:ext cx="8686800" cy="1672522"/>
          </a:xfrm>
          <a:prstGeom prst="rect">
            <a:avLst/>
          </a:prstGeom>
        </p:spPr>
      </p:pic>
      <p:pic>
        <p:nvPicPr>
          <p:cNvPr id="4" name="Picture 3"/>
          <p:cNvPicPr>
            <a:picLocks noChangeAspect="1"/>
          </p:cNvPicPr>
          <p:nvPr/>
        </p:nvPicPr>
        <p:blipFill>
          <a:blip r:embed="rId5"/>
          <a:stretch>
            <a:fillRect/>
          </a:stretch>
        </p:blipFill>
        <p:spPr>
          <a:xfrm>
            <a:off x="228600" y="3855130"/>
            <a:ext cx="8915400" cy="1615592"/>
          </a:xfrm>
          <a:prstGeom prst="rect">
            <a:avLst/>
          </a:prstGeom>
        </p:spPr>
      </p:pic>
      <p:pic>
        <p:nvPicPr>
          <p:cNvPr id="5" name="Picture 4"/>
          <p:cNvPicPr>
            <a:picLocks noChangeAspect="1"/>
          </p:cNvPicPr>
          <p:nvPr/>
        </p:nvPicPr>
        <p:blipFill>
          <a:blip r:embed="rId6"/>
          <a:stretch>
            <a:fillRect/>
          </a:stretch>
        </p:blipFill>
        <p:spPr>
          <a:xfrm>
            <a:off x="224971" y="5492493"/>
            <a:ext cx="8765267" cy="1329221"/>
          </a:xfrm>
          <a:prstGeom prst="rect">
            <a:avLst/>
          </a:prstGeom>
        </p:spPr>
      </p:pic>
      <p:sp>
        <p:nvSpPr>
          <p:cNvPr id="6" name="TextBox 5"/>
          <p:cNvSpPr txBox="1"/>
          <p:nvPr/>
        </p:nvSpPr>
        <p:spPr>
          <a:xfrm>
            <a:off x="838200" y="46718"/>
            <a:ext cx="8610600" cy="646331"/>
          </a:xfrm>
          <a:prstGeom prst="rect">
            <a:avLst/>
          </a:prstGeom>
          <a:noFill/>
        </p:spPr>
        <p:txBody>
          <a:bodyPr wrap="square" rtlCol="0">
            <a:spAutoFit/>
          </a:bodyPr>
          <a:lstStyle/>
          <a:p>
            <a:r>
              <a:rPr lang="en-US" sz="3600" b="1" dirty="0" smtClean="0">
                <a:latin typeface="+mj-lt"/>
              </a:rPr>
              <a:t>Some of the 79 Species of “Butterflyfish”</a:t>
            </a:r>
            <a:endParaRPr lang="en-US" sz="3600" b="1" dirty="0">
              <a:latin typeface="+mj-lt"/>
            </a:endParaRPr>
          </a:p>
        </p:txBody>
      </p:sp>
    </p:spTree>
    <p:extLst>
      <p:ext uri="{BB962C8B-B14F-4D97-AF65-F5344CB8AC3E}">
        <p14:creationId xmlns:p14="http://schemas.microsoft.com/office/powerpoint/2010/main" val="24963934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229600" cy="5791200"/>
          </a:xfrm>
        </p:spPr>
        <p:txBody>
          <a:bodyPr>
            <a:normAutofit/>
          </a:bodyPr>
          <a:lstStyle/>
          <a:p>
            <a:pPr marL="0" indent="0">
              <a:buNone/>
            </a:pPr>
            <a:r>
              <a:rPr lang="en-US" sz="3600" dirty="0"/>
              <a:t>“Christians and Hindus generally conceive of fate in different ways; Christians primarily hold  an agentic deity-centered worldview while Hindus believe in both a deity-centered worldview and also a non-agentic, destiny-centered conception of </a:t>
            </a:r>
            <a:r>
              <a:rPr lang="en-US" sz="3600" dirty="0" smtClean="0"/>
              <a:t>fate” </a:t>
            </a:r>
            <a:endParaRPr lang="en-US" sz="3600" dirty="0"/>
          </a:p>
          <a:p>
            <a:pPr lvl="1"/>
            <a:r>
              <a:rPr lang="en-US" dirty="0" smtClean="0"/>
              <a:t>Banerjee</a:t>
            </a:r>
            <a:r>
              <a:rPr lang="en-US" dirty="0"/>
              <a:t>, K., &amp; Bloom, P. (2014). Why did this happen to me? </a:t>
            </a:r>
            <a:r>
              <a:rPr lang="en-US" dirty="0" smtClean="0"/>
              <a:t> (p. 278)</a:t>
            </a:r>
            <a:endParaRPr lang="en-US" dirty="0"/>
          </a:p>
        </p:txBody>
      </p:sp>
    </p:spTree>
    <p:extLst>
      <p:ext uri="{BB962C8B-B14F-4D97-AF65-F5344CB8AC3E}">
        <p14:creationId xmlns:p14="http://schemas.microsoft.com/office/powerpoint/2010/main" val="13949508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57" y="-59635"/>
            <a:ext cx="8229600" cy="1143000"/>
          </a:xfrm>
        </p:spPr>
        <p:txBody>
          <a:bodyPr>
            <a:normAutofit/>
          </a:bodyPr>
          <a:lstStyle/>
          <a:p>
            <a:r>
              <a:rPr lang="en-US" b="1" dirty="0">
                <a:ea typeface="+mn-ea"/>
                <a:cs typeface="+mn-cs"/>
              </a:rPr>
              <a:t>Karma</a:t>
            </a:r>
          </a:p>
        </p:txBody>
      </p:sp>
      <p:sp>
        <p:nvSpPr>
          <p:cNvPr id="3" name="Content Placeholder 2"/>
          <p:cNvSpPr>
            <a:spLocks noGrp="1"/>
          </p:cNvSpPr>
          <p:nvPr>
            <p:ph idx="1"/>
          </p:nvPr>
        </p:nvSpPr>
        <p:spPr>
          <a:xfrm>
            <a:off x="168965" y="762000"/>
            <a:ext cx="8421757" cy="5638800"/>
          </a:xfrm>
        </p:spPr>
        <p:txBody>
          <a:bodyPr>
            <a:noAutofit/>
          </a:bodyPr>
          <a:lstStyle/>
          <a:p>
            <a:r>
              <a:rPr lang="en-US" b="1" dirty="0"/>
              <a:t>Karma</a:t>
            </a:r>
            <a:r>
              <a:rPr lang="en-US" dirty="0"/>
              <a:t> in several Eastern religions is </a:t>
            </a:r>
            <a:r>
              <a:rPr lang="en-US" dirty="0" smtClean="0"/>
              <a:t>the spiritual </a:t>
            </a:r>
            <a:r>
              <a:rPr lang="en-US" dirty="0"/>
              <a:t>principle of cause and effect where intent and actions of an individual (cause) influence the future of that individual (</a:t>
            </a:r>
            <a:r>
              <a:rPr lang="en-US" dirty="0" smtClean="0"/>
              <a:t>effect)</a:t>
            </a:r>
          </a:p>
          <a:p>
            <a:pPr lvl="1" indent="-342900">
              <a:spcBef>
                <a:spcPts val="0"/>
              </a:spcBef>
            </a:pPr>
            <a:r>
              <a:rPr lang="en-US" dirty="0" smtClean="0"/>
              <a:t>Good </a:t>
            </a:r>
            <a:r>
              <a:rPr lang="en-US" dirty="0"/>
              <a:t>intent and good </a:t>
            </a:r>
            <a:r>
              <a:rPr lang="en-US" dirty="0" smtClean="0"/>
              <a:t>actions </a:t>
            </a:r>
            <a:r>
              <a:rPr lang="en-US" dirty="0"/>
              <a:t>contribute to good karma and future happiness, while bad intent and bad </a:t>
            </a:r>
            <a:r>
              <a:rPr lang="en-US" dirty="0" smtClean="0"/>
              <a:t>actions </a:t>
            </a:r>
            <a:r>
              <a:rPr lang="en-US" dirty="0"/>
              <a:t>contribute to bad karma and future </a:t>
            </a:r>
            <a:r>
              <a:rPr lang="en-US" dirty="0" smtClean="0"/>
              <a:t>suffering</a:t>
            </a:r>
          </a:p>
          <a:p>
            <a:pPr lvl="1" indent="-342900">
              <a:spcBef>
                <a:spcPts val="0"/>
              </a:spcBef>
            </a:pPr>
            <a:r>
              <a:rPr lang="en-US" dirty="0" smtClean="0"/>
              <a:t>Hindu theories </a:t>
            </a:r>
            <a:r>
              <a:rPr lang="en-US" dirty="0"/>
              <a:t>of </a:t>
            </a:r>
            <a:r>
              <a:rPr lang="en-US" dirty="0" smtClean="0"/>
              <a:t>salvation </a:t>
            </a:r>
            <a:r>
              <a:rPr lang="en-US" dirty="0"/>
              <a:t>posit that future births and life situations will be conditioned by actions performed during one’s present life—which itself has been conditioned by the accumulated effects of actions performed in previous lives.</a:t>
            </a:r>
            <a:endParaRPr lang="en-US" dirty="0" smtClean="0"/>
          </a:p>
        </p:txBody>
      </p:sp>
    </p:spTree>
    <p:extLst>
      <p:ext uri="{BB962C8B-B14F-4D97-AF65-F5344CB8AC3E}">
        <p14:creationId xmlns:p14="http://schemas.microsoft.com/office/powerpoint/2010/main" val="24489015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b="1" dirty="0">
                <a:ea typeface="+mn-ea"/>
                <a:cs typeface="+mn-cs"/>
              </a:rPr>
              <a:t>Dharma</a:t>
            </a:r>
          </a:p>
        </p:txBody>
      </p:sp>
      <p:sp>
        <p:nvSpPr>
          <p:cNvPr id="3" name="Content Placeholder 2"/>
          <p:cNvSpPr>
            <a:spLocks noGrp="1"/>
          </p:cNvSpPr>
          <p:nvPr>
            <p:ph idx="1"/>
          </p:nvPr>
        </p:nvSpPr>
        <p:spPr>
          <a:xfrm>
            <a:off x="381000" y="1219200"/>
            <a:ext cx="8229600" cy="5486400"/>
          </a:xfrm>
        </p:spPr>
        <p:txBody>
          <a:bodyPr>
            <a:normAutofit/>
          </a:bodyPr>
          <a:lstStyle/>
          <a:p>
            <a:r>
              <a:rPr lang="en-US" sz="2800" dirty="0" smtClean="0"/>
              <a:t>A key moral and religious concept </a:t>
            </a:r>
            <a:r>
              <a:rPr lang="en-US" sz="2800" dirty="0"/>
              <a:t>with multiple meanings in Hinduism, Buddhism, and </a:t>
            </a:r>
            <a:r>
              <a:rPr lang="en-US" sz="2800" dirty="0" smtClean="0"/>
              <a:t>Jainism</a:t>
            </a:r>
            <a:endParaRPr lang="en-US" sz="2800" b="1" dirty="0" smtClean="0"/>
          </a:p>
          <a:p>
            <a:pPr lvl="1"/>
            <a:r>
              <a:rPr lang="en-US" dirty="0"/>
              <a:t>In Hinduism, dharma </a:t>
            </a:r>
            <a:r>
              <a:rPr lang="en-US" dirty="0" smtClean="0"/>
              <a:t>governs </a:t>
            </a:r>
            <a:r>
              <a:rPr lang="en-US" dirty="0"/>
              <a:t>individual </a:t>
            </a:r>
            <a:r>
              <a:rPr lang="en-US" dirty="0" smtClean="0"/>
              <a:t>conduct;  some dharma applies </a:t>
            </a:r>
            <a:r>
              <a:rPr lang="en-US" dirty="0"/>
              <a:t>to everyone (</a:t>
            </a:r>
            <a:r>
              <a:rPr lang="en-US" i="1" dirty="0"/>
              <a:t>sadharana dharma</a:t>
            </a:r>
            <a:r>
              <a:rPr lang="en-US" dirty="0"/>
              <a:t>)—consisting of truthfulness, non-injury, and generosity, among other </a:t>
            </a:r>
            <a:r>
              <a:rPr lang="en-US" dirty="0" smtClean="0"/>
              <a:t>virtues</a:t>
            </a:r>
          </a:p>
          <a:p>
            <a:pPr lvl="1"/>
            <a:r>
              <a:rPr lang="en-US" dirty="0" smtClean="0"/>
              <a:t>there </a:t>
            </a:r>
            <a:r>
              <a:rPr lang="en-US" dirty="0"/>
              <a:t>is also a specific dharma (</a:t>
            </a:r>
            <a:r>
              <a:rPr lang="en-US" i="1" dirty="0"/>
              <a:t>svadharma</a:t>
            </a:r>
            <a:r>
              <a:rPr lang="en-US" dirty="0"/>
              <a:t>) to be followed according to one’s class, status, and station in </a:t>
            </a:r>
            <a:r>
              <a:rPr lang="en-US" dirty="0" smtClean="0"/>
              <a:t>life</a:t>
            </a:r>
          </a:p>
          <a:p>
            <a:pPr lvl="1"/>
            <a:r>
              <a:rPr lang="en-US" dirty="0" smtClean="0"/>
              <a:t>this second type of dharma is sometimes translated as “destiny”</a:t>
            </a:r>
            <a:endParaRPr lang="en-US" dirty="0"/>
          </a:p>
        </p:txBody>
      </p:sp>
    </p:spTree>
    <p:extLst>
      <p:ext uri="{BB962C8B-B14F-4D97-AF65-F5344CB8AC3E}">
        <p14:creationId xmlns:p14="http://schemas.microsoft.com/office/powerpoint/2010/main" val="32442220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81"/>
            <a:ext cx="8229600" cy="1143000"/>
          </a:xfrm>
        </p:spPr>
        <p:txBody>
          <a:bodyPr>
            <a:normAutofit/>
          </a:bodyPr>
          <a:lstStyle/>
          <a:p>
            <a:r>
              <a:rPr lang="en-US" b="1" dirty="0">
                <a:ea typeface="+mn-ea"/>
                <a:cs typeface="+mn-cs"/>
              </a:rPr>
              <a:t>Why We Need Causes (1)</a:t>
            </a:r>
          </a:p>
        </p:txBody>
      </p:sp>
      <p:sp>
        <p:nvSpPr>
          <p:cNvPr id="3" name="Content Placeholder 2"/>
          <p:cNvSpPr>
            <a:spLocks noGrp="1"/>
          </p:cNvSpPr>
          <p:nvPr>
            <p:ph idx="1"/>
          </p:nvPr>
        </p:nvSpPr>
        <p:spPr>
          <a:xfrm>
            <a:off x="423530" y="990600"/>
            <a:ext cx="8229600" cy="4525963"/>
          </a:xfrm>
        </p:spPr>
        <p:txBody>
          <a:bodyPr>
            <a:normAutofit lnSpcReduction="10000"/>
          </a:bodyPr>
          <a:lstStyle/>
          <a:p>
            <a:r>
              <a:rPr lang="en-US" dirty="0" smtClean="0"/>
              <a:t>Prediction</a:t>
            </a:r>
          </a:p>
          <a:p>
            <a:pPr lvl="1"/>
            <a:r>
              <a:rPr lang="en-US" dirty="0" smtClean="0"/>
              <a:t>Causes </a:t>
            </a:r>
            <a:r>
              <a:rPr lang="en-US" dirty="0"/>
              <a:t>provide more robust ways of forecasting events than do </a:t>
            </a:r>
            <a:r>
              <a:rPr lang="en-US" dirty="0" smtClean="0"/>
              <a:t>correlations</a:t>
            </a:r>
          </a:p>
          <a:p>
            <a:pPr lvl="1"/>
            <a:r>
              <a:rPr lang="en-US" dirty="0" smtClean="0"/>
              <a:t>If </a:t>
            </a:r>
            <a:r>
              <a:rPr lang="en-US" dirty="0"/>
              <a:t>we don’t know </a:t>
            </a:r>
            <a:r>
              <a:rPr lang="en-US" dirty="0" smtClean="0"/>
              <a:t>why a prediction works </a:t>
            </a:r>
            <a:r>
              <a:rPr lang="en-US" dirty="0"/>
              <a:t>(why does winning a particular state lead to winning the </a:t>
            </a:r>
            <a:r>
              <a:rPr lang="en-US" dirty="0" smtClean="0"/>
              <a:t>presidential election</a:t>
            </a:r>
            <a:r>
              <a:rPr lang="en-US" dirty="0"/>
              <a:t>?), we can never anticipate </a:t>
            </a:r>
            <a:r>
              <a:rPr lang="en-US" dirty="0" smtClean="0"/>
              <a:t>its failure</a:t>
            </a:r>
          </a:p>
          <a:p>
            <a:pPr lvl="1"/>
            <a:r>
              <a:rPr lang="en-US" dirty="0" smtClean="0"/>
              <a:t>Understanding </a:t>
            </a:r>
            <a:r>
              <a:rPr lang="en-US" dirty="0"/>
              <a:t>why factors are predictive can improve both the accuracy and cost of </a:t>
            </a:r>
            <a:r>
              <a:rPr lang="en-US" dirty="0" smtClean="0"/>
              <a:t>decision-making (you won’t collect unnecessary data)</a:t>
            </a:r>
            <a:endParaRPr lang="en-US" dirty="0"/>
          </a:p>
        </p:txBody>
      </p:sp>
      <p:pic>
        <p:nvPicPr>
          <p:cNvPr id="4" name="Picture 3"/>
          <p:cNvPicPr>
            <a:picLocks noChangeAspect="1"/>
          </p:cNvPicPr>
          <p:nvPr/>
        </p:nvPicPr>
        <p:blipFill>
          <a:blip r:embed="rId3"/>
          <a:stretch>
            <a:fillRect/>
          </a:stretch>
        </p:blipFill>
        <p:spPr>
          <a:xfrm>
            <a:off x="228600" y="124893"/>
            <a:ext cx="865707" cy="865707"/>
          </a:xfrm>
          <a:prstGeom prst="rect">
            <a:avLst/>
          </a:prstGeom>
        </p:spPr>
      </p:pic>
    </p:spTree>
    <p:extLst>
      <p:ext uri="{BB962C8B-B14F-4D97-AF65-F5344CB8AC3E}">
        <p14:creationId xmlns:p14="http://schemas.microsoft.com/office/powerpoint/2010/main" val="42140991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Jane Gets Sick</a:t>
            </a:r>
          </a:p>
        </p:txBody>
      </p:sp>
      <p:sp>
        <p:nvSpPr>
          <p:cNvPr id="3" name="Content Placeholder 2"/>
          <p:cNvSpPr>
            <a:spLocks noGrp="1"/>
          </p:cNvSpPr>
          <p:nvPr>
            <p:ph idx="1"/>
          </p:nvPr>
        </p:nvSpPr>
        <p:spPr>
          <a:xfrm>
            <a:off x="1828800" y="1417638"/>
            <a:ext cx="5715000" cy="4525963"/>
          </a:xfrm>
        </p:spPr>
        <p:txBody>
          <a:bodyPr/>
          <a:lstStyle/>
          <a:p>
            <a:pPr marL="0" indent="0">
              <a:buNone/>
            </a:pPr>
            <a:r>
              <a:rPr lang="en-US" dirty="0"/>
              <a:t>Jane gets food poisoning after eating at a restaurant.  Should she return to the restaurant?</a:t>
            </a:r>
          </a:p>
          <a:p>
            <a:endParaRPr lang="en-US" dirty="0">
              <a:solidFill>
                <a:srgbClr val="FF0000"/>
              </a:solidFill>
            </a:endParaRPr>
          </a:p>
        </p:txBody>
      </p:sp>
      <p:sp>
        <p:nvSpPr>
          <p:cNvPr id="4" name="TextBox 3"/>
          <p:cNvSpPr txBox="1"/>
          <p:nvPr/>
        </p:nvSpPr>
        <p:spPr>
          <a:xfrm>
            <a:off x="1524000" y="3810000"/>
            <a:ext cx="6781800" cy="1077218"/>
          </a:xfrm>
          <a:prstGeom prst="rect">
            <a:avLst/>
          </a:prstGeom>
          <a:noFill/>
        </p:spPr>
        <p:txBody>
          <a:bodyPr wrap="square" rtlCol="0">
            <a:spAutoFit/>
          </a:bodyPr>
          <a:lstStyle/>
          <a:p>
            <a:r>
              <a:rPr lang="en-US" sz="3200" b="1" i="1" dirty="0" smtClean="0">
                <a:solidFill>
                  <a:srgbClr val="FF0000"/>
                </a:solidFill>
              </a:rPr>
              <a:t>What do you need to know to answer this question?</a:t>
            </a:r>
            <a:endParaRPr lang="en-US" sz="3200" b="1" i="1" dirty="0">
              <a:solidFill>
                <a:srgbClr val="FF0000"/>
              </a:solidFill>
            </a:endParaRPr>
          </a:p>
        </p:txBody>
      </p:sp>
    </p:spTree>
    <p:extLst>
      <p:ext uri="{BB962C8B-B14F-4D97-AF65-F5344CB8AC3E}">
        <p14:creationId xmlns:p14="http://schemas.microsoft.com/office/powerpoint/2010/main" val="18544603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080"/>
            <a:ext cx="8229600" cy="1143000"/>
          </a:xfrm>
        </p:spPr>
        <p:txBody>
          <a:bodyPr/>
          <a:lstStyle/>
          <a:p>
            <a:r>
              <a:rPr lang="en-US" b="1" dirty="0" smtClean="0"/>
              <a:t>Why We Need Causes (2)</a:t>
            </a:r>
            <a:endParaRPr lang="en-US" b="1" dirty="0"/>
          </a:p>
        </p:txBody>
      </p:sp>
      <p:sp>
        <p:nvSpPr>
          <p:cNvPr id="3" name="Content Placeholder 2"/>
          <p:cNvSpPr>
            <a:spLocks noGrp="1"/>
          </p:cNvSpPr>
          <p:nvPr>
            <p:ph idx="1"/>
          </p:nvPr>
        </p:nvSpPr>
        <p:spPr>
          <a:xfrm>
            <a:off x="609600" y="1148080"/>
            <a:ext cx="7924800" cy="4525963"/>
          </a:xfrm>
        </p:spPr>
        <p:txBody>
          <a:bodyPr>
            <a:normAutofit/>
          </a:bodyPr>
          <a:lstStyle/>
          <a:p>
            <a:endParaRPr lang="en-US" dirty="0"/>
          </a:p>
          <a:p>
            <a:r>
              <a:rPr lang="en-US" dirty="0" smtClean="0"/>
              <a:t>Explanation</a:t>
            </a:r>
          </a:p>
          <a:p>
            <a:pPr lvl="1"/>
            <a:r>
              <a:rPr lang="en-US" sz="3200" dirty="0" smtClean="0"/>
              <a:t>Knowing the cause of an event is essential if you want to repeat it or prevent it</a:t>
            </a:r>
          </a:p>
          <a:p>
            <a:pPr marL="457200" lvl="1" indent="0">
              <a:buNone/>
            </a:pPr>
            <a:endParaRPr lang="en-US" sz="3200" dirty="0" smtClean="0"/>
          </a:p>
          <a:p>
            <a:pPr marL="457200" lvl="1" indent="0">
              <a:buNone/>
            </a:pPr>
            <a:r>
              <a:rPr lang="en-US" sz="3200" i="1" dirty="0" smtClean="0"/>
              <a:t>Jane gets food poisoning after eating at a restaurant.  Should she return to the restaurant?</a:t>
            </a:r>
          </a:p>
        </p:txBody>
      </p:sp>
    </p:spTree>
    <p:extLst>
      <p:ext uri="{BB962C8B-B14F-4D97-AF65-F5344CB8AC3E}">
        <p14:creationId xmlns:p14="http://schemas.microsoft.com/office/powerpoint/2010/main" val="25713361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0600" y="3748052"/>
            <a:ext cx="4339457" cy="2711574"/>
          </a:xfrm>
          <a:prstGeom prst="rect">
            <a:avLst/>
          </a:prstGeom>
        </p:spPr>
      </p:pic>
      <p:pic>
        <p:nvPicPr>
          <p:cNvPr id="3" name="Picture 2"/>
          <p:cNvPicPr>
            <a:picLocks noChangeAspect="1"/>
          </p:cNvPicPr>
          <p:nvPr/>
        </p:nvPicPr>
        <p:blipFill>
          <a:blip r:embed="rId4"/>
          <a:stretch>
            <a:fillRect/>
          </a:stretch>
        </p:blipFill>
        <p:spPr>
          <a:xfrm>
            <a:off x="5172460" y="1015960"/>
            <a:ext cx="3684814" cy="2063496"/>
          </a:xfrm>
          <a:prstGeom prst="rect">
            <a:avLst/>
          </a:prstGeom>
        </p:spPr>
      </p:pic>
      <p:pic>
        <p:nvPicPr>
          <p:cNvPr id="4" name="Picture 3"/>
          <p:cNvPicPr>
            <a:picLocks noChangeAspect="1"/>
          </p:cNvPicPr>
          <p:nvPr/>
        </p:nvPicPr>
        <p:blipFill>
          <a:blip r:embed="rId5"/>
          <a:stretch>
            <a:fillRect/>
          </a:stretch>
        </p:blipFill>
        <p:spPr>
          <a:xfrm>
            <a:off x="5913607" y="3200400"/>
            <a:ext cx="2933507" cy="2257425"/>
          </a:xfrm>
          <a:prstGeom prst="rect">
            <a:avLst/>
          </a:prstGeom>
        </p:spPr>
      </p:pic>
      <p:sp>
        <p:nvSpPr>
          <p:cNvPr id="5" name="TextBox 4"/>
          <p:cNvSpPr txBox="1"/>
          <p:nvPr/>
        </p:nvSpPr>
        <p:spPr>
          <a:xfrm>
            <a:off x="0" y="131399"/>
            <a:ext cx="8915400" cy="1046440"/>
          </a:xfrm>
          <a:prstGeom prst="rect">
            <a:avLst/>
          </a:prstGeom>
          <a:noFill/>
        </p:spPr>
        <p:txBody>
          <a:bodyPr wrap="square" rtlCol="0">
            <a:spAutoFit/>
          </a:bodyPr>
          <a:lstStyle/>
          <a:p>
            <a:pPr algn="ctr">
              <a:spcBef>
                <a:spcPct val="0"/>
              </a:spcBef>
            </a:pPr>
            <a:r>
              <a:rPr lang="en-US" sz="4400" b="1" dirty="0">
                <a:latin typeface="+mj-lt"/>
                <a:ea typeface="+mj-ea"/>
                <a:cs typeface="+mj-cs"/>
              </a:rPr>
              <a:t>What Caused Jane’s Food Poisoning?</a:t>
            </a:r>
          </a:p>
          <a:p>
            <a:endParaRPr lang="en-US" dirty="0"/>
          </a:p>
        </p:txBody>
      </p:sp>
      <p:sp>
        <p:nvSpPr>
          <p:cNvPr id="6" name="TextBox 5"/>
          <p:cNvSpPr txBox="1"/>
          <p:nvPr/>
        </p:nvSpPr>
        <p:spPr>
          <a:xfrm>
            <a:off x="199640" y="1050311"/>
            <a:ext cx="3991360" cy="2308324"/>
          </a:xfrm>
          <a:prstGeom prst="rect">
            <a:avLst/>
          </a:prstGeom>
          <a:noFill/>
        </p:spPr>
        <p:txBody>
          <a:bodyPr wrap="square" rtlCol="0">
            <a:spAutoFit/>
          </a:bodyPr>
          <a:lstStyle/>
          <a:p>
            <a:r>
              <a:rPr lang="en-US" sz="2400" dirty="0"/>
              <a:t>Poor restaurant hygiene?  Don’t go back!</a:t>
            </a:r>
          </a:p>
          <a:p>
            <a:endParaRPr lang="en-US" sz="2400" dirty="0"/>
          </a:p>
          <a:p>
            <a:r>
              <a:rPr lang="en-US" sz="2400" dirty="0"/>
              <a:t>One-time contamination of a food ingredient?  </a:t>
            </a:r>
            <a:r>
              <a:rPr lang="en-US" sz="2400" dirty="0" smtClean="0"/>
              <a:t>OK </a:t>
            </a:r>
            <a:r>
              <a:rPr lang="en-US" sz="2400" dirty="0"/>
              <a:t>to return </a:t>
            </a:r>
            <a:r>
              <a:rPr lang="en-US" sz="2400" dirty="0" smtClean="0"/>
              <a:t>(try something </a:t>
            </a:r>
            <a:r>
              <a:rPr lang="en-US" sz="2400" dirty="0"/>
              <a:t>else)</a:t>
            </a:r>
          </a:p>
        </p:txBody>
      </p:sp>
      <p:sp>
        <p:nvSpPr>
          <p:cNvPr id="9" name="Right Arrow 8"/>
          <p:cNvSpPr/>
          <p:nvPr/>
        </p:nvSpPr>
        <p:spPr>
          <a:xfrm>
            <a:off x="3925826" y="1238311"/>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rot="5400000">
            <a:off x="3403548" y="3066302"/>
            <a:ext cx="559924" cy="4846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01836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198"/>
            <a:ext cx="8229600" cy="769441"/>
          </a:xfrm>
          <a:noFill/>
        </p:spPr>
        <p:txBody>
          <a:bodyPr wrap="square" rtlCol="0">
            <a:spAutoFit/>
          </a:bodyPr>
          <a:lstStyle/>
          <a:p>
            <a:r>
              <a:rPr lang="en-US" b="1" dirty="0"/>
              <a:t>Why We Need Causes (3)</a:t>
            </a:r>
          </a:p>
        </p:txBody>
      </p:sp>
      <p:sp>
        <p:nvSpPr>
          <p:cNvPr id="3" name="Content Placeholder 2"/>
          <p:cNvSpPr>
            <a:spLocks noGrp="1"/>
          </p:cNvSpPr>
          <p:nvPr>
            <p:ph idx="1"/>
          </p:nvPr>
        </p:nvSpPr>
        <p:spPr>
          <a:xfrm>
            <a:off x="423530" y="990600"/>
            <a:ext cx="8229600" cy="5257800"/>
          </a:xfrm>
        </p:spPr>
        <p:txBody>
          <a:bodyPr>
            <a:normAutofit/>
          </a:bodyPr>
          <a:lstStyle/>
          <a:p>
            <a:r>
              <a:rPr lang="en-US" dirty="0" smtClean="0"/>
              <a:t>Intervention</a:t>
            </a:r>
          </a:p>
          <a:p>
            <a:pPr lvl="1"/>
            <a:r>
              <a:rPr lang="en-US" dirty="0"/>
              <a:t>We don’t just want to learn why things happen; we want to use this information to prevent or produce </a:t>
            </a:r>
            <a:r>
              <a:rPr lang="en-US" dirty="0" smtClean="0"/>
              <a:t>outcomes</a:t>
            </a:r>
          </a:p>
          <a:p>
            <a:pPr lvl="1"/>
            <a:r>
              <a:rPr lang="en-US" dirty="0">
                <a:solidFill>
                  <a:srgbClr val="FF0000"/>
                </a:solidFill>
              </a:rPr>
              <a:t>If we have a correlation but don’t distinguish the cause from the effect our understanding will be “backwards</a:t>
            </a:r>
            <a:r>
              <a:rPr lang="en-US" dirty="0" smtClean="0">
                <a:solidFill>
                  <a:srgbClr val="FF0000"/>
                </a:solidFill>
              </a:rPr>
              <a:t>”</a:t>
            </a:r>
          </a:p>
          <a:p>
            <a:pPr lvl="1"/>
            <a:r>
              <a:rPr lang="en-US" dirty="0" smtClean="0"/>
              <a:t>We </a:t>
            </a:r>
            <a:r>
              <a:rPr lang="en-US" dirty="0"/>
              <a:t>must be sure that interventions target causes that can actually affect outcomes. If we intervene only on something correlated with the effect </a:t>
            </a:r>
            <a:r>
              <a:rPr lang="en-US" dirty="0" smtClean="0"/>
              <a:t>then </a:t>
            </a:r>
            <a:r>
              <a:rPr lang="en-US" dirty="0"/>
              <a:t>the interventions will be </a:t>
            </a:r>
            <a:r>
              <a:rPr lang="en-US" dirty="0" smtClean="0"/>
              <a:t>ineffective</a:t>
            </a:r>
            <a:endParaRPr lang="en-US" dirty="0"/>
          </a:p>
        </p:txBody>
      </p:sp>
      <p:pic>
        <p:nvPicPr>
          <p:cNvPr id="4" name="Picture 3"/>
          <p:cNvPicPr>
            <a:picLocks noChangeAspect="1"/>
          </p:cNvPicPr>
          <p:nvPr/>
        </p:nvPicPr>
        <p:blipFill>
          <a:blip r:embed="rId3"/>
          <a:stretch>
            <a:fillRect/>
          </a:stretch>
        </p:blipFill>
        <p:spPr>
          <a:xfrm>
            <a:off x="228600" y="63932"/>
            <a:ext cx="865707" cy="865707"/>
          </a:xfrm>
          <a:prstGeom prst="rect">
            <a:avLst/>
          </a:prstGeom>
        </p:spPr>
      </p:pic>
    </p:spTree>
    <p:extLst>
      <p:ext uri="{BB962C8B-B14F-4D97-AF65-F5344CB8AC3E}">
        <p14:creationId xmlns:p14="http://schemas.microsoft.com/office/powerpoint/2010/main" val="12949550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81"/>
            <a:ext cx="8229600" cy="1143000"/>
          </a:xfrm>
        </p:spPr>
        <p:txBody>
          <a:bodyPr>
            <a:normAutofit/>
          </a:bodyPr>
          <a:lstStyle/>
          <a:p>
            <a:r>
              <a:rPr lang="en-US" b="1" dirty="0"/>
              <a:t>Why We Need Causes (4)</a:t>
            </a:r>
          </a:p>
        </p:txBody>
      </p:sp>
      <p:sp>
        <p:nvSpPr>
          <p:cNvPr id="3" name="Content Placeholder 2"/>
          <p:cNvSpPr>
            <a:spLocks noGrp="1"/>
          </p:cNvSpPr>
          <p:nvPr>
            <p:ph idx="1"/>
          </p:nvPr>
        </p:nvSpPr>
        <p:spPr>
          <a:xfrm>
            <a:off x="423530" y="990600"/>
            <a:ext cx="8229600" cy="5257800"/>
          </a:xfrm>
        </p:spPr>
        <p:txBody>
          <a:bodyPr>
            <a:normAutofit/>
          </a:bodyPr>
          <a:lstStyle/>
          <a:p>
            <a:r>
              <a:rPr lang="en-US" dirty="0" smtClean="0"/>
              <a:t>Intervention</a:t>
            </a:r>
          </a:p>
          <a:p>
            <a:pPr lvl="1"/>
            <a:r>
              <a:rPr lang="en-US" dirty="0" smtClean="0"/>
              <a:t>Explanations </a:t>
            </a:r>
            <a:r>
              <a:rPr lang="en-US" dirty="0"/>
              <a:t>that explain why time passes between cause and </a:t>
            </a:r>
            <a:r>
              <a:rPr lang="en-US" dirty="0" smtClean="0"/>
              <a:t>effect, or how long it takes for the effect to be produced, </a:t>
            </a:r>
            <a:r>
              <a:rPr lang="en-US" dirty="0"/>
              <a:t>are essential for </a:t>
            </a:r>
            <a:r>
              <a:rPr lang="en-US" dirty="0" smtClean="0"/>
              <a:t>intervention</a:t>
            </a:r>
          </a:p>
          <a:p>
            <a:pPr lvl="1"/>
            <a:endParaRPr lang="en-US" dirty="0"/>
          </a:p>
          <a:p>
            <a:pPr lvl="1"/>
            <a:r>
              <a:rPr lang="en-US" dirty="0" smtClean="0"/>
              <a:t>If you have smoked cigarettes for 40 years, giving up smoking probably won’t significantly reduce your chances of getting lung cancer</a:t>
            </a:r>
          </a:p>
        </p:txBody>
      </p:sp>
    </p:spTree>
    <p:extLst>
      <p:ext uri="{BB962C8B-B14F-4D97-AF65-F5344CB8AC3E}">
        <p14:creationId xmlns:p14="http://schemas.microsoft.com/office/powerpoint/2010/main" val="24613572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1143000"/>
          </a:xfrm>
        </p:spPr>
        <p:txBody>
          <a:bodyPr>
            <a:normAutofit/>
          </a:bodyPr>
          <a:lstStyle/>
          <a:p>
            <a:r>
              <a:rPr lang="en-US" b="1" dirty="0"/>
              <a:t>Ineffective Interventions </a:t>
            </a:r>
          </a:p>
        </p:txBody>
      </p:sp>
      <p:sp>
        <p:nvSpPr>
          <p:cNvPr id="5" name="Rectangle 4"/>
          <p:cNvSpPr/>
          <p:nvPr/>
        </p:nvSpPr>
        <p:spPr>
          <a:xfrm>
            <a:off x="421640" y="2042164"/>
            <a:ext cx="4572000" cy="2763834"/>
          </a:xfrm>
          <a:prstGeom prst="rect">
            <a:avLst/>
          </a:prstGeom>
        </p:spPr>
        <p:txBody>
          <a:bodyPr>
            <a:spAutoFit/>
          </a:bodyPr>
          <a:lstStyle/>
          <a:p>
            <a:pPr>
              <a:spcBef>
                <a:spcPct val="20000"/>
              </a:spcBef>
            </a:pPr>
            <a:r>
              <a:rPr lang="en-US" sz="2800" dirty="0" smtClean="0">
                <a:solidFill>
                  <a:prstClr val="black"/>
                </a:solidFill>
              </a:rPr>
              <a:t>If smoking cigarettes causes lung cancer</a:t>
            </a:r>
          </a:p>
          <a:p>
            <a:pPr marL="742950" lvl="1" indent="-285750">
              <a:spcBef>
                <a:spcPct val="20000"/>
              </a:spcBef>
              <a:buFont typeface="Arial" pitchFamily="34" charset="0"/>
              <a:buChar char="–"/>
            </a:pPr>
            <a:r>
              <a:rPr lang="en-US" sz="2800" dirty="0" smtClean="0">
                <a:solidFill>
                  <a:prstClr val="black"/>
                </a:solidFill>
              </a:rPr>
              <a:t>banning </a:t>
            </a:r>
            <a:r>
              <a:rPr lang="en-US" sz="2800" dirty="0">
                <a:solidFill>
                  <a:prstClr val="black"/>
                </a:solidFill>
              </a:rPr>
              <a:t>matches </a:t>
            </a:r>
            <a:r>
              <a:rPr lang="en-US" sz="2800" dirty="0" smtClean="0">
                <a:solidFill>
                  <a:prstClr val="black"/>
                </a:solidFill>
              </a:rPr>
              <a:t>and lighters to </a:t>
            </a:r>
            <a:r>
              <a:rPr lang="en-US" sz="2800" dirty="0">
                <a:solidFill>
                  <a:prstClr val="black"/>
                </a:solidFill>
              </a:rPr>
              <a:t>reduce </a:t>
            </a:r>
            <a:r>
              <a:rPr lang="en-US" sz="2800" dirty="0" smtClean="0">
                <a:solidFill>
                  <a:prstClr val="black"/>
                </a:solidFill>
              </a:rPr>
              <a:t>to reduce smoking is likely to be ineffective</a:t>
            </a:r>
            <a:endParaRPr lang="en-US" sz="2800" dirty="0">
              <a:solidFill>
                <a:prstClr val="black"/>
              </a:solidFill>
            </a:endParaRPr>
          </a:p>
        </p:txBody>
      </p:sp>
      <p:pic>
        <p:nvPicPr>
          <p:cNvPr id="8" name="Content Placeholder 7"/>
          <p:cNvPicPr>
            <a:picLocks noGrp="1" noChangeAspect="1"/>
          </p:cNvPicPr>
          <p:nvPr>
            <p:ph idx="1"/>
          </p:nvPr>
        </p:nvPicPr>
        <p:blipFill>
          <a:blip r:embed="rId3"/>
          <a:stretch>
            <a:fillRect/>
          </a:stretch>
        </p:blipFill>
        <p:spPr>
          <a:xfrm>
            <a:off x="5029200" y="1981200"/>
            <a:ext cx="3133725" cy="2781300"/>
          </a:xfrm>
          <a:prstGeom prst="rect">
            <a:avLst/>
          </a:prstGeom>
        </p:spPr>
      </p:pic>
    </p:spTree>
    <p:extLst>
      <p:ext uri="{BB962C8B-B14F-4D97-AF65-F5344CB8AC3E}">
        <p14:creationId xmlns:p14="http://schemas.microsoft.com/office/powerpoint/2010/main" val="31321127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Unobservable Causality</a:t>
            </a:r>
          </a:p>
        </p:txBody>
      </p:sp>
      <p:sp>
        <p:nvSpPr>
          <p:cNvPr id="3" name="Content Placeholder 2"/>
          <p:cNvSpPr>
            <a:spLocks noGrp="1"/>
          </p:cNvSpPr>
          <p:nvPr>
            <p:ph idx="1"/>
          </p:nvPr>
        </p:nvSpPr>
        <p:spPr>
          <a:xfrm>
            <a:off x="457200" y="1600200"/>
            <a:ext cx="8229600" cy="4525963"/>
          </a:xfrm>
        </p:spPr>
        <p:txBody>
          <a:bodyPr>
            <a:normAutofit/>
          </a:bodyPr>
          <a:lstStyle/>
          <a:p>
            <a:r>
              <a:rPr lang="en-US" dirty="0" smtClean="0"/>
              <a:t>Some things are caused by the absence of a factor, which can’t be observed</a:t>
            </a:r>
          </a:p>
          <a:p>
            <a:pPr lvl="1"/>
            <a:r>
              <a:rPr lang="en-US" dirty="0" smtClean="0"/>
              <a:t>A lack of vitamin C causes scurvy</a:t>
            </a:r>
          </a:p>
          <a:p>
            <a:r>
              <a:rPr lang="en-US" dirty="0" smtClean="0"/>
              <a:t>Psychological states like beliefs or intentions can be causes, and they can’t be observed either (at least not easily) </a:t>
            </a:r>
          </a:p>
          <a:p>
            <a:pPr marL="0" indent="0">
              <a:buNone/>
            </a:pPr>
            <a:endParaRPr lang="en-US" dirty="0" smtClean="0"/>
          </a:p>
        </p:txBody>
      </p:sp>
    </p:spTree>
    <p:extLst>
      <p:ext uri="{BB962C8B-B14F-4D97-AF65-F5344CB8AC3E}">
        <p14:creationId xmlns:p14="http://schemas.microsoft.com/office/powerpoint/2010/main" val="42576358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383" y="228600"/>
            <a:ext cx="8229600" cy="1143000"/>
          </a:xfrm>
        </p:spPr>
        <p:txBody>
          <a:bodyPr>
            <a:normAutofit/>
          </a:bodyPr>
          <a:lstStyle/>
          <a:p>
            <a:r>
              <a:rPr lang="en-US" b="1" dirty="0"/>
              <a:t>Counterfactuals</a:t>
            </a:r>
          </a:p>
        </p:txBody>
      </p:sp>
      <p:sp>
        <p:nvSpPr>
          <p:cNvPr id="3" name="Content Placeholder 2"/>
          <p:cNvSpPr>
            <a:spLocks noGrp="1"/>
          </p:cNvSpPr>
          <p:nvPr>
            <p:ph idx="1"/>
          </p:nvPr>
        </p:nvSpPr>
        <p:spPr>
          <a:xfrm>
            <a:off x="427383" y="1371600"/>
            <a:ext cx="8229600" cy="5257800"/>
          </a:xfrm>
        </p:spPr>
        <p:txBody>
          <a:bodyPr>
            <a:normAutofit lnSpcReduction="10000"/>
          </a:bodyPr>
          <a:lstStyle/>
          <a:p>
            <a:r>
              <a:rPr lang="en-US" dirty="0" smtClean="0"/>
              <a:t>How can we discover a cause when </a:t>
            </a:r>
            <a:r>
              <a:rPr lang="en-US" dirty="0"/>
              <a:t>the absence of a factor causes an </a:t>
            </a:r>
            <a:r>
              <a:rPr lang="en-US" dirty="0" smtClean="0"/>
              <a:t>effect?</a:t>
            </a:r>
          </a:p>
          <a:p>
            <a:r>
              <a:rPr lang="en-US" dirty="0" smtClean="0"/>
              <a:t>Hume proposed the counterfactual </a:t>
            </a:r>
            <a:r>
              <a:rPr lang="en-US" dirty="0"/>
              <a:t>approach, which </a:t>
            </a:r>
            <a:r>
              <a:rPr lang="en-US" dirty="0" smtClean="0"/>
              <a:t>defines </a:t>
            </a:r>
            <a:r>
              <a:rPr lang="en-US" dirty="0"/>
              <a:t>causes in terms of how things would have been different had the cause not </a:t>
            </a:r>
            <a:r>
              <a:rPr lang="en-US" dirty="0" smtClean="0"/>
              <a:t>occurred</a:t>
            </a:r>
          </a:p>
          <a:p>
            <a:pPr lvl="1"/>
            <a:r>
              <a:rPr lang="en-US" dirty="0" smtClean="0"/>
              <a:t>If you hadn’t run the red light, the car crash wouldn’t have happened …. So you caused the car crash!</a:t>
            </a:r>
          </a:p>
          <a:p>
            <a:r>
              <a:rPr lang="en-US" dirty="0" smtClean="0"/>
              <a:t>Counterfactuals are the building blocks of scientific thinking and legal/moral reasoning</a:t>
            </a:r>
          </a:p>
          <a:p>
            <a:pPr lvl="1"/>
            <a:endParaRPr lang="en-US" dirty="0"/>
          </a:p>
        </p:txBody>
      </p:sp>
    </p:spTree>
    <p:extLst>
      <p:ext uri="{BB962C8B-B14F-4D97-AF65-F5344CB8AC3E}">
        <p14:creationId xmlns:p14="http://schemas.microsoft.com/office/powerpoint/2010/main" val="41261171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Causal </a:t>
            </a:r>
            <a:r>
              <a:rPr lang="en-US" b="1" dirty="0" smtClean="0"/>
              <a:t>Attribution</a:t>
            </a:r>
            <a:br>
              <a:rPr lang="en-US" b="1" dirty="0" smtClean="0"/>
            </a:br>
            <a:r>
              <a:rPr lang="en-US" b="1" dirty="0" smtClean="0"/>
              <a:t> </a:t>
            </a:r>
            <a:r>
              <a:rPr lang="en-US" b="1" dirty="0"/>
              <a:t>(Shamu Question)</a:t>
            </a:r>
          </a:p>
        </p:txBody>
      </p:sp>
      <p:sp>
        <p:nvSpPr>
          <p:cNvPr id="3" name="Content Placeholder 2"/>
          <p:cNvSpPr>
            <a:spLocks noGrp="1"/>
          </p:cNvSpPr>
          <p:nvPr>
            <p:ph idx="1"/>
          </p:nvPr>
        </p:nvSpPr>
        <p:spPr/>
        <p:txBody>
          <a:bodyPr>
            <a:normAutofit/>
          </a:bodyPr>
          <a:lstStyle/>
          <a:p>
            <a:r>
              <a:rPr lang="en-US" dirty="0" smtClean="0"/>
              <a:t>We often talk about causes “in general” – “Type-level” causality</a:t>
            </a:r>
          </a:p>
          <a:p>
            <a:pPr lvl="1">
              <a:buFontTx/>
              <a:buChar char="-"/>
            </a:pPr>
            <a:r>
              <a:rPr lang="en-US" dirty="0" smtClean="0"/>
              <a:t>Distracted or drunk drivers cause car accidents</a:t>
            </a:r>
          </a:p>
          <a:p>
            <a:pPr>
              <a:buFontTx/>
              <a:buChar char="-"/>
            </a:pPr>
            <a:r>
              <a:rPr lang="en-US" dirty="0" smtClean="0"/>
              <a:t>We also take about causes of specific events – “causal attribution” or “token causality”</a:t>
            </a:r>
          </a:p>
          <a:p>
            <a:pPr lvl="1">
              <a:buFontTx/>
              <a:buChar char="-"/>
            </a:pPr>
            <a:r>
              <a:rPr lang="en-US" dirty="0" smtClean="0"/>
              <a:t>What caused the accident last week when Bob crashed his car into Ed’s bike?</a:t>
            </a:r>
          </a:p>
        </p:txBody>
      </p:sp>
      <p:pic>
        <p:nvPicPr>
          <p:cNvPr id="4" name="Picture 3"/>
          <p:cNvPicPr>
            <a:picLocks noChangeAspect="1"/>
          </p:cNvPicPr>
          <p:nvPr/>
        </p:nvPicPr>
        <p:blipFill>
          <a:blip r:embed="rId3"/>
          <a:stretch>
            <a:fillRect/>
          </a:stretch>
        </p:blipFill>
        <p:spPr>
          <a:xfrm>
            <a:off x="228600" y="110219"/>
            <a:ext cx="865707" cy="865707"/>
          </a:xfrm>
          <a:prstGeom prst="rect">
            <a:avLst/>
          </a:prstGeom>
        </p:spPr>
      </p:pic>
    </p:spTree>
    <p:extLst>
      <p:ext uri="{BB962C8B-B14F-4D97-AF65-F5344CB8AC3E}">
        <p14:creationId xmlns:p14="http://schemas.microsoft.com/office/powerpoint/2010/main" val="29623653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1143000"/>
          </a:xfrm>
        </p:spPr>
        <p:txBody>
          <a:bodyPr>
            <a:noAutofit/>
          </a:bodyPr>
          <a:lstStyle/>
          <a:p>
            <a:r>
              <a:rPr lang="en-US" b="1" dirty="0"/>
              <a:t>Some Refinements About Attribution</a:t>
            </a:r>
          </a:p>
        </p:txBody>
      </p:sp>
      <p:sp>
        <p:nvSpPr>
          <p:cNvPr id="3" name="Content Placeholder 2"/>
          <p:cNvSpPr>
            <a:spLocks noGrp="1"/>
          </p:cNvSpPr>
          <p:nvPr>
            <p:ph idx="1"/>
          </p:nvPr>
        </p:nvSpPr>
        <p:spPr>
          <a:xfrm>
            <a:off x="342900" y="1295400"/>
            <a:ext cx="8458200" cy="5410200"/>
          </a:xfrm>
        </p:spPr>
        <p:txBody>
          <a:bodyPr>
            <a:normAutofit/>
          </a:bodyPr>
          <a:lstStyle/>
          <a:p>
            <a:r>
              <a:rPr lang="en-US" b="1" dirty="0" smtClean="0"/>
              <a:t>We often need to distinguish between:</a:t>
            </a:r>
          </a:p>
          <a:p>
            <a:pPr lvl="1"/>
            <a:r>
              <a:rPr lang="en-US" b="1" dirty="0" smtClean="0"/>
              <a:t>The cause </a:t>
            </a:r>
            <a:r>
              <a:rPr lang="en-US" i="1" dirty="0" smtClean="0"/>
              <a:t>closest</a:t>
            </a:r>
            <a:r>
              <a:rPr lang="en-US" dirty="0" smtClean="0"/>
              <a:t> </a:t>
            </a:r>
            <a:r>
              <a:rPr lang="en-US" dirty="0"/>
              <a:t>to, or immediately responsible for causing, some observed </a:t>
            </a:r>
            <a:r>
              <a:rPr lang="en-US" dirty="0" smtClean="0"/>
              <a:t>result</a:t>
            </a:r>
          </a:p>
          <a:p>
            <a:pPr lvl="1"/>
            <a:r>
              <a:rPr lang="en-US" dirty="0" smtClean="0"/>
              <a:t>This is the </a:t>
            </a:r>
            <a:r>
              <a:rPr lang="en-US" b="1" dirty="0" smtClean="0"/>
              <a:t>actual</a:t>
            </a:r>
            <a:r>
              <a:rPr lang="en-US" dirty="0" smtClean="0"/>
              <a:t> cause.</a:t>
            </a:r>
          </a:p>
          <a:p>
            <a:pPr lvl="2"/>
            <a:r>
              <a:rPr lang="en-US" dirty="0" smtClean="0"/>
              <a:t>Bob’s car hit Ed’s bike because Bob was distracted</a:t>
            </a:r>
          </a:p>
          <a:p>
            <a:pPr lvl="1"/>
            <a:r>
              <a:rPr lang="en-US" dirty="0" smtClean="0"/>
              <a:t>the </a:t>
            </a:r>
            <a:r>
              <a:rPr lang="en-US" dirty="0"/>
              <a:t>"real" reason something </a:t>
            </a:r>
            <a:r>
              <a:rPr lang="en-US" dirty="0" smtClean="0"/>
              <a:t>occurred in some larger or longer context (often called the </a:t>
            </a:r>
            <a:r>
              <a:rPr lang="en-US" b="1" dirty="0" smtClean="0"/>
              <a:t>Ultimate </a:t>
            </a:r>
            <a:r>
              <a:rPr lang="en-US" dirty="0"/>
              <a:t>(or </a:t>
            </a:r>
            <a:r>
              <a:rPr lang="en-US" b="1" dirty="0" smtClean="0"/>
              <a:t>Distal</a:t>
            </a:r>
            <a:r>
              <a:rPr lang="en-US" dirty="0"/>
              <a:t>) </a:t>
            </a:r>
            <a:r>
              <a:rPr lang="en-US" dirty="0" smtClean="0"/>
              <a:t>cause </a:t>
            </a:r>
          </a:p>
          <a:p>
            <a:pPr lvl="2"/>
            <a:r>
              <a:rPr lang="en-US" dirty="0" smtClean="0"/>
              <a:t>Bob hasn’t slept well lately because he’s worried about the stock market; Bob is worried about the stock market because he wants to retire soon</a:t>
            </a:r>
          </a:p>
        </p:txBody>
      </p:sp>
    </p:spTree>
    <p:extLst>
      <p:ext uri="{BB962C8B-B14F-4D97-AF65-F5344CB8AC3E}">
        <p14:creationId xmlns:p14="http://schemas.microsoft.com/office/powerpoint/2010/main" val="22838878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Causes and the Law</a:t>
            </a:r>
          </a:p>
        </p:txBody>
      </p:sp>
      <p:sp>
        <p:nvSpPr>
          <p:cNvPr id="3" name="Content Placeholder 2"/>
          <p:cNvSpPr>
            <a:spLocks noGrp="1"/>
          </p:cNvSpPr>
          <p:nvPr>
            <p:ph idx="1"/>
          </p:nvPr>
        </p:nvSpPr>
        <p:spPr>
          <a:xfrm>
            <a:off x="453887" y="1443798"/>
            <a:ext cx="8229600" cy="4708525"/>
          </a:xfrm>
        </p:spPr>
        <p:txBody>
          <a:bodyPr>
            <a:normAutofit lnSpcReduction="10000"/>
          </a:bodyPr>
          <a:lstStyle/>
          <a:p>
            <a:r>
              <a:rPr lang="en-US" dirty="0" smtClean="0"/>
              <a:t>The </a:t>
            </a:r>
            <a:r>
              <a:rPr lang="en-US" b="1" dirty="0" smtClean="0"/>
              <a:t>cause-in-fact</a:t>
            </a:r>
            <a:r>
              <a:rPr lang="en-US" dirty="0" smtClean="0"/>
              <a:t> or </a:t>
            </a:r>
            <a:r>
              <a:rPr lang="en-US" b="1" dirty="0" smtClean="0"/>
              <a:t>actual</a:t>
            </a:r>
            <a:r>
              <a:rPr lang="en-US" dirty="0" smtClean="0"/>
              <a:t> cause is the action that is immediately responsible for some result; it typically is something that takes place right before some negative event occurs </a:t>
            </a:r>
          </a:p>
          <a:p>
            <a:r>
              <a:rPr lang="en-US" dirty="0" smtClean="0"/>
              <a:t>More important, however, is the </a:t>
            </a:r>
            <a:r>
              <a:rPr lang="en-US" b="1" dirty="0" smtClean="0"/>
              <a:t>legal</a:t>
            </a:r>
            <a:r>
              <a:rPr lang="en-US" dirty="0" smtClean="0"/>
              <a:t> or </a:t>
            </a:r>
            <a:r>
              <a:rPr lang="en-US" b="1" dirty="0" smtClean="0"/>
              <a:t>proximate</a:t>
            </a:r>
            <a:r>
              <a:rPr lang="en-US" dirty="0" smtClean="0"/>
              <a:t> cause that a court deems as the primary cause for the negative event. It is </a:t>
            </a:r>
            <a:r>
              <a:rPr lang="en-US" dirty="0"/>
              <a:t>an action that produced </a:t>
            </a:r>
            <a:r>
              <a:rPr lang="en-US" b="1" dirty="0"/>
              <a:t>foreseeable consequences </a:t>
            </a:r>
            <a:r>
              <a:rPr lang="en-US" dirty="0"/>
              <a:t>without intervention from anyone </a:t>
            </a:r>
            <a:r>
              <a:rPr lang="en-US" dirty="0" smtClean="0"/>
              <a:t>else</a:t>
            </a:r>
          </a:p>
        </p:txBody>
      </p:sp>
    </p:spTree>
    <p:extLst>
      <p:ext uri="{BB962C8B-B14F-4D97-AF65-F5344CB8AC3E}">
        <p14:creationId xmlns:p14="http://schemas.microsoft.com/office/powerpoint/2010/main" val="35666893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43" y="0"/>
            <a:ext cx="8229600" cy="1143000"/>
          </a:xfrm>
        </p:spPr>
        <p:txBody>
          <a:bodyPr>
            <a:normAutofit/>
          </a:bodyPr>
          <a:lstStyle/>
          <a:p>
            <a:r>
              <a:rPr lang="en-US" b="1" dirty="0"/>
              <a:t>Diseases on Planet Zorg</a:t>
            </a:r>
          </a:p>
        </p:txBody>
      </p:sp>
      <p:sp>
        <p:nvSpPr>
          <p:cNvPr id="3" name="Content Placeholder 2"/>
          <p:cNvSpPr>
            <a:spLocks noGrp="1"/>
          </p:cNvSpPr>
          <p:nvPr>
            <p:ph sz="half" idx="1"/>
          </p:nvPr>
        </p:nvSpPr>
        <p:spPr>
          <a:xfrm>
            <a:off x="310243" y="4343400"/>
            <a:ext cx="4249057" cy="2773363"/>
          </a:xfrm>
        </p:spPr>
        <p:txBody>
          <a:bodyPr>
            <a:normAutofit fontScale="92500" lnSpcReduction="20000"/>
          </a:bodyPr>
          <a:lstStyle/>
          <a:p>
            <a:pPr marL="0" indent="0">
              <a:buNone/>
            </a:pPr>
            <a:r>
              <a:rPr lang="en-US" i="1" dirty="0" smtClean="0">
                <a:solidFill>
                  <a:srgbClr val="FF0000"/>
                </a:solidFill>
              </a:rPr>
              <a:t>1. Treda </a:t>
            </a:r>
            <a:r>
              <a:rPr lang="en-US" i="1" dirty="0">
                <a:solidFill>
                  <a:srgbClr val="FF0000"/>
                </a:solidFill>
              </a:rPr>
              <a:t>has Trichet’s syndrome</a:t>
            </a:r>
          </a:p>
          <a:p>
            <a:pPr marL="0" indent="0">
              <a:buNone/>
            </a:pPr>
            <a:r>
              <a:rPr lang="en-US" i="1" dirty="0" smtClean="0">
                <a:solidFill>
                  <a:srgbClr val="FF0000"/>
                </a:solidFill>
              </a:rPr>
              <a:t>2. Treda </a:t>
            </a:r>
            <a:r>
              <a:rPr lang="en-US" i="1" dirty="0">
                <a:solidFill>
                  <a:srgbClr val="FF0000"/>
                </a:solidFill>
              </a:rPr>
              <a:t>has Morad’s disease</a:t>
            </a:r>
          </a:p>
          <a:p>
            <a:pPr marL="0" indent="0">
              <a:buNone/>
            </a:pPr>
            <a:r>
              <a:rPr lang="en-US" i="1" dirty="0" smtClean="0">
                <a:solidFill>
                  <a:srgbClr val="FF0000"/>
                </a:solidFill>
              </a:rPr>
              <a:t>3. Treda </a:t>
            </a:r>
            <a:r>
              <a:rPr lang="en-US" i="1" dirty="0">
                <a:solidFill>
                  <a:srgbClr val="FF0000"/>
                </a:solidFill>
              </a:rPr>
              <a:t>has a Humel </a:t>
            </a:r>
            <a:r>
              <a:rPr lang="en-US" i="1" dirty="0" smtClean="0">
                <a:solidFill>
                  <a:srgbClr val="FF0000"/>
                </a:solidFill>
              </a:rPr>
              <a:t>infection</a:t>
            </a:r>
          </a:p>
          <a:p>
            <a:pPr marL="0" indent="0">
              <a:buNone/>
            </a:pPr>
            <a:r>
              <a:rPr lang="en-US" i="1" dirty="0" smtClean="0">
                <a:solidFill>
                  <a:srgbClr val="FF0000"/>
                </a:solidFill>
              </a:rPr>
              <a:t>4. Treda </a:t>
            </a:r>
            <a:r>
              <a:rPr lang="en-US" i="1" dirty="0">
                <a:solidFill>
                  <a:srgbClr val="FF0000"/>
                </a:solidFill>
              </a:rPr>
              <a:t>has Trichet’s syndrome and also has Morad’s disease</a:t>
            </a:r>
          </a:p>
          <a:p>
            <a:endParaRPr lang="en-US" dirty="0"/>
          </a:p>
        </p:txBody>
      </p:sp>
      <p:sp>
        <p:nvSpPr>
          <p:cNvPr id="4" name="Content Placeholder 3"/>
          <p:cNvSpPr>
            <a:spLocks noGrp="1"/>
          </p:cNvSpPr>
          <p:nvPr>
            <p:ph sz="half" idx="2"/>
          </p:nvPr>
        </p:nvSpPr>
        <p:spPr>
          <a:xfrm>
            <a:off x="4559300" y="4401776"/>
            <a:ext cx="4401457" cy="2988025"/>
          </a:xfrm>
        </p:spPr>
        <p:txBody>
          <a:bodyPr>
            <a:normAutofit fontScale="92500" lnSpcReduction="20000"/>
          </a:bodyPr>
          <a:lstStyle/>
          <a:p>
            <a:pPr marL="0" indent="0">
              <a:buNone/>
            </a:pPr>
            <a:r>
              <a:rPr lang="en-US" i="1" dirty="0" smtClean="0">
                <a:solidFill>
                  <a:srgbClr val="FF0000"/>
                </a:solidFill>
              </a:rPr>
              <a:t>5. Treda </a:t>
            </a:r>
            <a:r>
              <a:rPr lang="en-US" i="1" dirty="0">
                <a:solidFill>
                  <a:srgbClr val="FF0000"/>
                </a:solidFill>
              </a:rPr>
              <a:t>has Trichet’s syndrome and also a Humel infection</a:t>
            </a:r>
          </a:p>
          <a:p>
            <a:pPr marL="0" indent="0">
              <a:buNone/>
            </a:pPr>
            <a:r>
              <a:rPr lang="en-US" i="1" dirty="0" smtClean="0">
                <a:solidFill>
                  <a:srgbClr val="FF0000"/>
                </a:solidFill>
              </a:rPr>
              <a:t>6. Treda </a:t>
            </a:r>
            <a:r>
              <a:rPr lang="en-US" i="1" dirty="0">
                <a:solidFill>
                  <a:srgbClr val="FF0000"/>
                </a:solidFill>
              </a:rPr>
              <a:t>has Morad’s disease and also has a Humel infection</a:t>
            </a:r>
          </a:p>
          <a:p>
            <a:pPr marL="0" indent="0">
              <a:buNone/>
            </a:pPr>
            <a:r>
              <a:rPr lang="en-US" i="1" dirty="0" smtClean="0">
                <a:solidFill>
                  <a:srgbClr val="FF0000"/>
                </a:solidFill>
              </a:rPr>
              <a:t>7. Treda </a:t>
            </a:r>
            <a:r>
              <a:rPr lang="en-US" i="1" dirty="0">
                <a:solidFill>
                  <a:srgbClr val="FF0000"/>
                </a:solidFill>
              </a:rPr>
              <a:t>has Trichet’s syndrome, Morad’s disease, and a Humel infection</a:t>
            </a:r>
          </a:p>
          <a:p>
            <a:endParaRPr lang="en-US" dirty="0"/>
          </a:p>
        </p:txBody>
      </p:sp>
      <p:sp>
        <p:nvSpPr>
          <p:cNvPr id="5" name="Rectangle 4"/>
          <p:cNvSpPr/>
          <p:nvPr/>
        </p:nvSpPr>
        <p:spPr>
          <a:xfrm>
            <a:off x="321129" y="914400"/>
            <a:ext cx="8458200" cy="2665345"/>
          </a:xfrm>
          <a:prstGeom prst="rect">
            <a:avLst/>
          </a:prstGeom>
        </p:spPr>
        <p:txBody>
          <a:bodyPr wrap="square">
            <a:spAutoFit/>
          </a:bodyPr>
          <a:lstStyle/>
          <a:p>
            <a:pPr lvl="0">
              <a:spcBef>
                <a:spcPct val="20000"/>
              </a:spcBef>
            </a:pPr>
            <a:r>
              <a:rPr lang="en-US" sz="2200" dirty="0">
                <a:solidFill>
                  <a:prstClr val="black"/>
                </a:solidFill>
              </a:rPr>
              <a:t>Treda, who lives on planet Zorg, is ill with two symptoms: her minttels are sore and she has developed purple spots.</a:t>
            </a:r>
          </a:p>
          <a:p>
            <a:pPr marL="342900" lvl="0" indent="-342900">
              <a:spcBef>
                <a:spcPct val="20000"/>
              </a:spcBef>
              <a:buFont typeface="Arial" pitchFamily="34" charset="0"/>
              <a:buChar char="•"/>
            </a:pPr>
            <a:r>
              <a:rPr lang="en-US" sz="2200" dirty="0" smtClean="0">
                <a:solidFill>
                  <a:prstClr val="black"/>
                </a:solidFill>
              </a:rPr>
              <a:t>Trichet’s </a:t>
            </a:r>
            <a:r>
              <a:rPr lang="en-US" sz="2200" dirty="0">
                <a:solidFill>
                  <a:prstClr val="black"/>
                </a:solidFill>
              </a:rPr>
              <a:t>syndrome always causes </a:t>
            </a:r>
            <a:r>
              <a:rPr lang="en-US" sz="2200" dirty="0" smtClean="0">
                <a:solidFill>
                  <a:prstClr val="black"/>
                </a:solidFill>
              </a:rPr>
              <a:t>sore </a:t>
            </a:r>
            <a:r>
              <a:rPr lang="en-US" sz="2200" dirty="0">
                <a:solidFill>
                  <a:prstClr val="black"/>
                </a:solidFill>
              </a:rPr>
              <a:t>minttels and purple spots</a:t>
            </a:r>
          </a:p>
          <a:p>
            <a:pPr marL="342900" lvl="0" indent="-342900">
              <a:spcBef>
                <a:spcPct val="20000"/>
              </a:spcBef>
              <a:buFont typeface="Arial" pitchFamily="34" charset="0"/>
              <a:buChar char="•"/>
            </a:pPr>
            <a:r>
              <a:rPr lang="en-US" sz="2200" dirty="0">
                <a:solidFill>
                  <a:prstClr val="black"/>
                </a:solidFill>
              </a:rPr>
              <a:t>Morad’s disease always causes sore minttels, but </a:t>
            </a:r>
            <a:r>
              <a:rPr lang="en-US" sz="2200" dirty="0" smtClean="0">
                <a:solidFill>
                  <a:prstClr val="black"/>
                </a:solidFill>
              </a:rPr>
              <a:t>never </a:t>
            </a:r>
            <a:r>
              <a:rPr lang="en-US" sz="2200" dirty="0">
                <a:solidFill>
                  <a:prstClr val="black"/>
                </a:solidFill>
              </a:rPr>
              <a:t>causes purple spots. </a:t>
            </a:r>
          </a:p>
          <a:p>
            <a:pPr marL="342900" lvl="0" indent="-342900">
              <a:spcBef>
                <a:spcPct val="20000"/>
              </a:spcBef>
              <a:buFont typeface="Arial" pitchFamily="34" charset="0"/>
              <a:buChar char="•"/>
            </a:pPr>
            <a:r>
              <a:rPr lang="en-US" sz="2200" dirty="0">
                <a:solidFill>
                  <a:prstClr val="black"/>
                </a:solidFill>
              </a:rPr>
              <a:t>A Humel infection always results in purple spots, but the infection will never cause sore minttels. </a:t>
            </a:r>
          </a:p>
        </p:txBody>
      </p:sp>
      <p:cxnSp>
        <p:nvCxnSpPr>
          <p:cNvPr id="7" name="Straight Connector 6"/>
          <p:cNvCxnSpPr/>
          <p:nvPr/>
        </p:nvCxnSpPr>
        <p:spPr>
          <a:xfrm>
            <a:off x="76200" y="3579745"/>
            <a:ext cx="906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71600" y="3638121"/>
            <a:ext cx="6172200" cy="523220"/>
          </a:xfrm>
          <a:prstGeom prst="rect">
            <a:avLst/>
          </a:prstGeom>
          <a:noFill/>
        </p:spPr>
        <p:txBody>
          <a:bodyPr wrap="square" rtlCol="0">
            <a:spAutoFit/>
          </a:bodyPr>
          <a:lstStyle/>
          <a:p>
            <a:r>
              <a:rPr lang="en-US" sz="2800" b="1" dirty="0" smtClean="0">
                <a:solidFill>
                  <a:srgbClr val="FF0000"/>
                </a:solidFill>
              </a:rPr>
              <a:t>WHAT IS CAUSING TREDA’S SYMPTOMS?</a:t>
            </a:r>
          </a:p>
        </p:txBody>
      </p:sp>
    </p:spTree>
    <p:extLst>
      <p:ext uri="{BB962C8B-B14F-4D97-AF65-F5344CB8AC3E}">
        <p14:creationId xmlns:p14="http://schemas.microsoft.com/office/powerpoint/2010/main" val="14024069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Intentionality and the Law</a:t>
            </a:r>
          </a:p>
        </p:txBody>
      </p:sp>
      <p:sp>
        <p:nvSpPr>
          <p:cNvPr id="3" name="Content Placeholder 2"/>
          <p:cNvSpPr>
            <a:spLocks noGrp="1"/>
          </p:cNvSpPr>
          <p:nvPr>
            <p:ph idx="1"/>
          </p:nvPr>
        </p:nvSpPr>
        <p:spPr>
          <a:xfrm>
            <a:off x="457200" y="1417638"/>
            <a:ext cx="8229600" cy="4708525"/>
          </a:xfrm>
        </p:spPr>
        <p:txBody>
          <a:bodyPr>
            <a:normAutofit fontScale="92500" lnSpcReduction="10000"/>
          </a:bodyPr>
          <a:lstStyle/>
          <a:p>
            <a:r>
              <a:rPr lang="en-US" sz="3000" dirty="0"/>
              <a:t>Culpability for bad outcomes is based on the intentionality behind the proximate cause</a:t>
            </a:r>
          </a:p>
          <a:p>
            <a:pPr lvl="1"/>
            <a:r>
              <a:rPr lang="en-US" sz="3000" dirty="0"/>
              <a:t>Why we distinguish “caused deaths” on the spectrum from “involuntary manslaughter” to “first degree </a:t>
            </a:r>
            <a:r>
              <a:rPr lang="en-US" sz="3000" dirty="0" smtClean="0"/>
              <a:t>murder</a:t>
            </a:r>
          </a:p>
          <a:p>
            <a:pPr lvl="1"/>
            <a:r>
              <a:rPr lang="en-US" sz="3000" dirty="0" smtClean="0"/>
              <a:t>If I deliberately drove onto the sidewalk so I could crash into Ed’s bike, it is a worse offense than if I lost control of my car because the brakes failed</a:t>
            </a:r>
          </a:p>
          <a:p>
            <a:r>
              <a:rPr lang="en-US" sz="3000" dirty="0"/>
              <a:t>Counterfactual reasoning is essential – we compare the actual outcome with what would have happened if the </a:t>
            </a:r>
            <a:r>
              <a:rPr lang="en-US" sz="3000" dirty="0" smtClean="0"/>
              <a:t>defendant’s </a:t>
            </a:r>
            <a:r>
              <a:rPr lang="en-US" sz="3000" dirty="0"/>
              <a:t>action had not taken </a:t>
            </a:r>
            <a:r>
              <a:rPr lang="en-US" sz="3000" dirty="0" smtClean="0"/>
              <a:t>place</a:t>
            </a:r>
            <a:endParaRPr lang="en-US" sz="3000" dirty="0"/>
          </a:p>
          <a:p>
            <a:endParaRPr lang="en-US" dirty="0"/>
          </a:p>
          <a:p>
            <a:pPr lvl="1"/>
            <a:endParaRPr lang="en-US" dirty="0" smtClean="0"/>
          </a:p>
        </p:txBody>
      </p:sp>
    </p:spTree>
    <p:extLst>
      <p:ext uri="{BB962C8B-B14F-4D97-AF65-F5344CB8AC3E}">
        <p14:creationId xmlns:p14="http://schemas.microsoft.com/office/powerpoint/2010/main" val="6006114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229600" cy="1143000"/>
          </a:xfrm>
        </p:spPr>
        <p:txBody>
          <a:bodyPr>
            <a:normAutofit/>
          </a:bodyPr>
          <a:lstStyle/>
          <a:p>
            <a:r>
              <a:rPr lang="en-US" b="1" dirty="0"/>
              <a:t>Causality {and,or,vs.} Probability</a:t>
            </a:r>
          </a:p>
        </p:txBody>
      </p:sp>
      <p:sp>
        <p:nvSpPr>
          <p:cNvPr id="3" name="Content Placeholder 2"/>
          <p:cNvSpPr>
            <a:spLocks noGrp="1"/>
          </p:cNvSpPr>
          <p:nvPr>
            <p:ph idx="1"/>
          </p:nvPr>
        </p:nvSpPr>
        <p:spPr>
          <a:xfrm>
            <a:off x="304800" y="1392238"/>
            <a:ext cx="8229600" cy="4525963"/>
          </a:xfrm>
        </p:spPr>
        <p:txBody>
          <a:bodyPr>
            <a:normAutofit fontScale="77500" lnSpcReduction="20000"/>
          </a:bodyPr>
          <a:lstStyle/>
          <a:p>
            <a:r>
              <a:rPr lang="en-US" dirty="0" smtClean="0"/>
              <a:t>For Hume, a causal relationship implies law-like necessity</a:t>
            </a:r>
          </a:p>
          <a:p>
            <a:r>
              <a:rPr lang="en-US" dirty="0" smtClean="0"/>
              <a:t>But many causal relationships are probabilistic, where the antecedents make the consequences more likely but not certain:</a:t>
            </a:r>
            <a:endParaRPr lang="en-US" dirty="0"/>
          </a:p>
          <a:p>
            <a:pPr lvl="1"/>
            <a:r>
              <a:rPr lang="en-US" dirty="0" smtClean="0"/>
              <a:t>Reckless driving causes accidents</a:t>
            </a:r>
          </a:p>
          <a:p>
            <a:pPr lvl="1"/>
            <a:r>
              <a:rPr lang="en-US" dirty="0" smtClean="0"/>
              <a:t>Lazy students fail my courses</a:t>
            </a:r>
          </a:p>
          <a:p>
            <a:r>
              <a:rPr lang="en-US" dirty="0" smtClean="0"/>
              <a:t>Probabilistic </a:t>
            </a:r>
            <a:r>
              <a:rPr lang="en-US" dirty="0"/>
              <a:t>causal relationships can be represented with directed graphs (an arc between X and Y in the graph means that X is a direct cause of Y</a:t>
            </a:r>
            <a:r>
              <a:rPr lang="en-US" dirty="0" smtClean="0"/>
              <a:t>)</a:t>
            </a:r>
          </a:p>
          <a:p>
            <a:r>
              <a:rPr lang="en-US" sz="3600" dirty="0" smtClean="0"/>
              <a:t>These “Bayesian networks” are causal models that show how many factors are probabilistically connected</a:t>
            </a:r>
            <a:endParaRPr lang="en-US" sz="3600" dirty="0"/>
          </a:p>
          <a:p>
            <a:endParaRPr lang="en-US" dirty="0"/>
          </a:p>
          <a:p>
            <a:endParaRPr lang="en-US" dirty="0" smtClean="0"/>
          </a:p>
          <a:p>
            <a:endParaRPr lang="en-US" dirty="0" smtClean="0"/>
          </a:p>
          <a:p>
            <a:pPr lvl="1"/>
            <a:endParaRPr lang="en-US" dirty="0"/>
          </a:p>
        </p:txBody>
      </p:sp>
      <p:pic>
        <p:nvPicPr>
          <p:cNvPr id="4" name="Picture 3"/>
          <p:cNvPicPr>
            <a:picLocks noChangeAspect="1"/>
          </p:cNvPicPr>
          <p:nvPr/>
        </p:nvPicPr>
        <p:blipFill>
          <a:blip r:embed="rId3"/>
          <a:stretch>
            <a:fillRect/>
          </a:stretch>
        </p:blipFill>
        <p:spPr>
          <a:xfrm>
            <a:off x="24346" y="-19569"/>
            <a:ext cx="865707" cy="865707"/>
          </a:xfrm>
          <a:prstGeom prst="rect">
            <a:avLst/>
          </a:prstGeom>
        </p:spPr>
      </p:pic>
    </p:spTree>
    <p:extLst>
      <p:ext uri="{BB962C8B-B14F-4D97-AF65-F5344CB8AC3E}">
        <p14:creationId xmlns:p14="http://schemas.microsoft.com/office/powerpoint/2010/main" val="26683857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Scientific Explanation</a:t>
            </a:r>
            <a:endParaRPr lang="en-US" b="1" dirty="0"/>
          </a:p>
        </p:txBody>
      </p:sp>
      <p:sp>
        <p:nvSpPr>
          <p:cNvPr id="3" name="Content Placeholder 2"/>
          <p:cNvSpPr>
            <a:spLocks noGrp="1"/>
          </p:cNvSpPr>
          <p:nvPr>
            <p:ph idx="1"/>
          </p:nvPr>
        </p:nvSpPr>
        <p:spPr/>
        <p:txBody>
          <a:bodyPr>
            <a:normAutofit/>
          </a:bodyPr>
          <a:lstStyle/>
          <a:p>
            <a:r>
              <a:rPr lang="en-US" dirty="0" smtClean="0"/>
              <a:t>Humankind has searched for scientific knowledge for several thousand years</a:t>
            </a:r>
          </a:p>
          <a:p>
            <a:r>
              <a:rPr lang="en-US" dirty="0" smtClean="0"/>
              <a:t>Philosophers of science have long distinguished between “knowing that” (description)  and “knowing how” (explanation)</a:t>
            </a:r>
          </a:p>
          <a:p>
            <a:r>
              <a:rPr lang="en-US" dirty="0" smtClean="0"/>
              <a:t>But what counts as “reasonable explanation” has changed qualitatively over time</a:t>
            </a:r>
          </a:p>
          <a:p>
            <a:endParaRPr lang="en-US" dirty="0"/>
          </a:p>
        </p:txBody>
      </p:sp>
    </p:spTree>
    <p:extLst>
      <p:ext uri="{BB962C8B-B14F-4D97-AF65-F5344CB8AC3E}">
        <p14:creationId xmlns:p14="http://schemas.microsoft.com/office/powerpoint/2010/main" val="9559133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eaLnBrk="1" hangingPunct="1"/>
            <a:fld id="{9AF5CE86-5DAE-4CE9-9520-685AAA19DE8B}" type="slidenum">
              <a:rPr lang="en-US" altLang="en-US" sz="1477">
                <a:solidFill>
                  <a:srgbClr val="002955"/>
                </a:solidFill>
                <a:latin typeface="UC Berkeley OS Sign"/>
                <a:ea typeface="MS PGothic" panose="020B0600070205080204" pitchFamily="34" charset="-128"/>
                <a:sym typeface="UC Berkeley OS Sign"/>
              </a:rPr>
              <a:pPr algn="ctr" eaLnBrk="1" hangingPunct="1"/>
              <a:t>53</a:t>
            </a:fld>
            <a:endParaRPr lang="en-US" altLang="en-US" sz="1477" dirty="0">
              <a:solidFill>
                <a:srgbClr val="002955"/>
              </a:solidFill>
              <a:latin typeface="UC Berkeley OS Sign"/>
              <a:ea typeface="MS PGothic" panose="020B0600070205080204" pitchFamily="34" charset="-128"/>
              <a:sym typeface="UC Berkeley OS Sign"/>
            </a:endParaRPr>
          </a:p>
        </p:txBody>
      </p:sp>
      <p:sp>
        <p:nvSpPr>
          <p:cNvPr id="62467" name="Rectangle 7"/>
          <p:cNvSpPr>
            <a:spLocks noChangeArrowheads="1"/>
          </p:cNvSpPr>
          <p:nvPr/>
        </p:nvSpPr>
        <p:spPr bwMode="auto">
          <a:xfrm>
            <a:off x="70879" y="1301035"/>
            <a:ext cx="8466460" cy="122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tabLst>
                <a:tab pos="939800" algn="l"/>
                <a:tab pos="1866900" algn="l"/>
                <a:tab pos="2806700" algn="l"/>
                <a:tab pos="3733800" algn="l"/>
                <a:tab pos="4673600" algn="l"/>
                <a:tab pos="5613400" algn="l"/>
                <a:tab pos="6540500" algn="l"/>
                <a:tab pos="7454900" algn="l"/>
                <a:tab pos="8407400" algn="l"/>
                <a:tab pos="9334500" algn="l"/>
                <a:tab pos="10287000" algn="l"/>
                <a:tab pos="11201400" algn="l"/>
              </a:tabLs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lvl="1">
              <a:lnSpc>
                <a:spcPct val="92000"/>
              </a:lnSpc>
              <a:spcBef>
                <a:spcPts val="1266"/>
              </a:spcBef>
              <a:buClr>
                <a:srgbClr val="002955"/>
              </a:buClr>
              <a:buSzPct val="44000"/>
            </a:pPr>
            <a:r>
              <a:rPr lang="en-US" altLang="en-US" sz="2000" b="1" i="1" dirty="0">
                <a:solidFill>
                  <a:schemeClr val="tx1"/>
                </a:solidFill>
              </a:rPr>
              <a:t>For thousands of years, even before the invention of written language, people have systematically collected things, information about those things, and observations of all kinds to understand how their world works</a:t>
            </a:r>
            <a:endParaRPr lang="en-US" altLang="en-US" sz="2000" dirty="0">
              <a:solidFill>
                <a:schemeClr val="tx1"/>
              </a:solidFill>
            </a:endParaRPr>
          </a:p>
        </p:txBody>
      </p:sp>
      <p:pic>
        <p:nvPicPr>
          <p:cNvPr id="62468" name="Picture 4" descr="Click for a larger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172" y="2571750"/>
            <a:ext cx="3529459"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4" descr="nilometer-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1341" y="2748112"/>
            <a:ext cx="4830961" cy="321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extBox 1"/>
          <p:cNvSpPr txBox="1">
            <a:spLocks noChangeArrowheads="1"/>
          </p:cNvSpPr>
          <p:nvPr/>
        </p:nvSpPr>
        <p:spPr bwMode="auto">
          <a:xfrm>
            <a:off x="928688" y="6059909"/>
            <a:ext cx="176807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r>
              <a:rPr lang="en-US" altLang="en-US" sz="2250" dirty="0"/>
              <a:t>Babylonian</a:t>
            </a:r>
            <a:br>
              <a:rPr lang="en-US" altLang="en-US" sz="2250" dirty="0"/>
            </a:br>
            <a:r>
              <a:rPr lang="en-US" altLang="en-US" sz="2250" dirty="0"/>
              <a:t>Astronomy</a:t>
            </a:r>
          </a:p>
        </p:txBody>
      </p:sp>
      <p:sp>
        <p:nvSpPr>
          <p:cNvPr id="62471" name="TextBox 6"/>
          <p:cNvSpPr txBox="1">
            <a:spLocks noChangeArrowheads="1"/>
          </p:cNvSpPr>
          <p:nvPr/>
        </p:nvSpPr>
        <p:spPr bwMode="auto">
          <a:xfrm>
            <a:off x="4304109" y="6013028"/>
            <a:ext cx="407193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a:r>
              <a:rPr lang="en-US" altLang="en-US" sz="2250" dirty="0"/>
              <a:t>Ancient Egyptian Hydrology – Nile Flood Records</a:t>
            </a:r>
          </a:p>
        </p:txBody>
      </p:sp>
      <p:sp>
        <p:nvSpPr>
          <p:cNvPr id="2" name="Rectangle 1"/>
          <p:cNvSpPr/>
          <p:nvPr/>
        </p:nvSpPr>
        <p:spPr>
          <a:xfrm>
            <a:off x="1485660" y="189320"/>
            <a:ext cx="6890387" cy="1111715"/>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latin typeface="+mj-lt"/>
                <a:ea typeface="+mj-ea"/>
                <a:cs typeface="+mj-cs"/>
                <a:sym typeface="UC Berkeley OS Sign"/>
              </a:rPr>
              <a:t>We Have Always </a:t>
            </a:r>
            <a:r>
              <a:rPr lang="en-US" sz="3600" b="1" dirty="0" smtClean="0">
                <a:latin typeface="+mj-lt"/>
                <a:ea typeface="+mj-ea"/>
                <a:cs typeface="+mj-cs"/>
                <a:sym typeface="UC Berkeley OS Sign"/>
              </a:rPr>
              <a:t>Organized/</a:t>
            </a:r>
          </a:p>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latin typeface="+mj-lt"/>
                <a:ea typeface="+mj-ea"/>
                <a:cs typeface="+mj-cs"/>
                <a:sym typeface="UC Berkeley OS Sign"/>
              </a:rPr>
              <a:t> Tried to Make Sense</a:t>
            </a:r>
            <a:endParaRPr lang="en-US" sz="3600" b="1" dirty="0">
              <a:latin typeface="+mj-lt"/>
              <a:ea typeface="+mj-ea"/>
              <a:cs typeface="+mj-cs"/>
            </a:endParaRPr>
          </a:p>
        </p:txBody>
      </p:sp>
      <p:sp>
        <p:nvSpPr>
          <p:cNvPr id="3" name="TextBox 2"/>
          <p:cNvSpPr txBox="1"/>
          <p:nvPr/>
        </p:nvSpPr>
        <p:spPr>
          <a:xfrm>
            <a:off x="232172" y="25404"/>
            <a:ext cx="1764729" cy="461665"/>
          </a:xfrm>
          <a:prstGeom prst="rect">
            <a:avLst/>
          </a:prstGeom>
          <a:noFill/>
        </p:spPr>
        <p:txBody>
          <a:bodyPr wrap="square" rtlCol="0">
            <a:spAutoFit/>
          </a:bodyPr>
          <a:lstStyle/>
          <a:p>
            <a:r>
              <a:rPr lang="en-US" sz="2400" b="1" dirty="0" smtClean="0">
                <a:solidFill>
                  <a:srgbClr val="FF0000"/>
                </a:solidFill>
              </a:rPr>
              <a:t>FLASHBACK</a:t>
            </a:r>
            <a:endParaRPr lang="en-US" sz="2400" b="1" dirty="0">
              <a:solidFill>
                <a:srgbClr val="FF0000"/>
              </a:solidFill>
            </a:endParaRPr>
          </a:p>
        </p:txBody>
      </p:sp>
    </p:spTree>
    <p:extLst>
      <p:ext uri="{BB962C8B-B14F-4D97-AF65-F5344CB8AC3E}">
        <p14:creationId xmlns:p14="http://schemas.microsoft.com/office/powerpoint/2010/main" val="4120075620"/>
      </p:ext>
    </p:extLst>
  </p:cSld>
  <p:clrMapOvr>
    <a:masterClrMapping/>
  </p:clrMapOvr>
  <mc:AlternateContent xmlns:mc="http://schemas.openxmlformats.org/markup-compatibility/2006" xmlns:p14="http://schemas.microsoft.com/office/powerpoint/2010/main">
    <mc:Choice Requires="p14">
      <p:transition spd="slow" p14:dur="2000" advTm="46012"/>
    </mc:Choice>
    <mc:Fallback xmlns="">
      <p:transition spd="slow" advTm="46012"/>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Thagard:  Types of Scientific Explanation</a:t>
            </a:r>
            <a:endParaRPr lang="en-US" b="1" dirty="0"/>
          </a:p>
        </p:txBody>
      </p:sp>
      <p:sp>
        <p:nvSpPr>
          <p:cNvPr id="3" name="Content Placeholder 2"/>
          <p:cNvSpPr>
            <a:spLocks noGrp="1"/>
          </p:cNvSpPr>
          <p:nvPr>
            <p:ph idx="1"/>
          </p:nvPr>
        </p:nvSpPr>
        <p:spPr/>
        <p:txBody>
          <a:bodyPr/>
          <a:lstStyle/>
          <a:p>
            <a:r>
              <a:rPr lang="en-US" dirty="0" smtClean="0"/>
              <a:t>Theological</a:t>
            </a:r>
          </a:p>
          <a:p>
            <a:r>
              <a:rPr lang="en-US" dirty="0" smtClean="0"/>
              <a:t>Qualitative</a:t>
            </a:r>
          </a:p>
          <a:p>
            <a:r>
              <a:rPr lang="en-US" dirty="0" smtClean="0"/>
              <a:t>Mechanistic</a:t>
            </a:r>
          </a:p>
          <a:p>
            <a:endParaRPr lang="en-US" dirty="0"/>
          </a:p>
          <a:p>
            <a:r>
              <a:rPr lang="en-US" dirty="0"/>
              <a:t>This can be considered as </a:t>
            </a:r>
            <a:r>
              <a:rPr lang="en-US" dirty="0" smtClean="0"/>
              <a:t>“intellectual development of the human species”  </a:t>
            </a:r>
            <a:r>
              <a:rPr lang="en-US" dirty="0"/>
              <a:t>(vs. cognitive development </a:t>
            </a:r>
            <a:r>
              <a:rPr lang="en-US" dirty="0" smtClean="0"/>
              <a:t>of </a:t>
            </a:r>
            <a:r>
              <a:rPr lang="en-US" dirty="0"/>
              <a:t>a single person</a:t>
            </a:r>
            <a:r>
              <a:rPr lang="en-US" dirty="0" smtClean="0"/>
              <a:t>) </a:t>
            </a:r>
            <a:endParaRPr lang="en-US" dirty="0"/>
          </a:p>
        </p:txBody>
      </p:sp>
      <p:pic>
        <p:nvPicPr>
          <p:cNvPr id="4" name="Picture 3"/>
          <p:cNvPicPr>
            <a:picLocks noChangeAspect="1"/>
          </p:cNvPicPr>
          <p:nvPr/>
        </p:nvPicPr>
        <p:blipFill>
          <a:blip r:embed="rId3"/>
          <a:stretch>
            <a:fillRect/>
          </a:stretch>
        </p:blipFill>
        <p:spPr>
          <a:xfrm>
            <a:off x="228600" y="99333"/>
            <a:ext cx="865707" cy="865707"/>
          </a:xfrm>
          <a:prstGeom prst="rect">
            <a:avLst/>
          </a:prstGeom>
        </p:spPr>
      </p:pic>
    </p:spTree>
    <p:extLst>
      <p:ext uri="{BB962C8B-B14F-4D97-AF65-F5344CB8AC3E}">
        <p14:creationId xmlns:p14="http://schemas.microsoft.com/office/powerpoint/2010/main" val="31319806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Theological Explanation</a:t>
            </a:r>
          </a:p>
        </p:txBody>
      </p:sp>
      <p:sp>
        <p:nvSpPr>
          <p:cNvPr id="3" name="Content Placeholder 2"/>
          <p:cNvSpPr>
            <a:spLocks noGrp="1"/>
          </p:cNvSpPr>
          <p:nvPr>
            <p:ph idx="1"/>
          </p:nvPr>
        </p:nvSpPr>
        <p:spPr/>
        <p:txBody>
          <a:bodyPr>
            <a:normAutofit fontScale="92500"/>
          </a:bodyPr>
          <a:lstStyle/>
          <a:p>
            <a:r>
              <a:rPr lang="en-US" dirty="0"/>
              <a:t>the primary explanatory entities are supernatural ones beyond the reach of science, such as gods, devils, angels, spirits, and souls;  </a:t>
            </a:r>
          </a:p>
          <a:p>
            <a:r>
              <a:rPr lang="en-US" dirty="0"/>
              <a:t>No need to tie the explanation to observations about natural details</a:t>
            </a:r>
          </a:p>
          <a:p>
            <a:r>
              <a:rPr lang="en-US" dirty="0"/>
              <a:t>many cultures worldwide have different accounts of how one or more deities brought the Earth and the living things on it into existence.</a:t>
            </a:r>
          </a:p>
          <a:p>
            <a:endParaRPr lang="en-US" dirty="0"/>
          </a:p>
        </p:txBody>
      </p:sp>
    </p:spTree>
    <p:extLst>
      <p:ext uri="{BB962C8B-B14F-4D97-AF65-F5344CB8AC3E}">
        <p14:creationId xmlns:p14="http://schemas.microsoft.com/office/powerpoint/2010/main" val="36280234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sz="4000" b="1" dirty="0"/>
              <a:t>Fire: Theological Explanation</a:t>
            </a:r>
          </a:p>
        </p:txBody>
      </p:sp>
      <p:pic>
        <p:nvPicPr>
          <p:cNvPr id="4" name="Content Placeholder 3"/>
          <p:cNvPicPr>
            <a:picLocks noGrp="1" noChangeAspect="1"/>
          </p:cNvPicPr>
          <p:nvPr>
            <p:ph idx="1"/>
          </p:nvPr>
        </p:nvPicPr>
        <p:blipFill>
          <a:blip r:embed="rId3"/>
          <a:stretch>
            <a:fillRect/>
          </a:stretch>
        </p:blipFill>
        <p:spPr>
          <a:xfrm>
            <a:off x="5599297" y="1107851"/>
            <a:ext cx="3156446" cy="4525963"/>
          </a:xfrm>
          <a:prstGeom prst="rect">
            <a:avLst/>
          </a:prstGeom>
        </p:spPr>
      </p:pic>
      <p:sp>
        <p:nvSpPr>
          <p:cNvPr id="6" name="Rectangle 5"/>
          <p:cNvSpPr/>
          <p:nvPr/>
        </p:nvSpPr>
        <p:spPr>
          <a:xfrm>
            <a:off x="533400" y="1234182"/>
            <a:ext cx="4860061" cy="4721292"/>
          </a:xfrm>
          <a:prstGeom prst="rect">
            <a:avLst/>
          </a:prstGeom>
        </p:spPr>
        <p:txBody>
          <a:bodyPr wrap="square">
            <a:spAutoFit/>
          </a:bodyPr>
          <a:lstStyle/>
          <a:p>
            <a:pPr marL="342900" lvl="0" indent="-342900">
              <a:spcBef>
                <a:spcPct val="20000"/>
              </a:spcBef>
              <a:buFont typeface="Arial" pitchFamily="34" charset="0"/>
              <a:buChar char="•"/>
            </a:pPr>
            <a:r>
              <a:rPr lang="en-US" sz="3200" dirty="0" smtClean="0">
                <a:solidFill>
                  <a:prstClr val="black"/>
                </a:solidFill>
              </a:rPr>
              <a:t>The god Zeus gave the task of creating man from water and earth to Prometheus</a:t>
            </a:r>
          </a:p>
          <a:p>
            <a:pPr marL="342900" lvl="0" indent="-342900">
              <a:spcBef>
                <a:spcPct val="20000"/>
              </a:spcBef>
              <a:buFont typeface="Arial" pitchFamily="34" charset="0"/>
              <a:buChar char="•"/>
            </a:pPr>
            <a:r>
              <a:rPr lang="en-US" sz="3200" dirty="0" smtClean="0">
                <a:solidFill>
                  <a:prstClr val="black"/>
                </a:solidFill>
              </a:rPr>
              <a:t>Prometheus empathized with his human creations and stole fire from the gods to give to mankind</a:t>
            </a:r>
          </a:p>
          <a:p>
            <a:pPr marL="342900" lvl="0" indent="-342900">
              <a:spcBef>
                <a:spcPct val="20000"/>
              </a:spcBef>
              <a:buFont typeface="Arial" pitchFamily="34" charset="0"/>
              <a:buChar char="•"/>
            </a:pPr>
            <a:endParaRPr lang="en-US" sz="3200" dirty="0" smtClean="0">
              <a:solidFill>
                <a:prstClr val="black"/>
              </a:solidFill>
            </a:endParaRPr>
          </a:p>
        </p:txBody>
      </p:sp>
      <p:sp>
        <p:nvSpPr>
          <p:cNvPr id="7" name="TextBox 6"/>
          <p:cNvSpPr txBox="1"/>
          <p:nvPr/>
        </p:nvSpPr>
        <p:spPr>
          <a:xfrm>
            <a:off x="297543" y="5724996"/>
            <a:ext cx="8458200" cy="1077218"/>
          </a:xfrm>
          <a:prstGeom prst="rect">
            <a:avLst/>
          </a:prstGeom>
          <a:noFill/>
        </p:spPr>
        <p:txBody>
          <a:bodyPr wrap="square" rtlCol="0">
            <a:spAutoFit/>
          </a:bodyPr>
          <a:lstStyle/>
          <a:p>
            <a:pPr marL="342900" indent="-342900">
              <a:spcBef>
                <a:spcPct val="20000"/>
              </a:spcBef>
              <a:buFont typeface="Arial" pitchFamily="34" charset="0"/>
              <a:buChar char="•"/>
            </a:pPr>
            <a:r>
              <a:rPr lang="en-US" sz="3200" dirty="0">
                <a:solidFill>
                  <a:prstClr val="black"/>
                </a:solidFill>
              </a:rPr>
              <a:t>Zeus punished Prometheus by chaining him to a rock so eagles could chew on his liver</a:t>
            </a:r>
          </a:p>
        </p:txBody>
      </p:sp>
    </p:spTree>
    <p:extLst>
      <p:ext uri="{BB962C8B-B14F-4D97-AF65-F5344CB8AC3E}">
        <p14:creationId xmlns:p14="http://schemas.microsoft.com/office/powerpoint/2010/main" val="4863700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Qualitative Explanation</a:t>
            </a:r>
          </a:p>
        </p:txBody>
      </p:sp>
      <p:sp>
        <p:nvSpPr>
          <p:cNvPr id="3" name="Content Placeholder 2"/>
          <p:cNvSpPr>
            <a:spLocks noGrp="1"/>
          </p:cNvSpPr>
          <p:nvPr>
            <p:ph idx="1"/>
          </p:nvPr>
        </p:nvSpPr>
        <p:spPr/>
        <p:txBody>
          <a:bodyPr>
            <a:normAutofit lnSpcReduction="10000"/>
          </a:bodyPr>
          <a:lstStyle/>
          <a:p>
            <a:r>
              <a:rPr lang="en-US" dirty="0" smtClean="0"/>
              <a:t>Explanations that reject supernatural </a:t>
            </a:r>
            <a:r>
              <a:rPr lang="en-US" dirty="0"/>
              <a:t>entities, but which postulate natural entities not far removed from what they are </a:t>
            </a:r>
            <a:r>
              <a:rPr lang="en-US" dirty="0" smtClean="0"/>
              <a:t>supposed </a:t>
            </a:r>
            <a:r>
              <a:rPr lang="en-US" dirty="0"/>
              <a:t>to </a:t>
            </a:r>
            <a:r>
              <a:rPr lang="en-US" dirty="0" smtClean="0"/>
              <a:t>explain</a:t>
            </a:r>
          </a:p>
          <a:p>
            <a:r>
              <a:rPr lang="en-US" dirty="0" smtClean="0"/>
              <a:t>It might seem as though observations are relevant, but they are often interpreted tautologically</a:t>
            </a:r>
          </a:p>
          <a:p>
            <a:pPr lvl="1"/>
            <a:r>
              <a:rPr lang="en-US" dirty="0" smtClean="0"/>
              <a:t>Living things have a “vital force” in them that creates life and which leaves the body upon death (aka “soul”)</a:t>
            </a:r>
            <a:endParaRPr lang="en-US" dirty="0"/>
          </a:p>
        </p:txBody>
      </p:sp>
    </p:spTree>
    <p:extLst>
      <p:ext uri="{BB962C8B-B14F-4D97-AF65-F5344CB8AC3E}">
        <p14:creationId xmlns:p14="http://schemas.microsoft.com/office/powerpoint/2010/main" val="17854822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stretch>
            <a:fillRect/>
          </a:stretch>
        </p:blipFill>
        <p:spPr>
          <a:xfrm>
            <a:off x="4924470" y="1752600"/>
            <a:ext cx="3967255" cy="3276600"/>
          </a:xfrm>
          <a:prstGeom prst="rect">
            <a:avLst/>
          </a:prstGeom>
        </p:spPr>
      </p:pic>
      <p:sp>
        <p:nvSpPr>
          <p:cNvPr id="2" name="Title 1"/>
          <p:cNvSpPr>
            <a:spLocks noGrp="1"/>
          </p:cNvSpPr>
          <p:nvPr>
            <p:ph type="title"/>
          </p:nvPr>
        </p:nvSpPr>
        <p:spPr>
          <a:xfrm>
            <a:off x="533400" y="0"/>
            <a:ext cx="8229600" cy="1143000"/>
          </a:xfrm>
        </p:spPr>
        <p:txBody>
          <a:bodyPr>
            <a:normAutofit/>
          </a:bodyPr>
          <a:lstStyle/>
          <a:p>
            <a:r>
              <a:rPr lang="en-US" sz="4000" b="1" dirty="0"/>
              <a:t>Fire: Qualitative Explanation</a:t>
            </a:r>
          </a:p>
        </p:txBody>
      </p:sp>
      <p:sp>
        <p:nvSpPr>
          <p:cNvPr id="6" name="Rectangle 5"/>
          <p:cNvSpPr/>
          <p:nvPr/>
        </p:nvSpPr>
        <p:spPr>
          <a:xfrm>
            <a:off x="277996" y="1157979"/>
            <a:ext cx="4860061" cy="4130361"/>
          </a:xfrm>
          <a:prstGeom prst="rect">
            <a:avLst/>
          </a:prstGeom>
        </p:spPr>
        <p:txBody>
          <a:bodyPr wrap="square">
            <a:spAutoFit/>
          </a:bodyPr>
          <a:lstStyle/>
          <a:p>
            <a:pPr marL="342900" lvl="0" indent="-342900">
              <a:spcBef>
                <a:spcPct val="20000"/>
              </a:spcBef>
              <a:buFont typeface="Arial" pitchFamily="34" charset="0"/>
              <a:buChar char="•"/>
            </a:pPr>
            <a:r>
              <a:rPr lang="en-US" sz="3200" dirty="0" smtClean="0">
                <a:solidFill>
                  <a:prstClr val="black"/>
                </a:solidFill>
              </a:rPr>
              <a:t>In Greek philosophy, fire is one of four fundamental elements or substances</a:t>
            </a:r>
          </a:p>
          <a:p>
            <a:pPr marL="342900" lvl="0" indent="-342900">
              <a:spcBef>
                <a:spcPct val="20000"/>
              </a:spcBef>
              <a:buFont typeface="Arial" pitchFamily="34" charset="0"/>
              <a:buChar char="•"/>
            </a:pPr>
            <a:r>
              <a:rPr lang="en-US" sz="3200" dirty="0" smtClean="0">
                <a:solidFill>
                  <a:prstClr val="black"/>
                </a:solidFill>
              </a:rPr>
              <a:t>Aristotle:  the most important property of “fire atoms” was that they were hot and dry</a:t>
            </a:r>
          </a:p>
        </p:txBody>
      </p:sp>
      <p:sp>
        <p:nvSpPr>
          <p:cNvPr id="8" name="TextBox 7"/>
          <p:cNvSpPr txBox="1"/>
          <p:nvPr/>
        </p:nvSpPr>
        <p:spPr>
          <a:xfrm>
            <a:off x="277996" y="5288340"/>
            <a:ext cx="8458200" cy="1569660"/>
          </a:xfrm>
          <a:prstGeom prst="rect">
            <a:avLst/>
          </a:prstGeom>
          <a:noFill/>
        </p:spPr>
        <p:txBody>
          <a:bodyPr wrap="square" rtlCol="0">
            <a:spAutoFit/>
          </a:bodyPr>
          <a:lstStyle/>
          <a:p>
            <a:pPr marL="342900" indent="-342900">
              <a:spcBef>
                <a:spcPct val="20000"/>
              </a:spcBef>
              <a:buFont typeface="Arial" pitchFamily="34" charset="0"/>
              <a:buChar char="•"/>
            </a:pPr>
            <a:r>
              <a:rPr lang="en-US" sz="3200" dirty="0" smtClean="0">
                <a:solidFill>
                  <a:prstClr val="black"/>
                </a:solidFill>
              </a:rPr>
              <a:t>Fire is also a fundamental substance in traditional Indian religions with the same qualitative arguments</a:t>
            </a:r>
            <a:endParaRPr lang="en-US" sz="3200" dirty="0">
              <a:solidFill>
                <a:prstClr val="black"/>
              </a:solidFill>
            </a:endParaRPr>
          </a:p>
        </p:txBody>
      </p:sp>
    </p:spTree>
    <p:extLst>
      <p:ext uri="{BB962C8B-B14F-4D97-AF65-F5344CB8AC3E}">
        <p14:creationId xmlns:p14="http://schemas.microsoft.com/office/powerpoint/2010/main" val="18618257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Mechanistic Explanation</a:t>
            </a:r>
          </a:p>
        </p:txBody>
      </p:sp>
      <p:sp>
        <p:nvSpPr>
          <p:cNvPr id="3" name="Content Placeholder 2"/>
          <p:cNvSpPr>
            <a:spLocks noGrp="1"/>
          </p:cNvSpPr>
          <p:nvPr>
            <p:ph idx="1"/>
          </p:nvPr>
        </p:nvSpPr>
        <p:spPr>
          <a:xfrm>
            <a:off x="228600" y="1143000"/>
            <a:ext cx="8686800" cy="4525963"/>
          </a:xfrm>
        </p:spPr>
        <p:txBody>
          <a:bodyPr>
            <a:noAutofit/>
          </a:bodyPr>
          <a:lstStyle/>
          <a:p>
            <a:r>
              <a:rPr lang="en-US" dirty="0"/>
              <a:t>Explanations consist of identifying systems of </a:t>
            </a:r>
            <a:r>
              <a:rPr lang="en-US" dirty="0" smtClean="0"/>
              <a:t>discrete interacting </a:t>
            </a:r>
            <a:r>
              <a:rPr lang="en-US" dirty="0"/>
              <a:t>parts that produce observable </a:t>
            </a:r>
            <a:r>
              <a:rPr lang="en-US" dirty="0" smtClean="0"/>
              <a:t>changes</a:t>
            </a:r>
            <a:endParaRPr lang="en-US" dirty="0"/>
          </a:p>
          <a:p>
            <a:r>
              <a:rPr lang="en-US" dirty="0"/>
              <a:t>Mechanistic explanation evolved with the understanding of the human biology </a:t>
            </a:r>
            <a:r>
              <a:rPr lang="en-US" dirty="0" smtClean="0"/>
              <a:t>(dissection, body </a:t>
            </a:r>
            <a:r>
              <a:rPr lang="en-US" dirty="0"/>
              <a:t>parts and systems) and </a:t>
            </a:r>
            <a:r>
              <a:rPr lang="en-US" dirty="0" smtClean="0"/>
              <a:t>especially with </a:t>
            </a:r>
            <a:r>
              <a:rPr lang="en-US" dirty="0"/>
              <a:t>the invention of more complex machines</a:t>
            </a:r>
          </a:p>
          <a:p>
            <a:r>
              <a:rPr lang="en-US" dirty="0"/>
              <a:t>Mechanical machines were especially important in enabling more complex explanations of natural </a:t>
            </a:r>
            <a:r>
              <a:rPr lang="en-US" dirty="0" smtClean="0"/>
              <a:t>phenomena</a:t>
            </a:r>
            <a:endParaRPr lang="en-US" dirty="0"/>
          </a:p>
        </p:txBody>
      </p:sp>
      <p:pic>
        <p:nvPicPr>
          <p:cNvPr id="4" name="Picture 3"/>
          <p:cNvPicPr>
            <a:picLocks noChangeAspect="1"/>
          </p:cNvPicPr>
          <p:nvPr/>
        </p:nvPicPr>
        <p:blipFill>
          <a:blip r:embed="rId3"/>
          <a:stretch>
            <a:fillRect/>
          </a:stretch>
        </p:blipFill>
        <p:spPr>
          <a:xfrm>
            <a:off x="228600" y="18143"/>
            <a:ext cx="865707" cy="865707"/>
          </a:xfrm>
          <a:prstGeom prst="rect">
            <a:avLst/>
          </a:prstGeom>
        </p:spPr>
      </p:pic>
    </p:spTree>
    <p:extLst>
      <p:ext uri="{BB962C8B-B14F-4D97-AF65-F5344CB8AC3E}">
        <p14:creationId xmlns:p14="http://schemas.microsoft.com/office/powerpoint/2010/main" val="3722495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7" y="29029"/>
            <a:ext cx="9144000" cy="1143000"/>
          </a:xfrm>
        </p:spPr>
        <p:txBody>
          <a:bodyPr>
            <a:noAutofit/>
          </a:bodyPr>
          <a:lstStyle/>
          <a:p>
            <a:r>
              <a:rPr lang="en-US" b="1" dirty="0"/>
              <a:t>What Is Causing Treda’s Symptoms?</a:t>
            </a:r>
          </a:p>
        </p:txBody>
      </p:sp>
      <p:sp>
        <p:nvSpPr>
          <p:cNvPr id="3" name="Content Placeholder 2"/>
          <p:cNvSpPr>
            <a:spLocks noGrp="1"/>
          </p:cNvSpPr>
          <p:nvPr>
            <p:ph idx="1"/>
          </p:nvPr>
        </p:nvSpPr>
        <p:spPr>
          <a:xfrm>
            <a:off x="609600" y="1295400"/>
            <a:ext cx="8229600" cy="4525963"/>
          </a:xfrm>
        </p:spPr>
        <p:txBody>
          <a:bodyPr>
            <a:normAutofit fontScale="92500" lnSpcReduction="10000"/>
          </a:bodyPr>
          <a:lstStyle/>
          <a:p>
            <a:pPr marL="0" indent="0">
              <a:buNone/>
            </a:pPr>
            <a:r>
              <a:rPr lang="en-US" dirty="0" smtClean="0"/>
              <a:t>#1 – Trichet’s Syndrome – is sufficient to explain both sore minttels and purple spots</a:t>
            </a:r>
          </a:p>
          <a:p>
            <a:pPr marL="0" indent="0">
              <a:buNone/>
            </a:pPr>
            <a:r>
              <a:rPr lang="en-US" dirty="0" smtClean="0"/>
              <a:t>#2 – Morad’s disease – can’t be correct because it can’t explain why Treda has purple spots</a:t>
            </a:r>
          </a:p>
          <a:p>
            <a:pPr marL="0" indent="0">
              <a:buNone/>
            </a:pPr>
            <a:r>
              <a:rPr lang="en-US" dirty="0" smtClean="0"/>
              <a:t>#3 – Humel infection – can’t be correct </a:t>
            </a:r>
          </a:p>
          <a:p>
            <a:pPr marL="0" indent="0">
              <a:buNone/>
            </a:pPr>
            <a:r>
              <a:rPr lang="en-US" dirty="0" smtClean="0"/>
              <a:t>#4 – Trichet and Morad together - explains both</a:t>
            </a:r>
          </a:p>
          <a:p>
            <a:pPr marL="0" indent="0">
              <a:buNone/>
            </a:pPr>
            <a:r>
              <a:rPr lang="en-US" dirty="0" smtClean="0"/>
              <a:t>#5 – Trichet and Humel together – explains both</a:t>
            </a:r>
          </a:p>
          <a:p>
            <a:pPr marL="0" indent="0">
              <a:buNone/>
            </a:pPr>
            <a:r>
              <a:rPr lang="en-US" dirty="0" smtClean="0"/>
              <a:t>#6  -  Morad and Humel together – explains both</a:t>
            </a:r>
          </a:p>
          <a:p>
            <a:pPr marL="0" indent="0">
              <a:buNone/>
            </a:pPr>
            <a:r>
              <a:rPr lang="en-US" dirty="0" smtClean="0"/>
              <a:t>#7 – All three together – explains both symptoms</a:t>
            </a:r>
            <a:endParaRPr lang="en-US" dirty="0"/>
          </a:p>
        </p:txBody>
      </p:sp>
      <p:sp>
        <p:nvSpPr>
          <p:cNvPr id="4" name="TextBox 3"/>
          <p:cNvSpPr txBox="1"/>
          <p:nvPr/>
        </p:nvSpPr>
        <p:spPr>
          <a:xfrm>
            <a:off x="449943" y="5635900"/>
            <a:ext cx="8229600" cy="1200329"/>
          </a:xfrm>
          <a:prstGeom prst="rect">
            <a:avLst/>
          </a:prstGeom>
          <a:noFill/>
        </p:spPr>
        <p:txBody>
          <a:bodyPr wrap="square" rtlCol="0">
            <a:spAutoFit/>
          </a:bodyPr>
          <a:lstStyle/>
          <a:p>
            <a:r>
              <a:rPr lang="en-US" sz="3600" i="1" dirty="0" smtClean="0">
                <a:solidFill>
                  <a:srgbClr val="FF0000"/>
                </a:solidFill>
              </a:rPr>
              <a:t>#1, 4, 5, 6, and 7 are correct but 96% of people choose #1.  Why?</a:t>
            </a:r>
            <a:endParaRPr lang="en-US" sz="3600" i="1" dirty="0">
              <a:solidFill>
                <a:srgbClr val="FF0000"/>
              </a:solidFill>
            </a:endParaRPr>
          </a:p>
        </p:txBody>
      </p:sp>
    </p:spTree>
    <p:extLst>
      <p:ext uri="{BB962C8B-B14F-4D97-AF65-F5344CB8AC3E}">
        <p14:creationId xmlns:p14="http://schemas.microsoft.com/office/powerpoint/2010/main" val="1440593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581400"/>
            <a:ext cx="4724400" cy="313784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1371" y="3603090"/>
            <a:ext cx="4691743" cy="311615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1114" y="381000"/>
            <a:ext cx="4572000" cy="3036627"/>
          </a:xfrm>
          <a:prstGeom prst="rect">
            <a:avLst/>
          </a:prstGeom>
        </p:spPr>
      </p:pic>
      <p:sp>
        <p:nvSpPr>
          <p:cNvPr id="5" name="TextBox 4"/>
          <p:cNvSpPr txBox="1"/>
          <p:nvPr/>
        </p:nvSpPr>
        <p:spPr>
          <a:xfrm>
            <a:off x="457200" y="152400"/>
            <a:ext cx="3200400" cy="3108543"/>
          </a:xfrm>
          <a:prstGeom prst="rect">
            <a:avLst/>
          </a:prstGeom>
          <a:noFill/>
        </p:spPr>
        <p:txBody>
          <a:bodyPr wrap="square" rtlCol="0">
            <a:spAutoFit/>
          </a:bodyPr>
          <a:lstStyle/>
          <a:p>
            <a:r>
              <a:rPr lang="en-US" sz="2800" dirty="0" smtClean="0">
                <a:latin typeface="+mj-lt"/>
              </a:rPr>
              <a:t>Calculating Machine (right)</a:t>
            </a:r>
          </a:p>
          <a:p>
            <a:r>
              <a:rPr lang="en-US" sz="2800" dirty="0" smtClean="0">
                <a:latin typeface="+mj-lt"/>
              </a:rPr>
              <a:t/>
            </a:r>
            <a:br>
              <a:rPr lang="en-US" sz="2800" dirty="0" smtClean="0">
                <a:latin typeface="+mj-lt"/>
              </a:rPr>
            </a:br>
            <a:r>
              <a:rPr lang="en-US" sz="2800" dirty="0" smtClean="0">
                <a:latin typeface="+mj-lt"/>
              </a:rPr>
              <a:t>Clock (below)</a:t>
            </a:r>
          </a:p>
          <a:p>
            <a:endParaRPr lang="en-US" sz="2800" dirty="0">
              <a:latin typeface="+mj-lt"/>
            </a:endParaRPr>
          </a:p>
          <a:p>
            <a:r>
              <a:rPr lang="en-US" sz="2800" dirty="0" smtClean="0">
                <a:latin typeface="+mj-lt"/>
              </a:rPr>
              <a:t>Programmable loom (lower right)</a:t>
            </a:r>
            <a:endParaRPr lang="en-US" sz="2800" dirty="0">
              <a:latin typeface="+mj-lt"/>
            </a:endParaRPr>
          </a:p>
        </p:txBody>
      </p:sp>
    </p:spTree>
    <p:extLst>
      <p:ext uri="{BB962C8B-B14F-4D97-AF65-F5344CB8AC3E}">
        <p14:creationId xmlns:p14="http://schemas.microsoft.com/office/powerpoint/2010/main" val="21887802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sz="4000" b="1" dirty="0"/>
              <a:t>Fire: Mechanistic Explanation</a:t>
            </a:r>
          </a:p>
        </p:txBody>
      </p:sp>
      <p:sp>
        <p:nvSpPr>
          <p:cNvPr id="6" name="Rectangle 5"/>
          <p:cNvSpPr/>
          <p:nvPr/>
        </p:nvSpPr>
        <p:spPr>
          <a:xfrm>
            <a:off x="-1" y="4739400"/>
            <a:ext cx="8991601" cy="1902059"/>
          </a:xfrm>
          <a:prstGeom prst="rect">
            <a:avLst/>
          </a:prstGeom>
        </p:spPr>
        <p:txBody>
          <a:bodyPr wrap="square">
            <a:spAutoFit/>
          </a:bodyPr>
          <a:lstStyle/>
          <a:p>
            <a:pPr marL="342900" lvl="0" indent="-342900">
              <a:spcBef>
                <a:spcPct val="20000"/>
              </a:spcBef>
              <a:buFont typeface="Arial" pitchFamily="34" charset="0"/>
              <a:buChar char="•"/>
            </a:pPr>
            <a:r>
              <a:rPr lang="en-US" sz="2800" dirty="0" smtClean="0">
                <a:solidFill>
                  <a:prstClr val="black"/>
                </a:solidFill>
              </a:rPr>
              <a:t>The reaction begins when the fuel reaches its ignition temperature</a:t>
            </a:r>
          </a:p>
          <a:p>
            <a:pPr marL="342900" lvl="0" indent="-342900">
              <a:spcBef>
                <a:spcPct val="20000"/>
              </a:spcBef>
              <a:buFont typeface="Arial" pitchFamily="34" charset="0"/>
              <a:buChar char="•"/>
            </a:pPr>
            <a:r>
              <a:rPr lang="en-US" sz="2800" dirty="0" smtClean="0">
                <a:solidFill>
                  <a:prstClr val="black"/>
                </a:solidFill>
              </a:rPr>
              <a:t>The heat released by oxidation sustains and grows the fire and can be controlled by careful fuel management </a:t>
            </a:r>
          </a:p>
        </p:txBody>
      </p:sp>
      <p:pic>
        <p:nvPicPr>
          <p:cNvPr id="5" name="Picture 4"/>
          <p:cNvPicPr>
            <a:picLocks noChangeAspect="1"/>
          </p:cNvPicPr>
          <p:nvPr/>
        </p:nvPicPr>
        <p:blipFill>
          <a:blip r:embed="rId3"/>
          <a:stretch>
            <a:fillRect/>
          </a:stretch>
        </p:blipFill>
        <p:spPr>
          <a:xfrm>
            <a:off x="3193368" y="1157514"/>
            <a:ext cx="5613776" cy="1698168"/>
          </a:xfrm>
          <a:prstGeom prst="rect">
            <a:avLst/>
          </a:prstGeom>
        </p:spPr>
      </p:pic>
      <p:pic>
        <p:nvPicPr>
          <p:cNvPr id="7" name="Picture 6"/>
          <p:cNvPicPr>
            <a:picLocks noChangeAspect="1"/>
          </p:cNvPicPr>
          <p:nvPr/>
        </p:nvPicPr>
        <p:blipFill>
          <a:blip r:embed="rId4"/>
          <a:stretch>
            <a:fillRect/>
          </a:stretch>
        </p:blipFill>
        <p:spPr>
          <a:xfrm>
            <a:off x="3193368" y="3048000"/>
            <a:ext cx="5591403" cy="1691400"/>
          </a:xfrm>
          <a:prstGeom prst="rect">
            <a:avLst/>
          </a:prstGeom>
        </p:spPr>
      </p:pic>
      <p:sp>
        <p:nvSpPr>
          <p:cNvPr id="11" name="TextBox 10"/>
          <p:cNvSpPr txBox="1"/>
          <p:nvPr/>
        </p:nvSpPr>
        <p:spPr>
          <a:xfrm>
            <a:off x="0" y="1278285"/>
            <a:ext cx="3048000"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prstClr val="black"/>
                </a:solidFill>
              </a:rPr>
              <a:t>Fire is rapid oxidation, a chemical reaction between oxygen and some kind of fuel</a:t>
            </a:r>
            <a:endParaRPr lang="en-US" dirty="0"/>
          </a:p>
        </p:txBody>
      </p:sp>
    </p:spTree>
    <p:extLst>
      <p:ext uri="{BB962C8B-B14F-4D97-AF65-F5344CB8AC3E}">
        <p14:creationId xmlns:p14="http://schemas.microsoft.com/office/powerpoint/2010/main" val="42277142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4000" b="1" dirty="0"/>
              <a:t>Mechanistic Explanation:  Advantages and Disadvantages</a:t>
            </a:r>
            <a:br>
              <a:rPr lang="en-US" sz="4000" b="1" dirty="0"/>
            </a:br>
            <a:endParaRPr lang="en-US" sz="4000" b="1" dirty="0"/>
          </a:p>
        </p:txBody>
      </p:sp>
      <p:sp>
        <p:nvSpPr>
          <p:cNvPr id="3" name="Content Placeholder 2"/>
          <p:cNvSpPr>
            <a:spLocks noGrp="1"/>
          </p:cNvSpPr>
          <p:nvPr>
            <p:ph idx="1"/>
          </p:nvPr>
        </p:nvSpPr>
        <p:spPr>
          <a:xfrm>
            <a:off x="228600" y="1600200"/>
            <a:ext cx="8686800" cy="4525963"/>
          </a:xfrm>
        </p:spPr>
        <p:txBody>
          <a:bodyPr>
            <a:noAutofit/>
          </a:bodyPr>
          <a:lstStyle/>
          <a:p>
            <a:pPr marL="0" indent="0">
              <a:buNone/>
            </a:pPr>
            <a:r>
              <a:rPr lang="en-US" dirty="0" smtClean="0"/>
              <a:t>+ Mechanistic explanations can be based on  or complementary to scientific laws that are grounded in physics, chemistry, or other “hard” sciences</a:t>
            </a:r>
          </a:p>
          <a:p>
            <a:pPr marL="0" indent="0">
              <a:buNone/>
            </a:pPr>
            <a:r>
              <a:rPr lang="en-US" dirty="0" smtClean="0"/>
              <a:t>+ If you understand the mechanism, you can perform causal reasoning about the system without ever observing it in operation</a:t>
            </a:r>
          </a:p>
          <a:p>
            <a:pPr marL="0" indent="0">
              <a:buNone/>
            </a:pPr>
            <a:r>
              <a:rPr lang="en-US" dirty="0" smtClean="0"/>
              <a:t>- Mechanistic explanations often conflict with theological ones that are emotionally more satisfying</a:t>
            </a:r>
            <a:endParaRPr lang="en-US" dirty="0"/>
          </a:p>
        </p:txBody>
      </p:sp>
    </p:spTree>
    <p:extLst>
      <p:ext uri="{BB962C8B-B14F-4D97-AF65-F5344CB8AC3E}">
        <p14:creationId xmlns:p14="http://schemas.microsoft.com/office/powerpoint/2010/main" val="32057734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b="1" dirty="0"/>
              <a:t>Conceptual Change in Science in terms of Knowledge Representation</a:t>
            </a:r>
            <a:r>
              <a:rPr lang="en-US" dirty="0" smtClean="0"/>
              <a:t/>
            </a:r>
            <a:br>
              <a:rPr lang="en-US" dirty="0" smtClean="0"/>
            </a:br>
            <a:endParaRPr lang="en-US" dirty="0"/>
          </a:p>
        </p:txBody>
      </p:sp>
      <p:sp>
        <p:nvSpPr>
          <p:cNvPr id="3" name="Content Placeholder 2"/>
          <p:cNvSpPr>
            <a:spLocks noGrp="1"/>
          </p:cNvSpPr>
          <p:nvPr>
            <p:ph idx="1"/>
          </p:nvPr>
        </p:nvSpPr>
        <p:spPr>
          <a:xfrm>
            <a:off x="228600" y="1600200"/>
            <a:ext cx="8686800" cy="4525963"/>
          </a:xfrm>
        </p:spPr>
        <p:txBody>
          <a:bodyPr>
            <a:noAutofit/>
          </a:bodyPr>
          <a:lstStyle/>
          <a:p>
            <a:r>
              <a:rPr lang="en-US" dirty="0" smtClean="0"/>
              <a:t>Scientific explanation proceeds at different rates… some is relatively simple, incrementally addition of facts and concepts</a:t>
            </a:r>
          </a:p>
          <a:p>
            <a:r>
              <a:rPr lang="en-US" dirty="0" smtClean="0"/>
              <a:t>Other changes are discontinuous and highly disruptive</a:t>
            </a:r>
          </a:p>
          <a:p>
            <a:r>
              <a:rPr lang="en-US" dirty="0" smtClean="0"/>
              <a:t>These different degrees of change can be distinguished in terms of changes to the semantic structure or ontology of a scientific domain</a:t>
            </a:r>
            <a:endParaRPr lang="en-US" b="1" dirty="0"/>
          </a:p>
        </p:txBody>
      </p:sp>
      <p:pic>
        <p:nvPicPr>
          <p:cNvPr id="4" name="Picture 3"/>
          <p:cNvPicPr>
            <a:picLocks noChangeAspect="1"/>
          </p:cNvPicPr>
          <p:nvPr/>
        </p:nvPicPr>
        <p:blipFill>
          <a:blip r:embed="rId3"/>
          <a:stretch>
            <a:fillRect/>
          </a:stretch>
        </p:blipFill>
        <p:spPr>
          <a:xfrm>
            <a:off x="24346" y="162993"/>
            <a:ext cx="865707" cy="865707"/>
          </a:xfrm>
          <a:prstGeom prst="rect">
            <a:avLst/>
          </a:prstGeom>
        </p:spPr>
      </p:pic>
    </p:spTree>
    <p:extLst>
      <p:ext uri="{BB962C8B-B14F-4D97-AF65-F5344CB8AC3E}">
        <p14:creationId xmlns:p14="http://schemas.microsoft.com/office/powerpoint/2010/main" val="36297102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3130"/>
            <a:ext cx="8229600" cy="1143000"/>
          </a:xfrm>
        </p:spPr>
        <p:txBody>
          <a:bodyPr/>
          <a:lstStyle/>
          <a:p>
            <a:r>
              <a:rPr lang="en-US" b="1" dirty="0" smtClean="0"/>
              <a:t>Degrees of Conceptual Change</a:t>
            </a:r>
            <a:endParaRPr lang="en-US" b="1" dirty="0"/>
          </a:p>
        </p:txBody>
      </p:sp>
      <p:sp>
        <p:nvSpPr>
          <p:cNvPr id="3" name="Content Placeholder 2"/>
          <p:cNvSpPr>
            <a:spLocks noGrp="1"/>
          </p:cNvSpPr>
          <p:nvPr>
            <p:ph idx="1"/>
          </p:nvPr>
        </p:nvSpPr>
        <p:spPr>
          <a:xfrm>
            <a:off x="228600" y="990600"/>
            <a:ext cx="8915400" cy="5867400"/>
          </a:xfrm>
        </p:spPr>
        <p:txBody>
          <a:bodyPr>
            <a:normAutofit fontScale="92500" lnSpcReduction="20000"/>
          </a:bodyPr>
          <a:lstStyle/>
          <a:p>
            <a:pPr marL="514350" indent="-514350">
              <a:buAutoNum type="arabicParenR"/>
            </a:pPr>
            <a:r>
              <a:rPr lang="en-US" dirty="0" smtClean="0"/>
              <a:t>Learning about a new instance of a concept</a:t>
            </a:r>
          </a:p>
          <a:p>
            <a:pPr marL="514350" indent="-514350">
              <a:buAutoNum type="arabicParenR"/>
            </a:pPr>
            <a:r>
              <a:rPr lang="en-US" dirty="0" smtClean="0"/>
              <a:t>Learning a new weak rule about some fact</a:t>
            </a:r>
          </a:p>
          <a:p>
            <a:pPr marL="514350" indent="-514350">
              <a:buAutoNum type="arabicParenR"/>
            </a:pPr>
            <a:r>
              <a:rPr lang="en-US" dirty="0" smtClean="0"/>
              <a:t>Learning a new strong rule useful in problem solving and explanation</a:t>
            </a:r>
          </a:p>
          <a:p>
            <a:pPr marL="514350" indent="-514350">
              <a:buAutoNum type="arabicParenR"/>
            </a:pPr>
            <a:r>
              <a:rPr lang="en-US" dirty="0" smtClean="0"/>
              <a:t>Learning new part-whole relation (adding a hyponym)</a:t>
            </a:r>
          </a:p>
          <a:p>
            <a:pPr marL="514350" indent="-514350">
              <a:buAutoNum type="arabicParenR"/>
            </a:pPr>
            <a:r>
              <a:rPr lang="en-US" dirty="0" smtClean="0"/>
              <a:t>Learning a new kind-relation (splitting a hypernym)</a:t>
            </a:r>
          </a:p>
          <a:p>
            <a:pPr marL="514350" indent="-514350">
              <a:buAutoNum type="arabicParenR"/>
            </a:pPr>
            <a:r>
              <a:rPr lang="en-US" dirty="0" smtClean="0"/>
              <a:t>Adding a new concept</a:t>
            </a:r>
          </a:p>
          <a:p>
            <a:pPr marL="514350" indent="-514350">
              <a:buAutoNum type="arabicParenR"/>
            </a:pPr>
            <a:r>
              <a:rPr lang="en-US" dirty="0" smtClean="0"/>
              <a:t>Merging two hypernyms</a:t>
            </a:r>
          </a:p>
          <a:p>
            <a:pPr marL="514350" indent="-514350">
              <a:buAutoNum type="arabicParenR"/>
            </a:pPr>
            <a:r>
              <a:rPr lang="en-US" dirty="0" smtClean="0"/>
              <a:t>Branch jumping – moving a concept to another part of the semantic taxonomy</a:t>
            </a:r>
          </a:p>
          <a:p>
            <a:pPr marL="514350" indent="-514350">
              <a:buAutoNum type="arabicParenR"/>
            </a:pPr>
            <a:r>
              <a:rPr lang="en-US" dirty="0" smtClean="0"/>
              <a:t>Tree switching – changing the organizing principle embodied in a semantic taxonomy</a:t>
            </a:r>
          </a:p>
        </p:txBody>
      </p:sp>
      <p:pic>
        <p:nvPicPr>
          <p:cNvPr id="4" name="Picture 3"/>
          <p:cNvPicPr>
            <a:picLocks noChangeAspect="1"/>
          </p:cNvPicPr>
          <p:nvPr/>
        </p:nvPicPr>
        <p:blipFill>
          <a:blip r:embed="rId3"/>
          <a:stretch>
            <a:fillRect/>
          </a:stretch>
        </p:blipFill>
        <p:spPr>
          <a:xfrm>
            <a:off x="202096" y="33130"/>
            <a:ext cx="865707" cy="865707"/>
          </a:xfrm>
          <a:prstGeom prst="rect">
            <a:avLst/>
          </a:prstGeom>
        </p:spPr>
      </p:pic>
    </p:spTree>
    <p:extLst>
      <p:ext uri="{BB962C8B-B14F-4D97-AF65-F5344CB8AC3E}">
        <p14:creationId xmlns:p14="http://schemas.microsoft.com/office/powerpoint/2010/main" val="16478065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76600" y="609600"/>
            <a:ext cx="5726517" cy="5745293"/>
          </a:xfrm>
          <a:prstGeom prst="rect">
            <a:avLst/>
          </a:prstGeom>
        </p:spPr>
      </p:pic>
      <p:sp>
        <p:nvSpPr>
          <p:cNvPr id="3" name="TextBox 2"/>
          <p:cNvSpPr txBox="1"/>
          <p:nvPr/>
        </p:nvSpPr>
        <p:spPr>
          <a:xfrm>
            <a:off x="399142" y="359896"/>
            <a:ext cx="2832100" cy="7109639"/>
          </a:xfrm>
          <a:prstGeom prst="rect">
            <a:avLst/>
          </a:prstGeom>
          <a:noFill/>
        </p:spPr>
        <p:txBody>
          <a:bodyPr wrap="square" rtlCol="0">
            <a:spAutoFit/>
          </a:bodyPr>
          <a:lstStyle/>
          <a:p>
            <a:endParaRPr lang="en-US" dirty="0"/>
          </a:p>
          <a:p>
            <a:endParaRPr lang="en-US" dirty="0" smtClean="0"/>
          </a:p>
          <a:p>
            <a:r>
              <a:rPr lang="en-US" sz="2800" dirty="0" smtClean="0"/>
              <a:t>“Branch Jumping”-  reclassifying people as animals</a:t>
            </a:r>
          </a:p>
          <a:p>
            <a:endParaRPr lang="en-US" sz="2800" dirty="0"/>
          </a:p>
          <a:p>
            <a:r>
              <a:rPr lang="en-US" sz="2800" dirty="0" smtClean="0"/>
              <a:t>“Tree Switching” – changing the organizational principle of the tree of life to be evolutionary rather than morphological</a:t>
            </a:r>
            <a:endParaRPr lang="en-US" sz="2800" dirty="0"/>
          </a:p>
          <a:p>
            <a:endParaRPr lang="en-US" sz="2800" dirty="0" smtClean="0"/>
          </a:p>
          <a:p>
            <a:r>
              <a:rPr lang="en-US" sz="2800" dirty="0" smtClean="0"/>
              <a:t> </a:t>
            </a:r>
            <a:endParaRPr lang="en-US" sz="2800" dirty="0"/>
          </a:p>
        </p:txBody>
      </p:sp>
      <p:sp>
        <p:nvSpPr>
          <p:cNvPr id="4" name="TextBox 3"/>
          <p:cNvSpPr txBox="1"/>
          <p:nvPr/>
        </p:nvSpPr>
        <p:spPr>
          <a:xfrm>
            <a:off x="529771" y="0"/>
            <a:ext cx="8317317" cy="646331"/>
          </a:xfrm>
          <a:prstGeom prst="rect">
            <a:avLst/>
          </a:prstGeom>
          <a:noFill/>
        </p:spPr>
        <p:txBody>
          <a:bodyPr wrap="square" rtlCol="0">
            <a:spAutoFit/>
          </a:bodyPr>
          <a:lstStyle/>
          <a:p>
            <a:r>
              <a:rPr lang="en-US" sz="3600" b="1" dirty="0">
                <a:latin typeface="+mj-lt"/>
              </a:rPr>
              <a:t>Darwin’s Radical Conceptual Changes</a:t>
            </a:r>
          </a:p>
        </p:txBody>
      </p:sp>
    </p:spTree>
    <p:extLst>
      <p:ext uri="{BB962C8B-B14F-4D97-AF65-F5344CB8AC3E}">
        <p14:creationId xmlns:p14="http://schemas.microsoft.com/office/powerpoint/2010/main" val="32706875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828800" y="228600"/>
            <a:ext cx="4594324" cy="1190997"/>
          </a:xfrm>
          <a:prstGeom prst="rect">
            <a:avLst/>
          </a:prstGeom>
        </p:spPr>
        <p:txBody>
          <a:bodyPr lIns="64291" tIns="32146" rIns="64291" bIns="32146"/>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400" b="1" dirty="0">
                <a:latin typeface="+mj-lt"/>
                <a:ea typeface="+mj-ea"/>
                <a:cs typeface="+mj-cs"/>
                <a:sym typeface="UC Berkeley OS Sign"/>
              </a:rPr>
              <a:t>Outline</a:t>
            </a:r>
          </a:p>
        </p:txBody>
      </p:sp>
      <p:sp>
        <p:nvSpPr>
          <p:cNvPr id="6" name="Rectangle 5"/>
          <p:cNvSpPr/>
          <p:nvPr/>
        </p:nvSpPr>
        <p:spPr>
          <a:xfrm>
            <a:off x="76200" y="774796"/>
            <a:ext cx="9067800" cy="3258102"/>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smtClean="0"/>
              <a:t>Causality {and, or, vs.} Explanation</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smtClean="0"/>
              <a:t>Causality in Philosophy</a:t>
            </a:r>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smtClean="0"/>
              <a:t>Issues and Implications in “the </a:t>
            </a:r>
            <a:r>
              <a:rPr lang="en-US" sz="3200" dirty="0"/>
              <a:t>Search for </a:t>
            </a:r>
            <a:r>
              <a:rPr lang="en-US" sz="3200" dirty="0" smtClean="0"/>
              <a:t>Meaning”</a:t>
            </a:r>
            <a:endParaRPr lang="en-US" sz="3200" dirty="0"/>
          </a:p>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smtClean="0"/>
              <a:t>Other Contexts for studying Causality and Explanation</a:t>
            </a:r>
          </a:p>
        </p:txBody>
      </p:sp>
      <p:sp>
        <p:nvSpPr>
          <p:cNvPr id="3" name="TextBox 2"/>
          <p:cNvSpPr txBox="1"/>
          <p:nvPr/>
        </p:nvSpPr>
        <p:spPr>
          <a:xfrm>
            <a:off x="76200" y="4217879"/>
            <a:ext cx="4876800" cy="2562240"/>
          </a:xfrm>
          <a:prstGeom prst="rect">
            <a:avLst/>
          </a:prstGeom>
          <a:noFill/>
        </p:spPr>
        <p:txBody>
          <a:bodyPr wrap="square" rtlCol="0">
            <a:spAutoFit/>
          </a:bodyPr>
          <a:lstStyle/>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Cognitive Development</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Social Psychology</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Religion</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Philosophy of Science</a:t>
            </a:r>
          </a:p>
        </p:txBody>
      </p:sp>
      <p:sp>
        <p:nvSpPr>
          <p:cNvPr id="5" name="TextBox 4"/>
          <p:cNvSpPr txBox="1"/>
          <p:nvPr/>
        </p:nvSpPr>
        <p:spPr>
          <a:xfrm>
            <a:off x="4800600" y="4214250"/>
            <a:ext cx="3581400" cy="1903085"/>
          </a:xfrm>
          <a:prstGeom prst="rect">
            <a:avLst/>
          </a:prstGeom>
          <a:noFill/>
        </p:spPr>
        <p:txBody>
          <a:bodyPr wrap="square" rtlCol="0">
            <a:spAutoFit/>
          </a:bodyPr>
          <a:lstStyle/>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smtClean="0"/>
              <a:t>Economics</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smtClean="0"/>
              <a:t>Legal </a:t>
            </a:r>
            <a:r>
              <a:rPr lang="en-US" sz="3200" dirty="0"/>
              <a:t>Reasoning</a:t>
            </a:r>
          </a:p>
          <a:p>
            <a:pPr marL="714366" lvl="1"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AI</a:t>
            </a:r>
          </a:p>
        </p:txBody>
      </p:sp>
    </p:spTree>
    <p:extLst>
      <p:ext uri="{BB962C8B-B14F-4D97-AF65-F5344CB8AC3E}">
        <p14:creationId xmlns:p14="http://schemas.microsoft.com/office/powerpoint/2010/main" val="32349895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229600" cy="5791200"/>
          </a:xfrm>
        </p:spPr>
        <p:txBody>
          <a:bodyPr>
            <a:normAutofit/>
          </a:bodyPr>
          <a:lstStyle/>
          <a:p>
            <a:pPr marL="0" indent="0">
              <a:buNone/>
            </a:pPr>
            <a:r>
              <a:rPr lang="en-US" dirty="0" smtClean="0"/>
              <a:t>“</a:t>
            </a:r>
            <a:r>
              <a:rPr lang="en-US" sz="3600" dirty="0" smtClean="0"/>
              <a:t>It </a:t>
            </a:r>
            <a:r>
              <a:rPr lang="en-US" sz="3600" dirty="0"/>
              <a:t>is somewhat surprising, given how central the idea of causality is to our daily lives, but there is simply no unified philosophical theory of what causes are, and no single foolproof computational method for finding them with absolute certainty</a:t>
            </a:r>
            <a:r>
              <a:rPr lang="en-US" dirty="0" smtClean="0"/>
              <a:t>.”</a:t>
            </a:r>
            <a:br>
              <a:rPr lang="en-US" dirty="0" smtClean="0"/>
            </a:br>
            <a:endParaRPr lang="en-US" dirty="0" smtClean="0"/>
          </a:p>
          <a:p>
            <a:pPr lvl="1"/>
            <a:r>
              <a:rPr lang="en-US" dirty="0"/>
              <a:t>Kleinberg, S. (2015). WHY: A Guide to Finding and Using Causes. </a:t>
            </a:r>
            <a:r>
              <a:rPr lang="en-US" dirty="0" smtClean="0"/>
              <a:t>Chapter </a:t>
            </a:r>
            <a:r>
              <a:rPr lang="en-US" dirty="0"/>
              <a:t>1</a:t>
            </a:r>
          </a:p>
        </p:txBody>
      </p:sp>
    </p:spTree>
    <p:extLst>
      <p:ext uri="{BB962C8B-B14F-4D97-AF65-F5344CB8AC3E}">
        <p14:creationId xmlns:p14="http://schemas.microsoft.com/office/powerpoint/2010/main" val="38926412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229600" cy="5791200"/>
          </a:xfrm>
        </p:spPr>
        <p:txBody>
          <a:bodyPr>
            <a:normAutofit/>
          </a:bodyPr>
          <a:lstStyle/>
          <a:p>
            <a:pPr marL="0" indent="0">
              <a:buNone/>
            </a:pPr>
            <a:r>
              <a:rPr lang="en-US" dirty="0" smtClean="0"/>
              <a:t>“</a:t>
            </a:r>
            <a:r>
              <a:rPr lang="en-US" sz="3600" dirty="0"/>
              <a:t>The question often boils down to whether we should see causes as a fundamental building block or force of the world (that can’t be further reduced to any other laws), or if this structure is something we impose</a:t>
            </a:r>
            <a:r>
              <a:rPr lang="en-US" dirty="0" smtClean="0"/>
              <a:t>.”</a:t>
            </a:r>
            <a:br>
              <a:rPr lang="en-US" dirty="0" smtClean="0"/>
            </a:br>
            <a:endParaRPr lang="en-US" dirty="0" smtClean="0"/>
          </a:p>
          <a:p>
            <a:pPr lvl="1"/>
            <a:r>
              <a:rPr lang="en-US" dirty="0"/>
              <a:t>Kleinberg, S. (2015). WHY: A Guide to Finding and Using Causes. </a:t>
            </a:r>
            <a:r>
              <a:rPr lang="en-US" dirty="0" smtClean="0"/>
              <a:t>Chapter </a:t>
            </a:r>
            <a:r>
              <a:rPr lang="en-US" dirty="0"/>
              <a:t>1</a:t>
            </a:r>
          </a:p>
        </p:txBody>
      </p:sp>
      <p:sp>
        <p:nvSpPr>
          <p:cNvPr id="2" name="TextBox 1"/>
          <p:cNvSpPr txBox="1"/>
          <p:nvPr/>
        </p:nvSpPr>
        <p:spPr>
          <a:xfrm>
            <a:off x="762000" y="5715000"/>
            <a:ext cx="7467600" cy="954107"/>
          </a:xfrm>
          <a:prstGeom prst="rect">
            <a:avLst/>
          </a:prstGeom>
          <a:noFill/>
        </p:spPr>
        <p:txBody>
          <a:bodyPr wrap="square" rtlCol="0">
            <a:spAutoFit/>
          </a:bodyPr>
          <a:lstStyle/>
          <a:p>
            <a:pPr algn="ctr"/>
            <a:r>
              <a:rPr lang="en-US" sz="2800" b="1" dirty="0" smtClean="0">
                <a:solidFill>
                  <a:srgbClr val="FF0000"/>
                </a:solidFill>
              </a:rPr>
              <a:t>Can you see why “causality” is relevant to sensemaking and organizing?</a:t>
            </a:r>
            <a:endParaRPr lang="en-US" sz="2800" b="1" dirty="0">
              <a:solidFill>
                <a:srgbClr val="FF0000"/>
              </a:solidFill>
            </a:endParaRPr>
          </a:p>
        </p:txBody>
      </p:sp>
    </p:spTree>
    <p:extLst>
      <p:ext uri="{BB962C8B-B14F-4D97-AF65-F5344CB8AC3E}">
        <p14:creationId xmlns:p14="http://schemas.microsoft.com/office/powerpoint/2010/main" val="41811232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3905</Words>
  <Application>Microsoft Office PowerPoint</Application>
  <PresentationFormat>On-screen Show (4:3)</PresentationFormat>
  <Paragraphs>399</Paragraphs>
  <Slides>65</Slides>
  <Notes>65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MS PGothic</vt:lpstr>
      <vt:lpstr>Arial</vt:lpstr>
      <vt:lpstr>Calibri</vt:lpstr>
      <vt:lpstr>UC Berkeley OS Sign</vt:lpstr>
      <vt:lpstr>Wingdings</vt:lpstr>
      <vt:lpstr>ヒラギノ角ゴ ProN W3</vt:lpstr>
      <vt:lpstr>Office Theme</vt:lpstr>
      <vt:lpstr>CogSci 190 “Sensemaking and Organizing” Spring 2019</vt:lpstr>
      <vt:lpstr>Where Does The Sun Go At Night?</vt:lpstr>
      <vt:lpstr>Why Does It Rain?</vt:lpstr>
      <vt:lpstr>Jane Gets Sick</vt:lpstr>
      <vt:lpstr>Diseases on Planet Zorg</vt:lpstr>
      <vt:lpstr>What Is Causing Treda’s Symptoms?</vt:lpstr>
      <vt:lpstr>PowerPoint Presentation</vt:lpstr>
      <vt:lpstr>PowerPoint Presentation</vt:lpstr>
      <vt:lpstr>PowerPoint Presentation</vt:lpstr>
      <vt:lpstr>What is a Cause?</vt:lpstr>
      <vt:lpstr>Causality {and, or, vs.} Explanation </vt:lpstr>
      <vt:lpstr>What Causes Causality?</vt:lpstr>
      <vt:lpstr>Causal Mechanisms</vt:lpstr>
      <vt:lpstr>Causality in Philosophy</vt:lpstr>
      <vt:lpstr>The Problem of Induction</vt:lpstr>
      <vt:lpstr>Hume:  How Do We Find Causes?</vt:lpstr>
      <vt:lpstr>Michotte’s Demonstrations</vt:lpstr>
      <vt:lpstr>Some Difficulties with  “Temporal Contiguity”</vt:lpstr>
      <vt:lpstr>Black  Swans</vt:lpstr>
      <vt:lpstr>The “Search for Meaning” (1)</vt:lpstr>
      <vt:lpstr>The Search for Meaning (2)</vt:lpstr>
      <vt:lpstr>The “Search for Meaning” (3)</vt:lpstr>
      <vt:lpstr>PowerPoint Presentation</vt:lpstr>
      <vt:lpstr>The “Search for Meaning” (4)</vt:lpstr>
      <vt:lpstr>PowerPoint Presentation</vt:lpstr>
      <vt:lpstr>The “Search for Meaning” (5)</vt:lpstr>
      <vt:lpstr>The “Search for Meaning” (6)</vt:lpstr>
      <vt:lpstr>PowerPoint Presentation</vt:lpstr>
      <vt:lpstr>Have You Ever Said?</vt:lpstr>
      <vt:lpstr>PowerPoint Presentation</vt:lpstr>
      <vt:lpstr>Teleology (1)</vt:lpstr>
      <vt:lpstr>Teleology (2)</vt:lpstr>
      <vt:lpstr>Promiscuous Teleology</vt:lpstr>
      <vt:lpstr>Natural Theology</vt:lpstr>
      <vt:lpstr>PowerPoint Presentation</vt:lpstr>
      <vt:lpstr>PowerPoint Presentation</vt:lpstr>
      <vt:lpstr>Karma</vt:lpstr>
      <vt:lpstr>Dharma</vt:lpstr>
      <vt:lpstr>Why We Need Causes (1)</vt:lpstr>
      <vt:lpstr>Why We Need Causes (2)</vt:lpstr>
      <vt:lpstr>PowerPoint Presentation</vt:lpstr>
      <vt:lpstr>Why We Need Causes (3)</vt:lpstr>
      <vt:lpstr>Why We Need Causes (4)</vt:lpstr>
      <vt:lpstr>Ineffective Interventions </vt:lpstr>
      <vt:lpstr>Unobservable Causality</vt:lpstr>
      <vt:lpstr>Counterfactuals</vt:lpstr>
      <vt:lpstr>Causal Attribution  (Shamu Question)</vt:lpstr>
      <vt:lpstr>Some Refinements About Attribution</vt:lpstr>
      <vt:lpstr>Causes and the Law</vt:lpstr>
      <vt:lpstr>Intentionality and the Law</vt:lpstr>
      <vt:lpstr>Causality {and,or,vs.} Probability</vt:lpstr>
      <vt:lpstr>Scientific Explanation</vt:lpstr>
      <vt:lpstr>PowerPoint Presentation</vt:lpstr>
      <vt:lpstr>Thagard:  Types of Scientific Explanation</vt:lpstr>
      <vt:lpstr>Theological Explanation</vt:lpstr>
      <vt:lpstr>Fire: Theological Explanation</vt:lpstr>
      <vt:lpstr>Qualitative Explanation</vt:lpstr>
      <vt:lpstr>Fire: Qualitative Explanation</vt:lpstr>
      <vt:lpstr>Mechanistic Explanation</vt:lpstr>
      <vt:lpstr>PowerPoint Presentation</vt:lpstr>
      <vt:lpstr>Fire: Mechanistic Explanation</vt:lpstr>
      <vt:lpstr>Mechanistic Explanation:  Advantages and Disadvantages </vt:lpstr>
      <vt:lpstr>Conceptual Change in Science in terms of Knowledge Representation </vt:lpstr>
      <vt:lpstr>Degrees of Conceptual Change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2017-10-26T16:02:22Z</dcterms:created>
  <dcterms:modified xsi:type="dcterms:W3CDTF">2019-03-12T18:23:58Z</dcterms:modified>
</cp:coreProperties>
</file>