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1"/>
  </p:notesMasterIdLst>
  <p:sldIdLst>
    <p:sldId id="422" r:id="rId2"/>
    <p:sldId id="365" r:id="rId3"/>
    <p:sldId id="366" r:id="rId4"/>
    <p:sldId id="316" r:id="rId5"/>
    <p:sldId id="302" r:id="rId6"/>
    <p:sldId id="318" r:id="rId7"/>
    <p:sldId id="321" r:id="rId8"/>
    <p:sldId id="433" r:id="rId9"/>
    <p:sldId id="381" r:id="rId10"/>
    <p:sldId id="370" r:id="rId11"/>
    <p:sldId id="369" r:id="rId12"/>
    <p:sldId id="431" r:id="rId13"/>
    <p:sldId id="435" r:id="rId14"/>
    <p:sldId id="432" r:id="rId15"/>
    <p:sldId id="406" r:id="rId16"/>
    <p:sldId id="383" r:id="rId17"/>
    <p:sldId id="384" r:id="rId18"/>
    <p:sldId id="418" r:id="rId19"/>
    <p:sldId id="386" r:id="rId20"/>
    <p:sldId id="388" r:id="rId21"/>
    <p:sldId id="425" r:id="rId22"/>
    <p:sldId id="426" r:id="rId23"/>
    <p:sldId id="427" r:id="rId24"/>
    <p:sldId id="428" r:id="rId25"/>
    <p:sldId id="429" r:id="rId26"/>
    <p:sldId id="430" r:id="rId27"/>
    <p:sldId id="389" r:id="rId28"/>
    <p:sldId id="390" r:id="rId29"/>
    <p:sldId id="398" r:id="rId30"/>
    <p:sldId id="399" r:id="rId31"/>
    <p:sldId id="400" r:id="rId32"/>
    <p:sldId id="401" r:id="rId33"/>
    <p:sldId id="403" r:id="rId34"/>
    <p:sldId id="396" r:id="rId35"/>
    <p:sldId id="405" r:id="rId36"/>
    <p:sldId id="352" r:id="rId37"/>
    <p:sldId id="410" r:id="rId38"/>
    <p:sldId id="420" r:id="rId39"/>
    <p:sldId id="434" r:id="rId40"/>
    <p:sldId id="353" r:id="rId41"/>
    <p:sldId id="349" r:id="rId42"/>
    <p:sldId id="414" r:id="rId43"/>
    <p:sldId id="417" r:id="rId44"/>
    <p:sldId id="413" r:id="rId45"/>
    <p:sldId id="415" r:id="rId46"/>
    <p:sldId id="392" r:id="rId47"/>
    <p:sldId id="360" r:id="rId48"/>
    <p:sldId id="363" r:id="rId49"/>
    <p:sldId id="407" r:id="rId5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720" autoAdjust="0"/>
    <p:restoredTop sz="76687" autoAdjust="0"/>
  </p:normalViewPr>
  <p:slideViewPr>
    <p:cSldViewPr>
      <p:cViewPr varScale="1">
        <p:scale>
          <a:sx n="64" d="100"/>
          <a:sy n="64" d="100"/>
        </p:scale>
        <p:origin x="797" y="58"/>
      </p:cViewPr>
      <p:guideLst>
        <p:guide orient="horz" pos="2160"/>
        <p:guide pos="2880"/>
      </p:guideLst>
    </p:cSldViewPr>
  </p:slideViewPr>
  <p:outlineViewPr>
    <p:cViewPr>
      <p:scale>
        <a:sx n="33" d="100"/>
        <a:sy n="33" d="100"/>
      </p:scale>
      <p:origin x="0" y="-6432"/>
    </p:cViewPr>
  </p:outlineViewPr>
  <p:notesTextViewPr>
    <p:cViewPr>
      <p:scale>
        <a:sx n="3" d="2"/>
        <a:sy n="3" d="2"/>
      </p:scale>
      <p:origin x="0" y="0"/>
    </p:cViewPr>
  </p:notesTextViewPr>
  <p:sorterViewPr>
    <p:cViewPr varScale="1">
      <p:scale>
        <a:sx n="100" d="100"/>
        <a:sy n="100" d="100"/>
      </p:scale>
      <p:origin x="0" y="-5491"/>
    </p:cViewPr>
  </p:sorterViewPr>
  <p:notesViewPr>
    <p:cSldViewPr>
      <p:cViewPr varScale="1">
        <p:scale>
          <a:sx n="63" d="100"/>
          <a:sy n="63" d="100"/>
        </p:scale>
        <p:origin x="538" y="5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3/13/2019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val="159405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1236307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10</a:t>
            </a:fld>
            <a:endParaRPr lang="en-US" dirty="0"/>
          </a:p>
        </p:txBody>
      </p:sp>
    </p:spTree>
    <p:extLst>
      <p:ext uri="{BB962C8B-B14F-4D97-AF65-F5344CB8AC3E}">
        <p14:creationId xmlns:p14="http://schemas.microsoft.com/office/powerpoint/2010/main" val="352572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D76050-6F71-4E0A-8C35-EDFAB84E554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85435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12</a:t>
            </a:fld>
            <a:endParaRPr lang="en-US" dirty="0"/>
          </a:p>
        </p:txBody>
      </p:sp>
    </p:spTree>
    <p:extLst>
      <p:ext uri="{BB962C8B-B14F-4D97-AF65-F5344CB8AC3E}">
        <p14:creationId xmlns:p14="http://schemas.microsoft.com/office/powerpoint/2010/main" val="181226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a:p>
        </p:txBody>
      </p:sp>
    </p:spTree>
    <p:extLst>
      <p:ext uri="{BB962C8B-B14F-4D97-AF65-F5344CB8AC3E}">
        <p14:creationId xmlns:p14="http://schemas.microsoft.com/office/powerpoint/2010/main" val="3206593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46255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16</a:t>
            </a:fld>
            <a:endParaRPr lang="en-US" dirty="0"/>
          </a:p>
        </p:txBody>
      </p:sp>
    </p:spTree>
    <p:extLst>
      <p:ext uri="{BB962C8B-B14F-4D97-AF65-F5344CB8AC3E}">
        <p14:creationId xmlns:p14="http://schemas.microsoft.com/office/powerpoint/2010/main" val="2162052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17</a:t>
            </a:fld>
            <a:endParaRPr lang="en-US" dirty="0"/>
          </a:p>
        </p:txBody>
      </p:sp>
    </p:spTree>
    <p:extLst>
      <p:ext uri="{BB962C8B-B14F-4D97-AF65-F5344CB8AC3E}">
        <p14:creationId xmlns:p14="http://schemas.microsoft.com/office/powerpoint/2010/main" val="293911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18</a:t>
            </a:fld>
            <a:endParaRPr lang="en-US" dirty="0"/>
          </a:p>
        </p:txBody>
      </p:sp>
    </p:spTree>
    <p:extLst>
      <p:ext uri="{BB962C8B-B14F-4D97-AF65-F5344CB8AC3E}">
        <p14:creationId xmlns:p14="http://schemas.microsoft.com/office/powerpoint/2010/main" val="1356358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19</a:t>
            </a:fld>
            <a:endParaRPr lang="en-US" dirty="0"/>
          </a:p>
        </p:txBody>
      </p:sp>
    </p:spTree>
    <p:extLst>
      <p:ext uri="{BB962C8B-B14F-4D97-AF65-F5344CB8AC3E}">
        <p14:creationId xmlns:p14="http://schemas.microsoft.com/office/powerpoint/2010/main" val="761289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dirty="0"/>
          </a:p>
        </p:txBody>
      </p:sp>
    </p:spTree>
    <p:extLst>
      <p:ext uri="{BB962C8B-B14F-4D97-AF65-F5344CB8AC3E}">
        <p14:creationId xmlns:p14="http://schemas.microsoft.com/office/powerpoint/2010/main" val="1305342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a:t>
            </a:fld>
            <a:endParaRPr lang="en-US" dirty="0"/>
          </a:p>
        </p:txBody>
      </p:sp>
    </p:spTree>
    <p:extLst>
      <p:ext uri="{BB962C8B-B14F-4D97-AF65-F5344CB8AC3E}">
        <p14:creationId xmlns:p14="http://schemas.microsoft.com/office/powerpoint/2010/main" val="889634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24</a:t>
            </a:fld>
            <a:endParaRPr lang="en-US" dirty="0"/>
          </a:p>
        </p:txBody>
      </p:sp>
    </p:spTree>
    <p:extLst>
      <p:ext uri="{BB962C8B-B14F-4D97-AF65-F5344CB8AC3E}">
        <p14:creationId xmlns:p14="http://schemas.microsoft.com/office/powerpoint/2010/main" val="1219052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27</a:t>
            </a:fld>
            <a:endParaRPr lang="en-US" dirty="0"/>
          </a:p>
        </p:txBody>
      </p:sp>
    </p:spTree>
    <p:extLst>
      <p:ext uri="{BB962C8B-B14F-4D97-AF65-F5344CB8AC3E}">
        <p14:creationId xmlns:p14="http://schemas.microsoft.com/office/powerpoint/2010/main" val="3802485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28</a:t>
            </a:fld>
            <a:endParaRPr lang="en-US" dirty="0"/>
          </a:p>
        </p:txBody>
      </p:sp>
    </p:spTree>
    <p:extLst>
      <p:ext uri="{BB962C8B-B14F-4D97-AF65-F5344CB8AC3E}">
        <p14:creationId xmlns:p14="http://schemas.microsoft.com/office/powerpoint/2010/main" val="3622451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29</a:t>
            </a:fld>
            <a:endParaRPr lang="en-US" dirty="0"/>
          </a:p>
        </p:txBody>
      </p:sp>
    </p:spTree>
    <p:extLst>
      <p:ext uri="{BB962C8B-B14F-4D97-AF65-F5344CB8AC3E}">
        <p14:creationId xmlns:p14="http://schemas.microsoft.com/office/powerpoint/2010/main" val="1238911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30</a:t>
            </a:fld>
            <a:endParaRPr lang="en-US" dirty="0"/>
          </a:p>
        </p:txBody>
      </p:sp>
    </p:spTree>
    <p:extLst>
      <p:ext uri="{BB962C8B-B14F-4D97-AF65-F5344CB8AC3E}">
        <p14:creationId xmlns:p14="http://schemas.microsoft.com/office/powerpoint/2010/main" val="3733647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31</a:t>
            </a:fld>
            <a:endParaRPr lang="en-US" dirty="0"/>
          </a:p>
        </p:txBody>
      </p:sp>
    </p:spTree>
    <p:extLst>
      <p:ext uri="{BB962C8B-B14F-4D97-AF65-F5344CB8AC3E}">
        <p14:creationId xmlns:p14="http://schemas.microsoft.com/office/powerpoint/2010/main" val="924598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32</a:t>
            </a:fld>
            <a:endParaRPr lang="en-US" dirty="0"/>
          </a:p>
        </p:txBody>
      </p:sp>
    </p:spTree>
    <p:extLst>
      <p:ext uri="{BB962C8B-B14F-4D97-AF65-F5344CB8AC3E}">
        <p14:creationId xmlns:p14="http://schemas.microsoft.com/office/powerpoint/2010/main" val="3759299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extLst>
      <p:ext uri="{BB962C8B-B14F-4D97-AF65-F5344CB8AC3E}">
        <p14:creationId xmlns:p14="http://schemas.microsoft.com/office/powerpoint/2010/main" val="3560761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34</a:t>
            </a:fld>
            <a:endParaRPr lang="en-US" dirty="0"/>
          </a:p>
        </p:txBody>
      </p:sp>
    </p:spTree>
    <p:extLst>
      <p:ext uri="{BB962C8B-B14F-4D97-AF65-F5344CB8AC3E}">
        <p14:creationId xmlns:p14="http://schemas.microsoft.com/office/powerpoint/2010/main" val="1314943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35</a:t>
            </a:fld>
            <a:endParaRPr lang="en-US" dirty="0"/>
          </a:p>
        </p:txBody>
      </p:sp>
    </p:spTree>
    <p:extLst>
      <p:ext uri="{BB962C8B-B14F-4D97-AF65-F5344CB8AC3E}">
        <p14:creationId xmlns:p14="http://schemas.microsoft.com/office/powerpoint/2010/main" val="2254647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0"/>
            <a:ext cx="5485805" cy="4183995"/>
          </a:xfrm>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3</a:t>
            </a:fld>
            <a:endParaRPr lang="en-US" dirty="0"/>
          </a:p>
        </p:txBody>
      </p:sp>
    </p:spTree>
    <p:extLst>
      <p:ext uri="{BB962C8B-B14F-4D97-AF65-F5344CB8AC3E}">
        <p14:creationId xmlns:p14="http://schemas.microsoft.com/office/powerpoint/2010/main" val="3191902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36</a:t>
            </a:fld>
            <a:endParaRPr lang="en-US" dirty="0"/>
          </a:p>
        </p:txBody>
      </p:sp>
    </p:spTree>
    <p:extLst>
      <p:ext uri="{BB962C8B-B14F-4D97-AF65-F5344CB8AC3E}">
        <p14:creationId xmlns:p14="http://schemas.microsoft.com/office/powerpoint/2010/main" val="1059019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37</a:t>
            </a:fld>
            <a:endParaRPr lang="en-US" dirty="0"/>
          </a:p>
        </p:txBody>
      </p:sp>
    </p:spTree>
    <p:extLst>
      <p:ext uri="{BB962C8B-B14F-4D97-AF65-F5344CB8AC3E}">
        <p14:creationId xmlns:p14="http://schemas.microsoft.com/office/powerpoint/2010/main" val="157143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38</a:t>
            </a:fld>
            <a:endParaRPr lang="en-US" dirty="0"/>
          </a:p>
        </p:txBody>
      </p:sp>
    </p:spTree>
    <p:extLst>
      <p:ext uri="{BB962C8B-B14F-4D97-AF65-F5344CB8AC3E}">
        <p14:creationId xmlns:p14="http://schemas.microsoft.com/office/powerpoint/2010/main" val="3957381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40</a:t>
            </a:fld>
            <a:endParaRPr lang="en-US" dirty="0"/>
          </a:p>
        </p:txBody>
      </p:sp>
    </p:spTree>
    <p:extLst>
      <p:ext uri="{BB962C8B-B14F-4D97-AF65-F5344CB8AC3E}">
        <p14:creationId xmlns:p14="http://schemas.microsoft.com/office/powerpoint/2010/main" val="2606716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extLst>
      <p:ext uri="{BB962C8B-B14F-4D97-AF65-F5344CB8AC3E}">
        <p14:creationId xmlns:p14="http://schemas.microsoft.com/office/powerpoint/2010/main" val="380760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42</a:t>
            </a:fld>
            <a:endParaRPr lang="en-US" dirty="0"/>
          </a:p>
        </p:txBody>
      </p:sp>
    </p:spTree>
    <p:extLst>
      <p:ext uri="{BB962C8B-B14F-4D97-AF65-F5344CB8AC3E}">
        <p14:creationId xmlns:p14="http://schemas.microsoft.com/office/powerpoint/2010/main" val="1959693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03F61B24-E5F8-4AB5-B34C-44FB05C19B13}" type="slidenum">
              <a:rPr lang="en-US" smtClean="0"/>
              <a:pPr>
                <a:defRPr/>
              </a:pPr>
              <a:t>43</a:t>
            </a:fld>
            <a:endParaRPr lang="en-US"/>
          </a:p>
        </p:txBody>
      </p:sp>
    </p:spTree>
    <p:extLst>
      <p:ext uri="{BB962C8B-B14F-4D97-AF65-F5344CB8AC3E}">
        <p14:creationId xmlns:p14="http://schemas.microsoft.com/office/powerpoint/2010/main" val="4041477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extLst>
      <p:ext uri="{BB962C8B-B14F-4D97-AF65-F5344CB8AC3E}">
        <p14:creationId xmlns:p14="http://schemas.microsoft.com/office/powerpoint/2010/main" val="380760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45</a:t>
            </a:fld>
            <a:endParaRPr lang="en-US" dirty="0"/>
          </a:p>
        </p:txBody>
      </p:sp>
    </p:spTree>
    <p:extLst>
      <p:ext uri="{BB962C8B-B14F-4D97-AF65-F5344CB8AC3E}">
        <p14:creationId xmlns:p14="http://schemas.microsoft.com/office/powerpoint/2010/main" val="1560928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dirty="0"/>
          </a:p>
        </p:txBody>
      </p:sp>
    </p:spTree>
    <p:extLst>
      <p:ext uri="{BB962C8B-B14F-4D97-AF65-F5344CB8AC3E}">
        <p14:creationId xmlns:p14="http://schemas.microsoft.com/office/powerpoint/2010/main" val="170264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a:t>
            </a:fld>
            <a:endParaRPr lang="en-US" dirty="0"/>
          </a:p>
        </p:txBody>
      </p:sp>
    </p:spTree>
    <p:extLst>
      <p:ext uri="{BB962C8B-B14F-4D97-AF65-F5344CB8AC3E}">
        <p14:creationId xmlns:p14="http://schemas.microsoft.com/office/powerpoint/2010/main" val="3419880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dirty="0"/>
          </a:p>
        </p:txBody>
      </p:sp>
    </p:spTree>
    <p:extLst>
      <p:ext uri="{BB962C8B-B14F-4D97-AF65-F5344CB8AC3E}">
        <p14:creationId xmlns:p14="http://schemas.microsoft.com/office/powerpoint/2010/main" val="527545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48</a:t>
            </a:fld>
            <a:endParaRPr lang="en-US" dirty="0"/>
          </a:p>
        </p:txBody>
      </p:sp>
    </p:spTree>
    <p:extLst>
      <p:ext uri="{BB962C8B-B14F-4D97-AF65-F5344CB8AC3E}">
        <p14:creationId xmlns:p14="http://schemas.microsoft.com/office/powerpoint/2010/main" val="12271610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49</a:t>
            </a:fld>
            <a:endParaRPr lang="en-US" dirty="0"/>
          </a:p>
        </p:txBody>
      </p:sp>
    </p:spTree>
    <p:extLst>
      <p:ext uri="{BB962C8B-B14F-4D97-AF65-F5344CB8AC3E}">
        <p14:creationId xmlns:p14="http://schemas.microsoft.com/office/powerpoint/2010/main" val="3604831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a:t>
            </a:fld>
            <a:endParaRPr lang="en-US" dirty="0"/>
          </a:p>
        </p:txBody>
      </p:sp>
    </p:spTree>
    <p:extLst>
      <p:ext uri="{BB962C8B-B14F-4D97-AF65-F5344CB8AC3E}">
        <p14:creationId xmlns:p14="http://schemas.microsoft.com/office/powerpoint/2010/main" val="2573357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a:t>
            </a:fld>
            <a:endParaRPr lang="en-US" dirty="0"/>
          </a:p>
        </p:txBody>
      </p:sp>
    </p:spTree>
    <p:extLst>
      <p:ext uri="{BB962C8B-B14F-4D97-AF65-F5344CB8AC3E}">
        <p14:creationId xmlns:p14="http://schemas.microsoft.com/office/powerpoint/2010/main" val="2028240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a:t>
            </a:fld>
            <a:endParaRPr lang="en-US" dirty="0"/>
          </a:p>
        </p:txBody>
      </p:sp>
    </p:spTree>
    <p:extLst>
      <p:ext uri="{BB962C8B-B14F-4D97-AF65-F5344CB8AC3E}">
        <p14:creationId xmlns:p14="http://schemas.microsoft.com/office/powerpoint/2010/main" val="587692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8</a:t>
            </a:fld>
            <a:endParaRPr lang="en-US"/>
          </a:p>
        </p:txBody>
      </p:sp>
    </p:spTree>
    <p:extLst>
      <p:ext uri="{BB962C8B-B14F-4D97-AF65-F5344CB8AC3E}">
        <p14:creationId xmlns:p14="http://schemas.microsoft.com/office/powerpoint/2010/main" val="1547472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800"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9</a:t>
            </a:fld>
            <a:endParaRPr lang="en-US" dirty="0"/>
          </a:p>
        </p:txBody>
      </p:sp>
    </p:spTree>
    <p:extLst>
      <p:ext uri="{BB962C8B-B14F-4D97-AF65-F5344CB8AC3E}">
        <p14:creationId xmlns:p14="http://schemas.microsoft.com/office/powerpoint/2010/main" val="252421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3/13/2019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3/13/2019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3/13/2019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3/13/2019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c539cK58ees" TargetMode="Externa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financesonline.com/mind-mappin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zapier.com/blog/best-note-taking-app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vandrico.com/wearables/lis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CogSci 190</a:t>
            </a:r>
            <a:br>
              <a:rPr lang="en-US" sz="3800" b="1" dirty="0" smtClean="0">
                <a:sym typeface="UC Berkeley OS Sign"/>
              </a:rPr>
            </a:br>
            <a:r>
              <a:rPr lang="en-US" sz="3800" b="1" dirty="0" smtClean="0">
                <a:sym typeface="UC Berkeley OS Sign"/>
              </a:rPr>
              <a:t>“Sensemaking and Organizing”</a:t>
            </a:r>
            <a:br>
              <a:rPr lang="en-US" sz="3800" b="1" dirty="0" smtClean="0">
                <a:sym typeface="UC Berkeley OS Sign"/>
              </a:rPr>
            </a:br>
            <a:r>
              <a:rPr lang="en-US" sz="3800" b="1" dirty="0" smtClean="0">
                <a:sym typeface="UC Berkeley OS Sign"/>
              </a:rPr>
              <a:t>Spring </a:t>
            </a:r>
            <a:r>
              <a:rPr lang="en-US" sz="3800" b="1" dirty="0" smtClean="0">
                <a:sym typeface="UC Berkeley OS Sign"/>
              </a:rPr>
              <a:t>2019</a:t>
            </a:r>
            <a:endParaRPr lang="en-US" sz="3400" dirty="0" smtClean="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fontScale="77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14 March 2019</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
            </a:r>
            <a:br>
              <a:rPr lang="en-US" sz="3000" dirty="0" smtClean="0">
                <a:sym typeface="UC Berkeley OS Sign"/>
              </a:rPr>
            </a:br>
            <a:r>
              <a:rPr lang="en-US" sz="3000" dirty="0" smtClean="0">
                <a:sym typeface="UC Berkeley OS Sign"/>
              </a:rPr>
              <a:t> 16) </a:t>
            </a:r>
            <a:r>
              <a:rPr lang="en-US" sz="3600" dirty="0" smtClean="0"/>
              <a:t>Categories made by individuals,</a:t>
            </a:r>
            <a:br>
              <a:rPr lang="en-US" sz="3600" dirty="0" smtClean="0"/>
            </a:br>
            <a:r>
              <a:rPr lang="en-US" sz="3600" dirty="0" smtClean="0"/>
              <a:t> individual differences in organizing and sensemaking; cognitive overload and offloading;</a:t>
            </a:r>
            <a:br>
              <a:rPr lang="en-US" sz="3600" dirty="0" smtClean="0"/>
            </a:br>
            <a:r>
              <a:rPr lang="en-US" sz="3600" dirty="0" smtClean="0"/>
              <a:t> distributed cognition and taskonomy</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extLst>
      <p:ext uri="{BB962C8B-B14F-4D97-AF65-F5344CB8AC3E}">
        <p14:creationId xmlns:p14="http://schemas.microsoft.com/office/powerpoint/2010/main" val="10463561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33400" y="381000"/>
            <a:ext cx="4508930" cy="3943350"/>
          </a:xfrm>
          <a:prstGeom prst="rect">
            <a:avLst/>
          </a:prstGeom>
        </p:spPr>
      </p:pic>
      <p:sp>
        <p:nvSpPr>
          <p:cNvPr id="3" name="Rectangle 2"/>
          <p:cNvSpPr/>
          <p:nvPr/>
        </p:nvSpPr>
        <p:spPr>
          <a:xfrm>
            <a:off x="5327822" y="304800"/>
            <a:ext cx="3810000" cy="6494085"/>
          </a:xfrm>
          <a:prstGeom prst="rect">
            <a:avLst/>
          </a:prstGeom>
        </p:spPr>
        <p:txBody>
          <a:bodyPr wrap="square">
            <a:spAutoFit/>
          </a:bodyPr>
          <a:lstStyle/>
          <a:p>
            <a:r>
              <a:rPr lang="en-US" sz="3200" dirty="0" smtClean="0"/>
              <a:t>A </a:t>
            </a:r>
            <a:r>
              <a:rPr lang="en-US" sz="3200" dirty="0"/>
              <a:t>memex is a device in which an individual stores all his books, records, and communications, and which is mechanized so that it may be consulted with exceeding speed and flexibility. </a:t>
            </a:r>
            <a:r>
              <a:rPr lang="en-US" sz="3200" dirty="0">
                <a:solidFill>
                  <a:srgbClr val="FF0000"/>
                </a:solidFill>
              </a:rPr>
              <a:t>It is an enlarged intimate supplement to his memory</a:t>
            </a:r>
            <a:r>
              <a:rPr lang="en-US" sz="3200" dirty="0"/>
              <a:t>.</a:t>
            </a:r>
          </a:p>
        </p:txBody>
      </p:sp>
      <p:sp>
        <p:nvSpPr>
          <p:cNvPr id="4" name="Rectangle 3"/>
          <p:cNvSpPr/>
          <p:nvPr/>
        </p:nvSpPr>
        <p:spPr>
          <a:xfrm>
            <a:off x="76200" y="4812373"/>
            <a:ext cx="4876800" cy="2062103"/>
          </a:xfrm>
          <a:prstGeom prst="rect">
            <a:avLst/>
          </a:prstGeom>
        </p:spPr>
        <p:txBody>
          <a:bodyPr wrap="square">
            <a:spAutoFit/>
          </a:bodyPr>
          <a:lstStyle/>
          <a:p>
            <a:r>
              <a:rPr lang="en-US" sz="3200" dirty="0"/>
              <a:t>Consider a future device for individual use, which is a sort of </a:t>
            </a:r>
            <a:r>
              <a:rPr lang="en-US" sz="3200" dirty="0">
                <a:solidFill>
                  <a:srgbClr val="FF0000"/>
                </a:solidFill>
              </a:rPr>
              <a:t>mechanized private file and library</a:t>
            </a:r>
          </a:p>
        </p:txBody>
      </p:sp>
    </p:spTree>
    <p:extLst>
      <p:ext uri="{BB962C8B-B14F-4D97-AF65-F5344CB8AC3E}">
        <p14:creationId xmlns:p14="http://schemas.microsoft.com/office/powerpoint/2010/main" val="3820091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a:xfrm>
            <a:off x="3048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The Memex</a:t>
            </a:r>
          </a:p>
        </p:txBody>
      </p:sp>
      <p:sp>
        <p:nvSpPr>
          <p:cNvPr id="563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C9954400-DCEE-4D5E-A4AF-3CE33C95E516}"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pic>
        <p:nvPicPr>
          <p:cNvPr id="2" name="c539cK58ees"/>
          <p:cNvPicPr>
            <a:picLocks noRot="1" noChangeAspect="1"/>
          </p:cNvPicPr>
          <p:nvPr>
            <a:videoFile r:link="rId1"/>
          </p:nvPr>
        </p:nvPicPr>
        <p:blipFill>
          <a:blip r:embed="rId4" cstate="print"/>
          <a:stretch>
            <a:fillRect/>
          </a:stretch>
        </p:blipFill>
        <p:spPr>
          <a:xfrm>
            <a:off x="76200" y="1219200"/>
            <a:ext cx="8963095" cy="5041742"/>
          </a:xfrm>
          <a:prstGeom prst="rect">
            <a:avLst/>
          </a:prstGeom>
        </p:spPr>
      </p:pic>
    </p:spTree>
    <p:extLst>
      <p:ext uri="{BB962C8B-B14F-4D97-AF65-F5344CB8AC3E}">
        <p14:creationId xmlns:p14="http://schemas.microsoft.com/office/powerpoint/2010/main" val="268664663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latin typeface="+mn-lt"/>
                <a:ea typeface="+mn-ea"/>
                <a:cs typeface="+mn-cs"/>
              </a:rPr>
              <a:t>Memex Big Ideas</a:t>
            </a:r>
            <a:endParaRPr lang="en-US" b="1" dirty="0">
              <a:latin typeface="+mn-lt"/>
              <a:ea typeface="+mn-ea"/>
              <a:cs typeface="+mn-cs"/>
            </a:endParaRPr>
          </a:p>
        </p:txBody>
      </p:sp>
      <p:sp>
        <p:nvSpPr>
          <p:cNvPr id="3" name="Content Placeholder 2"/>
          <p:cNvSpPr>
            <a:spLocks noGrp="1"/>
          </p:cNvSpPr>
          <p:nvPr>
            <p:ph idx="1"/>
          </p:nvPr>
        </p:nvSpPr>
        <p:spPr>
          <a:xfrm>
            <a:off x="473676" y="1600200"/>
            <a:ext cx="8229600" cy="4525963"/>
          </a:xfrm>
        </p:spPr>
        <p:txBody>
          <a:bodyPr/>
          <a:lstStyle/>
          <a:p>
            <a:r>
              <a:rPr lang="en-US" dirty="0" smtClean="0"/>
              <a:t>“The human mind works by association” -&gt; hypertext linking in “trails”</a:t>
            </a:r>
          </a:p>
          <a:p>
            <a:r>
              <a:rPr lang="en-US" dirty="0" smtClean="0"/>
              <a:t>Because trails are separate packages of links, they can be shared and combined</a:t>
            </a:r>
          </a:p>
          <a:p>
            <a:r>
              <a:rPr lang="en-US" dirty="0" smtClean="0"/>
              <a:t>Text or voice annotation of documents</a:t>
            </a:r>
          </a:p>
          <a:p>
            <a:r>
              <a:rPr lang="en-US" dirty="0" smtClean="0"/>
              <a:t>Speech synthesis</a:t>
            </a:r>
          </a:p>
          <a:p>
            <a:endParaRPr lang="en-US" dirty="0"/>
          </a:p>
        </p:txBody>
      </p:sp>
      <p:pic>
        <p:nvPicPr>
          <p:cNvPr id="4" name="Picture 3"/>
          <p:cNvPicPr>
            <a:picLocks noChangeAspect="1"/>
          </p:cNvPicPr>
          <p:nvPr/>
        </p:nvPicPr>
        <p:blipFill>
          <a:blip r:embed="rId3"/>
          <a:stretch>
            <a:fillRect/>
          </a:stretch>
        </p:blipFill>
        <p:spPr>
          <a:xfrm>
            <a:off x="381000" y="266617"/>
            <a:ext cx="865707" cy="865707"/>
          </a:xfrm>
          <a:prstGeom prst="rect">
            <a:avLst/>
          </a:prstGeom>
        </p:spPr>
      </p:pic>
    </p:spTree>
    <p:extLst>
      <p:ext uri="{BB962C8B-B14F-4D97-AF65-F5344CB8AC3E}">
        <p14:creationId xmlns:p14="http://schemas.microsoft.com/office/powerpoint/2010/main" val="3663255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ourses\figures\links_embedded.gif"/>
          <p:cNvPicPr>
            <a:picLocks noChangeAspect="1" noChangeArrowheads="1"/>
          </p:cNvPicPr>
          <p:nvPr/>
        </p:nvPicPr>
        <p:blipFill>
          <a:blip r:embed="rId3" cstate="print"/>
          <a:stretch>
            <a:fillRect/>
          </a:stretch>
        </p:blipFill>
        <p:spPr bwMode="auto">
          <a:xfrm>
            <a:off x="914400" y="772368"/>
            <a:ext cx="6902302" cy="5176727"/>
          </a:xfrm>
          <a:prstGeom prst="rect">
            <a:avLst/>
          </a:prstGeom>
          <a:noFill/>
        </p:spPr>
      </p:pic>
      <p:sp>
        <p:nvSpPr>
          <p:cNvPr id="3" name="Title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Separate Links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2" name="Rectangle 1"/>
          <p:cNvSpPr/>
          <p:nvPr/>
        </p:nvSpPr>
        <p:spPr>
          <a:xfrm>
            <a:off x="434163" y="5502178"/>
            <a:ext cx="8979195" cy="893834"/>
          </a:xfrm>
          <a:prstGeom prst="rect">
            <a:avLst/>
          </a:prstGeom>
        </p:spPr>
        <p:txBody>
          <a:bodyPr wrap="square">
            <a:spAutoFit/>
          </a:bodyPr>
          <a:lstStyle/>
          <a:p>
            <a:pPr marL="400050" eaLnBrk="0" fontAlgn="base" hangingPunct="0">
              <a:lnSpc>
                <a:spcPct val="93000"/>
              </a:lnSpc>
              <a:spcBef>
                <a:spcPts val="1800"/>
              </a:spcBef>
              <a:spcAft>
                <a:spcPct val="0"/>
              </a:spcAft>
            </a:pPr>
            <a:r>
              <a:rPr lang="en-US" sz="2800" b="1" dirty="0" smtClean="0">
                <a:solidFill>
                  <a:srgbClr val="FF0000"/>
                </a:solidFill>
              </a:rPr>
              <a:t>What would it mean to store </a:t>
            </a:r>
            <a:r>
              <a:rPr lang="en-US" sz="2800" b="1" dirty="0">
                <a:solidFill>
                  <a:srgbClr val="FF0000"/>
                </a:solidFill>
              </a:rPr>
              <a:t>links </a:t>
            </a:r>
            <a:r>
              <a:rPr lang="en-US" sz="2800" b="1" dirty="0" smtClean="0">
                <a:solidFill>
                  <a:srgbClr val="FF0000"/>
                </a:solidFill>
              </a:rPr>
              <a:t>apart </a:t>
            </a:r>
            <a:r>
              <a:rPr lang="en-US" sz="2800" b="1" dirty="0">
                <a:solidFill>
                  <a:srgbClr val="FF0000"/>
                </a:solidFill>
              </a:rPr>
              <a:t>from the resources? </a:t>
            </a:r>
            <a:r>
              <a:rPr lang="en-US" sz="2800" b="1" dirty="0" smtClean="0">
                <a:solidFill>
                  <a:srgbClr val="FF0000"/>
                </a:solidFill>
              </a:rPr>
              <a:t> What are the implications?</a:t>
            </a:r>
            <a:endParaRPr lang="en-US" sz="2800" b="1" dirty="0">
              <a:solidFill>
                <a:srgbClr val="FF0000"/>
              </a:solidFill>
              <a:latin typeface="UC Berkeley OS Sign"/>
              <a:cs typeface="Arial" pitchFamily="34" charset="0"/>
              <a:sym typeface="Arial" pitchFamily="34" charset="0"/>
            </a:endParaRPr>
          </a:p>
        </p:txBody>
      </p:sp>
      <p:sp>
        <p:nvSpPr>
          <p:cNvPr id="4" name="Rectangle 3"/>
          <p:cNvSpPr/>
          <p:nvPr/>
        </p:nvSpPr>
        <p:spPr>
          <a:xfrm>
            <a:off x="0" y="-16042"/>
            <a:ext cx="1916166" cy="523220"/>
          </a:xfrm>
          <a:prstGeom prst="rect">
            <a:avLst/>
          </a:prstGeom>
        </p:spPr>
        <p:txBody>
          <a:bodyPr wrap="none">
            <a:spAutoFit/>
          </a:bodyPr>
          <a:lstStyle/>
          <a:p>
            <a:pPr lvl="0"/>
            <a:r>
              <a:rPr lang="en-US" sz="2800" b="1" dirty="0">
                <a:solidFill>
                  <a:srgbClr val="FF0000"/>
                </a:solidFill>
              </a:rPr>
              <a:t>FLASHBACK</a:t>
            </a:r>
            <a:endParaRPr lang="en-US" sz="2800" b="1" dirty="0">
              <a:solidFill>
                <a:srgbClr val="FF0000"/>
              </a:solidFill>
            </a:endParaRPr>
          </a:p>
        </p:txBody>
      </p:sp>
    </p:spTree>
    <p:extLst>
      <p:ext uri="{BB962C8B-B14F-4D97-AF65-F5344CB8AC3E}">
        <p14:creationId xmlns:p14="http://schemas.microsoft.com/office/powerpoint/2010/main" val="367694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latin typeface="+mn-lt"/>
                <a:ea typeface="+mn-ea"/>
                <a:cs typeface="+mn-cs"/>
              </a:rPr>
              <a:t>Memex Limitations</a:t>
            </a:r>
            <a:endParaRPr lang="en-US" b="1" dirty="0">
              <a:latin typeface="+mn-lt"/>
              <a:ea typeface="+mn-ea"/>
              <a:cs typeface="+mn-cs"/>
            </a:endParaRPr>
          </a:p>
        </p:txBody>
      </p:sp>
      <p:sp>
        <p:nvSpPr>
          <p:cNvPr id="3" name="Content Placeholder 2"/>
          <p:cNvSpPr>
            <a:spLocks noGrp="1"/>
          </p:cNvSpPr>
          <p:nvPr>
            <p:ph idx="1"/>
          </p:nvPr>
        </p:nvSpPr>
        <p:spPr/>
        <p:txBody>
          <a:bodyPr/>
          <a:lstStyle/>
          <a:p>
            <a:r>
              <a:rPr lang="en-US" dirty="0" smtClean="0"/>
              <a:t>Linear extrapolation of prevailing technology, “technical difficulties of all sorts have been ignored”</a:t>
            </a:r>
          </a:p>
          <a:p>
            <a:r>
              <a:rPr lang="en-US" dirty="0" smtClean="0"/>
              <a:t>No mechanism for searching documents or trails</a:t>
            </a:r>
          </a:p>
          <a:p>
            <a:r>
              <a:rPr lang="en-US" dirty="0" smtClean="0"/>
              <a:t>Memexes are stand-alone, not networked</a:t>
            </a:r>
            <a:endParaRPr lang="en-US" dirty="0"/>
          </a:p>
        </p:txBody>
      </p:sp>
    </p:spTree>
    <p:extLst>
      <p:ext uri="{BB962C8B-B14F-4D97-AF65-F5344CB8AC3E}">
        <p14:creationId xmlns:p14="http://schemas.microsoft.com/office/powerpoint/2010/main" val="3613295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sym typeface="UC Berkeley OS Sign"/>
              </a:rPr>
              <a:t>Memex as an Organizing System</a:t>
            </a:r>
          </a:p>
        </p:txBody>
      </p:sp>
      <p:sp>
        <p:nvSpPr>
          <p:cNvPr id="552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78820528-CB1B-4879-94A1-2F561C30C939}"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55303" name="Rectangle 8"/>
          <p:cNvSpPr>
            <a:spLocks noChangeArrowheads="1"/>
          </p:cNvSpPr>
          <p:nvPr/>
        </p:nvSpPr>
        <p:spPr bwMode="auto">
          <a:xfrm>
            <a:off x="446485" y="2040434"/>
            <a:ext cx="8304609" cy="2921086"/>
          </a:xfrm>
          <a:prstGeom prst="rect">
            <a:avLst/>
          </a:prstGeom>
          <a:noFill/>
          <a:ln w="9525">
            <a:noFill/>
            <a:miter lim="800000"/>
            <a:headEnd/>
            <a:tailEnd/>
          </a:ln>
        </p:spPr>
        <p:txBody>
          <a:bodyPr lIns="64291" tIns="32146" rIns="64291" bIns="32146">
            <a:spAutoFit/>
          </a:bodyPr>
          <a:lstStyle/>
          <a:p>
            <a:pPr marL="342900" indent="-342900">
              <a:spcBef>
                <a:spcPct val="20000"/>
              </a:spcBef>
              <a:buFont typeface="Arial" pitchFamily="34" charset="0"/>
              <a:buChar char="•"/>
            </a:pPr>
            <a:r>
              <a:rPr lang="en-US" sz="3200" dirty="0"/>
              <a:t>What?</a:t>
            </a:r>
          </a:p>
          <a:p>
            <a:pPr marL="342900" indent="-342900">
              <a:spcBef>
                <a:spcPct val="20000"/>
              </a:spcBef>
              <a:buFont typeface="Arial" pitchFamily="34" charset="0"/>
              <a:buChar char="•"/>
            </a:pPr>
            <a:r>
              <a:rPr lang="en-US" sz="3200" dirty="0"/>
              <a:t>Why?</a:t>
            </a:r>
          </a:p>
          <a:p>
            <a:pPr marL="342900" indent="-342900">
              <a:spcBef>
                <a:spcPct val="20000"/>
              </a:spcBef>
              <a:buFont typeface="Arial" pitchFamily="34" charset="0"/>
              <a:buChar char="•"/>
            </a:pPr>
            <a:r>
              <a:rPr lang="en-US" sz="3200" dirty="0"/>
              <a:t>How much?</a:t>
            </a:r>
          </a:p>
          <a:p>
            <a:pPr marL="342900" indent="-342900">
              <a:spcBef>
                <a:spcPct val="20000"/>
              </a:spcBef>
              <a:buFont typeface="Arial" pitchFamily="34" charset="0"/>
              <a:buChar char="•"/>
            </a:pPr>
            <a:r>
              <a:rPr lang="en-US" sz="3200" dirty="0"/>
              <a:t>When?</a:t>
            </a:r>
          </a:p>
          <a:p>
            <a:pPr marL="342900" indent="-342900">
              <a:spcBef>
                <a:spcPct val="20000"/>
              </a:spcBef>
              <a:buFont typeface="Arial" pitchFamily="34" charset="0"/>
              <a:buChar char="•"/>
            </a:pPr>
            <a:r>
              <a:rPr lang="en-US" sz="3200" dirty="0"/>
              <a:t>Who (and by what means)?)</a:t>
            </a:r>
          </a:p>
        </p:txBody>
      </p:sp>
      <p:sp>
        <p:nvSpPr>
          <p:cNvPr id="2" name="TextBox 1"/>
          <p:cNvSpPr txBox="1"/>
          <p:nvPr/>
        </p:nvSpPr>
        <p:spPr>
          <a:xfrm>
            <a:off x="1066800" y="5410200"/>
            <a:ext cx="8458200" cy="461665"/>
          </a:xfrm>
          <a:prstGeom prst="rect">
            <a:avLst/>
          </a:prstGeom>
          <a:noFill/>
        </p:spPr>
        <p:txBody>
          <a:bodyPr wrap="square" rtlCol="0">
            <a:spAutoFit/>
          </a:bodyPr>
          <a:lstStyle/>
          <a:p>
            <a:r>
              <a:rPr lang="en-US" sz="2400" b="1" i="1" dirty="0" smtClean="0">
                <a:solidFill>
                  <a:srgbClr val="FF0000"/>
                </a:solidFill>
              </a:rPr>
              <a:t>A good way to test your understanding of Memex</a:t>
            </a:r>
            <a:endParaRPr lang="en-US" sz="2400" b="1" i="1" dirty="0">
              <a:solidFill>
                <a:srgbClr val="FF0000"/>
              </a:solidFill>
            </a:endParaRPr>
          </a:p>
        </p:txBody>
      </p:sp>
    </p:spTree>
    <p:extLst>
      <p:ext uri="{BB962C8B-B14F-4D97-AF65-F5344CB8AC3E}">
        <p14:creationId xmlns:p14="http://schemas.microsoft.com/office/powerpoint/2010/main" val="236358416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08" y="457200"/>
            <a:ext cx="8229600" cy="1143000"/>
          </a:xfrm>
        </p:spPr>
        <p:txBody>
          <a:bodyPr>
            <a:normAutofit fontScale="90000"/>
          </a:bodyPr>
          <a:lstStyle/>
          <a:p>
            <a:r>
              <a:rPr lang="en-US" b="1" dirty="0" smtClean="0"/>
              <a:t>Personal Information Management</a:t>
            </a:r>
            <a:br>
              <a:rPr lang="en-US" b="1" dirty="0" smtClean="0"/>
            </a:br>
            <a:endParaRPr lang="en-US" b="1" dirty="0"/>
          </a:p>
        </p:txBody>
      </p:sp>
      <p:sp>
        <p:nvSpPr>
          <p:cNvPr id="4" name="Rectangle 1"/>
          <p:cNvSpPr>
            <a:spLocks noGrp="1" noChangeArrowheads="1"/>
          </p:cNvSpPr>
          <p:nvPr>
            <p:ph idx="1"/>
          </p:nvPr>
        </p:nvSpPr>
        <p:spPr bwMode="auto">
          <a:xfrm>
            <a:off x="106062" y="1295400"/>
            <a:ext cx="8870092" cy="531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r>
              <a:rPr lang="en-US" sz="3000" dirty="0"/>
              <a:t>"The practice and the study of the activities that people perform to acquire, organize, maintain, and retrieve information for everyday use"</a:t>
            </a:r>
          </a:p>
          <a:p>
            <a:r>
              <a:rPr lang="en-US" sz="3000" dirty="0"/>
              <a:t>So </a:t>
            </a:r>
            <a:r>
              <a:rPr lang="en-US" sz="3000" dirty="0" smtClean="0"/>
              <a:t>PIM covers personal actions </a:t>
            </a:r>
            <a:r>
              <a:rPr lang="en-US" sz="3000" dirty="0"/>
              <a:t>(or inactions) that are the result of individual choices</a:t>
            </a:r>
          </a:p>
          <a:p>
            <a:r>
              <a:rPr lang="en-US" sz="3000" dirty="0" smtClean="0"/>
              <a:t>Having </a:t>
            </a:r>
            <a:r>
              <a:rPr lang="en-US" sz="3000" dirty="0"/>
              <a:t>this discretion about information organization and "making sense of it" to make decisions is a defining characteristic of professional, as opposed to clerical, information work</a:t>
            </a:r>
          </a:p>
          <a:p>
            <a:pPr marR="0" lvl="0" fontAlgn="base">
              <a:lnSpc>
                <a:spcPct val="100000"/>
              </a:lnSpc>
              <a:spcAft>
                <a:spcPct val="0"/>
              </a:spcAft>
              <a:buClrTx/>
              <a:buSzTx/>
              <a:tabLst/>
            </a:pPr>
            <a:endParaRPr lang="en-US" altLang="en-US" sz="2800" dirty="0"/>
          </a:p>
        </p:txBody>
      </p:sp>
    </p:spTree>
    <p:extLst>
      <p:ext uri="{BB962C8B-B14F-4D97-AF65-F5344CB8AC3E}">
        <p14:creationId xmlns:p14="http://schemas.microsoft.com/office/powerpoint/2010/main" val="4062716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PIM and Technology</a:t>
            </a:r>
            <a:endParaRPr lang="en-US" b="1" dirty="0"/>
          </a:p>
        </p:txBody>
      </p:sp>
      <p:sp>
        <p:nvSpPr>
          <p:cNvPr id="4" name="Rectangle 1"/>
          <p:cNvSpPr>
            <a:spLocks noGrp="1" noChangeArrowheads="1"/>
          </p:cNvSpPr>
          <p:nvPr>
            <p:ph idx="1"/>
          </p:nvPr>
        </p:nvSpPr>
        <p:spPr bwMode="auto">
          <a:xfrm>
            <a:off x="381000" y="854159"/>
            <a:ext cx="8382000" cy="648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r>
              <a:rPr lang="en-US" sz="2800" dirty="0" smtClean="0"/>
              <a:t>Because </a:t>
            </a:r>
            <a:r>
              <a:rPr lang="en-US" sz="2800" dirty="0"/>
              <a:t>PIM is embedded in user tasks and work context it reflects the prevailing technology support for information </a:t>
            </a:r>
            <a:r>
              <a:rPr lang="en-US" sz="2800" dirty="0" smtClean="0"/>
              <a:t>work</a:t>
            </a:r>
          </a:p>
          <a:p>
            <a:r>
              <a:rPr lang="en-US" sz="2800" dirty="0"/>
              <a:t>The personal computer has had the greatest impact (so far ) on PIM </a:t>
            </a:r>
            <a:r>
              <a:rPr lang="en-US" sz="2800" dirty="0" smtClean="0"/>
              <a:t>technology</a:t>
            </a:r>
          </a:p>
          <a:p>
            <a:r>
              <a:rPr lang="en-US" sz="2800" dirty="0"/>
              <a:t>But as processors and connectivity is increasingly embedded in objects of all </a:t>
            </a:r>
            <a:r>
              <a:rPr lang="en-US" sz="2800" dirty="0" smtClean="0"/>
              <a:t>kinds, information </a:t>
            </a:r>
            <a:r>
              <a:rPr lang="en-US" sz="2800" dirty="0"/>
              <a:t>"from and about stuff" </a:t>
            </a:r>
            <a:r>
              <a:rPr lang="en-US" sz="2800" dirty="0" smtClean="0"/>
              <a:t>has to </a:t>
            </a:r>
            <a:r>
              <a:rPr lang="en-US" sz="2800" dirty="0"/>
              <a:t>be managed </a:t>
            </a:r>
            <a:r>
              <a:rPr lang="en-US" sz="2800" dirty="0" smtClean="0"/>
              <a:t>and the </a:t>
            </a:r>
            <a:r>
              <a:rPr lang="en-US" sz="2800" dirty="0"/>
              <a:t>PC </a:t>
            </a:r>
            <a:r>
              <a:rPr lang="en-US" sz="2800" dirty="0" smtClean="0"/>
              <a:t>is losing lose </a:t>
            </a:r>
            <a:r>
              <a:rPr lang="en-US" sz="2800" dirty="0"/>
              <a:t>its central role</a:t>
            </a:r>
          </a:p>
          <a:p>
            <a:r>
              <a:rPr lang="en-US" sz="2800" dirty="0" smtClean="0"/>
              <a:t>PIM on smart phones and storage "</a:t>
            </a:r>
            <a:r>
              <a:rPr lang="en-US" sz="2800" dirty="0"/>
              <a:t>in the cloud" </a:t>
            </a:r>
            <a:r>
              <a:rPr lang="en-US" sz="2800" dirty="0" smtClean="0"/>
              <a:t>is taking over</a:t>
            </a:r>
            <a:endParaRPr lang="en-US" sz="2800" dirty="0"/>
          </a:p>
          <a:p>
            <a:endParaRPr lang="en-US" sz="2800" dirty="0" smtClean="0"/>
          </a:p>
          <a:p>
            <a:endParaRPr lang="en-US" sz="2800" dirty="0"/>
          </a:p>
        </p:txBody>
      </p:sp>
      <p:pic>
        <p:nvPicPr>
          <p:cNvPr id="3" name="Picture 2"/>
          <p:cNvPicPr>
            <a:picLocks noChangeAspect="1"/>
          </p:cNvPicPr>
          <p:nvPr/>
        </p:nvPicPr>
        <p:blipFill>
          <a:blip r:embed="rId3"/>
          <a:stretch>
            <a:fillRect/>
          </a:stretch>
        </p:blipFill>
        <p:spPr>
          <a:xfrm>
            <a:off x="152400" y="159619"/>
            <a:ext cx="865707" cy="865707"/>
          </a:xfrm>
          <a:prstGeom prst="rect">
            <a:avLst/>
          </a:prstGeom>
        </p:spPr>
      </p:pic>
    </p:spTree>
    <p:extLst>
      <p:ext uri="{BB962C8B-B14F-4D97-AF65-F5344CB8AC3E}">
        <p14:creationId xmlns:p14="http://schemas.microsoft.com/office/powerpoint/2010/main" val="4176304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94854" y="3124200"/>
            <a:ext cx="2895600" cy="2895600"/>
          </a:xfrm>
          <a:prstGeom prst="rect">
            <a:avLst/>
          </a:prstGeom>
        </p:spPr>
      </p:pic>
      <p:pic>
        <p:nvPicPr>
          <p:cNvPr id="4" name="Picture 3"/>
          <p:cNvPicPr>
            <a:picLocks noChangeAspect="1"/>
          </p:cNvPicPr>
          <p:nvPr/>
        </p:nvPicPr>
        <p:blipFill>
          <a:blip r:embed="rId4"/>
          <a:stretch>
            <a:fillRect/>
          </a:stretch>
        </p:blipFill>
        <p:spPr>
          <a:xfrm>
            <a:off x="5562600" y="304800"/>
            <a:ext cx="3196024" cy="239393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133600"/>
            <a:ext cx="6116595" cy="4195119"/>
          </a:xfrm>
          <a:prstGeom prst="rect">
            <a:avLst/>
          </a:prstGeom>
        </p:spPr>
      </p:pic>
      <p:sp>
        <p:nvSpPr>
          <p:cNvPr id="6" name="Rectangle 5"/>
          <p:cNvSpPr/>
          <p:nvPr/>
        </p:nvSpPr>
        <p:spPr>
          <a:xfrm>
            <a:off x="275968" y="260705"/>
            <a:ext cx="5257800" cy="1323439"/>
          </a:xfrm>
          <a:prstGeom prst="rect">
            <a:avLst/>
          </a:prstGeom>
        </p:spPr>
        <p:txBody>
          <a:bodyPr wrap="square">
            <a:spAutoFit/>
          </a:bodyPr>
          <a:lstStyle/>
          <a:p>
            <a:pPr algn="ctr"/>
            <a:r>
              <a:rPr lang="en-US" sz="4000" b="1" dirty="0" smtClean="0"/>
              <a:t>Historically Disruptive </a:t>
            </a:r>
            <a:r>
              <a:rPr lang="en-US" sz="4000" b="1" dirty="0" smtClean="0"/>
              <a:t>Technologies for PIM</a:t>
            </a:r>
            <a:endParaRPr lang="en-US" sz="4000" b="1" dirty="0"/>
          </a:p>
        </p:txBody>
      </p:sp>
      <p:sp>
        <p:nvSpPr>
          <p:cNvPr id="5" name="TextBox 4"/>
          <p:cNvSpPr txBox="1"/>
          <p:nvPr/>
        </p:nvSpPr>
        <p:spPr>
          <a:xfrm>
            <a:off x="275968" y="1671935"/>
            <a:ext cx="486032" cy="461665"/>
          </a:xfrm>
          <a:prstGeom prst="rect">
            <a:avLst/>
          </a:prstGeom>
          <a:noFill/>
        </p:spPr>
        <p:txBody>
          <a:bodyPr wrap="square" rtlCol="0">
            <a:spAutoFit/>
          </a:bodyPr>
          <a:lstStyle/>
          <a:p>
            <a:r>
              <a:rPr lang="en-US" sz="2400" b="1" dirty="0" smtClean="0"/>
              <a:t>1</a:t>
            </a:r>
            <a:endParaRPr lang="en-US" sz="2400" b="1" dirty="0"/>
          </a:p>
        </p:txBody>
      </p:sp>
      <p:sp>
        <p:nvSpPr>
          <p:cNvPr id="7" name="TextBox 6"/>
          <p:cNvSpPr txBox="1"/>
          <p:nvPr/>
        </p:nvSpPr>
        <p:spPr>
          <a:xfrm>
            <a:off x="7461422" y="691591"/>
            <a:ext cx="362464" cy="461665"/>
          </a:xfrm>
          <a:prstGeom prst="rect">
            <a:avLst/>
          </a:prstGeom>
          <a:noFill/>
        </p:spPr>
        <p:txBody>
          <a:bodyPr wrap="square" rtlCol="0">
            <a:spAutoFit/>
          </a:bodyPr>
          <a:lstStyle/>
          <a:p>
            <a:r>
              <a:rPr lang="en-US" sz="2400" b="1" dirty="0" smtClean="0"/>
              <a:t>3</a:t>
            </a:r>
            <a:endParaRPr lang="en-US" sz="2400" b="1" dirty="0"/>
          </a:p>
        </p:txBody>
      </p:sp>
      <p:sp>
        <p:nvSpPr>
          <p:cNvPr id="8" name="TextBox 7"/>
          <p:cNvSpPr txBox="1"/>
          <p:nvPr/>
        </p:nvSpPr>
        <p:spPr>
          <a:xfrm>
            <a:off x="8238911" y="2677465"/>
            <a:ext cx="486032" cy="461665"/>
          </a:xfrm>
          <a:prstGeom prst="rect">
            <a:avLst/>
          </a:prstGeom>
          <a:noFill/>
        </p:spPr>
        <p:txBody>
          <a:bodyPr wrap="square" rtlCol="0">
            <a:spAutoFit/>
          </a:bodyPr>
          <a:lstStyle/>
          <a:p>
            <a:r>
              <a:rPr lang="en-US" sz="2400" b="1" dirty="0" smtClean="0"/>
              <a:t>4</a:t>
            </a:r>
            <a:endParaRPr lang="en-US" sz="2400" b="1" dirty="0"/>
          </a:p>
        </p:txBody>
      </p:sp>
      <p:sp>
        <p:nvSpPr>
          <p:cNvPr id="9" name="TextBox 8"/>
          <p:cNvSpPr txBox="1"/>
          <p:nvPr/>
        </p:nvSpPr>
        <p:spPr>
          <a:xfrm>
            <a:off x="4419600" y="1976734"/>
            <a:ext cx="486032" cy="461665"/>
          </a:xfrm>
          <a:prstGeom prst="rect">
            <a:avLst/>
          </a:prstGeom>
          <a:noFill/>
        </p:spPr>
        <p:txBody>
          <a:bodyPr wrap="square" rtlCol="0">
            <a:spAutoFit/>
          </a:bodyPr>
          <a:lstStyle/>
          <a:p>
            <a:r>
              <a:rPr lang="en-US" sz="2400" b="1" dirty="0" smtClean="0"/>
              <a:t>2</a:t>
            </a:r>
            <a:endParaRPr lang="en-US" sz="2400" b="1" dirty="0"/>
          </a:p>
        </p:txBody>
      </p:sp>
    </p:spTree>
    <p:extLst>
      <p:ext uri="{BB962C8B-B14F-4D97-AF65-F5344CB8AC3E}">
        <p14:creationId xmlns:p14="http://schemas.microsoft.com/office/powerpoint/2010/main" val="2042420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74"/>
            <a:ext cx="8229600" cy="1143000"/>
          </a:xfrm>
        </p:spPr>
        <p:txBody>
          <a:bodyPr>
            <a:normAutofit/>
          </a:bodyPr>
          <a:lstStyle/>
          <a:p>
            <a:r>
              <a:rPr lang="en-US" b="1" dirty="0" smtClean="0"/>
              <a:t>The Contemporary PIM Challenge</a:t>
            </a:r>
            <a:endParaRPr lang="en-US" b="1" dirty="0"/>
          </a:p>
        </p:txBody>
      </p:sp>
      <p:sp>
        <p:nvSpPr>
          <p:cNvPr id="4" name="Rectangle 1"/>
          <p:cNvSpPr>
            <a:spLocks noGrp="1" noChangeArrowheads="1"/>
          </p:cNvSpPr>
          <p:nvPr>
            <p:ph idx="1"/>
          </p:nvPr>
        </p:nvSpPr>
        <p:spPr bwMode="auto">
          <a:xfrm>
            <a:off x="457200" y="914400"/>
            <a:ext cx="8382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r>
              <a:rPr lang="en-US" sz="3000" dirty="0"/>
              <a:t>Vastly more personal information of all kinds</a:t>
            </a:r>
          </a:p>
          <a:p>
            <a:r>
              <a:rPr lang="en-US" sz="3000" dirty="0"/>
              <a:t>Much of this information is in incompatible digital formats produced and consumed by a variety of devices and applications</a:t>
            </a:r>
          </a:p>
          <a:p>
            <a:r>
              <a:rPr lang="en-US" sz="3000" dirty="0"/>
              <a:t>These devices and applications </a:t>
            </a:r>
            <a:r>
              <a:rPr lang="en-US" sz="3000" dirty="0" smtClean="0"/>
              <a:t>separately </a:t>
            </a:r>
            <a:r>
              <a:rPr lang="en-US" sz="3000" dirty="0"/>
              <a:t>provide support for PIM that is collectively incompatible</a:t>
            </a:r>
          </a:p>
          <a:p>
            <a:r>
              <a:rPr lang="en-US" sz="3000" dirty="0"/>
              <a:t>But our work often requires that information be created, managed, and retrieved in ways that cut across these format and device </a:t>
            </a:r>
            <a:r>
              <a:rPr lang="en-US" sz="3000" dirty="0" smtClean="0"/>
              <a:t>boundaries</a:t>
            </a:r>
            <a:endParaRPr lang="en-US" sz="3000" dirty="0"/>
          </a:p>
        </p:txBody>
      </p:sp>
      <p:sp>
        <p:nvSpPr>
          <p:cNvPr id="3" name="TextBox 2"/>
          <p:cNvSpPr txBox="1"/>
          <p:nvPr/>
        </p:nvSpPr>
        <p:spPr>
          <a:xfrm>
            <a:off x="685800" y="5779973"/>
            <a:ext cx="8001000" cy="954107"/>
          </a:xfrm>
          <a:prstGeom prst="rect">
            <a:avLst/>
          </a:prstGeom>
          <a:noFill/>
        </p:spPr>
        <p:txBody>
          <a:bodyPr wrap="square" rtlCol="0">
            <a:spAutoFit/>
          </a:bodyPr>
          <a:lstStyle/>
          <a:p>
            <a:r>
              <a:rPr lang="en-US" sz="2800" i="1" dirty="0" smtClean="0">
                <a:solidFill>
                  <a:srgbClr val="FF0000"/>
                </a:solidFill>
              </a:rPr>
              <a:t>What can be done to ensure that PIM can span devices and applications?</a:t>
            </a:r>
            <a:endParaRPr lang="en-US" sz="2800" i="1" dirty="0">
              <a:solidFill>
                <a:srgbClr val="FF0000"/>
              </a:solidFill>
            </a:endParaRPr>
          </a:p>
        </p:txBody>
      </p:sp>
    </p:spTree>
    <p:extLst>
      <p:ext uri="{BB962C8B-B14F-4D97-AF65-F5344CB8AC3E}">
        <p14:creationId xmlns:p14="http://schemas.microsoft.com/office/powerpoint/2010/main" val="1061583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74936"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t>Individual Categories</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33835" y="1237612"/>
            <a:ext cx="8382000" cy="436417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Created to satisfy ad hoc requirements that emerge from an individual’s unique experiences, preferences, and resource collections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Created intentionally in response to specific organizing requirements, often short-term ones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Can have an imaginative or metaphorical basis that distorts or misinterpret cultural categories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Collection hobbies often embody peculiar individual </a:t>
            </a:r>
            <a:r>
              <a:rPr lang="en-US" sz="2800" dirty="0" smtClean="0">
                <a:latin typeface="UC Berkeley OS Sign"/>
                <a:cs typeface="Arial" pitchFamily="34" charset="0"/>
                <a:sym typeface="Arial" pitchFamily="34" charset="0"/>
              </a:rPr>
              <a:t>categories</a:t>
            </a:r>
            <a:endParaRPr lang="en-US" sz="2800" i="1" dirty="0" smtClean="0">
              <a:latin typeface="UC Berkeley OS Sign"/>
              <a:cs typeface="Arial" pitchFamily="34" charset="0"/>
              <a:sym typeface="Arial" pitchFamily="34" charset="0"/>
            </a:endParaRPr>
          </a:p>
        </p:txBody>
      </p:sp>
      <p:sp>
        <p:nvSpPr>
          <p:cNvPr id="5" name="TextBox 4"/>
          <p:cNvSpPr txBox="1"/>
          <p:nvPr/>
        </p:nvSpPr>
        <p:spPr>
          <a:xfrm>
            <a:off x="381000" y="152400"/>
            <a:ext cx="2133600" cy="523220"/>
          </a:xfrm>
          <a:prstGeom prst="rect">
            <a:avLst/>
          </a:prstGeom>
          <a:noFill/>
        </p:spPr>
        <p:txBody>
          <a:bodyPr wrap="square" rtlCol="0">
            <a:spAutoFit/>
          </a:bodyPr>
          <a:lstStyle/>
          <a:p>
            <a:r>
              <a:rPr lang="en-US" sz="2800" b="1" dirty="0" smtClean="0">
                <a:solidFill>
                  <a:srgbClr val="FF0000"/>
                </a:solidFill>
              </a:rPr>
              <a:t>FLASHBACK</a:t>
            </a:r>
            <a:endParaRPr lang="en-US" sz="2800" b="1" dirty="0">
              <a:solidFill>
                <a:srgbClr val="FF0000"/>
              </a:solidFill>
            </a:endParaRPr>
          </a:p>
        </p:txBody>
      </p:sp>
    </p:spTree>
    <p:extLst>
      <p:ext uri="{BB962C8B-B14F-4D97-AF65-F5344CB8AC3E}">
        <p14:creationId xmlns:p14="http://schemas.microsoft.com/office/powerpoint/2010/main" val="107203243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305674"/>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The Digital Format </a:t>
            </a:r>
            <a:r>
              <a:rPr lang="en-US" sz="4000" b="1" dirty="0">
                <a:sym typeface="UC Berkeley OS Sign"/>
              </a:rPr>
              <a:t>Matters!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pic>
        <p:nvPicPr>
          <p:cNvPr id="8" name="Picture 7" descr="ch3.1-350dpi.png"/>
          <p:cNvPicPr>
            <a:picLocks noChangeAspect="1"/>
          </p:cNvPicPr>
          <p:nvPr/>
        </p:nvPicPr>
        <p:blipFill>
          <a:blip r:embed="rId3" cstate="print"/>
          <a:stretch>
            <a:fillRect/>
          </a:stretch>
        </p:blipFill>
        <p:spPr>
          <a:xfrm>
            <a:off x="845978" y="1066800"/>
            <a:ext cx="6748339" cy="5486400"/>
          </a:xfrm>
          <a:prstGeom prst="rect">
            <a:avLst/>
          </a:prstGeom>
        </p:spPr>
      </p:pic>
      <p:sp>
        <p:nvSpPr>
          <p:cNvPr id="2" name="Rectangle 1"/>
          <p:cNvSpPr/>
          <p:nvPr/>
        </p:nvSpPr>
        <p:spPr>
          <a:xfrm>
            <a:off x="0" y="0"/>
            <a:ext cx="1916166" cy="523220"/>
          </a:xfrm>
          <a:prstGeom prst="rect">
            <a:avLst/>
          </a:prstGeom>
        </p:spPr>
        <p:txBody>
          <a:bodyPr wrap="none">
            <a:spAutoFit/>
          </a:bodyPr>
          <a:lstStyle/>
          <a:p>
            <a:pPr lvl="0"/>
            <a:r>
              <a:rPr lang="en-US" sz="2800" b="1" dirty="0">
                <a:solidFill>
                  <a:srgbClr val="FF0000"/>
                </a:solidFill>
              </a:rPr>
              <a:t>FLASHBACK</a:t>
            </a:r>
          </a:p>
        </p:txBody>
      </p:sp>
    </p:spTree>
    <p:extLst>
      <p:ext uri="{BB962C8B-B14F-4D97-AF65-F5344CB8AC3E}">
        <p14:creationId xmlns:p14="http://schemas.microsoft.com/office/powerpoint/2010/main" val="367696886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latin typeface="+mn-lt"/>
                <a:ea typeface="+mn-ea"/>
                <a:cs typeface="+mn-cs"/>
              </a:rPr>
              <a:t>A Taxonomy of PIM Apps/Systems</a:t>
            </a:r>
            <a:endParaRPr lang="en-US" b="1" dirty="0">
              <a:latin typeface="+mn-lt"/>
              <a:ea typeface="+mn-ea"/>
              <a:cs typeface="+mn-cs"/>
            </a:endParaRPr>
          </a:p>
        </p:txBody>
      </p:sp>
      <p:sp>
        <p:nvSpPr>
          <p:cNvPr id="3" name="Content Placeholder 2"/>
          <p:cNvSpPr>
            <a:spLocks noGrp="1"/>
          </p:cNvSpPr>
          <p:nvPr>
            <p:ph idx="1"/>
          </p:nvPr>
        </p:nvSpPr>
        <p:spPr/>
        <p:txBody>
          <a:bodyPr/>
          <a:lstStyle/>
          <a:p>
            <a:r>
              <a:rPr lang="en-US" dirty="0" smtClean="0"/>
              <a:t>Graphical knowledge capture tools (“mind” or “concept” mapping)</a:t>
            </a:r>
          </a:p>
          <a:p>
            <a:r>
              <a:rPr lang="en-US" dirty="0" smtClean="0"/>
              <a:t>Note-taking applications</a:t>
            </a:r>
          </a:p>
          <a:p>
            <a:r>
              <a:rPr lang="en-US" dirty="0" smtClean="0"/>
              <a:t>Autonomous or wearable PIM applications</a:t>
            </a:r>
            <a:endParaRPr lang="en-US" dirty="0"/>
          </a:p>
        </p:txBody>
      </p:sp>
    </p:spTree>
    <p:extLst>
      <p:ext uri="{BB962C8B-B14F-4D97-AF65-F5344CB8AC3E}">
        <p14:creationId xmlns:p14="http://schemas.microsoft.com/office/powerpoint/2010/main" val="1264648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Mind-Mapping Software</a:t>
            </a:r>
            <a:endParaRPr lang="en-US" dirty="0"/>
          </a:p>
        </p:txBody>
      </p:sp>
      <p:pic>
        <p:nvPicPr>
          <p:cNvPr id="4" name="Content Placeholder 3"/>
          <p:cNvPicPr>
            <a:picLocks noGrp="1" noChangeAspect="1"/>
          </p:cNvPicPr>
          <p:nvPr>
            <p:ph idx="1"/>
          </p:nvPr>
        </p:nvPicPr>
        <p:blipFill>
          <a:blip r:embed="rId3"/>
          <a:stretch>
            <a:fillRect/>
          </a:stretch>
        </p:blipFill>
        <p:spPr>
          <a:xfrm>
            <a:off x="761999" y="1691480"/>
            <a:ext cx="8261963" cy="4709319"/>
          </a:xfrm>
          <a:prstGeom prst="rect">
            <a:avLst/>
          </a:prstGeom>
        </p:spPr>
      </p:pic>
    </p:spTree>
    <p:extLst>
      <p:ext uri="{BB962C8B-B14F-4D97-AF65-F5344CB8AC3E}">
        <p14:creationId xmlns:p14="http://schemas.microsoft.com/office/powerpoint/2010/main" val="722877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381000"/>
            <a:ext cx="8093782" cy="6248400"/>
          </a:xfrm>
          <a:prstGeom prst="rect">
            <a:avLst/>
          </a:prstGeom>
        </p:spPr>
      </p:pic>
    </p:spTree>
    <p:extLst>
      <p:ext uri="{BB962C8B-B14F-4D97-AF65-F5344CB8AC3E}">
        <p14:creationId xmlns:p14="http://schemas.microsoft.com/office/powerpoint/2010/main" val="686747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238"/>
            <a:ext cx="8229600" cy="1143000"/>
          </a:xfrm>
        </p:spPr>
        <p:txBody>
          <a:bodyPr/>
          <a:lstStyle/>
          <a:p>
            <a:r>
              <a:rPr lang="en-US" dirty="0" smtClean="0">
                <a:hlinkClick r:id="rId3"/>
              </a:rPr>
              <a:t>Note-Taking Software</a:t>
            </a:r>
            <a:endParaRPr lang="en-US" dirty="0"/>
          </a:p>
        </p:txBody>
      </p:sp>
      <p:pic>
        <p:nvPicPr>
          <p:cNvPr id="4" name="Content Placeholder 3"/>
          <p:cNvPicPr>
            <a:picLocks noGrp="1" noChangeAspect="1"/>
          </p:cNvPicPr>
          <p:nvPr>
            <p:ph idx="1"/>
          </p:nvPr>
        </p:nvPicPr>
        <p:blipFill>
          <a:blip r:embed="rId4"/>
          <a:stretch>
            <a:fillRect/>
          </a:stretch>
        </p:blipFill>
        <p:spPr>
          <a:xfrm>
            <a:off x="1524000" y="1151238"/>
            <a:ext cx="7438141" cy="5334000"/>
          </a:xfrm>
          <a:prstGeom prst="rect">
            <a:avLst/>
          </a:prstGeom>
        </p:spPr>
      </p:pic>
      <p:sp>
        <p:nvSpPr>
          <p:cNvPr id="5" name="TextBox 4"/>
          <p:cNvSpPr txBox="1"/>
          <p:nvPr/>
        </p:nvSpPr>
        <p:spPr>
          <a:xfrm>
            <a:off x="212124" y="2209800"/>
            <a:ext cx="1943100" cy="1200329"/>
          </a:xfrm>
          <a:prstGeom prst="rect">
            <a:avLst/>
          </a:prstGeom>
          <a:noFill/>
        </p:spPr>
        <p:txBody>
          <a:bodyPr wrap="square" rtlCol="0">
            <a:spAutoFit/>
          </a:bodyPr>
          <a:lstStyle/>
          <a:p>
            <a:r>
              <a:rPr lang="en-US" b="1" dirty="0">
                <a:solidFill>
                  <a:srgbClr val="FF0000"/>
                </a:solidFill>
              </a:rPr>
              <a:t>BEST </a:t>
            </a:r>
            <a:r>
              <a:rPr lang="en-US" b="1" dirty="0" smtClean="0">
                <a:solidFill>
                  <a:srgbClr val="FF0000"/>
                </a:solidFill>
              </a:rPr>
              <a:t>ONE</a:t>
            </a:r>
          </a:p>
          <a:p>
            <a:endParaRPr lang="en-US" b="1" dirty="0" smtClean="0">
              <a:solidFill>
                <a:srgbClr val="FF0000"/>
              </a:solidFill>
            </a:endParaRPr>
          </a:p>
          <a:p>
            <a:r>
              <a:rPr lang="en-US" b="1" dirty="0" smtClean="0">
                <a:solidFill>
                  <a:srgbClr val="FF0000"/>
                </a:solidFill>
              </a:rPr>
              <a:t>BEST FREE ONE</a:t>
            </a:r>
            <a:endParaRPr lang="en-US" b="1" dirty="0">
              <a:solidFill>
                <a:srgbClr val="FF0000"/>
              </a:solidFill>
            </a:endParaRPr>
          </a:p>
          <a:p>
            <a:endParaRPr lang="en-US" dirty="0"/>
          </a:p>
        </p:txBody>
      </p:sp>
    </p:spTree>
    <p:extLst>
      <p:ext uri="{BB962C8B-B14F-4D97-AF65-F5344CB8AC3E}">
        <p14:creationId xmlns:p14="http://schemas.microsoft.com/office/powerpoint/2010/main" val="3939472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595" y="990600"/>
            <a:ext cx="9049265" cy="4953000"/>
          </a:xfrm>
          <a:prstGeom prst="rect">
            <a:avLst/>
          </a:prstGeom>
        </p:spPr>
      </p:pic>
    </p:spTree>
    <p:extLst>
      <p:ext uri="{BB962C8B-B14F-4D97-AF65-F5344CB8AC3E}">
        <p14:creationId xmlns:p14="http://schemas.microsoft.com/office/powerpoint/2010/main" val="444668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hlinkClick r:id="rId2"/>
              </a:rPr>
              <a:t>Autonomous / Wearable PIM</a:t>
            </a:r>
            <a:endParaRPr lang="en-US" dirty="0"/>
          </a:p>
        </p:txBody>
      </p:sp>
      <p:pic>
        <p:nvPicPr>
          <p:cNvPr id="4" name="Content Placeholder 3"/>
          <p:cNvPicPr>
            <a:picLocks noGrp="1" noChangeAspect="1"/>
          </p:cNvPicPr>
          <p:nvPr>
            <p:ph idx="1"/>
          </p:nvPr>
        </p:nvPicPr>
        <p:blipFill>
          <a:blip r:embed="rId3"/>
          <a:stretch>
            <a:fillRect/>
          </a:stretch>
        </p:blipFill>
        <p:spPr>
          <a:xfrm>
            <a:off x="940211" y="1676400"/>
            <a:ext cx="7263577" cy="4525963"/>
          </a:xfrm>
          <a:prstGeom prst="rect">
            <a:avLst/>
          </a:prstGeom>
        </p:spPr>
      </p:pic>
    </p:spTree>
    <p:extLst>
      <p:ext uri="{BB962C8B-B14F-4D97-AF65-F5344CB8AC3E}">
        <p14:creationId xmlns:p14="http://schemas.microsoft.com/office/powerpoint/2010/main" val="2915298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540771"/>
            <a:ext cx="9067800" cy="1143000"/>
          </a:xfrm>
        </p:spPr>
        <p:txBody>
          <a:bodyPr>
            <a:normAutofit/>
          </a:bodyPr>
          <a:lstStyle/>
          <a:p>
            <a:r>
              <a:rPr lang="en-US" b="1" dirty="0" smtClean="0"/>
              <a:t>Your “Personal Information Space”</a:t>
            </a:r>
            <a:endParaRPr lang="en-US" b="1" dirty="0"/>
          </a:p>
        </p:txBody>
      </p:sp>
      <p:sp>
        <p:nvSpPr>
          <p:cNvPr id="4" name="Rectangle 1"/>
          <p:cNvSpPr>
            <a:spLocks noGrp="1" noChangeArrowheads="1"/>
          </p:cNvSpPr>
          <p:nvPr>
            <p:ph idx="1"/>
          </p:nvPr>
        </p:nvSpPr>
        <p:spPr bwMode="auto">
          <a:xfrm>
            <a:off x="228600" y="1398021"/>
            <a:ext cx="8686800" cy="545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r>
              <a:rPr lang="en-US" sz="2800" dirty="0" smtClean="0"/>
              <a:t>Your PSI </a:t>
            </a:r>
            <a:r>
              <a:rPr lang="en-US" sz="2800" dirty="0"/>
              <a:t>is an abstract </a:t>
            </a:r>
            <a:r>
              <a:rPr lang="en-US" sz="2800" dirty="0" smtClean="0"/>
              <a:t>organizing system that contains all </a:t>
            </a:r>
            <a:r>
              <a:rPr lang="en-US" sz="2800" dirty="0"/>
              <a:t>of the various physical and digital information </a:t>
            </a:r>
            <a:r>
              <a:rPr lang="en-US" sz="2800" dirty="0" smtClean="0"/>
              <a:t>resources that are nominally under your control</a:t>
            </a:r>
            <a:endParaRPr lang="en-US" sz="2800" dirty="0"/>
          </a:p>
          <a:p>
            <a:r>
              <a:rPr lang="en-US" sz="2800" dirty="0" smtClean="0"/>
              <a:t>Some </a:t>
            </a:r>
            <a:r>
              <a:rPr lang="en-US" sz="2800" dirty="0"/>
              <a:t>of </a:t>
            </a:r>
            <a:r>
              <a:rPr lang="en-US" sz="2800" dirty="0" smtClean="0"/>
              <a:t>these are </a:t>
            </a:r>
            <a:r>
              <a:rPr lang="en-US" sz="2800" dirty="0"/>
              <a:t>located "in the </a:t>
            </a:r>
            <a:r>
              <a:rPr lang="en-US" sz="2800" dirty="0" smtClean="0"/>
              <a:t>cloud" </a:t>
            </a:r>
            <a:r>
              <a:rPr lang="en-US" sz="2800" dirty="0"/>
              <a:t>and </a:t>
            </a:r>
            <a:r>
              <a:rPr lang="en-US" sz="2800" dirty="0" smtClean="0"/>
              <a:t>are </a:t>
            </a:r>
            <a:r>
              <a:rPr lang="en-US" sz="2800" dirty="0"/>
              <a:t>thus only indirectly controllable, but people tend to think of all the distributed digital storage as being "in one place" </a:t>
            </a:r>
          </a:p>
          <a:p>
            <a:r>
              <a:rPr lang="en-US" sz="2800" dirty="0" smtClean="0"/>
              <a:t>A </a:t>
            </a:r>
            <a:r>
              <a:rPr lang="en-US" sz="2800" dirty="0"/>
              <a:t>fundamental challenge is maintaining an integrated view of the PSI </a:t>
            </a:r>
          </a:p>
          <a:p>
            <a:r>
              <a:rPr lang="en-US" sz="2800" dirty="0" smtClean="0"/>
              <a:t>A </a:t>
            </a:r>
            <a:r>
              <a:rPr lang="en-US" sz="2800" dirty="0"/>
              <a:t>corollary challenge is reconciling the tension between one's PSI and the need to contribute and use information from common information </a:t>
            </a:r>
            <a:r>
              <a:rPr lang="en-US" sz="2800" dirty="0" smtClean="0"/>
              <a:t>spaces</a:t>
            </a:r>
            <a:endParaRPr lang="en-US" sz="2800" dirty="0"/>
          </a:p>
        </p:txBody>
      </p:sp>
      <p:pic>
        <p:nvPicPr>
          <p:cNvPr id="3" name="Picture 2"/>
          <p:cNvPicPr>
            <a:picLocks noChangeAspect="1"/>
          </p:cNvPicPr>
          <p:nvPr/>
        </p:nvPicPr>
        <p:blipFill>
          <a:blip r:embed="rId3"/>
          <a:stretch>
            <a:fillRect/>
          </a:stretch>
        </p:blipFill>
        <p:spPr>
          <a:xfrm>
            <a:off x="216568" y="0"/>
            <a:ext cx="865707" cy="865707"/>
          </a:xfrm>
          <a:prstGeom prst="rect">
            <a:avLst/>
          </a:prstGeom>
        </p:spPr>
      </p:pic>
    </p:spTree>
    <p:extLst>
      <p:ext uri="{BB962C8B-B14F-4D97-AF65-F5344CB8AC3E}">
        <p14:creationId xmlns:p14="http://schemas.microsoft.com/office/powerpoint/2010/main" val="2249879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931993"/>
            <a:ext cx="7315200" cy="4926983"/>
          </a:xfrm>
        </p:spPr>
      </p:pic>
      <p:sp>
        <p:nvSpPr>
          <p:cNvPr id="2" name="Title 1"/>
          <p:cNvSpPr>
            <a:spLocks noGrp="1"/>
          </p:cNvSpPr>
          <p:nvPr>
            <p:ph type="title"/>
          </p:nvPr>
        </p:nvSpPr>
        <p:spPr>
          <a:xfrm>
            <a:off x="3429000" y="8021"/>
            <a:ext cx="5334000" cy="1143000"/>
          </a:xfrm>
        </p:spPr>
        <p:txBody>
          <a:bodyPr>
            <a:normAutofit/>
          </a:bodyPr>
          <a:lstStyle/>
          <a:p>
            <a:r>
              <a:rPr lang="en-US" b="1" dirty="0" smtClean="0">
                <a:solidFill>
                  <a:srgbClr val="FF0000"/>
                </a:solidFill>
              </a:rPr>
              <a:t>What’s In YOUR PSI?</a:t>
            </a:r>
            <a:endParaRPr lang="en-US" b="1" dirty="0">
              <a:solidFill>
                <a:srgbClr val="FF0000"/>
              </a:solidFill>
            </a:endParaRPr>
          </a:p>
        </p:txBody>
      </p:sp>
      <p:sp>
        <p:nvSpPr>
          <p:cNvPr id="3" name="TextBox 2"/>
          <p:cNvSpPr txBox="1"/>
          <p:nvPr/>
        </p:nvSpPr>
        <p:spPr>
          <a:xfrm>
            <a:off x="3733801" y="5438240"/>
            <a:ext cx="4572000" cy="1200329"/>
          </a:xfrm>
          <a:prstGeom prst="rect">
            <a:avLst/>
          </a:prstGeom>
          <a:noFill/>
        </p:spPr>
        <p:txBody>
          <a:bodyPr wrap="square" rtlCol="0">
            <a:spAutoFit/>
          </a:bodyPr>
          <a:lstStyle/>
          <a:p>
            <a:r>
              <a:rPr lang="en-US" sz="2400" b="1" i="1" dirty="0" smtClean="0">
                <a:solidFill>
                  <a:srgbClr val="FF0000"/>
                </a:solidFill>
              </a:rPr>
              <a:t>The slide is about 10 years old.</a:t>
            </a:r>
            <a:br>
              <a:rPr lang="en-US" sz="2400" b="1" i="1" dirty="0" smtClean="0">
                <a:solidFill>
                  <a:srgbClr val="FF0000"/>
                </a:solidFill>
              </a:rPr>
            </a:br>
            <a:r>
              <a:rPr lang="en-US" sz="2400" b="1" i="1" dirty="0" smtClean="0">
                <a:solidFill>
                  <a:srgbClr val="FF0000"/>
                </a:solidFill>
              </a:rPr>
              <a:t>  What has changed? </a:t>
            </a:r>
            <a:br>
              <a:rPr lang="en-US" sz="2400" b="1" i="1" dirty="0" smtClean="0">
                <a:solidFill>
                  <a:srgbClr val="FF0000"/>
                </a:solidFill>
              </a:rPr>
            </a:br>
            <a:r>
              <a:rPr lang="en-US" sz="2400" b="1" i="1" dirty="0" smtClean="0">
                <a:solidFill>
                  <a:srgbClr val="FF0000"/>
                </a:solidFill>
              </a:rPr>
              <a:t> What new things are missing?</a:t>
            </a:r>
            <a:endParaRPr lang="en-US" sz="2400" b="1" i="1" dirty="0">
              <a:solidFill>
                <a:srgbClr val="FF0000"/>
              </a:solidFill>
            </a:endParaRPr>
          </a:p>
        </p:txBody>
      </p:sp>
    </p:spTree>
    <p:extLst>
      <p:ext uri="{BB962C8B-B14F-4D97-AF65-F5344CB8AC3E}">
        <p14:creationId xmlns:p14="http://schemas.microsoft.com/office/powerpoint/2010/main" val="3139609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5" y="304800"/>
            <a:ext cx="9067800" cy="1143000"/>
          </a:xfrm>
        </p:spPr>
        <p:txBody>
          <a:bodyPr>
            <a:normAutofit/>
          </a:bodyPr>
          <a:lstStyle/>
          <a:p>
            <a:r>
              <a:rPr lang="en-US" b="1" dirty="0" smtClean="0"/>
              <a:t>PIM Activities</a:t>
            </a:r>
            <a:endParaRPr lang="en-US" b="1" dirty="0"/>
          </a:p>
        </p:txBody>
      </p:sp>
      <p:sp>
        <p:nvSpPr>
          <p:cNvPr id="4" name="Rectangle 1"/>
          <p:cNvSpPr>
            <a:spLocks noGrp="1" noChangeArrowheads="1"/>
          </p:cNvSpPr>
          <p:nvPr>
            <p:ph idx="1"/>
          </p:nvPr>
        </p:nvSpPr>
        <p:spPr bwMode="auto">
          <a:xfrm>
            <a:off x="209035" y="1232357"/>
            <a:ext cx="8686800" cy="459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r>
              <a:rPr lang="en-US" sz="2800" i="1" dirty="0" smtClean="0"/>
              <a:t>Selection (Keeping)</a:t>
            </a:r>
            <a:r>
              <a:rPr lang="en-US" sz="2800" dirty="0" smtClean="0"/>
              <a:t> </a:t>
            </a:r>
            <a:r>
              <a:rPr lang="en-US" sz="2800" dirty="0"/>
              <a:t>activities are carried out when you encounter information - they determine the input of information into the PSI</a:t>
            </a:r>
          </a:p>
          <a:p>
            <a:r>
              <a:rPr lang="en-US" sz="2800" i="1" dirty="0" smtClean="0"/>
              <a:t>Organizing</a:t>
            </a:r>
          </a:p>
          <a:p>
            <a:r>
              <a:rPr lang="en-US" sz="2800" i="1" dirty="0" smtClean="0"/>
              <a:t>Interactions:  Finding </a:t>
            </a:r>
            <a:r>
              <a:rPr lang="en-US" sz="2800" i="1" dirty="0"/>
              <a:t>or re-finding</a:t>
            </a:r>
            <a:r>
              <a:rPr lang="en-US" sz="2800" dirty="0"/>
              <a:t> activities within the PSI determine the output of info from the PSI or its use in work</a:t>
            </a:r>
          </a:p>
          <a:p>
            <a:r>
              <a:rPr lang="en-US" sz="2800" i="1" dirty="0" smtClean="0"/>
              <a:t>Maintenance</a:t>
            </a:r>
            <a:r>
              <a:rPr lang="en-US" sz="2800" dirty="0" smtClean="0"/>
              <a:t> </a:t>
            </a:r>
            <a:r>
              <a:rPr lang="en-US" sz="2800" dirty="0"/>
              <a:t>activities are those taken to organize, re-organize, or integrate the PSI</a:t>
            </a:r>
          </a:p>
        </p:txBody>
      </p:sp>
    </p:spTree>
    <p:extLst>
      <p:ext uri="{BB962C8B-B14F-4D97-AF65-F5344CB8AC3E}">
        <p14:creationId xmlns:p14="http://schemas.microsoft.com/office/powerpoint/2010/main" val="3876197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828800" y="533400"/>
            <a:ext cx="4594324" cy="1190997"/>
          </a:xfrm>
          <a:prstGeom prst="rect">
            <a:avLst/>
          </a:prstGeom>
        </p:spPr>
        <p:txBody>
          <a:bodyPr lIns="64291" tIns="32146" rIns="64291" bIns="32146"/>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b="1" dirty="0">
                <a:latin typeface="+mj-lt"/>
                <a:ea typeface="+mj-ea"/>
                <a:cs typeface="+mj-cs"/>
                <a:sym typeface="UC Berkeley OS Sign"/>
              </a:rPr>
              <a:t>Outline</a:t>
            </a:r>
          </a:p>
        </p:txBody>
      </p:sp>
      <p:sp>
        <p:nvSpPr>
          <p:cNvPr id="6" name="Rectangle 5"/>
          <p:cNvSpPr/>
          <p:nvPr/>
        </p:nvSpPr>
        <p:spPr>
          <a:xfrm>
            <a:off x="838200" y="1371600"/>
            <a:ext cx="7848600" cy="4743124"/>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Information Overload and Dealing with It</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 Memex</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Personal Information Management</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Distributed Cognition</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 Intelligent Use of Space</a:t>
            </a:r>
          </a:p>
          <a:p>
            <a:pPr marL="714366" lvl="2"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Cognitive Offloading</a:t>
            </a:r>
          </a:p>
          <a:p>
            <a:pPr marL="2571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Activity-based or “Taskonomic” </a:t>
            </a:r>
            <a:r>
              <a:rPr lang="en-US" sz="3200" dirty="0" smtClean="0"/>
              <a:t>Organizing</a:t>
            </a:r>
          </a:p>
        </p:txBody>
      </p:sp>
    </p:spTree>
    <p:extLst>
      <p:ext uri="{BB962C8B-B14F-4D97-AF65-F5344CB8AC3E}">
        <p14:creationId xmlns:p14="http://schemas.microsoft.com/office/powerpoint/2010/main" val="15642587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5" y="304800"/>
            <a:ext cx="9067800" cy="1143000"/>
          </a:xfrm>
        </p:spPr>
        <p:txBody>
          <a:bodyPr>
            <a:normAutofit/>
          </a:bodyPr>
          <a:lstStyle/>
          <a:p>
            <a:r>
              <a:rPr lang="en-US" b="1" dirty="0" smtClean="0"/>
              <a:t>Selection Decisions</a:t>
            </a:r>
            <a:endParaRPr lang="en-US" b="1" dirty="0"/>
          </a:p>
        </p:txBody>
      </p:sp>
      <p:sp>
        <p:nvSpPr>
          <p:cNvPr id="4" name="Rectangle 1"/>
          <p:cNvSpPr>
            <a:spLocks noGrp="1" noChangeArrowheads="1"/>
          </p:cNvSpPr>
          <p:nvPr>
            <p:ph idx="1"/>
          </p:nvPr>
        </p:nvSpPr>
        <p:spPr bwMode="auto">
          <a:xfrm>
            <a:off x="1227952" y="1384757"/>
            <a:ext cx="6648965" cy="3127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r>
              <a:rPr lang="en-US" sz="2800" i="1" dirty="0"/>
              <a:t>Pushed</a:t>
            </a:r>
            <a:r>
              <a:rPr lang="en-US" sz="2800" dirty="0"/>
              <a:t> information comes to our PSI (not as the result of any </a:t>
            </a:r>
            <a:r>
              <a:rPr lang="en-US" sz="2800" i="1" dirty="0"/>
              <a:t>immediate</a:t>
            </a:r>
            <a:r>
              <a:rPr lang="en-US" sz="2800" dirty="0"/>
              <a:t> action on our part</a:t>
            </a:r>
            <a:r>
              <a:rPr lang="en-US" sz="2800" dirty="0" smtClean="0"/>
              <a:t>); could be previously-selected subscriptions</a:t>
            </a:r>
            <a:endParaRPr lang="en-US" sz="2800" dirty="0"/>
          </a:p>
          <a:p>
            <a:r>
              <a:rPr lang="en-US" sz="2800" i="1" dirty="0" smtClean="0"/>
              <a:t>Pulled</a:t>
            </a:r>
            <a:r>
              <a:rPr lang="en-US" sz="2800" dirty="0" smtClean="0"/>
              <a:t> </a:t>
            </a:r>
            <a:r>
              <a:rPr lang="en-US" sz="2800" dirty="0"/>
              <a:t>or </a:t>
            </a:r>
            <a:r>
              <a:rPr lang="en-US" sz="2800" i="1" dirty="0"/>
              <a:t>Retrievable </a:t>
            </a:r>
            <a:r>
              <a:rPr lang="en-US" sz="2800" dirty="0"/>
              <a:t>information is what we intentionally seek</a:t>
            </a:r>
          </a:p>
        </p:txBody>
      </p:sp>
      <p:sp>
        <p:nvSpPr>
          <p:cNvPr id="3" name="TextBox 2"/>
          <p:cNvSpPr txBox="1"/>
          <p:nvPr/>
        </p:nvSpPr>
        <p:spPr>
          <a:xfrm>
            <a:off x="1295400" y="4976171"/>
            <a:ext cx="7315200" cy="1231106"/>
          </a:xfrm>
          <a:prstGeom prst="rect">
            <a:avLst/>
          </a:prstGeom>
          <a:noFill/>
        </p:spPr>
        <p:txBody>
          <a:bodyPr wrap="square" rtlCol="0">
            <a:spAutoFit/>
          </a:bodyPr>
          <a:lstStyle/>
          <a:p>
            <a:r>
              <a:rPr lang="en-US" sz="2800" b="1" i="1" dirty="0" smtClean="0">
                <a:solidFill>
                  <a:srgbClr val="FF0000"/>
                </a:solidFill>
              </a:rPr>
              <a:t>What is YOUR mixture of pushed</a:t>
            </a:r>
            <a:br>
              <a:rPr lang="en-US" sz="2800" b="1" i="1" dirty="0" smtClean="0">
                <a:solidFill>
                  <a:srgbClr val="FF0000"/>
                </a:solidFill>
              </a:rPr>
            </a:br>
            <a:r>
              <a:rPr lang="en-US" sz="2800" b="1" i="1" dirty="0" smtClean="0">
                <a:solidFill>
                  <a:srgbClr val="FF0000"/>
                </a:solidFill>
              </a:rPr>
              <a:t> and pulled information?</a:t>
            </a:r>
            <a:endParaRPr lang="en-US" sz="2800" i="1" dirty="0">
              <a:solidFill>
                <a:srgbClr val="FF0000"/>
              </a:solidFill>
            </a:endParaRPr>
          </a:p>
          <a:p>
            <a:endParaRPr lang="en-US" dirty="0"/>
          </a:p>
        </p:txBody>
      </p:sp>
    </p:spTree>
    <p:extLst>
      <p:ext uri="{BB962C8B-B14F-4D97-AF65-F5344CB8AC3E}">
        <p14:creationId xmlns:p14="http://schemas.microsoft.com/office/powerpoint/2010/main" val="2096822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5" y="304800"/>
            <a:ext cx="9067800" cy="1143000"/>
          </a:xfrm>
        </p:spPr>
        <p:txBody>
          <a:bodyPr>
            <a:normAutofit fontScale="90000"/>
          </a:bodyPr>
          <a:lstStyle/>
          <a:p>
            <a:r>
              <a:rPr lang="en-US" b="1" dirty="0"/>
              <a:t>Decisions to Make on Information Exposure / Receipt</a:t>
            </a:r>
          </a:p>
        </p:txBody>
      </p:sp>
      <p:sp>
        <p:nvSpPr>
          <p:cNvPr id="4" name="Rectangle 1"/>
          <p:cNvSpPr>
            <a:spLocks noGrp="1" noChangeArrowheads="1"/>
          </p:cNvSpPr>
          <p:nvPr>
            <p:ph idx="1"/>
          </p:nvPr>
        </p:nvSpPr>
        <p:spPr bwMode="auto">
          <a:xfrm>
            <a:off x="1227952" y="1987996"/>
            <a:ext cx="6648965" cy="192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r>
              <a:rPr lang="en-US" sz="2800" i="1" dirty="0"/>
              <a:t>Consume immediately</a:t>
            </a:r>
            <a:r>
              <a:rPr lang="en-US" sz="2800" dirty="0"/>
              <a:t> </a:t>
            </a:r>
          </a:p>
          <a:p>
            <a:r>
              <a:rPr lang="en-US" sz="2800" i="1" dirty="0" smtClean="0"/>
              <a:t>Ignore</a:t>
            </a:r>
            <a:r>
              <a:rPr lang="en-US" sz="2800" dirty="0" smtClean="0"/>
              <a:t> </a:t>
            </a:r>
            <a:endParaRPr lang="en-US" sz="2800" dirty="0"/>
          </a:p>
          <a:p>
            <a:r>
              <a:rPr lang="en-US" sz="2800" i="1" dirty="0" smtClean="0"/>
              <a:t>Keep</a:t>
            </a:r>
            <a:r>
              <a:rPr lang="en-US" sz="2800" dirty="0" smtClean="0"/>
              <a:t> </a:t>
            </a:r>
            <a:endParaRPr lang="en-US" sz="2800" dirty="0"/>
          </a:p>
        </p:txBody>
      </p:sp>
      <p:sp>
        <p:nvSpPr>
          <p:cNvPr id="3" name="TextBox 2"/>
          <p:cNvSpPr txBox="1"/>
          <p:nvPr/>
        </p:nvSpPr>
        <p:spPr>
          <a:xfrm>
            <a:off x="1837552" y="4448718"/>
            <a:ext cx="7306448" cy="523220"/>
          </a:xfrm>
          <a:prstGeom prst="rect">
            <a:avLst/>
          </a:prstGeom>
          <a:noFill/>
        </p:spPr>
        <p:txBody>
          <a:bodyPr wrap="square" rtlCol="0">
            <a:spAutoFit/>
          </a:bodyPr>
          <a:lstStyle/>
          <a:p>
            <a:r>
              <a:rPr lang="en-US" sz="2800" b="1" i="1" dirty="0" smtClean="0">
                <a:solidFill>
                  <a:srgbClr val="FF0000"/>
                </a:solidFill>
              </a:rPr>
              <a:t>What are reasons for keeping information?  </a:t>
            </a:r>
            <a:endParaRPr lang="en-US" sz="2800" b="1" i="1" dirty="0">
              <a:solidFill>
                <a:srgbClr val="FF0000"/>
              </a:solidFill>
            </a:endParaRPr>
          </a:p>
        </p:txBody>
      </p:sp>
    </p:spTree>
    <p:extLst>
      <p:ext uri="{BB962C8B-B14F-4D97-AF65-F5344CB8AC3E}">
        <p14:creationId xmlns:p14="http://schemas.microsoft.com/office/powerpoint/2010/main" val="5455985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5" y="304800"/>
            <a:ext cx="9067800" cy="1143000"/>
          </a:xfrm>
        </p:spPr>
        <p:txBody>
          <a:bodyPr>
            <a:normAutofit fontScale="90000"/>
          </a:bodyPr>
          <a:lstStyle/>
          <a:p>
            <a:r>
              <a:rPr lang="en-US" b="1" dirty="0"/>
              <a:t>Decisions </a:t>
            </a:r>
            <a:r>
              <a:rPr lang="en-US" b="1" dirty="0" smtClean="0"/>
              <a:t>About</a:t>
            </a:r>
            <a:br>
              <a:rPr lang="en-US" b="1" dirty="0" smtClean="0"/>
            </a:br>
            <a:r>
              <a:rPr lang="en-US" b="1" dirty="0" smtClean="0"/>
              <a:t> Keeping and Organizing</a:t>
            </a:r>
            <a:endParaRPr lang="en-US" b="1" dirty="0"/>
          </a:p>
        </p:txBody>
      </p:sp>
      <p:sp>
        <p:nvSpPr>
          <p:cNvPr id="4" name="Rectangle 1"/>
          <p:cNvSpPr>
            <a:spLocks noGrp="1" noChangeArrowheads="1"/>
          </p:cNvSpPr>
          <p:nvPr>
            <p:ph idx="1"/>
          </p:nvPr>
        </p:nvSpPr>
        <p:spPr bwMode="auto">
          <a:xfrm>
            <a:off x="170935" y="1318022"/>
            <a:ext cx="87630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r>
              <a:rPr lang="en-US" sz="2800" dirty="0"/>
              <a:t>Does the "to be kept" information item fit into our existing classification scheme within our PSI?</a:t>
            </a:r>
          </a:p>
          <a:p>
            <a:r>
              <a:rPr lang="en-US" sz="2800" dirty="0" smtClean="0"/>
              <a:t>If </a:t>
            </a:r>
            <a:r>
              <a:rPr lang="en-US" sz="2800" dirty="0"/>
              <a:t>we use an existing category or location or naming scheme, is the degree of "fit" acceptable or does it distort the existing organizational or naming scheme?</a:t>
            </a:r>
          </a:p>
          <a:p>
            <a:r>
              <a:rPr lang="en-US" sz="2800" dirty="0"/>
              <a:t>Is it necessary to create </a:t>
            </a:r>
            <a:r>
              <a:rPr lang="en-US" sz="2800" dirty="0" smtClean="0"/>
              <a:t>new categories, locations, or names?</a:t>
            </a:r>
            <a:endParaRPr lang="en-US" sz="2800" dirty="0"/>
          </a:p>
          <a:p>
            <a:r>
              <a:rPr lang="en-US" sz="2800" dirty="0"/>
              <a:t>Do we abstract / summarize / data mine / secure or otherwise process the "to be kept" information?</a:t>
            </a:r>
          </a:p>
          <a:p>
            <a:r>
              <a:rPr lang="en-US" sz="2800" dirty="0"/>
              <a:t>How much of this "keeping and organization" work could be done automatically</a:t>
            </a:r>
            <a:r>
              <a:rPr lang="en-US" sz="2800" dirty="0" smtClean="0"/>
              <a:t>?</a:t>
            </a:r>
            <a:endParaRPr lang="en-US" sz="2800" dirty="0"/>
          </a:p>
        </p:txBody>
      </p:sp>
      <p:pic>
        <p:nvPicPr>
          <p:cNvPr id="3" name="Picture 2"/>
          <p:cNvPicPr>
            <a:picLocks noChangeAspect="1"/>
          </p:cNvPicPr>
          <p:nvPr/>
        </p:nvPicPr>
        <p:blipFill>
          <a:blip r:embed="rId3"/>
          <a:stretch>
            <a:fillRect/>
          </a:stretch>
        </p:blipFill>
        <p:spPr>
          <a:xfrm>
            <a:off x="381000" y="272716"/>
            <a:ext cx="865707" cy="865707"/>
          </a:xfrm>
          <a:prstGeom prst="rect">
            <a:avLst/>
          </a:prstGeom>
        </p:spPr>
      </p:pic>
    </p:spTree>
    <p:extLst>
      <p:ext uri="{BB962C8B-B14F-4D97-AF65-F5344CB8AC3E}">
        <p14:creationId xmlns:p14="http://schemas.microsoft.com/office/powerpoint/2010/main" val="1212504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“Distributed Cognition”</a:t>
            </a:r>
            <a:br>
              <a:rPr lang="en-US" sz="3600" b="1" dirty="0" smtClean="0"/>
            </a:br>
            <a:r>
              <a:rPr lang="en-US" sz="3600" b="1" dirty="0" smtClean="0"/>
              <a:t>(</a:t>
            </a:r>
            <a:r>
              <a:rPr lang="en-US" sz="3600" dirty="0"/>
              <a:t>Hollan, Hutchins, &amp; </a:t>
            </a:r>
            <a:r>
              <a:rPr lang="en-US" sz="3600" dirty="0" smtClean="0"/>
              <a:t>Kirsh, 2000)</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066800"/>
            <a:ext cx="8534400" cy="533924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t>"Distributed cognition" is a "dialect" of cognitive science that views cognitive activity as not just something that takes place within the mind of a single person a some moment in time; it is:</a:t>
            </a:r>
          </a:p>
          <a:p>
            <a:pPr marL="800100" lvl="3" indent="-342900" eaLnBrk="0" fontAlgn="base" hangingPunct="0">
              <a:lnSpc>
                <a:spcPct val="93000"/>
              </a:lnSpc>
              <a:spcBef>
                <a:spcPts val="1800"/>
              </a:spcBef>
              <a:spcAft>
                <a:spcPct val="0"/>
              </a:spcAft>
              <a:buFont typeface="Arial" pitchFamily="34" charset="0"/>
              <a:buChar char="•"/>
            </a:pPr>
            <a:r>
              <a:rPr lang="en-US" sz="2800" dirty="0" smtClean="0"/>
              <a:t>Distributed and organized across the members of a social or goal-oriented group</a:t>
            </a:r>
          </a:p>
          <a:p>
            <a:pPr marL="800100" lvl="3" indent="-342900" eaLnBrk="0" fontAlgn="base" hangingPunct="0">
              <a:lnSpc>
                <a:spcPct val="93000"/>
              </a:lnSpc>
              <a:spcBef>
                <a:spcPts val="1800"/>
              </a:spcBef>
              <a:spcAft>
                <a:spcPct val="0"/>
              </a:spcAft>
              <a:buFont typeface="Arial" pitchFamily="34" charset="0"/>
              <a:buChar char="•"/>
            </a:pPr>
            <a:r>
              <a:rPr lang="en-US" sz="2800" dirty="0" smtClean="0"/>
              <a:t>Distributed and organized between people and the technology and artifacts they create and use</a:t>
            </a:r>
          </a:p>
          <a:p>
            <a:pPr marL="800100" lvl="3" indent="-342900" eaLnBrk="0" fontAlgn="base" hangingPunct="0">
              <a:lnSpc>
                <a:spcPct val="93000"/>
              </a:lnSpc>
              <a:spcBef>
                <a:spcPts val="1800"/>
              </a:spcBef>
              <a:spcAft>
                <a:spcPct val="0"/>
              </a:spcAft>
              <a:buFont typeface="Arial" pitchFamily="34" charset="0"/>
              <a:buChar char="•"/>
            </a:pPr>
            <a:r>
              <a:rPr lang="en-US" sz="2800" dirty="0" smtClean="0"/>
              <a:t>Distributed through time; results of earlier events and interactions that transform future ones</a:t>
            </a:r>
            <a:endParaRPr lang="en-US" sz="2400" dirty="0" smtClean="0"/>
          </a:p>
        </p:txBody>
      </p:sp>
      <p:pic>
        <p:nvPicPr>
          <p:cNvPr id="2" name="Picture 1"/>
          <p:cNvPicPr>
            <a:picLocks noChangeAspect="1"/>
          </p:cNvPicPr>
          <p:nvPr/>
        </p:nvPicPr>
        <p:blipFill>
          <a:blip r:embed="rId3"/>
          <a:stretch>
            <a:fillRect/>
          </a:stretch>
        </p:blipFill>
        <p:spPr>
          <a:xfrm>
            <a:off x="228600" y="201093"/>
            <a:ext cx="865707" cy="865707"/>
          </a:xfrm>
          <a:prstGeom prst="rect">
            <a:avLst/>
          </a:prstGeom>
        </p:spPr>
      </p:pic>
    </p:spTree>
    <p:extLst>
      <p:ext uri="{BB962C8B-B14F-4D97-AF65-F5344CB8AC3E}">
        <p14:creationId xmlns:p14="http://schemas.microsoft.com/office/powerpoint/2010/main" val="67866799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Areas for DCog</a:t>
            </a:r>
            <a:endParaRPr lang="en-US" b="1" dirty="0"/>
          </a:p>
        </p:txBody>
      </p:sp>
      <p:sp>
        <p:nvSpPr>
          <p:cNvPr id="3" name="Content Placeholder 2"/>
          <p:cNvSpPr>
            <a:spLocks noGrp="1"/>
          </p:cNvSpPr>
          <p:nvPr>
            <p:ph idx="1"/>
          </p:nvPr>
        </p:nvSpPr>
        <p:spPr/>
        <p:txBody>
          <a:bodyPr>
            <a:normAutofit fontScale="85000" lnSpcReduction="10000"/>
          </a:bodyPr>
          <a:lstStyle/>
          <a:p>
            <a:r>
              <a:rPr lang="en-US" dirty="0" err="1" smtClean="0"/>
              <a:t>DCog</a:t>
            </a:r>
            <a:r>
              <a:rPr lang="en-US" dirty="0" smtClean="0"/>
              <a:t> concepts are mostly used in systems </a:t>
            </a:r>
            <a:r>
              <a:rPr lang="en-US" dirty="0"/>
              <a:t>design and implementation in specific work </a:t>
            </a:r>
            <a:r>
              <a:rPr lang="en-US" dirty="0" smtClean="0"/>
              <a:t>environments</a:t>
            </a:r>
          </a:p>
          <a:p>
            <a:r>
              <a:rPr lang="en-US" dirty="0" smtClean="0"/>
              <a:t>Its </a:t>
            </a:r>
            <a:r>
              <a:rPr lang="en-US" dirty="0"/>
              <a:t>main method is field research, going into the workplace and making rigorous </a:t>
            </a:r>
            <a:r>
              <a:rPr lang="en-US" dirty="0" smtClean="0"/>
              <a:t>observations (often video), </a:t>
            </a:r>
            <a:r>
              <a:rPr lang="en-US" dirty="0"/>
              <a:t>studying and coding the recorded activities using qualitative research </a:t>
            </a:r>
            <a:r>
              <a:rPr lang="en-US" dirty="0" smtClean="0"/>
              <a:t>methods (“</a:t>
            </a:r>
            <a:r>
              <a:rPr lang="en-US" b="1" dirty="0" smtClean="0">
                <a:solidFill>
                  <a:srgbClr val="FF0000"/>
                </a:solidFill>
              </a:rPr>
              <a:t>ethnography</a:t>
            </a:r>
            <a:r>
              <a:rPr lang="en-US" dirty="0" smtClean="0"/>
              <a:t>”)</a:t>
            </a:r>
          </a:p>
          <a:p>
            <a:r>
              <a:rPr lang="en-US" dirty="0" smtClean="0"/>
              <a:t>Goal is to understand and codify </a:t>
            </a:r>
            <a:r>
              <a:rPr lang="en-US" dirty="0"/>
              <a:t>the various ways in which </a:t>
            </a:r>
            <a:r>
              <a:rPr lang="en-US" dirty="0" smtClean="0"/>
              <a:t>cognitive structures and processes are distributed between </a:t>
            </a:r>
            <a:r>
              <a:rPr lang="en-US" dirty="0"/>
              <a:t>internal and external representations, across a group of individuals, and across space and time</a:t>
            </a:r>
            <a:endParaRPr lang="en-US" dirty="0" smtClean="0"/>
          </a:p>
        </p:txBody>
      </p:sp>
      <p:pic>
        <p:nvPicPr>
          <p:cNvPr id="4" name="Picture 3"/>
          <p:cNvPicPr>
            <a:picLocks noChangeAspect="1"/>
          </p:cNvPicPr>
          <p:nvPr/>
        </p:nvPicPr>
        <p:blipFill>
          <a:blip r:embed="rId3"/>
          <a:stretch>
            <a:fillRect/>
          </a:stretch>
        </p:blipFill>
        <p:spPr>
          <a:xfrm>
            <a:off x="152400" y="210359"/>
            <a:ext cx="865707" cy="865707"/>
          </a:xfrm>
          <a:prstGeom prst="rect">
            <a:avLst/>
          </a:prstGeom>
        </p:spPr>
      </p:pic>
    </p:spTree>
    <p:extLst>
      <p:ext uri="{BB962C8B-B14F-4D97-AF65-F5344CB8AC3E}">
        <p14:creationId xmlns:p14="http://schemas.microsoft.com/office/powerpoint/2010/main" val="30947570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85911" y="849103"/>
            <a:ext cx="4531666" cy="3005138"/>
          </a:xfrm>
          <a:prstGeom prst="rect">
            <a:avLst/>
          </a:prstGeom>
        </p:spPr>
      </p:pic>
      <p:pic>
        <p:nvPicPr>
          <p:cNvPr id="4" name="Picture 3"/>
          <p:cNvPicPr>
            <a:picLocks noChangeAspect="1"/>
          </p:cNvPicPr>
          <p:nvPr/>
        </p:nvPicPr>
        <p:blipFill>
          <a:blip r:embed="rId4" cstate="print"/>
          <a:stretch>
            <a:fillRect/>
          </a:stretch>
        </p:blipFill>
        <p:spPr>
          <a:xfrm>
            <a:off x="4928286" y="3725521"/>
            <a:ext cx="4343400" cy="2875304"/>
          </a:xfrm>
          <a:prstGeom prst="rect">
            <a:avLst/>
          </a:prstGeom>
        </p:spPr>
      </p:pic>
      <p:pic>
        <p:nvPicPr>
          <p:cNvPr id="5" name="Picture 4"/>
          <p:cNvPicPr>
            <a:picLocks noChangeAspect="1"/>
          </p:cNvPicPr>
          <p:nvPr/>
        </p:nvPicPr>
        <p:blipFill>
          <a:blip r:embed="rId5" cstate="print"/>
          <a:stretch>
            <a:fillRect/>
          </a:stretch>
        </p:blipFill>
        <p:spPr>
          <a:xfrm>
            <a:off x="5105400" y="1243388"/>
            <a:ext cx="4038600" cy="2216567"/>
          </a:xfrm>
          <a:prstGeom prst="rect">
            <a:avLst/>
          </a:prstGeom>
        </p:spPr>
      </p:pic>
      <p:pic>
        <p:nvPicPr>
          <p:cNvPr id="6" name="Picture 5"/>
          <p:cNvPicPr>
            <a:picLocks noChangeAspect="1"/>
          </p:cNvPicPr>
          <p:nvPr/>
        </p:nvPicPr>
        <p:blipFill>
          <a:blip r:embed="rId6" cstate="print"/>
          <a:stretch>
            <a:fillRect/>
          </a:stretch>
        </p:blipFill>
        <p:spPr>
          <a:xfrm>
            <a:off x="216803" y="4038600"/>
            <a:ext cx="4583797" cy="2562225"/>
          </a:xfrm>
          <a:prstGeom prst="rect">
            <a:avLst/>
          </a:prstGeom>
        </p:spPr>
      </p:pic>
      <p:sp>
        <p:nvSpPr>
          <p:cNvPr id="7" name="TextBox 6"/>
          <p:cNvSpPr txBox="1"/>
          <p:nvPr/>
        </p:nvSpPr>
        <p:spPr>
          <a:xfrm>
            <a:off x="304800" y="141524"/>
            <a:ext cx="8966886" cy="584775"/>
          </a:xfrm>
          <a:prstGeom prst="rect">
            <a:avLst/>
          </a:prstGeom>
          <a:noFill/>
        </p:spPr>
        <p:txBody>
          <a:bodyPr wrap="square" rtlCol="0">
            <a:spAutoFit/>
          </a:bodyPr>
          <a:lstStyle/>
          <a:p>
            <a:r>
              <a:rPr lang="en-US" sz="3200" b="1" dirty="0" smtClean="0"/>
              <a:t>Intensive Care Units, Offices, Kitchens, &amp; Cockpits</a:t>
            </a:r>
            <a:endParaRPr lang="en-US" sz="3200" b="1" dirty="0"/>
          </a:p>
        </p:txBody>
      </p:sp>
    </p:spTree>
    <p:extLst>
      <p:ext uri="{BB962C8B-B14F-4D97-AF65-F5344CB8AC3E}">
        <p14:creationId xmlns:p14="http://schemas.microsoft.com/office/powerpoint/2010/main" val="3032607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181" y="1295400"/>
            <a:ext cx="8458200" cy="5219891"/>
          </a:xfrm>
          <a:prstGeom prst="rect">
            <a:avLst/>
          </a:prstGeom>
        </p:spPr>
        <p:txBody>
          <a:bodyPr wrap="square">
            <a:spAutoFit/>
          </a:bodyPr>
          <a:lstStyle/>
          <a:p>
            <a:pPr marL="342900" indent="-342900">
              <a:lnSpc>
                <a:spcPct val="80000"/>
              </a:lnSpc>
              <a:spcBef>
                <a:spcPct val="20000"/>
              </a:spcBef>
              <a:buFont typeface="Arial" pitchFamily="34" charset="0"/>
              <a:buChar char="•"/>
            </a:pPr>
            <a:r>
              <a:rPr lang="en-US" sz="3000" dirty="0" smtClean="0"/>
              <a:t>Offloading </a:t>
            </a:r>
            <a:r>
              <a:rPr lang="en-US" sz="3000" dirty="0"/>
              <a:t>cognition into-the-world is a ubiquitous </a:t>
            </a:r>
            <a:r>
              <a:rPr lang="en-US" sz="3000" dirty="0" smtClean="0"/>
              <a:t>part of </a:t>
            </a:r>
            <a:r>
              <a:rPr lang="en-US" sz="3000" dirty="0"/>
              <a:t>our everyday cognitive </a:t>
            </a:r>
            <a:r>
              <a:rPr lang="en-US" sz="3000" dirty="0" smtClean="0"/>
              <a:t>lives</a:t>
            </a:r>
            <a:endParaRPr lang="en-US" sz="3000" dirty="0"/>
          </a:p>
          <a:p>
            <a:pPr marL="342900" indent="-342900">
              <a:lnSpc>
                <a:spcPct val="80000"/>
              </a:lnSpc>
              <a:spcBef>
                <a:spcPct val="20000"/>
              </a:spcBef>
              <a:buFont typeface="Arial" pitchFamily="34" charset="0"/>
              <a:buChar char="•"/>
            </a:pPr>
            <a:r>
              <a:rPr lang="en-US" sz="3000" dirty="0"/>
              <a:t>A key way in which we offload cognitive </a:t>
            </a:r>
            <a:r>
              <a:rPr lang="en-US" sz="3000" dirty="0" smtClean="0"/>
              <a:t>processes into-the-world </a:t>
            </a:r>
            <a:r>
              <a:rPr lang="en-US" sz="3000" dirty="0"/>
              <a:t>is by using it as a repository of </a:t>
            </a:r>
            <a:r>
              <a:rPr lang="en-US" sz="3000" dirty="0" smtClean="0"/>
              <a:t> representational </a:t>
            </a:r>
            <a:r>
              <a:rPr lang="en-US" sz="3000" dirty="0"/>
              <a:t>information, thus eliminating </a:t>
            </a:r>
            <a:r>
              <a:rPr lang="en-US" sz="3000" dirty="0" smtClean="0"/>
              <a:t>the need </a:t>
            </a:r>
            <a:r>
              <a:rPr lang="en-US" sz="3000" dirty="0"/>
              <a:t>for an internal </a:t>
            </a:r>
            <a:r>
              <a:rPr lang="en-US" sz="3000" dirty="0" smtClean="0"/>
              <a:t>representation</a:t>
            </a:r>
            <a:endParaRPr lang="en-US" sz="3000" dirty="0"/>
          </a:p>
          <a:p>
            <a:pPr marL="342900" indent="-342900">
              <a:lnSpc>
                <a:spcPct val="80000"/>
              </a:lnSpc>
              <a:spcBef>
                <a:spcPct val="20000"/>
              </a:spcBef>
              <a:buFont typeface="Arial" pitchFamily="34" charset="0"/>
              <a:buChar char="•"/>
            </a:pPr>
            <a:r>
              <a:rPr lang="en-US" sz="3000" dirty="0"/>
              <a:t>For example, individuals might write </a:t>
            </a:r>
            <a:r>
              <a:rPr lang="en-US" sz="3000" dirty="0" smtClean="0"/>
              <a:t>down, </a:t>
            </a:r>
            <a:r>
              <a:rPr lang="en-US" sz="3000" dirty="0"/>
              <a:t>type into </a:t>
            </a:r>
            <a:r>
              <a:rPr lang="en-US" sz="3000" dirty="0" smtClean="0"/>
              <a:t>a computer</a:t>
            </a:r>
            <a:r>
              <a:rPr lang="en-US" sz="3000" dirty="0"/>
              <a:t>, sketch, or in some other manner alter the environment so as to record information that needs to be </a:t>
            </a:r>
            <a:r>
              <a:rPr lang="en-US" sz="3000" dirty="0" smtClean="0"/>
              <a:t>remembered</a:t>
            </a:r>
          </a:p>
          <a:p>
            <a:pPr marL="342900" indent="-342900">
              <a:lnSpc>
                <a:spcPct val="80000"/>
              </a:lnSpc>
              <a:spcBef>
                <a:spcPct val="20000"/>
              </a:spcBef>
              <a:buFont typeface="Arial" pitchFamily="34" charset="0"/>
              <a:buChar char="•"/>
            </a:pPr>
            <a:r>
              <a:rPr lang="en-US" sz="3000" dirty="0" smtClean="0"/>
              <a:t>We can also offload memory demands into the world using </a:t>
            </a:r>
            <a:r>
              <a:rPr lang="en-US" sz="3200" dirty="0" smtClean="0"/>
              <a:t>external </a:t>
            </a:r>
            <a:r>
              <a:rPr lang="en-US" sz="3200" dirty="0"/>
              <a:t>tools to supply perceptual cues that can trigger intended </a:t>
            </a:r>
            <a:r>
              <a:rPr lang="en-US" sz="3200" dirty="0" smtClean="0"/>
              <a:t>actions</a:t>
            </a:r>
            <a:endParaRPr lang="en-US" sz="3000" dirty="0"/>
          </a:p>
        </p:txBody>
      </p:sp>
      <p:sp>
        <p:nvSpPr>
          <p:cNvPr id="5" name="TextBox 4"/>
          <p:cNvSpPr txBox="1"/>
          <p:nvPr/>
        </p:nvSpPr>
        <p:spPr>
          <a:xfrm>
            <a:off x="495300" y="533400"/>
            <a:ext cx="7620000" cy="602024"/>
          </a:xfrm>
          <a:prstGeom prst="rect">
            <a:avLst/>
          </a:prstGeom>
          <a:noFill/>
        </p:spPr>
        <p:txBody>
          <a:bodyPr wrap="square" rtlCol="0">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latin typeface="+mj-lt"/>
                <a:ea typeface="+mj-ea"/>
                <a:cs typeface="+mj-cs"/>
              </a:rPr>
              <a:t>Putting Cognition into the World</a:t>
            </a:r>
          </a:p>
        </p:txBody>
      </p:sp>
      <p:pic>
        <p:nvPicPr>
          <p:cNvPr id="3" name="Picture 2"/>
          <p:cNvPicPr>
            <a:picLocks noChangeAspect="1"/>
          </p:cNvPicPr>
          <p:nvPr/>
        </p:nvPicPr>
        <p:blipFill>
          <a:blip r:embed="rId3"/>
          <a:stretch>
            <a:fillRect/>
          </a:stretch>
        </p:blipFill>
        <p:spPr>
          <a:xfrm>
            <a:off x="304800" y="100546"/>
            <a:ext cx="865707" cy="865707"/>
          </a:xfrm>
          <a:prstGeom prst="rect">
            <a:avLst/>
          </a:prstGeom>
        </p:spPr>
      </p:pic>
    </p:spTree>
    <p:extLst>
      <p:ext uri="{BB962C8B-B14F-4D97-AF65-F5344CB8AC3E}">
        <p14:creationId xmlns:p14="http://schemas.microsoft.com/office/powerpoint/2010/main" val="3526525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81000" y="228600"/>
            <a:ext cx="8165808" cy="6324600"/>
          </a:xfrm>
          <a:prstGeom prst="rect">
            <a:avLst/>
          </a:prstGeom>
        </p:spPr>
      </p:pic>
    </p:spTree>
    <p:extLst>
      <p:ext uri="{BB962C8B-B14F-4D97-AF65-F5344CB8AC3E}">
        <p14:creationId xmlns:p14="http://schemas.microsoft.com/office/powerpoint/2010/main" val="10373180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381000"/>
            <a:ext cx="7622437" cy="5243512"/>
          </a:xfrm>
          <a:prstGeom prst="rect">
            <a:avLst/>
          </a:prstGeom>
        </p:spPr>
      </p:pic>
      <p:sp>
        <p:nvSpPr>
          <p:cNvPr id="3" name="TextBox 2"/>
          <p:cNvSpPr txBox="1"/>
          <p:nvPr/>
        </p:nvSpPr>
        <p:spPr>
          <a:xfrm>
            <a:off x="-28074" y="5791200"/>
            <a:ext cx="9829800" cy="523220"/>
          </a:xfrm>
          <a:prstGeom prst="rect">
            <a:avLst/>
          </a:prstGeom>
          <a:noFill/>
        </p:spPr>
        <p:txBody>
          <a:bodyPr wrap="square" rtlCol="0">
            <a:spAutoFit/>
          </a:bodyPr>
          <a:lstStyle/>
          <a:p>
            <a:r>
              <a:rPr lang="en-US" sz="2800" b="1" i="1" dirty="0" smtClean="0">
                <a:solidFill>
                  <a:srgbClr val="FF0000"/>
                </a:solidFill>
              </a:rPr>
              <a:t>What role does the “cup as document” perform at Starbucks?  </a:t>
            </a:r>
            <a:endParaRPr lang="en-US" sz="2800" b="1" i="1" dirty="0">
              <a:solidFill>
                <a:srgbClr val="FF0000"/>
              </a:solidFill>
            </a:endParaRPr>
          </a:p>
        </p:txBody>
      </p:sp>
    </p:spTree>
    <p:extLst>
      <p:ext uri="{BB962C8B-B14F-4D97-AF65-F5344CB8AC3E}">
        <p14:creationId xmlns:p14="http://schemas.microsoft.com/office/powerpoint/2010/main" val="2994432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It’s Not Just A Cup</a:t>
            </a:r>
            <a:endParaRPr lang="en-US" sz="3600" b="1" dirty="0"/>
          </a:p>
        </p:txBody>
      </p:sp>
      <p:sp>
        <p:nvSpPr>
          <p:cNvPr id="3" name="Content Placeholder 2"/>
          <p:cNvSpPr>
            <a:spLocks noGrp="1"/>
          </p:cNvSpPr>
          <p:nvPr>
            <p:ph idx="1"/>
          </p:nvPr>
        </p:nvSpPr>
        <p:spPr/>
        <p:txBody>
          <a:bodyPr>
            <a:normAutofit/>
          </a:bodyPr>
          <a:lstStyle/>
          <a:p>
            <a:r>
              <a:rPr lang="en-US" dirty="0" smtClean="0"/>
              <a:t>The cup improves quality at “specification time” by recording drink orders in a consistent and robust way</a:t>
            </a:r>
          </a:p>
          <a:p>
            <a:r>
              <a:rPr lang="en-US" dirty="0" smtClean="0"/>
              <a:t>The order of the cups is an external representation of the “production queue”</a:t>
            </a:r>
          </a:p>
          <a:p>
            <a:r>
              <a:rPr lang="en-US" dirty="0" smtClean="0"/>
              <a:t>It improves quality at “production time” because the barista's memory load is minimized</a:t>
            </a:r>
          </a:p>
          <a:p>
            <a:pPr marL="0" indent="0">
              <a:buNone/>
            </a:pPr>
            <a:endParaRPr lang="en-US" dirty="0"/>
          </a:p>
        </p:txBody>
      </p:sp>
    </p:spTree>
    <p:extLst>
      <p:ext uri="{BB962C8B-B14F-4D97-AF65-F5344CB8AC3E}">
        <p14:creationId xmlns:p14="http://schemas.microsoft.com/office/powerpoint/2010/main" val="56293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tretch>
            <a:fillRect/>
          </a:stretch>
        </p:blipFill>
        <p:spPr>
          <a:xfrm>
            <a:off x="533400" y="1245999"/>
            <a:ext cx="6057900" cy="3097401"/>
          </a:xfrm>
          <a:prstGeom prst="rect">
            <a:avLst/>
          </a:prstGeom>
        </p:spPr>
      </p:pic>
      <p:sp>
        <p:nvSpPr>
          <p:cNvPr id="6" name="Rectangle 5"/>
          <p:cNvSpPr/>
          <p:nvPr/>
        </p:nvSpPr>
        <p:spPr>
          <a:xfrm>
            <a:off x="381000" y="4343400"/>
            <a:ext cx="8305800" cy="1938992"/>
          </a:xfrm>
          <a:prstGeom prst="rect">
            <a:avLst/>
          </a:prstGeom>
        </p:spPr>
        <p:txBody>
          <a:bodyPr wrap="square">
            <a:spAutoFit/>
          </a:bodyPr>
          <a:lstStyle/>
          <a:p>
            <a:r>
              <a:rPr lang="en-US" sz="2400" dirty="0" smtClean="0"/>
              <a:t>“The </a:t>
            </a:r>
            <a:r>
              <a:rPr lang="en-US" sz="2400" dirty="0"/>
              <a:t>quality of decisions or reasoning in </a:t>
            </a:r>
            <a:r>
              <a:rPr lang="en-US" sz="2400" dirty="0" smtClean="0"/>
              <a:t>general of </a:t>
            </a:r>
            <a:r>
              <a:rPr lang="en-US" sz="2400" dirty="0"/>
              <a:t>an </a:t>
            </a:r>
            <a:r>
              <a:rPr lang="en-US" sz="2400" dirty="0" smtClean="0"/>
              <a:t>individual </a:t>
            </a:r>
            <a:r>
              <a:rPr lang="en-US" sz="2400" dirty="0"/>
              <a:t>correlates positively with the amount of information he or she receives—up to a certain point. If further </a:t>
            </a:r>
            <a:r>
              <a:rPr lang="en-US" sz="2400" dirty="0" smtClean="0"/>
              <a:t>information </a:t>
            </a:r>
            <a:r>
              <a:rPr lang="en-US" sz="2400" dirty="0"/>
              <a:t>is provided beyond this point, the performance of the individual will rapidly </a:t>
            </a:r>
            <a:r>
              <a:rPr lang="en-US" sz="2400" dirty="0" smtClean="0"/>
              <a:t>decline”</a:t>
            </a:r>
            <a:endParaRPr lang="en-US" sz="2400" dirty="0"/>
          </a:p>
        </p:txBody>
      </p:sp>
      <p:sp>
        <p:nvSpPr>
          <p:cNvPr id="7" name="TextBox 6"/>
          <p:cNvSpPr txBox="1"/>
          <p:nvPr/>
        </p:nvSpPr>
        <p:spPr>
          <a:xfrm>
            <a:off x="1219200" y="112313"/>
            <a:ext cx="7467600" cy="1323439"/>
          </a:xfrm>
          <a:prstGeom prst="rect">
            <a:avLst/>
          </a:prstGeom>
          <a:noFill/>
        </p:spPr>
        <p:txBody>
          <a:bodyPr wrap="square" rtlCol="0">
            <a:spAutoFit/>
          </a:bodyPr>
          <a:lstStyle/>
          <a:p>
            <a:r>
              <a:rPr lang="en-US" sz="4000" b="1" dirty="0" smtClean="0"/>
              <a:t>You Don’t Need This Fake Graphic </a:t>
            </a:r>
            <a:br>
              <a:rPr lang="en-US" sz="4000" b="1" dirty="0" smtClean="0"/>
            </a:br>
            <a:r>
              <a:rPr lang="en-US" sz="4000" b="1" dirty="0" smtClean="0"/>
              <a:t> To Know That TMI Is A Thing </a:t>
            </a:r>
            <a:endParaRPr lang="en-US" sz="4000" b="1" dirty="0"/>
          </a:p>
        </p:txBody>
      </p:sp>
      <p:sp>
        <p:nvSpPr>
          <p:cNvPr id="5" name="TextBox 4"/>
          <p:cNvSpPr txBox="1"/>
          <p:nvPr/>
        </p:nvSpPr>
        <p:spPr>
          <a:xfrm>
            <a:off x="6019800" y="2286000"/>
            <a:ext cx="2667000" cy="923330"/>
          </a:xfrm>
          <a:prstGeom prst="rect">
            <a:avLst/>
          </a:prstGeom>
          <a:noFill/>
        </p:spPr>
        <p:txBody>
          <a:bodyPr wrap="square" rtlCol="0">
            <a:spAutoFit/>
          </a:bodyPr>
          <a:lstStyle/>
          <a:p>
            <a:r>
              <a:rPr lang="en-US" dirty="0" smtClean="0"/>
              <a:t>Eppler, M. J., &amp; Mengis, J. (2004). The concept of information overload</a:t>
            </a:r>
            <a:endParaRPr lang="en-US" dirty="0"/>
          </a:p>
        </p:txBody>
      </p:sp>
      <p:sp>
        <p:nvSpPr>
          <p:cNvPr id="2" name="TextBox 1"/>
          <p:cNvSpPr txBox="1"/>
          <p:nvPr/>
        </p:nvSpPr>
        <p:spPr>
          <a:xfrm>
            <a:off x="2057400" y="6061756"/>
            <a:ext cx="8458200" cy="523220"/>
          </a:xfrm>
          <a:prstGeom prst="rect">
            <a:avLst/>
          </a:prstGeom>
          <a:noFill/>
        </p:spPr>
        <p:txBody>
          <a:bodyPr wrap="square" rtlCol="0">
            <a:spAutoFit/>
          </a:bodyPr>
          <a:lstStyle/>
          <a:p>
            <a:r>
              <a:rPr lang="en-US" sz="2800" b="1" i="1" dirty="0" smtClean="0">
                <a:solidFill>
                  <a:srgbClr val="FF0000"/>
                </a:solidFill>
              </a:rPr>
              <a:t>Why is this a “fake” graphic?</a:t>
            </a:r>
            <a:endParaRPr lang="en-US" sz="2800" b="1" i="1" dirty="0">
              <a:solidFill>
                <a:srgbClr val="FF0000"/>
              </a:solidFill>
            </a:endParaRPr>
          </a:p>
        </p:txBody>
      </p:sp>
    </p:spTree>
    <p:extLst>
      <p:ext uri="{BB962C8B-B14F-4D97-AF65-F5344CB8AC3E}">
        <p14:creationId xmlns:p14="http://schemas.microsoft.com/office/powerpoint/2010/main" val="14696737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Offloading </a:t>
            </a:r>
            <a:r>
              <a:rPr lang="en-US" b="1" dirty="0" smtClean="0"/>
              <a:t>“Prospective Memory”</a:t>
            </a:r>
            <a:endParaRPr lang="en-US" b="1" dirty="0"/>
          </a:p>
        </p:txBody>
      </p:sp>
      <p:sp>
        <p:nvSpPr>
          <p:cNvPr id="3" name="Content Placeholder 2"/>
          <p:cNvSpPr>
            <a:spLocks noGrp="1"/>
          </p:cNvSpPr>
          <p:nvPr>
            <p:ph idx="1"/>
          </p:nvPr>
        </p:nvSpPr>
        <p:spPr>
          <a:xfrm>
            <a:off x="457200" y="1371600"/>
            <a:ext cx="5334000" cy="5181600"/>
          </a:xfrm>
        </p:spPr>
        <p:txBody>
          <a:bodyPr>
            <a:normAutofit lnSpcReduction="10000"/>
          </a:bodyPr>
          <a:lstStyle/>
          <a:p>
            <a:r>
              <a:rPr lang="en-US" dirty="0"/>
              <a:t>We rely on memory not only to recall information from the past but also to execute intended behaviors in the future. Our ability to remember delayed intentions is </a:t>
            </a:r>
            <a:r>
              <a:rPr lang="en-US" dirty="0" smtClean="0"/>
              <a:t>called “prospective memory”</a:t>
            </a:r>
          </a:p>
          <a:p>
            <a:r>
              <a:rPr lang="en-US" dirty="0" smtClean="0"/>
              <a:t>Delayed </a:t>
            </a:r>
            <a:r>
              <a:rPr lang="en-US" dirty="0"/>
              <a:t>intentions </a:t>
            </a:r>
            <a:r>
              <a:rPr lang="en-US" dirty="0" smtClean="0"/>
              <a:t>can be triggered </a:t>
            </a:r>
            <a:r>
              <a:rPr lang="en-US" dirty="0"/>
              <a:t>by perceptual cues in our </a:t>
            </a:r>
            <a:r>
              <a:rPr lang="en-US" dirty="0" smtClean="0"/>
              <a:t>environment</a:t>
            </a:r>
          </a:p>
        </p:txBody>
      </p:sp>
      <p:pic>
        <p:nvPicPr>
          <p:cNvPr id="3074" name="Picture 2"/>
          <p:cNvPicPr>
            <a:picLocks noChangeAspect="1" noChangeArrowheads="1"/>
          </p:cNvPicPr>
          <p:nvPr/>
        </p:nvPicPr>
        <p:blipFill>
          <a:blip r:embed="rId3" cstate="print"/>
          <a:srcRect/>
          <a:stretch>
            <a:fillRect/>
          </a:stretch>
        </p:blipFill>
        <p:spPr bwMode="auto">
          <a:xfrm>
            <a:off x="5943600" y="1524000"/>
            <a:ext cx="2800350" cy="4610100"/>
          </a:xfrm>
          <a:prstGeom prst="rect">
            <a:avLst/>
          </a:prstGeom>
          <a:noFill/>
          <a:ln w="9525">
            <a:noFill/>
            <a:miter lim="800000"/>
            <a:headEnd/>
            <a:tailEnd/>
          </a:ln>
        </p:spPr>
      </p:pic>
    </p:spTree>
    <p:extLst>
      <p:ext uri="{BB962C8B-B14F-4D97-AF65-F5344CB8AC3E}">
        <p14:creationId xmlns:p14="http://schemas.microsoft.com/office/powerpoint/2010/main" val="38915859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72820" y="-137829"/>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Intelligent Use of Space”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19974" y="900298"/>
            <a:ext cx="8534400" cy="574000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t>“Work materials” and “artifacts” are more than just the inputs and outputs of cognitive activity; they can become part of the cognitive system”</a:t>
            </a:r>
          </a:p>
          <a:p>
            <a:pPr marL="342900" indent="-342900" eaLnBrk="0" fontAlgn="base" hangingPunct="0">
              <a:lnSpc>
                <a:spcPct val="93000"/>
              </a:lnSpc>
              <a:spcBef>
                <a:spcPts val="1800"/>
              </a:spcBef>
              <a:spcAft>
                <a:spcPct val="0"/>
              </a:spcAft>
              <a:buFont typeface="Arial" pitchFamily="34" charset="0"/>
              <a:buChar char="•"/>
            </a:pPr>
            <a:r>
              <a:rPr lang="en-US" sz="2800" dirty="0" smtClean="0"/>
              <a:t>"Whether we are aware of it or not, we are constantly organizing and reorganizing our workplace to enhance performance"</a:t>
            </a:r>
          </a:p>
          <a:p>
            <a:pPr marL="342900" indent="-342900" eaLnBrk="0" fontAlgn="base" hangingPunct="0">
              <a:lnSpc>
                <a:spcPct val="93000"/>
              </a:lnSpc>
              <a:spcBef>
                <a:spcPts val="1800"/>
              </a:spcBef>
              <a:spcAft>
                <a:spcPct val="0"/>
              </a:spcAft>
              <a:buFont typeface="Arial" pitchFamily="34" charset="0"/>
              <a:buChar char="•"/>
            </a:pPr>
            <a:r>
              <a:rPr lang="en-US" sz="2800" dirty="0" smtClean="0"/>
              <a:t>“</a:t>
            </a:r>
            <a:r>
              <a:rPr lang="en-US" sz="2800" dirty="0" smtClean="0">
                <a:solidFill>
                  <a:srgbClr val="FF0000"/>
                </a:solidFill>
              </a:rPr>
              <a:t>At times the histories of use are perceptually available to us </a:t>
            </a:r>
            <a:r>
              <a:rPr lang="en-US" sz="2800" dirty="0" smtClean="0"/>
              <a:t>in ways that support the tasks we are doing"</a:t>
            </a:r>
          </a:p>
          <a:p>
            <a:pPr marL="342900" indent="-342900" eaLnBrk="0" fontAlgn="base" hangingPunct="0">
              <a:lnSpc>
                <a:spcPct val="93000"/>
              </a:lnSpc>
              <a:spcBef>
                <a:spcPts val="1800"/>
              </a:spcBef>
              <a:spcAft>
                <a:spcPct val="0"/>
              </a:spcAft>
              <a:buFont typeface="Arial" pitchFamily="34" charset="0"/>
              <a:buChar char="•"/>
            </a:pPr>
            <a:r>
              <a:rPr lang="en-US" sz="2800" dirty="0" smtClean="0"/>
              <a:t>"When space is used well, it reduces the time and memory demands of our tasks... </a:t>
            </a:r>
            <a:r>
              <a:rPr lang="en-US" sz="2800" dirty="0" smtClean="0">
                <a:solidFill>
                  <a:srgbClr val="FF0000"/>
                </a:solidFill>
              </a:rPr>
              <a:t>to simplify choice, to simplify perception, and simplify internal computation</a:t>
            </a:r>
            <a:r>
              <a:rPr lang="en-US" sz="2800" dirty="0" smtClean="0"/>
              <a:t>”</a:t>
            </a:r>
          </a:p>
        </p:txBody>
      </p:sp>
      <p:sp>
        <p:nvSpPr>
          <p:cNvPr id="8" name="Rectangle 7"/>
          <p:cNvSpPr/>
          <p:nvPr/>
        </p:nvSpPr>
        <p:spPr>
          <a:xfrm>
            <a:off x="2201173" y="730002"/>
            <a:ext cx="4572000" cy="646331"/>
          </a:xfrm>
          <a:prstGeom prst="rect">
            <a:avLst/>
          </a:prstGeom>
        </p:spPr>
        <p:txBody>
          <a:bodyPr>
            <a:spAutoFit/>
          </a:bodyPr>
          <a:lstStyle/>
          <a:p>
            <a:r>
              <a:rPr lang="en-US" dirty="0" smtClean="0"/>
              <a:t>Kirsh, David. "The intelligent use of space." </a:t>
            </a:r>
            <a:r>
              <a:rPr lang="en-US" i="1" dirty="0" smtClean="0"/>
              <a:t>Artificial intelligence</a:t>
            </a:r>
            <a:r>
              <a:rPr lang="en-US" dirty="0" smtClean="0"/>
              <a:t> 73, no. 1 (1995): 31-68.</a:t>
            </a:r>
            <a:endParaRPr lang="en-US" dirty="0"/>
          </a:p>
        </p:txBody>
      </p:sp>
      <p:pic>
        <p:nvPicPr>
          <p:cNvPr id="2" name="Picture 1"/>
          <p:cNvPicPr>
            <a:picLocks noChangeAspect="1"/>
          </p:cNvPicPr>
          <p:nvPr/>
        </p:nvPicPr>
        <p:blipFill>
          <a:blip r:embed="rId3"/>
          <a:stretch>
            <a:fillRect/>
          </a:stretch>
        </p:blipFill>
        <p:spPr>
          <a:xfrm>
            <a:off x="372819" y="187460"/>
            <a:ext cx="865707" cy="865707"/>
          </a:xfrm>
          <a:prstGeom prst="rect">
            <a:avLst/>
          </a:prstGeom>
        </p:spPr>
      </p:pic>
    </p:spTree>
    <p:extLst>
      <p:ext uri="{BB962C8B-B14F-4D97-AF65-F5344CB8AC3E}">
        <p14:creationId xmlns:p14="http://schemas.microsoft.com/office/powerpoint/2010/main" val="337526445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391400" cy="1143000"/>
          </a:xfrm>
        </p:spPr>
        <p:txBody>
          <a:bodyPr>
            <a:noAutofit/>
          </a:bodyPr>
          <a:lstStyle/>
          <a:p>
            <a:r>
              <a:rPr lang="en-US" b="1" dirty="0" smtClean="0"/>
              <a:t>Using Space to Simplify Choice</a:t>
            </a:r>
            <a:endParaRPr lang="en-US" b="1" dirty="0"/>
          </a:p>
        </p:txBody>
      </p:sp>
      <p:sp>
        <p:nvSpPr>
          <p:cNvPr id="3" name="Content Placeholder 2"/>
          <p:cNvSpPr>
            <a:spLocks noGrp="1"/>
          </p:cNvSpPr>
          <p:nvPr>
            <p:ph idx="1"/>
          </p:nvPr>
        </p:nvSpPr>
        <p:spPr>
          <a:xfrm>
            <a:off x="304800" y="1143000"/>
            <a:ext cx="4114800" cy="4648200"/>
          </a:xfrm>
        </p:spPr>
        <p:txBody>
          <a:bodyPr>
            <a:noAutofit/>
          </a:bodyPr>
          <a:lstStyle/>
          <a:p>
            <a:r>
              <a:rPr lang="en-US" sz="2400" dirty="0" smtClean="0"/>
              <a:t>A production line </a:t>
            </a:r>
            <a:r>
              <a:rPr lang="en-US" sz="2400" dirty="0" smtClean="0">
                <a:solidFill>
                  <a:srgbClr val="FF0000"/>
                </a:solidFill>
              </a:rPr>
              <a:t>serially decomposes </a:t>
            </a:r>
            <a:r>
              <a:rPr lang="en-US" sz="2400" dirty="0" smtClean="0"/>
              <a:t>a complex task by </a:t>
            </a:r>
            <a:r>
              <a:rPr lang="en-US" sz="2400" dirty="0" smtClean="0">
                <a:solidFill>
                  <a:srgbClr val="FF0000"/>
                </a:solidFill>
              </a:rPr>
              <a:t>dividing the space </a:t>
            </a:r>
            <a:r>
              <a:rPr lang="en-US" sz="2400" dirty="0" smtClean="0"/>
              <a:t>in which it is performed into </a:t>
            </a:r>
            <a:r>
              <a:rPr lang="en-US" sz="2400" dirty="0" smtClean="0">
                <a:solidFill>
                  <a:srgbClr val="FF0000"/>
                </a:solidFill>
              </a:rPr>
              <a:t>functional stations </a:t>
            </a:r>
            <a:r>
              <a:rPr lang="en-US" sz="2400" dirty="0" smtClean="0"/>
              <a:t>where sub-tasks are performed</a:t>
            </a:r>
          </a:p>
          <a:p>
            <a:r>
              <a:rPr lang="en-US" sz="2400" dirty="0" smtClean="0"/>
              <a:t>Each spatial region creates a task context in which only certain skills, tools, and rules are appropriate</a:t>
            </a:r>
          </a:p>
          <a:p>
            <a:r>
              <a:rPr lang="en-US" sz="2400" dirty="0" smtClean="0"/>
              <a:t>Once a context has been selected, the local affordance make clear what can and must be done</a:t>
            </a:r>
            <a:endParaRPr lang="en-US" sz="2400" dirty="0"/>
          </a:p>
        </p:txBody>
      </p:sp>
      <p:pic>
        <p:nvPicPr>
          <p:cNvPr id="4099" name="Picture 3"/>
          <p:cNvPicPr>
            <a:picLocks noChangeAspect="1" noChangeArrowheads="1"/>
          </p:cNvPicPr>
          <p:nvPr/>
        </p:nvPicPr>
        <p:blipFill>
          <a:blip r:embed="rId3" cstate="print"/>
          <a:srcRect/>
          <a:stretch>
            <a:fillRect/>
          </a:stretch>
        </p:blipFill>
        <p:spPr bwMode="auto">
          <a:xfrm>
            <a:off x="4953000" y="1371600"/>
            <a:ext cx="3390900" cy="4705350"/>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7239000" y="6324600"/>
            <a:ext cx="1352550" cy="276225"/>
          </a:xfrm>
          <a:prstGeom prst="rect">
            <a:avLst/>
          </a:prstGeom>
          <a:noFill/>
          <a:ln w="9525">
            <a:noFill/>
            <a:miter lim="800000"/>
            <a:headEnd/>
            <a:tailEnd/>
          </a:ln>
        </p:spPr>
      </p:pic>
      <p:sp>
        <p:nvSpPr>
          <p:cNvPr id="8" name="TextBox 7"/>
          <p:cNvSpPr txBox="1"/>
          <p:nvPr/>
        </p:nvSpPr>
        <p:spPr>
          <a:xfrm>
            <a:off x="4419600" y="6324600"/>
            <a:ext cx="2819400" cy="369332"/>
          </a:xfrm>
          <a:prstGeom prst="rect">
            <a:avLst/>
          </a:prstGeom>
          <a:noFill/>
        </p:spPr>
        <p:txBody>
          <a:bodyPr wrap="square" rtlCol="0">
            <a:spAutoFit/>
          </a:bodyPr>
          <a:lstStyle/>
          <a:p>
            <a:r>
              <a:rPr lang="en-US" dirty="0" smtClean="0"/>
              <a:t>The New McDonalds Layout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544733" y="160131"/>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sym typeface="UC Berkeley OS Sign"/>
              </a:rPr>
              <a:t>Mise-</a:t>
            </a:r>
            <a:r>
              <a:rPr lang="en-US" b="1" dirty="0" err="1">
                <a:sym typeface="UC Berkeley OS Sign"/>
              </a:rPr>
              <a:t>en</a:t>
            </a:r>
            <a:r>
              <a:rPr lang="en-US" b="1" dirty="0">
                <a:sym typeface="UC Berkeley OS Sign"/>
              </a:rPr>
              <a:t>-place</a:t>
            </a:r>
            <a:endParaRPr lang="en-US" b="1" dirty="0" smtClean="0">
              <a:sym typeface="UC Berkeley OS Sign"/>
            </a:endParaRPr>
          </a:p>
        </p:txBody>
      </p:sp>
      <p:sp>
        <p:nvSpPr>
          <p:cNvPr id="286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D892E6C-3556-4245-9DDB-0D1AC7261743}"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pic>
        <p:nvPicPr>
          <p:cNvPr id="3" name="Content Placeholder 2"/>
          <p:cNvPicPr>
            <a:picLocks noGrp="1" noChangeAspect="1"/>
          </p:cNvPicPr>
          <p:nvPr>
            <p:ph idx="1"/>
          </p:nvPr>
        </p:nvPicPr>
        <p:blipFill>
          <a:blip r:embed="rId3" cstate="print"/>
          <a:stretch>
            <a:fillRect/>
          </a:stretch>
        </p:blipFill>
        <p:spPr>
          <a:xfrm>
            <a:off x="990600" y="1320420"/>
            <a:ext cx="7519941" cy="5004179"/>
          </a:xfrm>
          <a:prstGeom prst="rect">
            <a:avLst/>
          </a:prstGeom>
        </p:spPr>
      </p:pic>
      <p:pic>
        <p:nvPicPr>
          <p:cNvPr id="5" name="Picture 4"/>
          <p:cNvPicPr>
            <a:picLocks noChangeAspect="1"/>
          </p:cNvPicPr>
          <p:nvPr/>
        </p:nvPicPr>
        <p:blipFill>
          <a:blip r:embed="rId4" cstate="print"/>
          <a:stretch>
            <a:fillRect/>
          </a:stretch>
        </p:blipFill>
        <p:spPr>
          <a:xfrm>
            <a:off x="228600" y="152400"/>
            <a:ext cx="2261812" cy="749873"/>
          </a:xfrm>
          <a:prstGeom prst="rect">
            <a:avLst/>
          </a:prstGeom>
        </p:spPr>
      </p:pic>
    </p:spTree>
    <p:extLst>
      <p:ext uri="{BB962C8B-B14F-4D97-AF65-F5344CB8AC3E}">
        <p14:creationId xmlns:p14="http://schemas.microsoft.com/office/powerpoint/2010/main" val="412254641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0"/>
            <a:ext cx="7543800" cy="419233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342900" lvl="1" indent="-342900" eaLnBrk="0" fontAlgn="base" hangingPunct="0">
              <a:lnSpc>
                <a:spcPct val="93000"/>
              </a:lnSpc>
              <a:spcBef>
                <a:spcPts val="1800"/>
              </a:spcBef>
              <a:spcAft>
                <a:spcPct val="0"/>
              </a:spcAft>
              <a:buFont typeface="Arial" pitchFamily="34" charset="0"/>
              <a:buChar char="•"/>
            </a:pPr>
            <a:r>
              <a:rPr lang="en-US" sz="2400" dirty="0" smtClean="0"/>
              <a:t>Space naturally encodes linear orders. If items are arranged in their sequence of use, it is unnecessary to remember that order</a:t>
            </a:r>
          </a:p>
          <a:p>
            <a:pPr marL="342900" indent="-342900" eaLnBrk="0" fontAlgn="base" hangingPunct="0">
              <a:lnSpc>
                <a:spcPct val="93000"/>
              </a:lnSpc>
              <a:spcBef>
                <a:spcPts val="1800"/>
              </a:spcBef>
              <a:spcAft>
                <a:spcPct val="0"/>
              </a:spcAft>
              <a:buFont typeface="Arial" pitchFamily="34" charset="0"/>
              <a:buChar char="•"/>
            </a:pPr>
            <a:r>
              <a:rPr lang="en-US" sz="2400" dirty="0" smtClean="0"/>
              <a:t>BUT linear order is not expressive enough to handle “sub-assemblies” and many tasks can’t be decomposed into predictable steps  </a:t>
            </a:r>
          </a:p>
          <a:p>
            <a:pPr marL="342900" indent="-342900" eaLnBrk="0" fontAlgn="base" hangingPunct="0">
              <a:lnSpc>
                <a:spcPct val="93000"/>
              </a:lnSpc>
              <a:spcBef>
                <a:spcPts val="1800"/>
              </a:spcBef>
              <a:spcAft>
                <a:spcPct val="0"/>
              </a:spcAft>
              <a:buFont typeface="Arial" pitchFamily="34" charset="0"/>
              <a:buChar char="•"/>
            </a:pPr>
            <a:r>
              <a:rPr lang="en-US" sz="2400" dirty="0" smtClean="0"/>
              <a:t>The tradeoff:  More complex spatial arrangements impose the requirement of remembering how things were laid out</a:t>
            </a:r>
          </a:p>
        </p:txBody>
      </p:sp>
      <p:pic>
        <p:nvPicPr>
          <p:cNvPr id="7" name="Picture 8" descr="Einstein"/>
          <p:cNvPicPr>
            <a:picLocks noChangeAspect="1" noChangeArrowheads="1"/>
          </p:cNvPicPr>
          <p:nvPr/>
        </p:nvPicPr>
        <p:blipFill>
          <a:blip r:embed="rId3" cstate="print"/>
          <a:srcRect/>
          <a:stretch>
            <a:fillRect/>
          </a:stretch>
        </p:blipFill>
        <p:spPr bwMode="auto">
          <a:xfrm>
            <a:off x="609600" y="4267200"/>
            <a:ext cx="4572000" cy="2182339"/>
          </a:xfrm>
          <a:prstGeom prst="rect">
            <a:avLst/>
          </a:prstGeom>
          <a:noFill/>
        </p:spPr>
      </p:pic>
      <p:sp>
        <p:nvSpPr>
          <p:cNvPr id="9" name="TextBox 8"/>
          <p:cNvSpPr txBox="1"/>
          <p:nvPr/>
        </p:nvSpPr>
        <p:spPr>
          <a:xfrm>
            <a:off x="5486400" y="4038600"/>
            <a:ext cx="2819400" cy="2554545"/>
          </a:xfrm>
          <a:prstGeom prst="rect">
            <a:avLst/>
          </a:prstGeom>
          <a:noFill/>
        </p:spPr>
        <p:txBody>
          <a:bodyPr wrap="square" rtlCol="0">
            <a:spAutoFit/>
          </a:bodyPr>
          <a:lstStyle/>
          <a:p>
            <a:r>
              <a:rPr lang="en-US" sz="2400" b="1" i="1" dirty="0" smtClean="0">
                <a:solidFill>
                  <a:srgbClr val="FF0000"/>
                </a:solidFill>
              </a:rPr>
              <a:t>If a cluttered desk is a sign of a cluttered mind, of what, then, is an empty desk a sign?</a:t>
            </a:r>
          </a:p>
          <a:p>
            <a:endParaRPr lang="en-US" sz="2000" i="1" dirty="0" smtClean="0"/>
          </a:p>
          <a:p>
            <a:r>
              <a:rPr lang="en-US" sz="2000" i="1" dirty="0" smtClean="0"/>
              <a:t>- Einstein</a:t>
            </a:r>
            <a:endParaRPr lang="en-US" sz="2000" i="1" dirty="0"/>
          </a:p>
        </p:txBody>
      </p:sp>
    </p:spTree>
    <p:extLst>
      <p:ext uri="{BB962C8B-B14F-4D97-AF65-F5344CB8AC3E}">
        <p14:creationId xmlns:p14="http://schemas.microsoft.com/office/powerpoint/2010/main" val="337526445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106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Using Space to Simplify Perception</a:t>
            </a:r>
            <a:endParaRPr lang="en-US" b="1" dirty="0">
              <a:sym typeface="UC Berkeley OS Sign"/>
            </a:endParaRPr>
          </a:p>
        </p:txBody>
      </p:sp>
      <p:sp>
        <p:nvSpPr>
          <p:cNvPr id="3" name="Content Placeholder 2"/>
          <p:cNvSpPr>
            <a:spLocks noGrp="1"/>
          </p:cNvSpPr>
          <p:nvPr>
            <p:ph idx="1"/>
          </p:nvPr>
        </p:nvSpPr>
        <p:spPr>
          <a:xfrm>
            <a:off x="304800" y="1143000"/>
            <a:ext cx="7848600" cy="1447800"/>
          </a:xfrm>
        </p:spPr>
        <p:txBody>
          <a:bodyPr>
            <a:noAutofit/>
          </a:bodyPr>
          <a:lstStyle/>
          <a:p>
            <a:r>
              <a:rPr lang="en-US" sz="2400" dirty="0" smtClean="0"/>
              <a:t>Arrange objects in space so they form categories that reflect relevant preconditions, or properties that are useful to notice or exploit</a:t>
            </a:r>
          </a:p>
        </p:txBody>
      </p:sp>
      <p:pic>
        <p:nvPicPr>
          <p:cNvPr id="4" name="Picture 3"/>
          <p:cNvPicPr>
            <a:picLocks noChangeAspect="1"/>
          </p:cNvPicPr>
          <p:nvPr/>
        </p:nvPicPr>
        <p:blipFill>
          <a:blip r:embed="rId3"/>
          <a:stretch>
            <a:fillRect/>
          </a:stretch>
        </p:blipFill>
        <p:spPr>
          <a:xfrm rot="5400000">
            <a:off x="380567" y="2716860"/>
            <a:ext cx="3248023" cy="3453103"/>
          </a:xfrm>
          <a:prstGeom prst="rect">
            <a:avLst/>
          </a:prstGeom>
        </p:spPr>
      </p:pic>
      <p:pic>
        <p:nvPicPr>
          <p:cNvPr id="5" name="Picture 4"/>
          <p:cNvPicPr>
            <a:picLocks noChangeAspect="1"/>
          </p:cNvPicPr>
          <p:nvPr/>
        </p:nvPicPr>
        <p:blipFill>
          <a:blip r:embed="rId4"/>
          <a:stretch>
            <a:fillRect/>
          </a:stretch>
        </p:blipFill>
        <p:spPr>
          <a:xfrm>
            <a:off x="3962400" y="3033999"/>
            <a:ext cx="5019675" cy="281882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Taskonomy</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143000"/>
            <a:ext cx="8534400" cy="166971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t>In contrast to "taxonomy" - an approach to organization based on similarity of content or characteristics - a "taskonomy" organizes on the basis of purpose or "activity structure“</a:t>
            </a:r>
          </a:p>
          <a:p>
            <a:pPr marL="342900" indent="-342900" eaLnBrk="0" fontAlgn="base" hangingPunct="0">
              <a:lnSpc>
                <a:spcPct val="93000"/>
              </a:lnSpc>
              <a:spcBef>
                <a:spcPts val="1800"/>
              </a:spcBef>
              <a:spcAft>
                <a:spcPct val="0"/>
              </a:spcAft>
              <a:buFont typeface="Arial" pitchFamily="34" charset="0"/>
              <a:buChar char="•"/>
            </a:pPr>
            <a:r>
              <a:rPr lang="en-US" sz="2400" dirty="0" smtClean="0"/>
              <a:t>A COOK’S TASKONOMY (Figure </a:t>
            </a:r>
            <a:r>
              <a:rPr lang="en-US" sz="2400" dirty="0"/>
              <a:t>8</a:t>
            </a:r>
            <a:r>
              <a:rPr lang="en-US" sz="2400" dirty="0" smtClean="0"/>
              <a:t>.1 in TDO)</a:t>
            </a:r>
          </a:p>
        </p:txBody>
      </p:sp>
      <p:pic>
        <p:nvPicPr>
          <p:cNvPr id="3074" name="Picture 2"/>
          <p:cNvPicPr>
            <a:picLocks noChangeAspect="1" noChangeArrowheads="1"/>
          </p:cNvPicPr>
          <p:nvPr/>
        </p:nvPicPr>
        <p:blipFill>
          <a:blip r:embed="rId3" cstate="print"/>
          <a:srcRect/>
          <a:stretch>
            <a:fillRect/>
          </a:stretch>
        </p:blipFill>
        <p:spPr bwMode="auto">
          <a:xfrm>
            <a:off x="1828800" y="2895600"/>
            <a:ext cx="5334000" cy="2138198"/>
          </a:xfrm>
          <a:prstGeom prst="rect">
            <a:avLst/>
          </a:prstGeom>
          <a:noFill/>
          <a:ln w="9525">
            <a:noFill/>
            <a:miter lim="800000"/>
            <a:headEnd/>
            <a:tailEnd/>
          </a:ln>
        </p:spPr>
      </p:pic>
    </p:spTree>
    <p:extLst>
      <p:ext uri="{BB962C8B-B14F-4D97-AF65-F5344CB8AC3E}">
        <p14:creationId xmlns:p14="http://schemas.microsoft.com/office/powerpoint/2010/main" val="25417490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327837" y="1524000"/>
            <a:ext cx="8038214" cy="4800600"/>
          </a:xfrm>
          <a:prstGeom prst="rect">
            <a:avLst/>
          </a:prstGeom>
        </p:spPr>
      </p:pic>
      <p:sp>
        <p:nvSpPr>
          <p:cNvPr id="10" name="Title 9"/>
          <p:cNvSpPr>
            <a:spLocks noGrp="1"/>
          </p:cNvSpPr>
          <p:nvPr>
            <p:ph type="title"/>
          </p:nvPr>
        </p:nvSpPr>
        <p:spPr/>
        <p:txBody>
          <a:bodyPr>
            <a:normAutofit/>
          </a:bodyPr>
          <a:lstStyle/>
          <a:p>
            <a:r>
              <a:rPr lang="en-US" b="1" dirty="0" smtClean="0"/>
              <a:t>Task-Based Card Sorting</a:t>
            </a:r>
            <a:endParaRPr lang="en-US" dirty="0"/>
          </a:p>
        </p:txBody>
      </p:sp>
    </p:spTree>
    <p:extLst>
      <p:ext uri="{BB962C8B-B14F-4D97-AF65-F5344CB8AC3E}">
        <p14:creationId xmlns:p14="http://schemas.microsoft.com/office/powerpoint/2010/main" val="90759604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The Intelligent Use of “Mental Space” –</a:t>
            </a:r>
            <a:br>
              <a:rPr lang="en-US" sz="4000" b="1" dirty="0" smtClean="0">
                <a:sym typeface="UC Berkeley OS Sign"/>
              </a:rPr>
            </a:br>
            <a:r>
              <a:rPr lang="en-US" sz="4000" b="1" dirty="0" smtClean="0">
                <a:sym typeface="UC Berkeley OS Sign"/>
              </a:rPr>
              <a:t>The Method of Loci</a:t>
            </a:r>
            <a:endParaRPr lang="en-US" sz="4000" b="1" dirty="0">
              <a:sym typeface="UC Berkeley OS Sign"/>
            </a:endParaRPr>
          </a:p>
        </p:txBody>
      </p:sp>
      <p:sp>
        <p:nvSpPr>
          <p:cNvPr id="3" name="Content Placeholder 2"/>
          <p:cNvSpPr>
            <a:spLocks noGrp="1"/>
          </p:cNvSpPr>
          <p:nvPr>
            <p:ph idx="1"/>
          </p:nvPr>
        </p:nvSpPr>
        <p:spPr>
          <a:xfrm>
            <a:off x="533400" y="1143000"/>
            <a:ext cx="8229600" cy="2895599"/>
          </a:xfrm>
        </p:spPr>
        <p:txBody>
          <a:bodyPr>
            <a:normAutofit fontScale="55000" lnSpcReduction="20000"/>
          </a:bodyPr>
          <a:lstStyle/>
          <a:p>
            <a:endParaRPr lang="en-US" dirty="0" smtClean="0"/>
          </a:p>
          <a:p>
            <a:r>
              <a:rPr lang="en-US" sz="3800" dirty="0" smtClean="0"/>
              <a:t>The hippocampus, the brain component dedicated to memory, is highly developed for storing and recalling memories of physical locations</a:t>
            </a:r>
          </a:p>
          <a:p>
            <a:r>
              <a:rPr lang="en-US" sz="3800" dirty="0" smtClean="0"/>
              <a:t>The ancient Greeks relied on this capability and devised a mnemonic system—the method of loci—which involved attaching things to remember, the key ideas in a speech perhaps, to well-known physical locations</a:t>
            </a:r>
          </a:p>
          <a:p>
            <a:r>
              <a:rPr lang="en-US" sz="3800" dirty="0" smtClean="0"/>
              <a:t>While giving the speech one imagines walking through that physical location from idea to idea</a:t>
            </a:r>
          </a:p>
        </p:txBody>
      </p:sp>
      <p:pic>
        <p:nvPicPr>
          <p:cNvPr id="76802" name="Picture 2"/>
          <p:cNvPicPr>
            <a:picLocks noChangeAspect="1" noChangeArrowheads="1"/>
          </p:cNvPicPr>
          <p:nvPr/>
        </p:nvPicPr>
        <p:blipFill>
          <a:blip r:embed="rId3" cstate="print"/>
          <a:srcRect/>
          <a:stretch>
            <a:fillRect/>
          </a:stretch>
        </p:blipFill>
        <p:spPr bwMode="auto">
          <a:xfrm>
            <a:off x="3429000" y="4114800"/>
            <a:ext cx="5277716" cy="2524125"/>
          </a:xfrm>
          <a:prstGeom prst="rect">
            <a:avLst/>
          </a:prstGeom>
          <a:noFill/>
          <a:ln w="9525">
            <a:noFill/>
            <a:miter lim="800000"/>
            <a:headEnd/>
            <a:tailEnd/>
          </a:ln>
        </p:spPr>
      </p:pic>
      <p:sp>
        <p:nvSpPr>
          <p:cNvPr id="5" name="TextBox 4"/>
          <p:cNvSpPr txBox="1"/>
          <p:nvPr/>
        </p:nvSpPr>
        <p:spPr>
          <a:xfrm>
            <a:off x="381000" y="4267200"/>
            <a:ext cx="2743200" cy="1902059"/>
          </a:xfrm>
          <a:prstGeom prst="rect">
            <a:avLst/>
          </a:prstGeom>
          <a:noFill/>
        </p:spPr>
        <p:txBody>
          <a:bodyPr wrap="square" rtlCol="0">
            <a:spAutoFit/>
          </a:bodyPr>
          <a:lstStyle/>
          <a:p>
            <a:pPr marL="342900" indent="-342900">
              <a:lnSpc>
                <a:spcPct val="80000"/>
              </a:lnSpc>
              <a:spcBef>
                <a:spcPct val="20000"/>
              </a:spcBef>
              <a:buFont typeface="Arial" pitchFamily="34" charset="0"/>
              <a:buChar char="•"/>
            </a:pPr>
            <a:r>
              <a:rPr lang="en-US" sz="2100" dirty="0" smtClean="0"/>
              <a:t>Today, champion memorizers use this technique to associate items with places in vividly imagined “memory palaces.”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3733800" cy="1143000"/>
          </a:xfrm>
        </p:spPr>
        <p:txBody>
          <a:bodyPr>
            <a:normAutofit fontScale="90000"/>
          </a:bodyPr>
          <a:lstStyle/>
          <a:p>
            <a:r>
              <a:rPr lang="en-US" b="1" dirty="0" smtClean="0"/>
              <a:t>Some Questions</a:t>
            </a:r>
            <a:endParaRPr lang="en-US" b="1" dirty="0"/>
          </a:p>
        </p:txBody>
      </p:sp>
      <p:sp>
        <p:nvSpPr>
          <p:cNvPr id="3" name="Content Placeholder 2"/>
          <p:cNvSpPr>
            <a:spLocks noGrp="1"/>
          </p:cNvSpPr>
          <p:nvPr>
            <p:ph idx="1"/>
          </p:nvPr>
        </p:nvSpPr>
        <p:spPr>
          <a:xfrm>
            <a:off x="457199" y="1442659"/>
            <a:ext cx="7924801" cy="3586541"/>
          </a:xfrm>
        </p:spPr>
        <p:txBody>
          <a:bodyPr>
            <a:normAutofit/>
          </a:bodyPr>
          <a:lstStyle/>
          <a:p>
            <a:r>
              <a:rPr lang="en-US" altLang="en-US" smtClean="0"/>
              <a:t>Do </a:t>
            </a:r>
            <a:r>
              <a:rPr lang="en-US" altLang="en-US" dirty="0" smtClean="0"/>
              <a:t>you remember addresses and phone numbers or do you just store them on your smartphone? </a:t>
            </a:r>
          </a:p>
          <a:p>
            <a:r>
              <a:rPr lang="en-US" altLang="en-US" dirty="0" smtClean="0"/>
              <a:t>We can search the web for almost anything.  How does this change how we read, study, learn?</a:t>
            </a:r>
          </a:p>
          <a:p>
            <a:endParaRPr lang="en-US" altLang="en-US" dirty="0" smtClean="0"/>
          </a:p>
        </p:txBody>
      </p:sp>
    </p:spTree>
    <p:extLst>
      <p:ext uri="{BB962C8B-B14F-4D97-AF65-F5344CB8AC3E}">
        <p14:creationId xmlns:p14="http://schemas.microsoft.com/office/powerpoint/2010/main" val="1769180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47" y="76200"/>
            <a:ext cx="8686800" cy="1143000"/>
          </a:xfrm>
        </p:spPr>
        <p:txBody>
          <a:bodyPr>
            <a:noAutofit/>
          </a:bodyPr>
          <a:lstStyle/>
          <a:p>
            <a:pPr algn="l"/>
            <a:r>
              <a:rPr lang="en-US" b="1" dirty="0" smtClean="0">
                <a:latin typeface="+mn-lt"/>
                <a:ea typeface="+mn-ea"/>
                <a:cs typeface="+mn-cs"/>
              </a:rPr>
              <a:t>Definitions of Information Overload</a:t>
            </a:r>
            <a:endParaRPr lang="en-US" b="1" dirty="0">
              <a:latin typeface="+mn-lt"/>
              <a:ea typeface="+mn-ea"/>
              <a:cs typeface="+mn-cs"/>
            </a:endParaRPr>
          </a:p>
        </p:txBody>
      </p:sp>
      <p:sp>
        <p:nvSpPr>
          <p:cNvPr id="3" name="Content Placeholder 2"/>
          <p:cNvSpPr>
            <a:spLocks noGrp="1"/>
          </p:cNvSpPr>
          <p:nvPr>
            <p:ph idx="1"/>
          </p:nvPr>
        </p:nvSpPr>
        <p:spPr>
          <a:xfrm>
            <a:off x="228600" y="1066800"/>
            <a:ext cx="8229600" cy="4525963"/>
          </a:xfrm>
        </p:spPr>
        <p:txBody>
          <a:bodyPr>
            <a:normAutofit/>
          </a:bodyPr>
          <a:lstStyle/>
          <a:p>
            <a:r>
              <a:rPr lang="en-US" dirty="0" smtClean="0"/>
              <a:t>Too much information supply</a:t>
            </a:r>
          </a:p>
          <a:p>
            <a:r>
              <a:rPr lang="en-US" dirty="0" smtClean="0"/>
              <a:t>Too little processing capacity </a:t>
            </a:r>
          </a:p>
          <a:p>
            <a:r>
              <a:rPr lang="en-US" dirty="0" smtClean="0"/>
              <a:t>Too little time to process the information</a:t>
            </a:r>
          </a:p>
          <a:p>
            <a:r>
              <a:rPr lang="en-US" dirty="0" smtClean="0"/>
              <a:t>Too little time to interact with relevant people</a:t>
            </a:r>
          </a:p>
          <a:p>
            <a:r>
              <a:rPr lang="en-US" dirty="0"/>
              <a:t>When a backlog of “reading matter” builds up</a:t>
            </a:r>
          </a:p>
          <a:p>
            <a:r>
              <a:rPr lang="en-US" i="1" dirty="0" smtClean="0"/>
              <a:t>Feelings </a:t>
            </a:r>
            <a:r>
              <a:rPr lang="en-US" dirty="0"/>
              <a:t>of stress, confusion, </a:t>
            </a:r>
            <a:r>
              <a:rPr lang="en-US" dirty="0" smtClean="0"/>
              <a:t>pressure, anxiety</a:t>
            </a:r>
            <a:r>
              <a:rPr lang="en-US" dirty="0"/>
              <a:t>, and low motivation </a:t>
            </a:r>
            <a:r>
              <a:rPr lang="en-US" dirty="0" smtClean="0"/>
              <a:t>for information-intensive tasks</a:t>
            </a:r>
          </a:p>
        </p:txBody>
      </p:sp>
      <p:sp>
        <p:nvSpPr>
          <p:cNvPr id="4" name="TextBox 3"/>
          <p:cNvSpPr txBox="1"/>
          <p:nvPr/>
        </p:nvSpPr>
        <p:spPr>
          <a:xfrm>
            <a:off x="228600" y="5592763"/>
            <a:ext cx="8686800" cy="830997"/>
          </a:xfrm>
          <a:prstGeom prst="rect">
            <a:avLst/>
          </a:prstGeom>
          <a:noFill/>
        </p:spPr>
        <p:txBody>
          <a:bodyPr wrap="square" rtlCol="0">
            <a:spAutoFit/>
          </a:bodyPr>
          <a:lstStyle/>
          <a:p>
            <a:r>
              <a:rPr lang="en-US" sz="2400" b="1" i="1" dirty="0" smtClean="0">
                <a:solidFill>
                  <a:srgbClr val="FF0000"/>
                </a:solidFill>
              </a:rPr>
              <a:t>Why does it matter how we define information overload? </a:t>
            </a:r>
            <a:r>
              <a:rPr lang="en-US" sz="2400" b="1" i="1" dirty="0">
                <a:solidFill>
                  <a:srgbClr val="FF0000"/>
                </a:solidFill>
              </a:rPr>
              <a:t> </a:t>
            </a:r>
            <a:r>
              <a:rPr lang="en-US" sz="2400" b="1" i="1" dirty="0" smtClean="0">
                <a:solidFill>
                  <a:srgbClr val="FF0000"/>
                </a:solidFill>
              </a:rPr>
              <a:t>Can any of these definitions be the basis of quantitative measurement? </a:t>
            </a:r>
            <a:endParaRPr lang="en-US" sz="2400" b="1" i="1" dirty="0">
              <a:solidFill>
                <a:srgbClr val="FF0000"/>
              </a:solidFill>
            </a:endParaRPr>
          </a:p>
        </p:txBody>
      </p:sp>
    </p:spTree>
    <p:extLst>
      <p:ext uri="{BB962C8B-B14F-4D97-AF65-F5344CB8AC3E}">
        <p14:creationId xmlns:p14="http://schemas.microsoft.com/office/powerpoint/2010/main" val="4213895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458200" cy="4525963"/>
          </a:xfrm>
        </p:spPr>
        <p:txBody>
          <a:bodyPr>
            <a:normAutofit/>
          </a:bodyPr>
          <a:lstStyle/>
          <a:p>
            <a:r>
              <a:rPr lang="en-US" dirty="0" smtClean="0"/>
              <a:t>Information </a:t>
            </a:r>
            <a:r>
              <a:rPr lang="en-US" dirty="0"/>
              <a:t>quantity, </a:t>
            </a:r>
            <a:r>
              <a:rPr lang="en-US" dirty="0" smtClean="0"/>
              <a:t>frequency, intensity</a:t>
            </a:r>
            <a:r>
              <a:rPr lang="en-US" dirty="0"/>
              <a:t>, and </a:t>
            </a:r>
            <a:r>
              <a:rPr lang="en-US" dirty="0" smtClean="0"/>
              <a:t>quality</a:t>
            </a:r>
          </a:p>
          <a:p>
            <a:r>
              <a:rPr lang="en-US" dirty="0" smtClean="0"/>
              <a:t>The capabilities of the person receiving, processing, or communicating the information</a:t>
            </a:r>
          </a:p>
          <a:p>
            <a:r>
              <a:rPr lang="en-US" dirty="0" smtClean="0"/>
              <a:t>The processes and tasks for the information</a:t>
            </a:r>
          </a:p>
          <a:p>
            <a:r>
              <a:rPr lang="en-US" dirty="0" smtClean="0"/>
              <a:t>The information technology used</a:t>
            </a:r>
          </a:p>
          <a:p>
            <a:r>
              <a:rPr lang="en-US" dirty="0" smtClean="0"/>
              <a:t>Formal and informal organizational / communication structures  </a:t>
            </a:r>
            <a:r>
              <a:rPr lang="en-US" dirty="0" smtClean="0">
                <a:solidFill>
                  <a:srgbClr val="FF0000"/>
                </a:solidFill>
              </a:rPr>
              <a:t>(“Social Thinking”)</a:t>
            </a:r>
            <a:endParaRPr lang="en-US" dirty="0" smtClean="0">
              <a:solidFill>
                <a:srgbClr val="FF0000"/>
              </a:solidFill>
            </a:endParaRPr>
          </a:p>
          <a:p>
            <a:endParaRPr lang="en-US" dirty="0" smtClean="0"/>
          </a:p>
          <a:p>
            <a:endParaRPr lang="en-US" dirty="0" smtClean="0"/>
          </a:p>
          <a:p>
            <a:endParaRPr lang="en-US" dirty="0" smtClean="0"/>
          </a:p>
          <a:p>
            <a:endParaRPr lang="en-US" dirty="0"/>
          </a:p>
        </p:txBody>
      </p:sp>
      <p:sp>
        <p:nvSpPr>
          <p:cNvPr id="4" name="Title 3"/>
          <p:cNvSpPr>
            <a:spLocks noGrp="1"/>
          </p:cNvSpPr>
          <p:nvPr>
            <p:ph type="title"/>
          </p:nvPr>
        </p:nvSpPr>
        <p:spPr/>
        <p:txBody>
          <a:bodyPr>
            <a:noAutofit/>
          </a:bodyPr>
          <a:lstStyle/>
          <a:p>
            <a:r>
              <a:rPr lang="en-US" b="1" dirty="0" smtClean="0">
                <a:latin typeface="+mn-lt"/>
                <a:ea typeface="+mn-ea"/>
                <a:cs typeface="+mn-cs"/>
              </a:rPr>
              <a:t>Factors Influencing </a:t>
            </a:r>
            <a:br>
              <a:rPr lang="en-US" b="1" dirty="0" smtClean="0">
                <a:latin typeface="+mn-lt"/>
                <a:ea typeface="+mn-ea"/>
                <a:cs typeface="+mn-cs"/>
              </a:rPr>
            </a:br>
            <a:r>
              <a:rPr lang="en-US" b="1" dirty="0" smtClean="0">
                <a:latin typeface="+mn-lt"/>
                <a:ea typeface="+mn-ea"/>
                <a:cs typeface="+mn-cs"/>
              </a:rPr>
              <a:t>Information Overload</a:t>
            </a:r>
          </a:p>
        </p:txBody>
      </p:sp>
      <p:pic>
        <p:nvPicPr>
          <p:cNvPr id="2" name="Picture 1"/>
          <p:cNvPicPr>
            <a:picLocks noChangeAspect="1"/>
          </p:cNvPicPr>
          <p:nvPr/>
        </p:nvPicPr>
        <p:blipFill>
          <a:blip r:embed="rId3"/>
          <a:stretch>
            <a:fillRect/>
          </a:stretch>
        </p:blipFill>
        <p:spPr>
          <a:xfrm>
            <a:off x="336884" y="236427"/>
            <a:ext cx="865707" cy="865707"/>
          </a:xfrm>
          <a:prstGeom prst="rect">
            <a:avLst/>
          </a:prstGeom>
        </p:spPr>
      </p:pic>
    </p:spTree>
    <p:extLst>
      <p:ext uri="{BB962C8B-B14F-4D97-AF65-F5344CB8AC3E}">
        <p14:creationId xmlns:p14="http://schemas.microsoft.com/office/powerpoint/2010/main" val="1219726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latin typeface="+mn-lt"/>
                <a:ea typeface="+mn-ea"/>
                <a:cs typeface="+mn-cs"/>
              </a:rPr>
              <a:t>Countermeasures to Overcome Information Overload</a:t>
            </a:r>
            <a:endParaRPr lang="en-US" b="1" dirty="0">
              <a:latin typeface="+mn-lt"/>
              <a:ea typeface="+mn-ea"/>
              <a:cs typeface="+mn-cs"/>
            </a:endParaRPr>
          </a:p>
        </p:txBody>
      </p:sp>
      <p:sp>
        <p:nvSpPr>
          <p:cNvPr id="3" name="Content Placeholder 2"/>
          <p:cNvSpPr>
            <a:spLocks noGrp="1"/>
          </p:cNvSpPr>
          <p:nvPr>
            <p:ph idx="1"/>
          </p:nvPr>
        </p:nvSpPr>
        <p:spPr>
          <a:xfrm>
            <a:off x="465438" y="2057400"/>
            <a:ext cx="8229600" cy="4525963"/>
          </a:xfrm>
        </p:spPr>
        <p:txBody>
          <a:bodyPr/>
          <a:lstStyle/>
          <a:p>
            <a:r>
              <a:rPr lang="en-US" dirty="0" smtClean="0"/>
              <a:t>Better personal information management</a:t>
            </a:r>
          </a:p>
          <a:p>
            <a:r>
              <a:rPr lang="en-US" dirty="0" smtClean="0"/>
              <a:t>Better selection of information sources</a:t>
            </a:r>
          </a:p>
          <a:p>
            <a:r>
              <a:rPr lang="en-US" dirty="0" smtClean="0"/>
              <a:t>Exploit technology for automatic and assisted information organization and use</a:t>
            </a:r>
          </a:p>
        </p:txBody>
      </p:sp>
      <p:sp>
        <p:nvSpPr>
          <p:cNvPr id="4" name="TextBox 3"/>
          <p:cNvSpPr txBox="1"/>
          <p:nvPr/>
        </p:nvSpPr>
        <p:spPr>
          <a:xfrm>
            <a:off x="2286000" y="4419600"/>
            <a:ext cx="5029200" cy="954107"/>
          </a:xfrm>
          <a:prstGeom prst="rect">
            <a:avLst/>
          </a:prstGeom>
          <a:noFill/>
        </p:spPr>
        <p:txBody>
          <a:bodyPr wrap="square" rtlCol="0">
            <a:spAutoFit/>
          </a:bodyPr>
          <a:lstStyle/>
          <a:p>
            <a:r>
              <a:rPr lang="en-US" dirty="0" smtClean="0"/>
              <a:t> </a:t>
            </a:r>
            <a:r>
              <a:rPr lang="en-US" sz="2800" b="1" i="1" dirty="0" smtClean="0">
                <a:solidFill>
                  <a:srgbClr val="FF0000"/>
                </a:solidFill>
              </a:rPr>
              <a:t>…. How well does this work in our Facebook or Twitter feeds? </a:t>
            </a:r>
            <a:endParaRPr lang="en-US" sz="2800" b="1" i="1" dirty="0">
              <a:solidFill>
                <a:srgbClr val="FF0000"/>
              </a:solidFill>
            </a:endParaRPr>
          </a:p>
        </p:txBody>
      </p:sp>
    </p:spTree>
    <p:extLst>
      <p:ext uri="{BB962C8B-B14F-4D97-AF65-F5344CB8AC3E}">
        <p14:creationId xmlns:p14="http://schemas.microsoft.com/office/powerpoint/2010/main" val="299452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p:nvPr>
        </p:nvSpPr>
        <p:spPr>
          <a:xfrm>
            <a:off x="640957"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err="1">
                <a:sym typeface="UC Berkeley OS Sign"/>
              </a:rPr>
              <a:t>Vannevar</a:t>
            </a:r>
            <a:r>
              <a:rPr lang="en-US" b="1" dirty="0">
                <a:sym typeface="UC Berkeley OS Sign"/>
              </a:rPr>
              <a:t> Bush</a:t>
            </a:r>
          </a:p>
        </p:txBody>
      </p:sp>
      <p:sp>
        <p:nvSpPr>
          <p:cNvPr id="552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78820528-CB1B-4879-94A1-2F561C30C939}"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55303" name="Rectangle 8"/>
          <p:cNvSpPr>
            <a:spLocks noChangeArrowheads="1"/>
          </p:cNvSpPr>
          <p:nvPr/>
        </p:nvSpPr>
        <p:spPr bwMode="auto">
          <a:xfrm>
            <a:off x="507107" y="1571997"/>
            <a:ext cx="8304609" cy="4173737"/>
          </a:xfrm>
          <a:prstGeom prst="rect">
            <a:avLst/>
          </a:prstGeom>
          <a:noFill/>
          <a:ln w="9525">
            <a:noFill/>
            <a:miter lim="800000"/>
            <a:headEnd/>
            <a:tailEnd/>
          </a:ln>
        </p:spPr>
        <p:txBody>
          <a:bodyPr lIns="64291" tIns="32146" rIns="64291" bIns="32146">
            <a:spAutoFit/>
          </a:bodyPr>
          <a:lstStyle/>
          <a:p>
            <a:pPr marL="160729" marR="0" lvl="0" indent="-160729" eaLnBrk="0" hangingPunct="0">
              <a:spcBef>
                <a:spcPts val="600"/>
              </a:spcBef>
              <a:spcAft>
                <a:spcPts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MIT Scientist </a:t>
            </a:r>
            <a:r>
              <a:rPr lang="en-US" sz="2800" dirty="0" smtClean="0">
                <a:latin typeface="UC Berkeley OS Sign"/>
                <a:sym typeface="UC Berkeley OS Sign"/>
              </a:rPr>
              <a:t>(Claude Shannon </a:t>
            </a:r>
            <a:r>
              <a:rPr lang="en-US" sz="2800" dirty="0" smtClean="0">
                <a:latin typeface="UC Berkeley OS Sign"/>
                <a:sym typeface="UC Berkeley OS Sign"/>
              </a:rPr>
              <a:t>was one of his grad students)</a:t>
            </a:r>
          </a:p>
          <a:p>
            <a:pPr marL="160729" marR="0" lvl="0" indent="-160729" eaLnBrk="0" hangingPunct="0">
              <a:spcBef>
                <a:spcPts val="600"/>
              </a:spcBef>
              <a:spcAft>
                <a:spcPts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Ran the Office of Scientific Research and Development during WW2, which coordinated all the work of scientists (including the Manhattan project)</a:t>
            </a:r>
          </a:p>
          <a:p>
            <a:pPr marL="160729" marR="0" lvl="0" indent="-160729" eaLnBrk="0" hangingPunct="0">
              <a:spcBef>
                <a:spcPts val="600"/>
              </a:spcBef>
              <a:spcAft>
                <a:spcPts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His efforts after the war to continue federal funding for scientific research led to creation of NSF</a:t>
            </a:r>
          </a:p>
          <a:p>
            <a:pPr marL="160729" marR="0" lvl="0" indent="-160729" eaLnBrk="0" hangingPunct="0">
              <a:spcBef>
                <a:spcPts val="600"/>
              </a:spcBef>
              <a:spcAft>
                <a:spcPts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extLst>
      <p:ext uri="{BB962C8B-B14F-4D97-AF65-F5344CB8AC3E}">
        <p14:creationId xmlns:p14="http://schemas.microsoft.com/office/powerpoint/2010/main" val="20799059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610600" cy="5791200"/>
          </a:xfrm>
        </p:spPr>
        <p:txBody>
          <a:bodyPr>
            <a:normAutofit/>
          </a:bodyPr>
          <a:lstStyle/>
          <a:p>
            <a:pPr marL="0" indent="0">
              <a:buNone/>
            </a:pPr>
            <a:r>
              <a:rPr lang="en-US" sz="3000" dirty="0" smtClean="0"/>
              <a:t>“</a:t>
            </a:r>
            <a:r>
              <a:rPr lang="en-US" sz="3000" dirty="0"/>
              <a:t>There is a growing mountain of research. But there is increased evidence that we are being bogged down today as specialization extends. The investigator is staggered by the findings and conclusions of thousands of other workers—conclusions which he cannot find time to grasp, much less to remember, as they appear</a:t>
            </a:r>
            <a:r>
              <a:rPr lang="en-US" sz="3000" dirty="0" smtClean="0"/>
              <a:t>.” </a:t>
            </a:r>
          </a:p>
          <a:p>
            <a:pPr marL="0" indent="0">
              <a:buNone/>
            </a:pPr>
            <a:endParaRPr lang="en-US" sz="3000" dirty="0"/>
          </a:p>
          <a:p>
            <a:pPr marL="0" indent="0">
              <a:buNone/>
            </a:pPr>
            <a:r>
              <a:rPr lang="en-US" sz="3000" dirty="0" smtClean="0"/>
              <a:t>“The </a:t>
            </a:r>
            <a:r>
              <a:rPr lang="en-US" sz="3000" dirty="0"/>
              <a:t>difficulty seems to </a:t>
            </a:r>
            <a:r>
              <a:rPr lang="en-US" sz="3000" dirty="0" smtClean="0"/>
              <a:t>be…that </a:t>
            </a:r>
            <a:r>
              <a:rPr lang="en-US" sz="3000" dirty="0"/>
              <a:t>publication has been extended far beyond our present ability to make real use of the </a:t>
            </a:r>
            <a:r>
              <a:rPr lang="en-US" sz="3000" dirty="0" smtClean="0"/>
              <a:t>record.”</a:t>
            </a:r>
            <a:endParaRPr lang="en-US" sz="3000" dirty="0"/>
          </a:p>
        </p:txBody>
      </p:sp>
      <p:pic>
        <p:nvPicPr>
          <p:cNvPr id="2" name="Picture 1"/>
          <p:cNvPicPr>
            <a:picLocks noChangeAspect="1"/>
          </p:cNvPicPr>
          <p:nvPr/>
        </p:nvPicPr>
        <p:blipFill>
          <a:blip r:embed="rId3" cstate="print"/>
          <a:stretch>
            <a:fillRect/>
          </a:stretch>
        </p:blipFill>
        <p:spPr>
          <a:xfrm>
            <a:off x="571143" y="0"/>
            <a:ext cx="8230313" cy="1847248"/>
          </a:xfrm>
          <a:prstGeom prst="rect">
            <a:avLst/>
          </a:prstGeom>
        </p:spPr>
      </p:pic>
    </p:spTree>
    <p:extLst>
      <p:ext uri="{BB962C8B-B14F-4D97-AF65-F5344CB8AC3E}">
        <p14:creationId xmlns:p14="http://schemas.microsoft.com/office/powerpoint/2010/main" val="2195998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2223</Words>
  <Application>Microsoft Office PowerPoint</Application>
  <PresentationFormat>On-screen Show (4:3)</PresentationFormat>
  <Paragraphs>255</Paragraphs>
  <Slides>49</Slides>
  <Notes>42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MS PGothic</vt:lpstr>
      <vt:lpstr>Arial</vt:lpstr>
      <vt:lpstr>Calibri</vt:lpstr>
      <vt:lpstr>UC Berkeley OS Sign</vt:lpstr>
      <vt:lpstr>Wingdings</vt:lpstr>
      <vt:lpstr>Office Theme</vt:lpstr>
      <vt:lpstr>CogSci 190 “Sensemaking and Organizing” Spring 2019</vt:lpstr>
      <vt:lpstr>Individual Categories</vt:lpstr>
      <vt:lpstr>PowerPoint Presentation</vt:lpstr>
      <vt:lpstr>PowerPoint Presentation</vt:lpstr>
      <vt:lpstr>Definitions of Information Overload</vt:lpstr>
      <vt:lpstr>Factors Influencing  Information Overload</vt:lpstr>
      <vt:lpstr>Countermeasures to Overcome Information Overload</vt:lpstr>
      <vt:lpstr>Vannevar Bush</vt:lpstr>
      <vt:lpstr>PowerPoint Presentation</vt:lpstr>
      <vt:lpstr>PowerPoint Presentation</vt:lpstr>
      <vt:lpstr>The Memex</vt:lpstr>
      <vt:lpstr>Memex Big Ideas</vt:lpstr>
      <vt:lpstr>PowerPoint Presentation</vt:lpstr>
      <vt:lpstr>Memex Limitations</vt:lpstr>
      <vt:lpstr>Memex as an Organizing System</vt:lpstr>
      <vt:lpstr>Personal Information Management </vt:lpstr>
      <vt:lpstr>PIM and Technology</vt:lpstr>
      <vt:lpstr>PowerPoint Presentation</vt:lpstr>
      <vt:lpstr>The Contemporary PIM Challenge</vt:lpstr>
      <vt:lpstr>The Digital Format Matters!</vt:lpstr>
      <vt:lpstr>A Taxonomy of PIM Apps/Systems</vt:lpstr>
      <vt:lpstr>Mind-Mapping Software</vt:lpstr>
      <vt:lpstr>PowerPoint Presentation</vt:lpstr>
      <vt:lpstr>Note-Taking Software</vt:lpstr>
      <vt:lpstr>PowerPoint Presentation</vt:lpstr>
      <vt:lpstr>Autonomous / Wearable PIM</vt:lpstr>
      <vt:lpstr>Your “Personal Information Space”</vt:lpstr>
      <vt:lpstr>What’s In YOUR PSI?</vt:lpstr>
      <vt:lpstr>PIM Activities</vt:lpstr>
      <vt:lpstr>Selection Decisions</vt:lpstr>
      <vt:lpstr>Decisions to Make on Information Exposure / Receipt</vt:lpstr>
      <vt:lpstr>Decisions About  Keeping and Organizing</vt:lpstr>
      <vt:lpstr>“Distributed Cognition” (Hollan, Hutchins, &amp; Kirsh, 2000)</vt:lpstr>
      <vt:lpstr>Application Areas for DCog</vt:lpstr>
      <vt:lpstr>PowerPoint Presentation</vt:lpstr>
      <vt:lpstr>PowerPoint Presentation</vt:lpstr>
      <vt:lpstr>PowerPoint Presentation</vt:lpstr>
      <vt:lpstr>PowerPoint Presentation</vt:lpstr>
      <vt:lpstr>It’s Not Just A Cup</vt:lpstr>
      <vt:lpstr>Offloading “Prospective Memory”</vt:lpstr>
      <vt:lpstr>“The Intelligent Use of Space”</vt:lpstr>
      <vt:lpstr>Using Space to Simplify Choice</vt:lpstr>
      <vt:lpstr>Mise-en-place</vt:lpstr>
      <vt:lpstr>PowerPoint Presentation</vt:lpstr>
      <vt:lpstr>Using Space to Simplify Perception</vt:lpstr>
      <vt:lpstr>Taskonomy</vt:lpstr>
      <vt:lpstr>Task-Based Card Sorting</vt:lpstr>
      <vt:lpstr>The Intelligent Use of “Mental Space” – The Method of Loci</vt:lpstr>
      <vt:lpstr>Some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2017-10-26T16:02:22Z</dcterms:created>
  <dcterms:modified xsi:type="dcterms:W3CDTF">2019-03-13T22:29:28Z</dcterms:modified>
</cp:coreProperties>
</file>