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50"/>
  </p:notesMasterIdLst>
  <p:sldIdLst>
    <p:sldId id="266" r:id="rId2"/>
    <p:sldId id="307" r:id="rId3"/>
    <p:sldId id="369" r:id="rId4"/>
    <p:sldId id="370" r:id="rId5"/>
    <p:sldId id="362" r:id="rId6"/>
    <p:sldId id="375" r:id="rId7"/>
    <p:sldId id="363" r:id="rId8"/>
    <p:sldId id="364" r:id="rId9"/>
    <p:sldId id="365" r:id="rId10"/>
    <p:sldId id="386" r:id="rId11"/>
    <p:sldId id="366" r:id="rId12"/>
    <p:sldId id="387" r:id="rId13"/>
    <p:sldId id="367" r:id="rId14"/>
    <p:sldId id="368" r:id="rId15"/>
    <p:sldId id="338" r:id="rId16"/>
    <p:sldId id="268" r:id="rId17"/>
    <p:sldId id="269" r:id="rId18"/>
    <p:sldId id="270" r:id="rId19"/>
    <p:sldId id="272" r:id="rId20"/>
    <p:sldId id="318" r:id="rId21"/>
    <p:sldId id="376" r:id="rId22"/>
    <p:sldId id="377" r:id="rId23"/>
    <p:sldId id="378" r:id="rId24"/>
    <p:sldId id="380" r:id="rId25"/>
    <p:sldId id="381" r:id="rId26"/>
    <p:sldId id="384" r:id="rId27"/>
    <p:sldId id="385" r:id="rId28"/>
    <p:sldId id="273" r:id="rId29"/>
    <p:sldId id="271" r:id="rId30"/>
    <p:sldId id="274" r:id="rId31"/>
    <p:sldId id="371" r:id="rId32"/>
    <p:sldId id="388" r:id="rId33"/>
    <p:sldId id="390" r:id="rId34"/>
    <p:sldId id="373" r:id="rId35"/>
    <p:sldId id="374" r:id="rId36"/>
    <p:sldId id="389" r:id="rId37"/>
    <p:sldId id="391" r:id="rId38"/>
    <p:sldId id="392" r:id="rId39"/>
    <p:sldId id="393" r:id="rId40"/>
    <p:sldId id="394" r:id="rId41"/>
    <p:sldId id="340" r:id="rId42"/>
    <p:sldId id="275" r:id="rId43"/>
    <p:sldId id="276" r:id="rId44"/>
    <p:sldId id="277" r:id="rId45"/>
    <p:sldId id="278" r:id="rId46"/>
    <p:sldId id="279" r:id="rId47"/>
    <p:sldId id="280" r:id="rId48"/>
    <p:sldId id="308" r:id="rId49"/>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971" autoAdjust="0"/>
    <p:restoredTop sz="95337" autoAdjust="0"/>
  </p:normalViewPr>
  <p:slideViewPr>
    <p:cSldViewPr>
      <p:cViewPr varScale="1">
        <p:scale>
          <a:sx n="56" d="100"/>
          <a:sy n="56" d="100"/>
        </p:scale>
        <p:origin x="58" y="120"/>
      </p:cViewPr>
      <p:guideLst>
        <p:guide orient="horz" pos="2160"/>
        <p:guide pos="2880"/>
      </p:guideLst>
    </p:cSldViewPr>
  </p:slideViewPr>
  <p:outlineViewPr>
    <p:cViewPr>
      <p:scale>
        <a:sx n="33" d="100"/>
        <a:sy n="33" d="100"/>
      </p:scale>
      <p:origin x="0" y="-6869"/>
    </p:cViewPr>
  </p:outlineViewPr>
  <p:notesTextViewPr>
    <p:cViewPr>
      <p:scale>
        <a:sx n="3" d="2"/>
        <a:sy n="3" d="2"/>
      </p:scale>
      <p:origin x="0" y="0"/>
    </p:cViewPr>
  </p:notesTextViewPr>
  <p:sorterViewPr>
    <p:cViewPr varScale="1">
      <p:scale>
        <a:sx n="1" d="1"/>
        <a:sy n="1" d="1"/>
      </p:scale>
      <p:origin x="0" y="-10133"/>
    </p:cViewPr>
  </p:sorterViewPr>
  <p:notesViewPr>
    <p:cSldViewPr>
      <p:cViewPr varScale="1">
        <p:scale>
          <a:sx n="63" d="100"/>
          <a:sy n="63" d="100"/>
        </p:scale>
        <p:origin x="2558" y="67"/>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490B4808-2445-4A8E-B4E1-ED80AB1FCF8F}" type="datetimeFigureOut">
              <a:rPr lang="en-US" smtClean="0"/>
              <a:pPr/>
              <a:t>3/19/2019</a:t>
            </a:fld>
            <a:endParaRPr lang="en-US" dirty="0"/>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433CA1B0-15C9-4F2D-85FD-131A188FAB7D}" type="slidenum">
              <a:rPr lang="en-US" smtClean="0"/>
              <a:pPr/>
              <a:t>‹#›</a:t>
            </a:fld>
            <a:endParaRPr lang="en-US" dirty="0"/>
          </a:p>
        </p:txBody>
      </p:sp>
    </p:spTree>
    <p:extLst>
      <p:ext uri="{BB962C8B-B14F-4D97-AF65-F5344CB8AC3E}">
        <p14:creationId xmlns:p14="http://schemas.microsoft.com/office/powerpoint/2010/main" val="15940511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p:spPr>
      </p:sp>
      <p:sp>
        <p:nvSpPr>
          <p:cNvPr id="101379" name="Notes Placeholder 2"/>
          <p:cNvSpPr>
            <a:spLocks noGrp="1"/>
          </p:cNvSpPr>
          <p:nvPr>
            <p:ph type="body" idx="1"/>
          </p:nvPr>
        </p:nvSpPr>
        <p:spPr bwMode="auto">
          <a:xfrm>
            <a:off x="533400" y="4414825"/>
            <a:ext cx="5486400" cy="4183380"/>
          </a:xfrm>
          <a:noFill/>
        </p:spPr>
        <p:txBody>
          <a:bodyPr wrap="square" numCol="1" anchor="t" anchorCtr="0" compatLnSpc="1">
            <a:prstTxWarp prst="textNoShape">
              <a:avLst/>
            </a:prstTxWarp>
            <a:normAutofit/>
          </a:bodyPr>
          <a:lstStyle/>
          <a:p>
            <a:endParaRPr lang="en-US" sz="1800" dirty="0" smtClean="0"/>
          </a:p>
        </p:txBody>
      </p:sp>
      <p:sp>
        <p:nvSpPr>
          <p:cNvPr id="4" name="Slide Number Placeholder 3"/>
          <p:cNvSpPr>
            <a:spLocks noGrp="1"/>
          </p:cNvSpPr>
          <p:nvPr>
            <p:ph type="sldNum" sz="quarter" idx="5"/>
          </p:nvPr>
        </p:nvSpPr>
        <p:spPr/>
        <p:txBody>
          <a:bodyPr/>
          <a:lstStyle/>
          <a:p>
            <a:pPr>
              <a:defRPr/>
            </a:pPr>
            <a:fld id="{C1A9816D-3DFD-4EC5-904C-2F861A49E925}" type="slidenum">
              <a:rPr lang="en-US" smtClean="0"/>
              <a:pPr>
                <a:defRPr/>
              </a:pPr>
              <a:t>1</a:t>
            </a:fld>
            <a:endParaRPr lang="en-US" dirty="0"/>
          </a:p>
        </p:txBody>
      </p:sp>
    </p:spTree>
    <p:extLst>
      <p:ext uri="{BB962C8B-B14F-4D97-AF65-F5344CB8AC3E}">
        <p14:creationId xmlns:p14="http://schemas.microsoft.com/office/powerpoint/2010/main" val="23832803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10</a:t>
            </a:fld>
            <a:endParaRPr lang="en-US" dirty="0"/>
          </a:p>
        </p:txBody>
      </p:sp>
    </p:spTree>
    <p:extLst>
      <p:ext uri="{BB962C8B-B14F-4D97-AF65-F5344CB8AC3E}">
        <p14:creationId xmlns:p14="http://schemas.microsoft.com/office/powerpoint/2010/main" val="12039158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11</a:t>
            </a:fld>
            <a:endParaRPr lang="en-US" dirty="0"/>
          </a:p>
        </p:txBody>
      </p:sp>
    </p:spTree>
    <p:extLst>
      <p:ext uri="{BB962C8B-B14F-4D97-AF65-F5344CB8AC3E}">
        <p14:creationId xmlns:p14="http://schemas.microsoft.com/office/powerpoint/2010/main" val="20219008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12</a:t>
            </a:fld>
            <a:endParaRPr lang="en-US" dirty="0"/>
          </a:p>
        </p:txBody>
      </p:sp>
    </p:spTree>
    <p:extLst>
      <p:ext uri="{BB962C8B-B14F-4D97-AF65-F5344CB8AC3E}">
        <p14:creationId xmlns:p14="http://schemas.microsoft.com/office/powerpoint/2010/main" val="6888655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13</a:t>
            </a:fld>
            <a:endParaRPr lang="en-US" dirty="0"/>
          </a:p>
        </p:txBody>
      </p:sp>
    </p:spTree>
    <p:extLst>
      <p:ext uri="{BB962C8B-B14F-4D97-AF65-F5344CB8AC3E}">
        <p14:creationId xmlns:p14="http://schemas.microsoft.com/office/powerpoint/2010/main" val="9860968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14</a:t>
            </a:fld>
            <a:endParaRPr lang="en-US" dirty="0"/>
          </a:p>
        </p:txBody>
      </p:sp>
    </p:spTree>
    <p:extLst>
      <p:ext uri="{BB962C8B-B14F-4D97-AF65-F5344CB8AC3E}">
        <p14:creationId xmlns:p14="http://schemas.microsoft.com/office/powerpoint/2010/main" val="6701775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15</a:t>
            </a:fld>
            <a:endParaRPr lang="en-US" dirty="0"/>
          </a:p>
        </p:txBody>
      </p:sp>
    </p:spTree>
    <p:extLst>
      <p:ext uri="{BB962C8B-B14F-4D97-AF65-F5344CB8AC3E}">
        <p14:creationId xmlns:p14="http://schemas.microsoft.com/office/powerpoint/2010/main" val="5465613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16</a:t>
            </a:fld>
            <a:endParaRPr lang="en-US" dirty="0"/>
          </a:p>
        </p:txBody>
      </p:sp>
    </p:spTree>
    <p:extLst>
      <p:ext uri="{BB962C8B-B14F-4D97-AF65-F5344CB8AC3E}">
        <p14:creationId xmlns:p14="http://schemas.microsoft.com/office/powerpoint/2010/main" val="11414737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D76050-6F71-4E0A-8C35-EDFAB84E5542}" type="slidenum">
              <a:rPr lang="en-US" smtClean="0"/>
              <a:pPr/>
              <a:t>17</a:t>
            </a:fld>
            <a:endParaRPr lang="en-US" dirty="0"/>
          </a:p>
        </p:txBody>
      </p:sp>
    </p:spTree>
    <p:extLst>
      <p:ext uri="{BB962C8B-B14F-4D97-AF65-F5344CB8AC3E}">
        <p14:creationId xmlns:p14="http://schemas.microsoft.com/office/powerpoint/2010/main" val="5463956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D76050-6F71-4E0A-8C35-EDFAB84E5542}" type="slidenum">
              <a:rPr lang="en-US" smtClean="0"/>
              <a:pPr/>
              <a:t>18</a:t>
            </a:fld>
            <a:endParaRPr lang="en-US" dirty="0"/>
          </a:p>
        </p:txBody>
      </p:sp>
    </p:spTree>
    <p:extLst>
      <p:ext uri="{BB962C8B-B14F-4D97-AF65-F5344CB8AC3E}">
        <p14:creationId xmlns:p14="http://schemas.microsoft.com/office/powerpoint/2010/main" val="42875878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37EBA999-6D0F-4DC1-8DDB-CCA61D068A30}" type="slidenum">
              <a:rPr lang="en-US" smtClean="0"/>
              <a:pPr/>
              <a:t>19</a:t>
            </a:fld>
            <a:endParaRPr lang="en-US" dirty="0"/>
          </a:p>
        </p:txBody>
      </p:sp>
    </p:spTree>
    <p:extLst>
      <p:ext uri="{BB962C8B-B14F-4D97-AF65-F5344CB8AC3E}">
        <p14:creationId xmlns:p14="http://schemas.microsoft.com/office/powerpoint/2010/main" val="32888826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03" name="Notes Placeholder 2"/>
          <p:cNvSpPr>
            <a:spLocks noGrp="1"/>
          </p:cNvSpPr>
          <p:nvPr>
            <p:ph type="body" idx="1"/>
          </p:nvPr>
        </p:nvSpPr>
        <p:spPr bwMode="auto">
          <a:xfrm>
            <a:off x="610197" y="4416100"/>
            <a:ext cx="5485805" cy="4183995"/>
          </a:xfrm>
          <a:noFill/>
        </p:spPr>
        <p:txBody>
          <a:bodyPr wrap="square" numCol="1" anchor="t" anchorCtr="0" compatLnSpc="1">
            <a:prstTxWarp prst="textNoShape">
              <a:avLst/>
            </a:prstTxWarp>
            <a:normAutofit/>
          </a:bodyPr>
          <a:lstStyle/>
          <a:p>
            <a:endParaRPr lang="en-US" dirty="0" smtClean="0"/>
          </a:p>
        </p:txBody>
      </p:sp>
      <p:sp>
        <p:nvSpPr>
          <p:cNvPr id="4" name="Slide Number Placeholder 3"/>
          <p:cNvSpPr>
            <a:spLocks noGrp="1"/>
          </p:cNvSpPr>
          <p:nvPr>
            <p:ph type="sldNum" sz="quarter" idx="5"/>
          </p:nvPr>
        </p:nvSpPr>
        <p:spPr/>
        <p:txBody>
          <a:bodyPr/>
          <a:lstStyle/>
          <a:p>
            <a:pPr>
              <a:defRPr/>
            </a:pPr>
            <a:fld id="{30A2CEF5-23D1-4C80-A903-0EB23570C1BD}" type="slidenum">
              <a:rPr lang="en-US" smtClean="0"/>
              <a:pPr>
                <a:defRPr/>
              </a:pPr>
              <a:t>2</a:t>
            </a:fld>
            <a:endParaRPr lang="en-US" dirty="0"/>
          </a:p>
        </p:txBody>
      </p:sp>
    </p:spTree>
    <p:extLst>
      <p:ext uri="{BB962C8B-B14F-4D97-AF65-F5344CB8AC3E}">
        <p14:creationId xmlns:p14="http://schemas.microsoft.com/office/powerpoint/2010/main" val="40993538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20</a:t>
            </a:fld>
            <a:endParaRPr lang="en-US" dirty="0"/>
          </a:p>
        </p:txBody>
      </p:sp>
    </p:spTree>
    <p:extLst>
      <p:ext uri="{BB962C8B-B14F-4D97-AF65-F5344CB8AC3E}">
        <p14:creationId xmlns:p14="http://schemas.microsoft.com/office/powerpoint/2010/main" val="34355623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21</a:t>
            </a:fld>
            <a:endParaRPr lang="en-US" dirty="0"/>
          </a:p>
        </p:txBody>
      </p:sp>
    </p:spTree>
    <p:extLst>
      <p:ext uri="{BB962C8B-B14F-4D97-AF65-F5344CB8AC3E}">
        <p14:creationId xmlns:p14="http://schemas.microsoft.com/office/powerpoint/2010/main" val="6948553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22</a:t>
            </a:fld>
            <a:endParaRPr lang="en-US" dirty="0"/>
          </a:p>
        </p:txBody>
      </p:sp>
    </p:spTree>
    <p:extLst>
      <p:ext uri="{BB962C8B-B14F-4D97-AF65-F5344CB8AC3E}">
        <p14:creationId xmlns:p14="http://schemas.microsoft.com/office/powerpoint/2010/main" val="15132983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23</a:t>
            </a:fld>
            <a:endParaRPr lang="en-US" dirty="0"/>
          </a:p>
        </p:txBody>
      </p:sp>
    </p:spTree>
    <p:extLst>
      <p:ext uri="{BB962C8B-B14F-4D97-AF65-F5344CB8AC3E}">
        <p14:creationId xmlns:p14="http://schemas.microsoft.com/office/powerpoint/2010/main" val="31448074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D76050-6F71-4E0A-8C35-EDFAB84E5542}" type="slidenum">
              <a:rPr lang="en-US" smtClean="0"/>
              <a:pPr/>
              <a:t>24</a:t>
            </a:fld>
            <a:endParaRPr lang="en-US" dirty="0"/>
          </a:p>
        </p:txBody>
      </p:sp>
    </p:spTree>
    <p:extLst>
      <p:ext uri="{BB962C8B-B14F-4D97-AF65-F5344CB8AC3E}">
        <p14:creationId xmlns:p14="http://schemas.microsoft.com/office/powerpoint/2010/main" val="26927673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D76050-6F71-4E0A-8C35-EDFAB84E5542}" type="slidenum">
              <a:rPr lang="en-US" smtClean="0"/>
              <a:pPr/>
              <a:t>25</a:t>
            </a:fld>
            <a:endParaRPr lang="en-US" dirty="0"/>
          </a:p>
        </p:txBody>
      </p:sp>
    </p:spTree>
    <p:extLst>
      <p:ext uri="{BB962C8B-B14F-4D97-AF65-F5344CB8AC3E}">
        <p14:creationId xmlns:p14="http://schemas.microsoft.com/office/powerpoint/2010/main" val="3452777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D76050-6F71-4E0A-8C35-EDFAB84E5542}" type="slidenum">
              <a:rPr lang="en-US" smtClean="0"/>
              <a:pPr/>
              <a:t>26</a:t>
            </a:fld>
            <a:endParaRPr lang="en-US" dirty="0"/>
          </a:p>
        </p:txBody>
      </p:sp>
    </p:spTree>
    <p:extLst>
      <p:ext uri="{BB962C8B-B14F-4D97-AF65-F5344CB8AC3E}">
        <p14:creationId xmlns:p14="http://schemas.microsoft.com/office/powerpoint/2010/main" val="27915903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27</a:t>
            </a:fld>
            <a:endParaRPr lang="en-US" dirty="0"/>
          </a:p>
        </p:txBody>
      </p:sp>
    </p:spTree>
    <p:extLst>
      <p:ext uri="{BB962C8B-B14F-4D97-AF65-F5344CB8AC3E}">
        <p14:creationId xmlns:p14="http://schemas.microsoft.com/office/powerpoint/2010/main" val="115990534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D76050-6F71-4E0A-8C35-EDFAB84E5542}" type="slidenum">
              <a:rPr lang="en-US" smtClean="0"/>
              <a:pPr/>
              <a:t>28</a:t>
            </a:fld>
            <a:endParaRPr lang="en-US" dirty="0"/>
          </a:p>
        </p:txBody>
      </p:sp>
    </p:spTree>
    <p:extLst>
      <p:ext uri="{BB962C8B-B14F-4D97-AF65-F5344CB8AC3E}">
        <p14:creationId xmlns:p14="http://schemas.microsoft.com/office/powerpoint/2010/main" val="133292041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EBA999-6D0F-4DC1-8DDB-CCA61D068A30}" type="slidenum">
              <a:rPr lang="en-US" smtClean="0"/>
              <a:pPr/>
              <a:t>29</a:t>
            </a:fld>
            <a:endParaRPr lang="en-US" dirty="0"/>
          </a:p>
        </p:txBody>
      </p:sp>
    </p:spTree>
    <p:extLst>
      <p:ext uri="{BB962C8B-B14F-4D97-AF65-F5344CB8AC3E}">
        <p14:creationId xmlns:p14="http://schemas.microsoft.com/office/powerpoint/2010/main" val="24075477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3</a:t>
            </a:fld>
            <a:endParaRPr lang="en-US" dirty="0"/>
          </a:p>
        </p:txBody>
      </p:sp>
    </p:spTree>
    <p:extLst>
      <p:ext uri="{BB962C8B-B14F-4D97-AF65-F5344CB8AC3E}">
        <p14:creationId xmlns:p14="http://schemas.microsoft.com/office/powerpoint/2010/main" val="227832453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D76050-6F71-4E0A-8C35-EDFAB84E5542}" type="slidenum">
              <a:rPr lang="en-US" smtClean="0"/>
              <a:pPr/>
              <a:t>30</a:t>
            </a:fld>
            <a:endParaRPr lang="en-US" dirty="0"/>
          </a:p>
        </p:txBody>
      </p:sp>
    </p:spTree>
    <p:extLst>
      <p:ext uri="{BB962C8B-B14F-4D97-AF65-F5344CB8AC3E}">
        <p14:creationId xmlns:p14="http://schemas.microsoft.com/office/powerpoint/2010/main" val="88392590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31</a:t>
            </a:fld>
            <a:endParaRPr lang="en-US" dirty="0"/>
          </a:p>
        </p:txBody>
      </p:sp>
    </p:spTree>
    <p:extLst>
      <p:ext uri="{BB962C8B-B14F-4D97-AF65-F5344CB8AC3E}">
        <p14:creationId xmlns:p14="http://schemas.microsoft.com/office/powerpoint/2010/main" val="60903386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32</a:t>
            </a:fld>
            <a:endParaRPr lang="en-US" dirty="0"/>
          </a:p>
        </p:txBody>
      </p:sp>
    </p:spTree>
    <p:extLst>
      <p:ext uri="{BB962C8B-B14F-4D97-AF65-F5344CB8AC3E}">
        <p14:creationId xmlns:p14="http://schemas.microsoft.com/office/powerpoint/2010/main" val="124896534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33</a:t>
            </a:fld>
            <a:endParaRPr lang="en-US" dirty="0"/>
          </a:p>
        </p:txBody>
      </p:sp>
    </p:spTree>
    <p:extLst>
      <p:ext uri="{BB962C8B-B14F-4D97-AF65-F5344CB8AC3E}">
        <p14:creationId xmlns:p14="http://schemas.microsoft.com/office/powerpoint/2010/main" val="150889832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34</a:t>
            </a:fld>
            <a:endParaRPr lang="en-US" dirty="0"/>
          </a:p>
        </p:txBody>
      </p:sp>
    </p:spTree>
    <p:extLst>
      <p:ext uri="{BB962C8B-B14F-4D97-AF65-F5344CB8AC3E}">
        <p14:creationId xmlns:p14="http://schemas.microsoft.com/office/powerpoint/2010/main" val="25740194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35</a:t>
            </a:fld>
            <a:endParaRPr lang="en-US" dirty="0"/>
          </a:p>
        </p:txBody>
      </p:sp>
    </p:spTree>
    <p:extLst>
      <p:ext uri="{BB962C8B-B14F-4D97-AF65-F5344CB8AC3E}">
        <p14:creationId xmlns:p14="http://schemas.microsoft.com/office/powerpoint/2010/main" val="189101886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36</a:t>
            </a:fld>
            <a:endParaRPr lang="en-US" dirty="0"/>
          </a:p>
        </p:txBody>
      </p:sp>
    </p:spTree>
    <p:extLst>
      <p:ext uri="{BB962C8B-B14F-4D97-AF65-F5344CB8AC3E}">
        <p14:creationId xmlns:p14="http://schemas.microsoft.com/office/powerpoint/2010/main" val="348550508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37</a:t>
            </a:fld>
            <a:endParaRPr lang="en-US" dirty="0"/>
          </a:p>
        </p:txBody>
      </p:sp>
    </p:spTree>
    <p:extLst>
      <p:ext uri="{BB962C8B-B14F-4D97-AF65-F5344CB8AC3E}">
        <p14:creationId xmlns:p14="http://schemas.microsoft.com/office/powerpoint/2010/main" val="72186241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33CA1B0-15C9-4F2D-85FD-131A188FAB7D}" type="slidenum">
              <a:rPr lang="en-US" smtClean="0"/>
              <a:pPr/>
              <a:t>38</a:t>
            </a:fld>
            <a:endParaRPr lang="en-US" dirty="0"/>
          </a:p>
        </p:txBody>
      </p:sp>
    </p:spTree>
    <p:extLst>
      <p:ext uri="{BB962C8B-B14F-4D97-AF65-F5344CB8AC3E}">
        <p14:creationId xmlns:p14="http://schemas.microsoft.com/office/powerpoint/2010/main" val="214481806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33CA1B0-15C9-4F2D-85FD-131A188FAB7D}" type="slidenum">
              <a:rPr lang="en-US" smtClean="0"/>
              <a:pPr/>
              <a:t>39</a:t>
            </a:fld>
            <a:endParaRPr lang="en-US" dirty="0"/>
          </a:p>
        </p:txBody>
      </p:sp>
    </p:spTree>
    <p:extLst>
      <p:ext uri="{BB962C8B-B14F-4D97-AF65-F5344CB8AC3E}">
        <p14:creationId xmlns:p14="http://schemas.microsoft.com/office/powerpoint/2010/main" val="18437458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4</a:t>
            </a:fld>
            <a:endParaRPr lang="en-US" dirty="0"/>
          </a:p>
        </p:txBody>
      </p:sp>
    </p:spTree>
    <p:extLst>
      <p:ext uri="{BB962C8B-B14F-4D97-AF65-F5344CB8AC3E}">
        <p14:creationId xmlns:p14="http://schemas.microsoft.com/office/powerpoint/2010/main" val="297389169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33CA1B0-15C9-4F2D-85FD-131A188FAB7D}" type="slidenum">
              <a:rPr lang="en-US" smtClean="0"/>
              <a:pPr/>
              <a:t>40</a:t>
            </a:fld>
            <a:endParaRPr lang="en-US" dirty="0"/>
          </a:p>
        </p:txBody>
      </p:sp>
    </p:spTree>
    <p:extLst>
      <p:ext uri="{BB962C8B-B14F-4D97-AF65-F5344CB8AC3E}">
        <p14:creationId xmlns:p14="http://schemas.microsoft.com/office/powerpoint/2010/main" val="203615685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41</a:t>
            </a:fld>
            <a:endParaRPr lang="en-US" dirty="0"/>
          </a:p>
        </p:txBody>
      </p:sp>
    </p:spTree>
    <p:extLst>
      <p:ext uri="{BB962C8B-B14F-4D97-AF65-F5344CB8AC3E}">
        <p14:creationId xmlns:p14="http://schemas.microsoft.com/office/powerpoint/2010/main" val="150678641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80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1280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1pPr>
            <a:lvl2pPr marL="742950" indent="-285750">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2pPr>
            <a:lvl3pPr marL="1143000" indent="-228600">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3pPr>
            <a:lvl4pPr marL="1600200" indent="-228600">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4pPr>
            <a:lvl5pPr marL="2057400" indent="-228600">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9pPr>
          </a:lstStyle>
          <a:p>
            <a:fld id="{3CB59740-42F9-44EE-9DD4-26D9413020B2}" type="slidenum">
              <a:rPr lang="en-US" altLang="en-US" sz="1300"/>
              <a:pPr/>
              <a:t>42</a:t>
            </a:fld>
            <a:endParaRPr lang="en-US" altLang="en-US" sz="1300" dirty="0"/>
          </a:p>
        </p:txBody>
      </p:sp>
    </p:spTree>
    <p:extLst>
      <p:ext uri="{BB962C8B-B14F-4D97-AF65-F5344CB8AC3E}">
        <p14:creationId xmlns:p14="http://schemas.microsoft.com/office/powerpoint/2010/main" val="57300278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43</a:t>
            </a:fld>
            <a:endParaRPr lang="en-US" dirty="0"/>
          </a:p>
        </p:txBody>
      </p:sp>
    </p:spTree>
    <p:extLst>
      <p:ext uri="{BB962C8B-B14F-4D97-AF65-F5344CB8AC3E}">
        <p14:creationId xmlns:p14="http://schemas.microsoft.com/office/powerpoint/2010/main" val="383207761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bwMode="auto">
          <a:xfrm>
            <a:off x="1257300" y="774700"/>
            <a:ext cx="4648200" cy="3486150"/>
          </a:xfrm>
          <a:noFill/>
          <a:ln>
            <a:solidFill>
              <a:srgbClr val="000000"/>
            </a:solidFill>
            <a:miter lim="800000"/>
            <a:headEnd/>
            <a:tailEnd/>
          </a:ln>
        </p:spPr>
      </p:sp>
      <p:sp>
        <p:nvSpPr>
          <p:cNvPr id="140291"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E69A8B07-6A39-497E-90D3-F1E76E696984}" type="slidenum">
              <a:rPr lang="en-US" smtClean="0"/>
              <a:pPr>
                <a:defRPr/>
              </a:pPr>
              <a:t>44</a:t>
            </a:fld>
            <a:endParaRPr lang="en-US" dirty="0"/>
          </a:p>
        </p:txBody>
      </p:sp>
    </p:spTree>
    <p:extLst>
      <p:ext uri="{BB962C8B-B14F-4D97-AF65-F5344CB8AC3E}">
        <p14:creationId xmlns:p14="http://schemas.microsoft.com/office/powerpoint/2010/main" val="110902902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90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endParaRPr lang="en-US" altLang="en-US" dirty="0"/>
          </a:p>
        </p:txBody>
      </p:sp>
      <p:sp>
        <p:nvSpPr>
          <p:cNvPr id="1290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1pPr>
            <a:lvl2pPr marL="742950" indent="-285750">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2pPr>
            <a:lvl3pPr marL="1143000" indent="-228600">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3pPr>
            <a:lvl4pPr marL="1600200" indent="-228600">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4pPr>
            <a:lvl5pPr marL="2057400" indent="-228600">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9pPr>
          </a:lstStyle>
          <a:p>
            <a:fld id="{9EE8E1F0-34C2-466D-A343-D9E49647E647}" type="slidenum">
              <a:rPr lang="en-US" altLang="en-US" sz="1300"/>
              <a:pPr/>
              <a:t>45</a:t>
            </a:fld>
            <a:endParaRPr lang="en-US" altLang="en-US" sz="1300" dirty="0"/>
          </a:p>
        </p:txBody>
      </p:sp>
    </p:spTree>
    <p:extLst>
      <p:ext uri="{BB962C8B-B14F-4D97-AF65-F5344CB8AC3E}">
        <p14:creationId xmlns:p14="http://schemas.microsoft.com/office/powerpoint/2010/main" val="170404657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46</a:t>
            </a:fld>
            <a:endParaRPr lang="en-US" dirty="0"/>
          </a:p>
        </p:txBody>
      </p:sp>
    </p:spTree>
    <p:extLst>
      <p:ext uri="{BB962C8B-B14F-4D97-AF65-F5344CB8AC3E}">
        <p14:creationId xmlns:p14="http://schemas.microsoft.com/office/powerpoint/2010/main" val="167948134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47</a:t>
            </a:fld>
            <a:endParaRPr lang="en-US" dirty="0"/>
          </a:p>
        </p:txBody>
      </p:sp>
    </p:spTree>
    <p:extLst>
      <p:ext uri="{BB962C8B-B14F-4D97-AF65-F5344CB8AC3E}">
        <p14:creationId xmlns:p14="http://schemas.microsoft.com/office/powerpoint/2010/main" val="52925262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48</a:t>
            </a:fld>
            <a:endParaRPr lang="en-US" dirty="0"/>
          </a:p>
        </p:txBody>
      </p:sp>
    </p:spTree>
    <p:extLst>
      <p:ext uri="{BB962C8B-B14F-4D97-AF65-F5344CB8AC3E}">
        <p14:creationId xmlns:p14="http://schemas.microsoft.com/office/powerpoint/2010/main" val="37548660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33CA1B0-15C9-4F2D-85FD-131A188FAB7D}" type="slidenum">
              <a:rPr lang="en-US" smtClean="0"/>
              <a:pPr/>
              <a:t>5</a:t>
            </a:fld>
            <a:endParaRPr lang="en-US" dirty="0"/>
          </a:p>
        </p:txBody>
      </p:sp>
    </p:spTree>
    <p:extLst>
      <p:ext uri="{BB962C8B-B14F-4D97-AF65-F5344CB8AC3E}">
        <p14:creationId xmlns:p14="http://schemas.microsoft.com/office/powerpoint/2010/main" val="38929510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33CA1B0-15C9-4F2D-85FD-131A188FAB7D}" type="slidenum">
              <a:rPr lang="en-US" smtClean="0"/>
              <a:pPr/>
              <a:t>6</a:t>
            </a:fld>
            <a:endParaRPr lang="en-US" dirty="0"/>
          </a:p>
        </p:txBody>
      </p:sp>
    </p:spTree>
    <p:extLst>
      <p:ext uri="{BB962C8B-B14F-4D97-AF65-F5344CB8AC3E}">
        <p14:creationId xmlns:p14="http://schemas.microsoft.com/office/powerpoint/2010/main" val="16864197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7</a:t>
            </a:fld>
            <a:endParaRPr lang="en-US" dirty="0"/>
          </a:p>
        </p:txBody>
      </p:sp>
    </p:spTree>
    <p:extLst>
      <p:ext uri="{BB962C8B-B14F-4D97-AF65-F5344CB8AC3E}">
        <p14:creationId xmlns:p14="http://schemas.microsoft.com/office/powerpoint/2010/main" val="42607435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8</a:t>
            </a:fld>
            <a:endParaRPr lang="en-US" dirty="0"/>
          </a:p>
        </p:txBody>
      </p:sp>
    </p:spTree>
    <p:extLst>
      <p:ext uri="{BB962C8B-B14F-4D97-AF65-F5344CB8AC3E}">
        <p14:creationId xmlns:p14="http://schemas.microsoft.com/office/powerpoint/2010/main" val="3355313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9</a:t>
            </a:fld>
            <a:endParaRPr lang="en-US" dirty="0"/>
          </a:p>
        </p:txBody>
      </p:sp>
    </p:spTree>
    <p:extLst>
      <p:ext uri="{BB962C8B-B14F-4D97-AF65-F5344CB8AC3E}">
        <p14:creationId xmlns:p14="http://schemas.microsoft.com/office/powerpoint/2010/main" val="20096074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39B7C68-48CA-4F7E-A595-FD5BDC7FD61F}" type="datetimeFigureOut">
              <a:rPr lang="en-US" smtClean="0"/>
              <a:pPr/>
              <a:t>3/19/2019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42767D-72EB-46BC-8160-C972ECC5DB3E}"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9B7C68-48CA-4F7E-A595-FD5BDC7FD61F}" type="datetimeFigureOut">
              <a:rPr lang="en-US" smtClean="0"/>
              <a:pPr/>
              <a:t>3/19/2019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42767D-72EB-46BC-8160-C972ECC5DB3E}"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9B7C68-48CA-4F7E-A595-FD5BDC7FD61F}" type="datetimeFigureOut">
              <a:rPr lang="en-US" smtClean="0"/>
              <a:pPr/>
              <a:t>3/19/2019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42767D-72EB-46BC-8160-C972ECC5DB3E}"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9B7C68-48CA-4F7E-A595-FD5BDC7FD61F}" type="datetimeFigureOut">
              <a:rPr lang="en-US" smtClean="0"/>
              <a:pPr/>
              <a:t>3/19/2019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42767D-72EB-46BC-8160-C972ECC5DB3E}"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39B7C68-48CA-4F7E-A595-FD5BDC7FD61F}" type="datetimeFigureOut">
              <a:rPr lang="en-US" smtClean="0"/>
              <a:pPr/>
              <a:t>3/19/2019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42767D-72EB-46BC-8160-C972ECC5DB3E}"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39B7C68-48CA-4F7E-A595-FD5BDC7FD61F}" type="datetimeFigureOut">
              <a:rPr lang="en-US" smtClean="0"/>
              <a:pPr/>
              <a:t>3/19/2019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842767D-72EB-46BC-8160-C972ECC5DB3E}"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39B7C68-48CA-4F7E-A595-FD5BDC7FD61F}" type="datetimeFigureOut">
              <a:rPr lang="en-US" smtClean="0"/>
              <a:pPr/>
              <a:t>3/19/2019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842767D-72EB-46BC-8160-C972ECC5DB3E}"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39B7C68-48CA-4F7E-A595-FD5BDC7FD61F}" type="datetimeFigureOut">
              <a:rPr lang="en-US" smtClean="0"/>
              <a:pPr/>
              <a:t>3/19/2019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842767D-72EB-46BC-8160-C972ECC5DB3E}"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9B7C68-48CA-4F7E-A595-FD5BDC7FD61F}" type="datetimeFigureOut">
              <a:rPr lang="en-US" smtClean="0"/>
              <a:pPr/>
              <a:t>3/19/2019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842767D-72EB-46BC-8160-C972ECC5DB3E}"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9B7C68-48CA-4F7E-A595-FD5BDC7FD61F}" type="datetimeFigureOut">
              <a:rPr lang="en-US" smtClean="0"/>
              <a:pPr/>
              <a:t>3/19/2019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842767D-72EB-46BC-8160-C972ECC5DB3E}"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9B7C68-48CA-4F7E-A595-FD5BDC7FD61F}" type="datetimeFigureOut">
              <a:rPr lang="en-US" smtClean="0"/>
              <a:pPr/>
              <a:t>3/19/2019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842767D-72EB-46BC-8160-C972ECC5DB3E}"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9B7C68-48CA-4F7E-A595-FD5BDC7FD61F}" type="datetimeFigureOut">
              <a:rPr lang="en-US" smtClean="0"/>
              <a:pPr/>
              <a:t>3/19/2019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42767D-72EB-46BC-8160-C972ECC5DB3E}"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glushko@berkeley.edu"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7.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2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8.xml"/><Relationship Id="rId1" Type="http://schemas.openxmlformats.org/officeDocument/2006/relationships/slideLayout" Target="../slideLayouts/slideLayout5.xml"/><Relationship Id="rId5" Type="http://schemas.openxmlformats.org/officeDocument/2006/relationships/image" Target="../media/image19.JPG"/><Relationship Id="rId4" Type="http://schemas.openxmlformats.org/officeDocument/2006/relationships/image" Target="../media/image18.jpeg"/></Relationships>
</file>

<file path=ppt/slides/_rels/slide2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9.xml"/><Relationship Id="rId1" Type="http://schemas.openxmlformats.org/officeDocument/2006/relationships/slideLayout" Target="../slideLayouts/slideLayout5.xml"/><Relationship Id="rId4" Type="http://schemas.openxmlformats.org/officeDocument/2006/relationships/image" Target="../media/image21.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0.xml"/><Relationship Id="rId1" Type="http://schemas.openxmlformats.org/officeDocument/2006/relationships/slideLayout" Target="../slideLayouts/slideLayout5.xml"/><Relationship Id="rId5" Type="http://schemas.openxmlformats.org/officeDocument/2006/relationships/image" Target="../media/image24.png"/><Relationship Id="rId4" Type="http://schemas.openxmlformats.org/officeDocument/2006/relationships/image" Target="../media/image23.png"/></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1.xml"/><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26.png"/></Relationships>
</file>

<file path=ppt/slides/_rels/slide32.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32.xml"/><Relationship Id="rId1" Type="http://schemas.openxmlformats.org/officeDocument/2006/relationships/slideLayout" Target="../slideLayouts/slideLayout7.xml"/><Relationship Id="rId6" Type="http://schemas.openxmlformats.org/officeDocument/2006/relationships/image" Target="../media/image31.jpg"/><Relationship Id="rId5" Type="http://schemas.openxmlformats.org/officeDocument/2006/relationships/image" Target="../media/image30.png"/><Relationship Id="rId4" Type="http://schemas.openxmlformats.org/officeDocument/2006/relationships/image" Target="../media/image29.jpg"/></Relationships>
</file>

<file path=ppt/slides/_rels/slide3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3.xml"/><Relationship Id="rId1" Type="http://schemas.openxmlformats.org/officeDocument/2006/relationships/slideLayout" Target="../slideLayouts/slideLayout7.xml"/><Relationship Id="rId6" Type="http://schemas.openxmlformats.org/officeDocument/2006/relationships/image" Target="../media/image35.jpeg"/><Relationship Id="rId5" Type="http://schemas.openxmlformats.org/officeDocument/2006/relationships/image" Target="../media/image34.jpg"/><Relationship Id="rId4" Type="http://schemas.openxmlformats.org/officeDocument/2006/relationships/image" Target="../media/image33.jpg"/></Relationships>
</file>

<file path=ppt/slides/_rels/slide34.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3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6.gif"/><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image" Target="../media/image49.jpeg"/><Relationship Id="rId5" Type="http://schemas.openxmlformats.org/officeDocument/2006/relationships/image" Target="../media/image48.jpeg"/><Relationship Id="rId4" Type="http://schemas.openxmlformats.org/officeDocument/2006/relationships/image" Target="../media/image47.png"/></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a:xfrm>
            <a:off x="449560" y="685800"/>
            <a:ext cx="8197453" cy="208954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800" b="1" dirty="0" smtClean="0">
                <a:sym typeface="UC Berkeley OS Sign"/>
              </a:rPr>
              <a:t>CogSci 190</a:t>
            </a:r>
            <a:br>
              <a:rPr lang="en-US" sz="3800" b="1" dirty="0" smtClean="0">
                <a:sym typeface="UC Berkeley OS Sign"/>
              </a:rPr>
            </a:br>
            <a:r>
              <a:rPr lang="en-US" sz="3800" b="1" dirty="0" smtClean="0">
                <a:sym typeface="UC Berkeley OS Sign"/>
              </a:rPr>
              <a:t>“Sensemaking and Organizing”</a:t>
            </a:r>
            <a:br>
              <a:rPr lang="en-US" sz="3800" b="1" dirty="0" smtClean="0">
                <a:sym typeface="UC Berkeley OS Sign"/>
              </a:rPr>
            </a:br>
            <a:r>
              <a:rPr lang="en-US" sz="3800" b="1" dirty="0" smtClean="0">
                <a:sym typeface="UC Berkeley OS Sign"/>
              </a:rPr>
              <a:t>Spring 2019</a:t>
            </a:r>
            <a:endParaRPr lang="en-US" sz="3400" dirty="0" smtClean="0">
              <a:sym typeface="UC Berkeley OS Sign"/>
            </a:endParaRPr>
          </a:p>
        </p:txBody>
      </p:sp>
      <p:sp>
        <p:nvSpPr>
          <p:cNvPr id="2051" name="Rectangle 2"/>
          <p:cNvSpPr>
            <a:spLocks noGrp="1" noChangeArrowheads="1"/>
          </p:cNvSpPr>
          <p:nvPr>
            <p:ph type="body" idx="1"/>
          </p:nvPr>
        </p:nvSpPr>
        <p:spPr>
          <a:xfrm>
            <a:off x="418306" y="2286000"/>
            <a:ext cx="8228707" cy="3589734"/>
          </a:xfrm>
        </p:spPr>
        <p:txBody>
          <a:bodyPr anchor="ctr">
            <a:normAutofit/>
          </a:bodyPr>
          <a:lstStyle/>
          <a:p>
            <a:pPr marL="0" indent="0"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ym typeface="UC Berkeley OS Sign"/>
            </a:endParaRPr>
          </a:p>
          <a:p>
            <a:pPr marL="0" indent="0"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dirty="0" smtClean="0">
                <a:sym typeface="UC Berkeley OS Sign"/>
              </a:rPr>
              <a:t>Robert J. Glushko</a:t>
            </a:r>
            <a:br>
              <a:rPr lang="en-US" sz="3000" dirty="0" smtClean="0">
                <a:sym typeface="UC Berkeley OS Sign"/>
              </a:rPr>
            </a:br>
            <a:r>
              <a:rPr lang="en-US" sz="3000" dirty="0" smtClean="0">
                <a:sym typeface="UC Berkeley OS Sign"/>
                <a:hlinkClick r:id="rId3"/>
              </a:rPr>
              <a:t>glushko@berkeley.edu</a:t>
            </a:r>
            <a:endParaRPr lang="en-US" sz="3000" dirty="0" smtClean="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dirty="0" smtClean="0">
                <a:sym typeface="UC Berkeley OS Sign"/>
              </a:rPr>
              <a:t>19 March 2019</a:t>
            </a:r>
            <a:br>
              <a:rPr lang="en-US" sz="3000" dirty="0" smtClean="0">
                <a:sym typeface="UC Berkeley OS Sign"/>
              </a:rPr>
            </a:br>
            <a:r>
              <a:rPr lang="en-US" sz="3000" dirty="0" smtClean="0">
                <a:sym typeface="UC Berkeley OS Sign"/>
              </a:rPr>
              <a:t> 17) “Automatic” Organizing</a:t>
            </a:r>
            <a:endParaRPr lang="en-US" sz="3000" dirty="0" smtClean="0">
              <a:solidFill>
                <a:srgbClr val="002955"/>
              </a:solidFill>
              <a:sym typeface="UC Berkeley OS Sign"/>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33800" y="838200"/>
            <a:ext cx="4905023" cy="5405744"/>
          </a:xfrm>
          <a:prstGeom prst="rect">
            <a:avLst/>
          </a:prstGeom>
        </p:spPr>
      </p:pic>
      <p:sp>
        <p:nvSpPr>
          <p:cNvPr id="8" name="TextBox 7"/>
          <p:cNvSpPr txBox="1"/>
          <p:nvPr/>
        </p:nvSpPr>
        <p:spPr>
          <a:xfrm>
            <a:off x="533400" y="2057400"/>
            <a:ext cx="2971800" cy="2062103"/>
          </a:xfrm>
          <a:prstGeom prst="rect">
            <a:avLst/>
          </a:prstGeom>
          <a:noFill/>
        </p:spPr>
        <p:txBody>
          <a:bodyPr wrap="square" rtlCol="0">
            <a:spAutoFit/>
          </a:bodyPr>
          <a:lstStyle/>
          <a:p>
            <a:r>
              <a:rPr lang="en-US" sz="3200" b="1" i="1" dirty="0" smtClean="0">
                <a:solidFill>
                  <a:srgbClr val="FF0000"/>
                </a:solidFill>
              </a:rPr>
              <a:t>What are simple and complex descriptions for this?</a:t>
            </a:r>
            <a:endParaRPr lang="en-US" sz="3200" b="1" i="1" dirty="0">
              <a:solidFill>
                <a:srgbClr val="FF0000"/>
              </a:solidFill>
            </a:endParaRPr>
          </a:p>
        </p:txBody>
      </p:sp>
    </p:spTree>
    <p:extLst>
      <p:ext uri="{BB962C8B-B14F-4D97-AF65-F5344CB8AC3E}">
        <p14:creationId xmlns:p14="http://schemas.microsoft.com/office/powerpoint/2010/main" val="27633734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b="1" dirty="0" smtClean="0"/>
              <a:t>Sensemaking as Simplification (2)</a:t>
            </a:r>
          </a:p>
        </p:txBody>
      </p:sp>
      <p:sp>
        <p:nvSpPr>
          <p:cNvPr id="3" name="Content Placeholder 2"/>
          <p:cNvSpPr>
            <a:spLocks noGrp="1"/>
          </p:cNvSpPr>
          <p:nvPr>
            <p:ph idx="1"/>
          </p:nvPr>
        </p:nvSpPr>
        <p:spPr>
          <a:xfrm>
            <a:off x="304800" y="1295400"/>
            <a:ext cx="8229600" cy="4525963"/>
          </a:xfrm>
        </p:spPr>
        <p:txBody>
          <a:bodyPr>
            <a:normAutofit/>
          </a:bodyPr>
          <a:lstStyle/>
          <a:p>
            <a:r>
              <a:rPr lang="en-US" dirty="0" smtClean="0"/>
              <a:t>One solution to the problem of induction is that the cognitive system should prefer the inference or interpretation that gives the simplest description </a:t>
            </a:r>
          </a:p>
          <a:p>
            <a:r>
              <a:rPr lang="en-US" dirty="0" smtClean="0"/>
              <a:t>This principle is consistent with the heuristic used by scientists called Occam’s Razor to prefer theories that require  the fewest assumptions or variables to make a prediction</a:t>
            </a:r>
            <a:endParaRPr lang="en-US" dirty="0"/>
          </a:p>
        </p:txBody>
      </p:sp>
      <p:pic>
        <p:nvPicPr>
          <p:cNvPr id="4" name="Picture 3"/>
          <p:cNvPicPr>
            <a:picLocks noChangeAspect="1"/>
          </p:cNvPicPr>
          <p:nvPr/>
        </p:nvPicPr>
        <p:blipFill>
          <a:blip r:embed="rId3"/>
          <a:stretch>
            <a:fillRect/>
          </a:stretch>
        </p:blipFill>
        <p:spPr>
          <a:xfrm>
            <a:off x="229737" y="0"/>
            <a:ext cx="865707" cy="865707"/>
          </a:xfrm>
          <a:prstGeom prst="rect">
            <a:avLst/>
          </a:prstGeom>
        </p:spPr>
      </p:pic>
    </p:spTree>
    <p:extLst>
      <p:ext uri="{BB962C8B-B14F-4D97-AF65-F5344CB8AC3E}">
        <p14:creationId xmlns:p14="http://schemas.microsoft.com/office/powerpoint/2010/main" val="21520676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9220200" cy="1143000"/>
          </a:xfrm>
        </p:spPr>
        <p:txBody>
          <a:bodyPr>
            <a:noAutofit/>
          </a:bodyPr>
          <a:lstStyle/>
          <a:p>
            <a:pPr marL="96437">
              <a:lnSpc>
                <a:spcPct val="92000"/>
              </a:lnSpc>
              <a:spcAft>
                <a:spcPts val="1266"/>
              </a:spcAft>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b="1" dirty="0" smtClean="0"/>
              <a:t>Measuring </a:t>
            </a:r>
            <a:r>
              <a:rPr lang="en-US" b="1" dirty="0"/>
              <a:t>“Description </a:t>
            </a:r>
            <a:r>
              <a:rPr lang="en-US" b="1" dirty="0" smtClean="0"/>
              <a:t>Complexity”</a:t>
            </a:r>
            <a:endParaRPr lang="en-US" b="1" dirty="0"/>
          </a:p>
        </p:txBody>
      </p:sp>
      <p:sp>
        <p:nvSpPr>
          <p:cNvPr id="3" name="Content Placeholder 2"/>
          <p:cNvSpPr>
            <a:spLocks noGrp="1"/>
          </p:cNvSpPr>
          <p:nvPr>
            <p:ph idx="1"/>
          </p:nvPr>
        </p:nvSpPr>
        <p:spPr>
          <a:xfrm>
            <a:off x="228600" y="1066800"/>
            <a:ext cx="8612529" cy="5638800"/>
          </a:xfrm>
        </p:spPr>
        <p:txBody>
          <a:bodyPr>
            <a:noAutofit/>
          </a:bodyPr>
          <a:lstStyle/>
          <a:p>
            <a:r>
              <a:rPr lang="en-US" sz="2400" dirty="0" smtClean="0"/>
              <a:t>The length of a natural language description is a poor measure of its complexity</a:t>
            </a:r>
          </a:p>
          <a:p>
            <a:r>
              <a:rPr lang="en-US" sz="2400" dirty="0" smtClean="0"/>
              <a:t>An “artificial language” </a:t>
            </a:r>
            <a:r>
              <a:rPr lang="en-US" sz="2400" dirty="0"/>
              <a:t>expresses ideas concisely by introducing new terms or symbols that represent complex ideas along with syn­tactic mechanisms for combining and operating on </a:t>
            </a:r>
            <a:r>
              <a:rPr lang="en-US" sz="2400" dirty="0" smtClean="0"/>
              <a:t>them</a:t>
            </a:r>
          </a:p>
          <a:p>
            <a:pPr lvl="1"/>
            <a:r>
              <a:rPr lang="en-US" sz="2400" dirty="0" smtClean="0"/>
              <a:t>Mathematical nota­tion, </a:t>
            </a:r>
            <a:r>
              <a:rPr lang="en-US" sz="2400" dirty="0"/>
              <a:t>p</a:t>
            </a:r>
            <a:r>
              <a:rPr lang="en-US" sz="2400" dirty="0" smtClean="0"/>
              <a:t>rogramming languages, schema </a:t>
            </a:r>
            <a:r>
              <a:rPr lang="en-US" sz="2400" dirty="0"/>
              <a:t>languages that define valid document </a:t>
            </a:r>
            <a:r>
              <a:rPr lang="en-US" sz="2400" dirty="0" smtClean="0"/>
              <a:t>in­stances, regular </a:t>
            </a:r>
            <a:r>
              <a:rPr lang="en-US" sz="2400" dirty="0"/>
              <a:t>expressions that define search and selection </a:t>
            </a:r>
            <a:r>
              <a:rPr lang="en-US" sz="2400" dirty="0" smtClean="0"/>
              <a:t>patterns</a:t>
            </a:r>
          </a:p>
          <a:p>
            <a:r>
              <a:rPr lang="en-US" sz="2400" dirty="0"/>
              <a:t>Chater likes the </a:t>
            </a:r>
            <a:r>
              <a:rPr lang="en-US" sz="2400" b="1" dirty="0"/>
              <a:t>Kolmogorov complexity</a:t>
            </a:r>
            <a:r>
              <a:rPr lang="en-US" sz="2400" dirty="0"/>
              <a:t> of an object (such as a piece of text</a:t>
            </a:r>
            <a:r>
              <a:rPr lang="en-US" sz="2400" dirty="0" smtClean="0"/>
              <a:t>), a </a:t>
            </a:r>
            <a:r>
              <a:rPr lang="en-US" sz="2400" dirty="0"/>
              <a:t>measure as the length of the shortest computer program (in a predetermined programming language) that produces the object as output</a:t>
            </a:r>
          </a:p>
          <a:p>
            <a:pPr lvl="1"/>
            <a:endParaRPr lang="en-US" sz="2400" dirty="0" smtClean="0"/>
          </a:p>
        </p:txBody>
      </p:sp>
      <p:sp>
        <p:nvSpPr>
          <p:cNvPr id="4" name="TextBox 3"/>
          <p:cNvSpPr txBox="1"/>
          <p:nvPr/>
        </p:nvSpPr>
        <p:spPr>
          <a:xfrm>
            <a:off x="977096" y="5780782"/>
            <a:ext cx="8001000" cy="1077218"/>
          </a:xfrm>
          <a:prstGeom prst="rect">
            <a:avLst/>
          </a:prstGeom>
          <a:noFill/>
        </p:spPr>
        <p:txBody>
          <a:bodyPr wrap="square" rtlCol="0">
            <a:spAutoFit/>
          </a:bodyPr>
          <a:lstStyle/>
          <a:p>
            <a:r>
              <a:rPr lang="en-US" sz="3200" b="1" i="1" dirty="0" smtClean="0">
                <a:solidFill>
                  <a:srgbClr val="FF0000"/>
                </a:solidFill>
              </a:rPr>
              <a:t>Why “Description Complexity” rather than “Description Simplicity”</a:t>
            </a:r>
            <a:endParaRPr lang="en-US" sz="3200" b="1" i="1" dirty="0">
              <a:solidFill>
                <a:srgbClr val="FF0000"/>
              </a:solidFill>
            </a:endParaRPr>
          </a:p>
        </p:txBody>
      </p:sp>
    </p:spTree>
    <p:extLst>
      <p:ext uri="{BB962C8B-B14F-4D97-AF65-F5344CB8AC3E}">
        <p14:creationId xmlns:p14="http://schemas.microsoft.com/office/powerpoint/2010/main" val="13501686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marL="96437">
              <a:lnSpc>
                <a:spcPct val="92000"/>
              </a:lnSpc>
              <a:spcAft>
                <a:spcPts val="1266"/>
              </a:spcAft>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b="1" dirty="0"/>
              <a:t>Rosch’s Principle of </a:t>
            </a:r>
            <a:br>
              <a:rPr lang="en-US" b="1" dirty="0"/>
            </a:br>
            <a:r>
              <a:rPr lang="en-US" b="1" dirty="0"/>
              <a:t>“Cognitive Economy”</a:t>
            </a:r>
          </a:p>
        </p:txBody>
      </p:sp>
      <p:sp>
        <p:nvSpPr>
          <p:cNvPr id="3" name="Content Placeholder 2"/>
          <p:cNvSpPr>
            <a:spLocks noGrp="1"/>
          </p:cNvSpPr>
          <p:nvPr>
            <p:ph idx="1"/>
          </p:nvPr>
        </p:nvSpPr>
        <p:spPr>
          <a:xfrm>
            <a:off x="533400" y="1828800"/>
            <a:ext cx="8229600" cy="4525963"/>
          </a:xfrm>
        </p:spPr>
        <p:txBody>
          <a:bodyPr>
            <a:normAutofit/>
          </a:bodyPr>
          <a:lstStyle/>
          <a:p>
            <a:r>
              <a:rPr lang="en-US" dirty="0" smtClean="0"/>
              <a:t>“</a:t>
            </a:r>
            <a:r>
              <a:rPr lang="en-US" dirty="0"/>
              <a:t>what one wishes to gain from one’s categories is a great deal of information about the environment </a:t>
            </a:r>
            <a:r>
              <a:rPr lang="en-US" dirty="0">
                <a:solidFill>
                  <a:srgbClr val="FF0000"/>
                </a:solidFill>
              </a:rPr>
              <a:t>while conserving finite resources as much as </a:t>
            </a:r>
            <a:r>
              <a:rPr lang="en-US" dirty="0" smtClean="0">
                <a:solidFill>
                  <a:srgbClr val="FF0000"/>
                </a:solidFill>
              </a:rPr>
              <a:t>possible</a:t>
            </a:r>
            <a:r>
              <a:rPr lang="en-US" dirty="0" smtClean="0"/>
              <a:t>” </a:t>
            </a:r>
            <a:endParaRPr lang="en-US" dirty="0"/>
          </a:p>
          <a:p>
            <a:r>
              <a:rPr lang="en-US" dirty="0" smtClean="0"/>
              <a:t>“It </a:t>
            </a:r>
            <a:r>
              <a:rPr lang="en-US" dirty="0"/>
              <a:t>is to the organism’s advantage not to differentiate one stimulus from another when that differentiation is irrelevant to the purposes at hand</a:t>
            </a:r>
            <a:r>
              <a:rPr lang="en-US" dirty="0" smtClean="0"/>
              <a:t>.”</a:t>
            </a:r>
            <a:endParaRPr lang="en-US" dirty="0"/>
          </a:p>
        </p:txBody>
      </p:sp>
    </p:spTree>
    <p:extLst>
      <p:ext uri="{BB962C8B-B14F-4D97-AF65-F5344CB8AC3E}">
        <p14:creationId xmlns:p14="http://schemas.microsoft.com/office/powerpoint/2010/main" val="31511445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stretch>
            <a:fillRect/>
          </a:stretch>
        </p:blipFill>
        <p:spPr>
          <a:xfrm>
            <a:off x="381000" y="2286000"/>
            <a:ext cx="5074873" cy="4419601"/>
          </a:xfrm>
          <a:prstGeom prst="rect">
            <a:avLst/>
          </a:prstGeom>
        </p:spPr>
      </p:pic>
      <p:sp>
        <p:nvSpPr>
          <p:cNvPr id="3" name="TextBox 2"/>
          <p:cNvSpPr txBox="1"/>
          <p:nvPr/>
        </p:nvSpPr>
        <p:spPr>
          <a:xfrm>
            <a:off x="5791200" y="5486400"/>
            <a:ext cx="2438400" cy="1200329"/>
          </a:xfrm>
          <a:prstGeom prst="rect">
            <a:avLst/>
          </a:prstGeom>
          <a:noFill/>
        </p:spPr>
        <p:txBody>
          <a:bodyPr wrap="square" rtlCol="0">
            <a:spAutoFit/>
          </a:bodyPr>
          <a:lstStyle/>
          <a:p>
            <a:r>
              <a:rPr lang="en-US" dirty="0" smtClean="0"/>
              <a:t>Chase, W. G., &amp; Simon, H. A. (1973). Perception in chess. </a:t>
            </a:r>
            <a:r>
              <a:rPr lang="en-US" i="1" dirty="0" smtClean="0"/>
              <a:t>Cognitive psychology</a:t>
            </a:r>
            <a:r>
              <a:rPr lang="en-US" dirty="0" smtClean="0"/>
              <a:t>, </a:t>
            </a:r>
            <a:r>
              <a:rPr lang="en-US" i="1" dirty="0" smtClean="0"/>
              <a:t>4</a:t>
            </a:r>
            <a:r>
              <a:rPr lang="en-US" dirty="0" smtClean="0"/>
              <a:t>(1), 55-81.</a:t>
            </a:r>
            <a:endParaRPr lang="en-US" dirty="0"/>
          </a:p>
        </p:txBody>
      </p:sp>
      <p:sp>
        <p:nvSpPr>
          <p:cNvPr id="4" name="Rectangle 3"/>
          <p:cNvSpPr/>
          <p:nvPr/>
        </p:nvSpPr>
        <p:spPr>
          <a:xfrm>
            <a:off x="5715000" y="990600"/>
            <a:ext cx="3276600" cy="3970318"/>
          </a:xfrm>
          <a:prstGeom prst="rect">
            <a:avLst/>
          </a:prstGeom>
        </p:spPr>
        <p:txBody>
          <a:bodyPr wrap="square">
            <a:spAutoFit/>
          </a:bodyPr>
          <a:lstStyle/>
          <a:p>
            <a:r>
              <a:rPr lang="en-US" sz="2800" dirty="0" smtClean="0"/>
              <a:t>Perceptual learning:  “an increase in the ability to extract information from the environment, as a result of experience and practice with stimulation coming from it”</a:t>
            </a:r>
            <a:endParaRPr lang="en-US" sz="2800" dirty="0"/>
          </a:p>
        </p:txBody>
      </p:sp>
      <p:sp>
        <p:nvSpPr>
          <p:cNvPr id="5" name="Title 1"/>
          <p:cNvSpPr txBox="1">
            <a:spLocks/>
          </p:cNvSpPr>
          <p:nvPr/>
        </p:nvSpPr>
        <p:spPr>
          <a:xfrm>
            <a:off x="347241" y="304800"/>
            <a:ext cx="4724400" cy="1143000"/>
          </a:xfrm>
          <a:prstGeom prst="rect">
            <a:avLst/>
          </a:prstGeom>
        </p:spPr>
        <p:txBody>
          <a:bodyPr>
            <a:noAutofit/>
          </a:bodyPr>
          <a:lstStyle/>
          <a:p>
            <a:pPr marL="96437" marR="0" lvl="0" indent="0" algn="ctr" fontAlgn="auto">
              <a:lnSpc>
                <a:spcPct val="92000"/>
              </a:lnSpc>
              <a:spcBef>
                <a:spcPct val="0"/>
              </a:spcBef>
              <a:spcAft>
                <a:spcPts val="1266"/>
              </a:spcAft>
              <a:buClrTx/>
              <a:buSzTx/>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4000" b="1" dirty="0">
                <a:latin typeface="+mj-lt"/>
                <a:ea typeface="+mj-ea"/>
                <a:cs typeface="+mj-cs"/>
              </a:rPr>
              <a:t>Perceptual Learning Reduces Information Overload</a:t>
            </a:r>
          </a:p>
        </p:txBody>
      </p:sp>
    </p:spTree>
    <p:extLst>
      <p:ext uri="{BB962C8B-B14F-4D97-AF65-F5344CB8AC3E}">
        <p14:creationId xmlns:p14="http://schemas.microsoft.com/office/powerpoint/2010/main" val="17925543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marL="257166" indent="-160729">
              <a:spcAft>
                <a:spcPts val="1266"/>
              </a:spcAft>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b="1" dirty="0" smtClean="0"/>
              <a:t>Automatic  / Pre-attentive Organizing &amp; Gestalt Perception</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543596" y="284351"/>
            <a:ext cx="8228707" cy="1190997"/>
          </a:xfrm>
        </p:spPr>
        <p:txBody>
          <a:bodyPr>
            <a:no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b="1" dirty="0">
                <a:sym typeface="UC Berkeley OS Sign"/>
              </a:rPr>
              <a:t>Automatic / Pre-attentive Organizing</a:t>
            </a: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16</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507694" y="1266394"/>
            <a:ext cx="8610600" cy="5155031"/>
          </a:xfrm>
          <a:prstGeom prst="rect">
            <a:avLst/>
          </a:prstGeom>
          <a:noFill/>
          <a:ln w="9525">
            <a:noFill/>
            <a:miter lim="800000"/>
            <a:headEnd/>
            <a:tailEnd/>
          </a:ln>
        </p:spPr>
        <p:txBody>
          <a:bodyPr wrap="square" lIns="64291" tIns="32146" rIns="64291" bIns="32146">
            <a:spAutoFit/>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2800" dirty="0"/>
              <a:t>Physical resources are often organized according to intrinsic physical properties like their size, color, or shape, because the human visual system </a:t>
            </a:r>
            <a:r>
              <a:rPr lang="en-US" sz="2800" dirty="0" smtClean="0"/>
              <a:t>quickly and automatically </a:t>
            </a:r>
            <a:r>
              <a:rPr lang="en-US" sz="2800" dirty="0"/>
              <a:t>pays a lot of attention to </a:t>
            </a:r>
            <a:r>
              <a:rPr lang="en-US" sz="2800" dirty="0" smtClean="0"/>
              <a:t>them </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2800" dirty="0" smtClean="0"/>
              <a:t>Likewise</a:t>
            </a:r>
            <a:r>
              <a:rPr lang="en-US" sz="2800" dirty="0"/>
              <a:t>, because people have limited attentional capacity, we ignore a lot of the ongoing complexity of visual (and auditory) stimulation, making us perceive our sensory world as simpler than it really is. </a:t>
            </a:r>
            <a:endParaRPr lang="en-US" sz="2800" dirty="0" smtClean="0"/>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2800" dirty="0" smtClean="0"/>
              <a:t>Together these </a:t>
            </a:r>
            <a:r>
              <a:rPr lang="en-US" sz="2800" dirty="0"/>
              <a:t>two ideas explain why we automatically or “pre-attentively” organize separate things we see as groups or patterns based on their proximity and </a:t>
            </a:r>
            <a:r>
              <a:rPr lang="en-US" sz="2800" dirty="0" smtClean="0"/>
              <a:t>similarity (the Gestalt principles)</a:t>
            </a:r>
          </a:p>
        </p:txBody>
      </p:sp>
      <p:pic>
        <p:nvPicPr>
          <p:cNvPr id="5" name="Picture 4"/>
          <p:cNvPicPr>
            <a:picLocks noChangeAspect="1"/>
          </p:cNvPicPr>
          <p:nvPr/>
        </p:nvPicPr>
        <p:blipFill>
          <a:blip r:embed="rId3"/>
          <a:stretch>
            <a:fillRect/>
          </a:stretch>
        </p:blipFill>
        <p:spPr>
          <a:xfrm>
            <a:off x="0" y="-10236"/>
            <a:ext cx="865707" cy="865707"/>
          </a:xfrm>
          <a:prstGeom prst="rect">
            <a:avLst/>
          </a:prstGeom>
        </p:spPr>
      </p:pic>
    </p:spTree>
    <p:extLst>
      <p:ext uri="{BB962C8B-B14F-4D97-AF65-F5344CB8AC3E}">
        <p14:creationId xmlns:p14="http://schemas.microsoft.com/office/powerpoint/2010/main" val="2539385135"/>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 name="Picture 1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029" y="3962400"/>
            <a:ext cx="2247900" cy="2238375"/>
          </a:xfrm>
          <a:prstGeom prst="rect">
            <a:avLst/>
          </a:prstGeom>
        </p:spPr>
      </p:pic>
      <p:pic>
        <p:nvPicPr>
          <p:cNvPr id="113" name="Picture 1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08802" y="3895724"/>
            <a:ext cx="2543175" cy="2371725"/>
          </a:xfrm>
          <a:prstGeom prst="rect">
            <a:avLst/>
          </a:prstGeom>
        </p:spPr>
      </p:pic>
      <p:pic>
        <p:nvPicPr>
          <p:cNvPr id="114" name="Picture 1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88051" y="3864128"/>
            <a:ext cx="2552700" cy="2343150"/>
          </a:xfrm>
          <a:prstGeom prst="rect">
            <a:avLst/>
          </a:prstGeom>
        </p:spPr>
      </p:pic>
      <p:sp>
        <p:nvSpPr>
          <p:cNvPr id="115" name="Rectangle 114"/>
          <p:cNvSpPr/>
          <p:nvPr/>
        </p:nvSpPr>
        <p:spPr>
          <a:xfrm>
            <a:off x="2148661" y="228600"/>
            <a:ext cx="5339796" cy="1224951"/>
          </a:xfrm>
          <a:prstGeom prst="rect">
            <a:avLst/>
          </a:prstGeom>
        </p:spPr>
        <p:txBody>
          <a:bodyPr wrap="none">
            <a:spAutoFit/>
          </a:bodyPr>
          <a:lstStyle/>
          <a:p>
            <a:pPr algn="ctr">
              <a:lnSpc>
                <a:spcPct val="92000"/>
              </a:lnSpc>
              <a:spcBef>
                <a:spcPct val="0"/>
              </a:spcBef>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b="1" dirty="0">
                <a:latin typeface="+mj-lt"/>
                <a:ea typeface="+mj-ea"/>
                <a:cs typeface="+mj-cs"/>
              </a:rPr>
              <a:t>Pre-attentive Processing</a:t>
            </a:r>
            <a:br>
              <a:rPr lang="en-US" sz="4000" b="1" dirty="0">
                <a:latin typeface="+mj-lt"/>
                <a:ea typeface="+mj-ea"/>
                <a:cs typeface="+mj-cs"/>
              </a:rPr>
            </a:br>
            <a:r>
              <a:rPr lang="en-US" sz="4000" b="1" dirty="0">
                <a:latin typeface="+mj-lt"/>
                <a:ea typeface="+mj-ea"/>
                <a:cs typeface="+mj-cs"/>
              </a:rPr>
              <a:t> of Shape and Color </a:t>
            </a:r>
          </a:p>
        </p:txBody>
      </p:sp>
      <p:sp>
        <p:nvSpPr>
          <p:cNvPr id="116" name="TextBox 115"/>
          <p:cNvSpPr txBox="1"/>
          <p:nvPr/>
        </p:nvSpPr>
        <p:spPr>
          <a:xfrm>
            <a:off x="658029" y="1408808"/>
            <a:ext cx="7697462" cy="2200602"/>
          </a:xfrm>
          <a:prstGeom prst="rect">
            <a:avLst/>
          </a:prstGeom>
          <a:noFill/>
        </p:spPr>
        <p:txBody>
          <a:bodyPr wrap="square" rtlCol="0">
            <a:spAutoFit/>
          </a:bodyPr>
          <a:lstStyle/>
          <a:p>
            <a:pPr>
              <a:lnSpc>
                <a:spcPct val="150000"/>
              </a:lnSpc>
            </a:pPr>
            <a:r>
              <a:rPr lang="en-US" sz="2400" i="1" dirty="0" smtClean="0">
                <a:solidFill>
                  <a:srgbClr val="FF0000"/>
                </a:solidFill>
              </a:rPr>
              <a:t>Do any of these visual arrays contain a triangle?</a:t>
            </a:r>
            <a:endParaRPr lang="en-US" sz="2400" i="1" dirty="0">
              <a:solidFill>
                <a:srgbClr val="FF0000"/>
              </a:solidFill>
            </a:endParaRPr>
          </a:p>
          <a:p>
            <a:r>
              <a:rPr lang="en-US" sz="2400" dirty="0" smtClean="0"/>
              <a:t>Because shape and color are pre-attentive attributes, It takes about the same time to decide over a large range of array sizes </a:t>
            </a:r>
          </a:p>
          <a:p>
            <a:pPr>
              <a:spcBef>
                <a:spcPts val="600"/>
              </a:spcBef>
            </a:pPr>
            <a:r>
              <a:rPr lang="en-US" sz="2400" dirty="0" smtClean="0"/>
              <a:t>It is easier still if the shape is of a different color   </a:t>
            </a:r>
            <a:endParaRPr lang="en-US" sz="2400" dirty="0"/>
          </a:p>
        </p:txBody>
      </p:sp>
    </p:spTree>
    <p:extLst>
      <p:ext uri="{BB962C8B-B14F-4D97-AF65-F5344CB8AC3E}">
        <p14:creationId xmlns:p14="http://schemas.microsoft.com/office/powerpoint/2010/main" val="38516740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Rectangle 114"/>
          <p:cNvSpPr/>
          <p:nvPr/>
        </p:nvSpPr>
        <p:spPr>
          <a:xfrm>
            <a:off x="2148661" y="228600"/>
            <a:ext cx="5339796" cy="1224951"/>
          </a:xfrm>
          <a:prstGeom prst="rect">
            <a:avLst/>
          </a:prstGeom>
        </p:spPr>
        <p:txBody>
          <a:bodyPr wrap="none">
            <a:spAutoFit/>
          </a:bodyPr>
          <a:lstStyle/>
          <a:p>
            <a:pPr algn="ctr">
              <a:lnSpc>
                <a:spcPct val="92000"/>
              </a:lnSpc>
              <a:spcBef>
                <a:spcPct val="0"/>
              </a:spcBef>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b="1" dirty="0">
                <a:latin typeface="+mj-lt"/>
                <a:ea typeface="+mj-ea"/>
                <a:cs typeface="+mj-cs"/>
              </a:rPr>
              <a:t>Pre-attentive Processing</a:t>
            </a:r>
            <a:br>
              <a:rPr lang="en-US" sz="4000" b="1" dirty="0">
                <a:latin typeface="+mj-lt"/>
                <a:ea typeface="+mj-ea"/>
                <a:cs typeface="+mj-cs"/>
              </a:rPr>
            </a:br>
            <a:r>
              <a:rPr lang="en-US" sz="4000" b="1" dirty="0">
                <a:latin typeface="+mj-lt"/>
                <a:ea typeface="+mj-ea"/>
                <a:cs typeface="+mj-cs"/>
              </a:rPr>
              <a:t> of Shape and Color </a:t>
            </a:r>
          </a:p>
        </p:txBody>
      </p:sp>
      <p:sp>
        <p:nvSpPr>
          <p:cNvPr id="116" name="TextBox 115"/>
          <p:cNvSpPr txBox="1"/>
          <p:nvPr/>
        </p:nvSpPr>
        <p:spPr>
          <a:xfrm>
            <a:off x="609600" y="1702755"/>
            <a:ext cx="8104971" cy="1569660"/>
          </a:xfrm>
          <a:prstGeom prst="rect">
            <a:avLst/>
          </a:prstGeom>
          <a:noFill/>
        </p:spPr>
        <p:txBody>
          <a:bodyPr wrap="square" rtlCol="0">
            <a:spAutoFit/>
          </a:bodyPr>
          <a:lstStyle/>
          <a:p>
            <a:r>
              <a:rPr lang="en-US" sz="2400" i="1" dirty="0" smtClean="0">
                <a:solidFill>
                  <a:srgbClr val="FF0000"/>
                </a:solidFill>
              </a:rPr>
              <a:t>Do these visual arrays contain any red triangles or blue circles?</a:t>
            </a:r>
          </a:p>
          <a:p>
            <a:endParaRPr lang="en-US" sz="2400" dirty="0"/>
          </a:p>
          <a:p>
            <a:r>
              <a:rPr lang="en-US" sz="2400" dirty="0" smtClean="0"/>
              <a:t>When the shape and color properties are uncorrelated, pre-attentive parallel processing isn’t possible</a:t>
            </a:r>
            <a:endParaRPr lang="en-US" sz="2400" dirty="0"/>
          </a:p>
        </p:txBody>
      </p:sp>
      <p:grpSp>
        <p:nvGrpSpPr>
          <p:cNvPr id="40" name="Group 39"/>
          <p:cNvGrpSpPr/>
          <p:nvPr/>
        </p:nvGrpSpPr>
        <p:grpSpPr>
          <a:xfrm>
            <a:off x="1703031" y="3676488"/>
            <a:ext cx="2330014" cy="2171755"/>
            <a:chOff x="1652765" y="4124381"/>
            <a:chExt cx="2330014" cy="2171755"/>
          </a:xfrm>
        </p:grpSpPr>
        <p:sp>
          <p:nvSpPr>
            <p:cNvPr id="67" name="Oval 66"/>
            <p:cNvSpPr/>
            <p:nvPr/>
          </p:nvSpPr>
          <p:spPr>
            <a:xfrm>
              <a:off x="1652765" y="4178147"/>
              <a:ext cx="304800" cy="3048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Oval 69"/>
            <p:cNvSpPr/>
            <p:nvPr/>
          </p:nvSpPr>
          <p:spPr>
            <a:xfrm>
              <a:off x="3603437" y="4158868"/>
              <a:ext cx="304800" cy="3048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p:cNvSpPr/>
            <p:nvPr/>
          </p:nvSpPr>
          <p:spPr>
            <a:xfrm>
              <a:off x="3123401" y="4163458"/>
              <a:ext cx="304800" cy="3048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Oval 62"/>
            <p:cNvSpPr/>
            <p:nvPr/>
          </p:nvSpPr>
          <p:spPr>
            <a:xfrm>
              <a:off x="2628101" y="4650230"/>
              <a:ext cx="304800" cy="3048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p:cNvSpPr/>
            <p:nvPr/>
          </p:nvSpPr>
          <p:spPr>
            <a:xfrm>
              <a:off x="2152081" y="4635502"/>
              <a:ext cx="304800" cy="3048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Oval 65"/>
            <p:cNvSpPr/>
            <p:nvPr/>
          </p:nvSpPr>
          <p:spPr>
            <a:xfrm>
              <a:off x="3135105" y="4640054"/>
              <a:ext cx="304800" cy="3048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Oval 56"/>
            <p:cNvSpPr/>
            <p:nvPr/>
          </p:nvSpPr>
          <p:spPr>
            <a:xfrm>
              <a:off x="1663897" y="5040978"/>
              <a:ext cx="304800" cy="3048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p:cNvSpPr/>
            <p:nvPr/>
          </p:nvSpPr>
          <p:spPr>
            <a:xfrm>
              <a:off x="2152081" y="5063128"/>
              <a:ext cx="304800" cy="3048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Oval 59"/>
            <p:cNvSpPr/>
            <p:nvPr/>
          </p:nvSpPr>
          <p:spPr>
            <a:xfrm>
              <a:off x="3616519" y="5067680"/>
              <a:ext cx="304800" cy="3048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p:cNvSpPr/>
            <p:nvPr/>
          </p:nvSpPr>
          <p:spPr>
            <a:xfrm>
              <a:off x="2169410" y="5490754"/>
              <a:ext cx="304800" cy="3048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p:cNvSpPr/>
            <p:nvPr/>
          </p:nvSpPr>
          <p:spPr>
            <a:xfrm>
              <a:off x="3152434" y="5495306"/>
              <a:ext cx="304800" cy="3048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p:cNvSpPr/>
            <p:nvPr/>
          </p:nvSpPr>
          <p:spPr>
            <a:xfrm>
              <a:off x="2645430" y="5991336"/>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Oval 48"/>
            <p:cNvSpPr/>
            <p:nvPr/>
          </p:nvSpPr>
          <p:spPr>
            <a:xfrm>
              <a:off x="2169410" y="5976608"/>
              <a:ext cx="304800" cy="3048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Oval 50"/>
            <p:cNvSpPr/>
            <p:nvPr/>
          </p:nvSpPr>
          <p:spPr>
            <a:xfrm>
              <a:off x="3152434" y="5981160"/>
              <a:ext cx="304800" cy="3048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Isosceles Triangle 36"/>
            <p:cNvSpPr/>
            <p:nvPr/>
          </p:nvSpPr>
          <p:spPr>
            <a:xfrm>
              <a:off x="2138655" y="4135876"/>
              <a:ext cx="323620" cy="3048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Isosceles Triangle 73"/>
            <p:cNvSpPr/>
            <p:nvPr/>
          </p:nvSpPr>
          <p:spPr>
            <a:xfrm>
              <a:off x="2654554" y="4124381"/>
              <a:ext cx="323620" cy="3048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Isosceles Triangle 74"/>
            <p:cNvSpPr/>
            <p:nvPr/>
          </p:nvSpPr>
          <p:spPr>
            <a:xfrm>
              <a:off x="3582962" y="4632248"/>
              <a:ext cx="323620" cy="3048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Isosceles Triangle 75"/>
            <p:cNvSpPr/>
            <p:nvPr/>
          </p:nvSpPr>
          <p:spPr>
            <a:xfrm>
              <a:off x="1681226" y="4565612"/>
              <a:ext cx="323620" cy="3048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Isosceles Triangle 76"/>
            <p:cNvSpPr/>
            <p:nvPr/>
          </p:nvSpPr>
          <p:spPr>
            <a:xfrm>
              <a:off x="2583748" y="5040978"/>
              <a:ext cx="323620" cy="304800"/>
            </a:xfrm>
            <a:prstGeom prst="triangl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Isosceles Triangle 77"/>
            <p:cNvSpPr/>
            <p:nvPr/>
          </p:nvSpPr>
          <p:spPr>
            <a:xfrm>
              <a:off x="3109572" y="5022369"/>
              <a:ext cx="323620" cy="3048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Isosceles Triangle 78"/>
            <p:cNvSpPr/>
            <p:nvPr/>
          </p:nvSpPr>
          <p:spPr>
            <a:xfrm>
              <a:off x="3659159" y="5975533"/>
              <a:ext cx="323620" cy="3048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Isosceles Triangle 79"/>
            <p:cNvSpPr/>
            <p:nvPr/>
          </p:nvSpPr>
          <p:spPr>
            <a:xfrm>
              <a:off x="2630403" y="5489677"/>
              <a:ext cx="323620" cy="3048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Isosceles Triangle 80"/>
            <p:cNvSpPr/>
            <p:nvPr/>
          </p:nvSpPr>
          <p:spPr>
            <a:xfrm>
              <a:off x="1687717" y="5975533"/>
              <a:ext cx="323620" cy="3048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Isosceles Triangle 81"/>
            <p:cNvSpPr/>
            <p:nvPr/>
          </p:nvSpPr>
          <p:spPr>
            <a:xfrm>
              <a:off x="3607109" y="5516742"/>
              <a:ext cx="323620" cy="3048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Isosceles Triangle 82"/>
            <p:cNvSpPr/>
            <p:nvPr/>
          </p:nvSpPr>
          <p:spPr>
            <a:xfrm>
              <a:off x="1700619" y="5490754"/>
              <a:ext cx="323620" cy="304800"/>
            </a:xfrm>
            <a:prstGeom prst="triangl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2" name="Group 71"/>
          <p:cNvGrpSpPr/>
          <p:nvPr/>
        </p:nvGrpSpPr>
        <p:grpSpPr>
          <a:xfrm>
            <a:off x="4953000" y="3701560"/>
            <a:ext cx="2330014" cy="2130880"/>
            <a:chOff x="5099038" y="4219022"/>
            <a:chExt cx="2330014" cy="2130880"/>
          </a:xfrm>
        </p:grpSpPr>
        <p:sp>
          <p:nvSpPr>
            <p:cNvPr id="88" name="Oval 87"/>
            <p:cNvSpPr/>
            <p:nvPr/>
          </p:nvSpPr>
          <p:spPr>
            <a:xfrm>
              <a:off x="5099038" y="4272788"/>
              <a:ext cx="304800" cy="3048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Oval 88"/>
            <p:cNvSpPr/>
            <p:nvPr/>
          </p:nvSpPr>
          <p:spPr>
            <a:xfrm>
              <a:off x="7049710" y="4253509"/>
              <a:ext cx="304800" cy="3048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Oval 89"/>
            <p:cNvSpPr/>
            <p:nvPr/>
          </p:nvSpPr>
          <p:spPr>
            <a:xfrm>
              <a:off x="6569674" y="4258099"/>
              <a:ext cx="304800" cy="3048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Oval 90"/>
            <p:cNvSpPr/>
            <p:nvPr/>
          </p:nvSpPr>
          <p:spPr>
            <a:xfrm>
              <a:off x="6074374" y="4744871"/>
              <a:ext cx="304800" cy="304800"/>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Oval 91"/>
            <p:cNvSpPr/>
            <p:nvPr/>
          </p:nvSpPr>
          <p:spPr>
            <a:xfrm>
              <a:off x="5598354" y="4730143"/>
              <a:ext cx="304800" cy="3048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Oval 92"/>
            <p:cNvSpPr/>
            <p:nvPr/>
          </p:nvSpPr>
          <p:spPr>
            <a:xfrm>
              <a:off x="6581378" y="4734695"/>
              <a:ext cx="304800" cy="3048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Oval 93"/>
            <p:cNvSpPr/>
            <p:nvPr/>
          </p:nvSpPr>
          <p:spPr>
            <a:xfrm>
              <a:off x="5110170" y="5135619"/>
              <a:ext cx="304800" cy="3048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Oval 94"/>
            <p:cNvSpPr/>
            <p:nvPr/>
          </p:nvSpPr>
          <p:spPr>
            <a:xfrm>
              <a:off x="5598354" y="5157769"/>
              <a:ext cx="304800" cy="3048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Oval 95"/>
            <p:cNvSpPr/>
            <p:nvPr/>
          </p:nvSpPr>
          <p:spPr>
            <a:xfrm>
              <a:off x="7062792" y="5162321"/>
              <a:ext cx="304800" cy="3048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Oval 96"/>
            <p:cNvSpPr/>
            <p:nvPr/>
          </p:nvSpPr>
          <p:spPr>
            <a:xfrm>
              <a:off x="5615683" y="5544520"/>
              <a:ext cx="304800" cy="304800"/>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Oval 97"/>
            <p:cNvSpPr/>
            <p:nvPr/>
          </p:nvSpPr>
          <p:spPr>
            <a:xfrm>
              <a:off x="6598707" y="5549072"/>
              <a:ext cx="304800" cy="3048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p:nvPr/>
          </p:nvSpPr>
          <p:spPr>
            <a:xfrm>
              <a:off x="6091703" y="6045102"/>
              <a:ext cx="304800" cy="3048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Oval 99"/>
            <p:cNvSpPr/>
            <p:nvPr/>
          </p:nvSpPr>
          <p:spPr>
            <a:xfrm>
              <a:off x="5615683" y="6030374"/>
              <a:ext cx="304800" cy="3048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Oval 100"/>
            <p:cNvSpPr/>
            <p:nvPr/>
          </p:nvSpPr>
          <p:spPr>
            <a:xfrm>
              <a:off x="6598707" y="6034926"/>
              <a:ext cx="304800" cy="3048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Isosceles Triangle 101"/>
            <p:cNvSpPr/>
            <p:nvPr/>
          </p:nvSpPr>
          <p:spPr>
            <a:xfrm>
              <a:off x="5584928" y="4230517"/>
              <a:ext cx="323620" cy="304800"/>
            </a:xfrm>
            <a:prstGeom prst="triangl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Isosceles Triangle 102"/>
            <p:cNvSpPr/>
            <p:nvPr/>
          </p:nvSpPr>
          <p:spPr>
            <a:xfrm>
              <a:off x="6100827" y="4219022"/>
              <a:ext cx="323620" cy="3048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 name="Isosceles Triangle 103"/>
            <p:cNvSpPr/>
            <p:nvPr/>
          </p:nvSpPr>
          <p:spPr>
            <a:xfrm>
              <a:off x="7029235" y="4726889"/>
              <a:ext cx="323620" cy="3048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Isosceles Triangle 104"/>
            <p:cNvSpPr/>
            <p:nvPr/>
          </p:nvSpPr>
          <p:spPr>
            <a:xfrm>
              <a:off x="5127499" y="4660253"/>
              <a:ext cx="323620" cy="3048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Isosceles Triangle 105"/>
            <p:cNvSpPr/>
            <p:nvPr/>
          </p:nvSpPr>
          <p:spPr>
            <a:xfrm>
              <a:off x="6030021" y="5135619"/>
              <a:ext cx="323620" cy="304800"/>
            </a:xfrm>
            <a:prstGeom prst="triangl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 name="Isosceles Triangle 106"/>
            <p:cNvSpPr/>
            <p:nvPr/>
          </p:nvSpPr>
          <p:spPr>
            <a:xfrm>
              <a:off x="6555845" y="5117010"/>
              <a:ext cx="323620" cy="3048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Isosceles Triangle 107"/>
            <p:cNvSpPr/>
            <p:nvPr/>
          </p:nvSpPr>
          <p:spPr>
            <a:xfrm>
              <a:off x="7105432" y="6029299"/>
              <a:ext cx="323620" cy="3048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Isosceles Triangle 108"/>
            <p:cNvSpPr/>
            <p:nvPr/>
          </p:nvSpPr>
          <p:spPr>
            <a:xfrm>
              <a:off x="6076676" y="5543443"/>
              <a:ext cx="323620" cy="30480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Isosceles Triangle 109"/>
            <p:cNvSpPr/>
            <p:nvPr/>
          </p:nvSpPr>
          <p:spPr>
            <a:xfrm>
              <a:off x="5133990" y="6029299"/>
              <a:ext cx="323620" cy="30480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Isosceles Triangle 110"/>
            <p:cNvSpPr/>
            <p:nvPr/>
          </p:nvSpPr>
          <p:spPr>
            <a:xfrm>
              <a:off x="7053382" y="5570508"/>
              <a:ext cx="323620" cy="3048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Isosceles Triangle 116"/>
            <p:cNvSpPr/>
            <p:nvPr/>
          </p:nvSpPr>
          <p:spPr>
            <a:xfrm>
              <a:off x="5146892" y="5544520"/>
              <a:ext cx="323620" cy="304800"/>
            </a:xfrm>
            <a:prstGeom prst="triangl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08964386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52400" y="965818"/>
            <a:ext cx="8610600" cy="6076664"/>
          </a:xfrm>
          <a:prstGeom prst="rect">
            <a:avLst/>
          </a:prstGeom>
          <a:noFill/>
        </p:spPr>
        <p:txBody>
          <a:bodyPr wrap="square" rtlCol="0">
            <a:spAutoFit/>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dirty="0" smtClean="0"/>
              <a:t>About 100 years ago Edgar Rubin studied the fundamental phenomenon of visual perception to organize some part(s) of the visual field as in </a:t>
            </a:r>
            <a:r>
              <a:rPr lang="en-US" sz="3600" dirty="0"/>
              <a:t>the foreground and other parts as the </a:t>
            </a:r>
            <a:r>
              <a:rPr lang="en-US" sz="3600" dirty="0" smtClean="0"/>
              <a:t>background</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dirty="0" smtClean="0"/>
              <a:t>When </a:t>
            </a:r>
            <a:r>
              <a:rPr lang="en-US" sz="3600" dirty="0"/>
              <a:t>the visual information is ambiguous, this can result in two alternating interpretations</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dirty="0"/>
              <a:t>The contrast between the figure and ground determines how easily they are </a:t>
            </a:r>
            <a:r>
              <a:rPr lang="en-US" sz="3600" dirty="0" smtClean="0"/>
              <a:t>separated</a:t>
            </a:r>
          </a:p>
          <a:p>
            <a:endParaRPr lang="en-US" sz="3600" dirty="0"/>
          </a:p>
        </p:txBody>
      </p:sp>
      <p:sp>
        <p:nvSpPr>
          <p:cNvPr id="2" name="Rectangle 1"/>
          <p:cNvSpPr/>
          <p:nvPr/>
        </p:nvSpPr>
        <p:spPr>
          <a:xfrm>
            <a:off x="2610088" y="242457"/>
            <a:ext cx="4143250" cy="658642"/>
          </a:xfrm>
          <a:prstGeom prst="rect">
            <a:avLst/>
          </a:prstGeom>
        </p:spPr>
        <p:txBody>
          <a:bodyPr wrap="none">
            <a:spAutoFit/>
          </a:bodyPr>
          <a:lstStyle/>
          <a:p>
            <a:pPr algn="ctr">
              <a:lnSpc>
                <a:spcPct val="92000"/>
              </a:lnSpc>
              <a:spcBef>
                <a:spcPct val="0"/>
              </a:spcBef>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b="1" dirty="0">
                <a:latin typeface="+mj-lt"/>
                <a:ea typeface="+mj-ea"/>
                <a:cs typeface="+mj-cs"/>
              </a:rPr>
              <a:t>Figure and Ground</a:t>
            </a:r>
          </a:p>
        </p:txBody>
      </p:sp>
      <p:pic>
        <p:nvPicPr>
          <p:cNvPr id="4" name="Picture 3"/>
          <p:cNvPicPr>
            <a:picLocks noChangeAspect="1"/>
          </p:cNvPicPr>
          <p:nvPr/>
        </p:nvPicPr>
        <p:blipFill>
          <a:blip r:embed="rId3"/>
          <a:stretch>
            <a:fillRect/>
          </a:stretch>
        </p:blipFill>
        <p:spPr>
          <a:xfrm>
            <a:off x="188794" y="100111"/>
            <a:ext cx="865707" cy="865707"/>
          </a:xfrm>
          <a:prstGeom prst="rect">
            <a:avLst/>
          </a:prstGeom>
        </p:spPr>
      </p:pic>
    </p:spTree>
    <p:extLst>
      <p:ext uri="{BB962C8B-B14F-4D97-AF65-F5344CB8AC3E}">
        <p14:creationId xmlns:p14="http://schemas.microsoft.com/office/powerpoint/2010/main" val="38345957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txBox="1">
            <a:spLocks noChangeArrowheads="1"/>
          </p:cNvSpPr>
          <p:nvPr/>
        </p:nvSpPr>
        <p:spPr>
          <a:xfrm>
            <a:off x="1828800" y="533400"/>
            <a:ext cx="4594324" cy="1190997"/>
          </a:xfrm>
          <a:prstGeom prst="rect">
            <a:avLst/>
          </a:prstGeom>
        </p:spPr>
        <p:txBody>
          <a:bodyPr lIns="64291" tIns="32146" rIns="64291" bIns="32146"/>
          <a:lstStyle/>
          <a:p>
            <a:pPr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4400" b="1" dirty="0">
                <a:latin typeface="+mj-lt"/>
                <a:ea typeface="+mj-ea"/>
                <a:cs typeface="+mj-cs"/>
                <a:sym typeface="UC Berkeley OS Sign"/>
              </a:rPr>
              <a:t>Outline</a:t>
            </a:r>
          </a:p>
        </p:txBody>
      </p:sp>
      <p:sp>
        <p:nvSpPr>
          <p:cNvPr id="6" name="Rectangle 5"/>
          <p:cNvSpPr/>
          <p:nvPr/>
        </p:nvSpPr>
        <p:spPr>
          <a:xfrm>
            <a:off x="1066800" y="1219200"/>
            <a:ext cx="7315200" cy="4409699"/>
          </a:xfrm>
          <a:prstGeom prst="rect">
            <a:avLst/>
          </a:prstGeom>
        </p:spPr>
        <p:txBody>
          <a:bodyPr wrap="square" lIns="64291" tIns="32146" rIns="64291" bIns="32146">
            <a:spAutoFit/>
          </a:bodyPr>
          <a:lstStyle/>
          <a:p>
            <a:pPr marL="160729" indent="-160729">
              <a:lnSpc>
                <a:spcPct val="150000"/>
              </a:lnSpc>
              <a:buClr>
                <a:srgbClr val="002955"/>
              </a:buClr>
              <a:buSzPct val="44000"/>
              <a:buFont typeface="Arial" pitchFamily="34" charset="0"/>
              <a:buChar char="•"/>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1000" dirty="0"/>
              <a:t> </a:t>
            </a:r>
            <a:endParaRPr lang="en-US" sz="2800" dirty="0"/>
          </a:p>
          <a:p>
            <a:pPr marL="257166" indent="-160729">
              <a:spcAft>
                <a:spcPts val="1266"/>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smtClean="0"/>
              <a:t>Perception is “Inference and Interpretation” and not “Recording”</a:t>
            </a:r>
          </a:p>
          <a:p>
            <a:pPr marL="257166" indent="-160729">
              <a:spcAft>
                <a:spcPts val="1266"/>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smtClean="0"/>
              <a:t>Sensemaking </a:t>
            </a:r>
            <a:r>
              <a:rPr lang="en-US" sz="3200" dirty="0"/>
              <a:t>== Simplification?</a:t>
            </a:r>
          </a:p>
          <a:p>
            <a:pPr marL="257166" indent="-160729">
              <a:spcAft>
                <a:spcPts val="1266"/>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smtClean="0"/>
              <a:t>Automatic  / Pre-attentive Organizing &amp; Gestalt Perception</a:t>
            </a:r>
          </a:p>
          <a:p>
            <a:pPr marL="257166" indent="-160729">
              <a:spcAft>
                <a:spcPts val="1266"/>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smtClean="0"/>
              <a:t>Ambiguity and Illusion</a:t>
            </a:r>
          </a:p>
          <a:p>
            <a:pPr marL="257166" indent="-160729">
              <a:spcAft>
                <a:spcPts val="1266"/>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smtClean="0"/>
              <a:t>Affordances</a:t>
            </a:r>
          </a:p>
        </p:txBody>
      </p:sp>
    </p:spTree>
    <p:extLst>
      <p:ext uri="{BB962C8B-B14F-4D97-AF65-F5344CB8AC3E}">
        <p14:creationId xmlns:p14="http://schemas.microsoft.com/office/powerpoint/2010/main" val="4144597904"/>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0" y="274638"/>
            <a:ext cx="4495800" cy="1143000"/>
          </a:xfrm>
        </p:spPr>
        <p:txBody>
          <a:bodyPr>
            <a:noAutofit/>
          </a:bodyPr>
          <a:lstStyle/>
          <a:p>
            <a:pPr marL="96437">
              <a:lnSpc>
                <a:spcPct val="92000"/>
              </a:lnSpc>
              <a:spcAft>
                <a:spcPts val="1266"/>
              </a:spcAft>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4000" b="1" dirty="0"/>
              <a:t>Rubin’s Face-Vase Illusion</a:t>
            </a:r>
          </a:p>
        </p:txBody>
      </p:sp>
      <p:pic>
        <p:nvPicPr>
          <p:cNvPr id="2050" name="Picture 2"/>
          <p:cNvPicPr>
            <a:picLocks noGrp="1" noChangeAspect="1" noChangeArrowheads="1"/>
          </p:cNvPicPr>
          <p:nvPr>
            <p:ph idx="1"/>
          </p:nvPr>
        </p:nvPicPr>
        <p:blipFill>
          <a:blip r:embed="rId3" cstate="print"/>
          <a:srcRect/>
          <a:stretch>
            <a:fillRect/>
          </a:stretch>
        </p:blipFill>
        <p:spPr bwMode="auto">
          <a:xfrm>
            <a:off x="4267200" y="1524000"/>
            <a:ext cx="4305300" cy="4398087"/>
          </a:xfrm>
          <a:prstGeom prst="rect">
            <a:avLst/>
          </a:prstGeom>
          <a:noFill/>
          <a:ln w="9525">
            <a:noFill/>
            <a:miter lim="800000"/>
            <a:headEnd/>
            <a:tailEnd/>
          </a:ln>
        </p:spPr>
      </p:pic>
      <p:sp>
        <p:nvSpPr>
          <p:cNvPr id="5" name="TextBox 4"/>
          <p:cNvSpPr txBox="1"/>
          <p:nvPr/>
        </p:nvSpPr>
        <p:spPr>
          <a:xfrm>
            <a:off x="381000" y="302359"/>
            <a:ext cx="3505200" cy="6124754"/>
          </a:xfrm>
          <a:prstGeom prst="rect">
            <a:avLst/>
          </a:prstGeom>
          <a:noFill/>
        </p:spPr>
        <p:txBody>
          <a:bodyPr wrap="square" rtlCol="0">
            <a:spAutoFit/>
          </a:bodyPr>
          <a:lstStyle/>
          <a:p>
            <a:r>
              <a:rPr lang="en-US" sz="2800" dirty="0" smtClean="0"/>
              <a:t>Flipping between the face and vase interpretations involves changing which part of the image is ‘figure’ and which is ‘ground’</a:t>
            </a:r>
          </a:p>
          <a:p>
            <a:endParaRPr lang="en-US" sz="2800" dirty="0" smtClean="0"/>
          </a:p>
          <a:p>
            <a:r>
              <a:rPr lang="en-US" sz="2800" dirty="0" smtClean="0"/>
              <a:t>The brain can only make sense of the world in one way at any point in time – </a:t>
            </a:r>
            <a:br>
              <a:rPr lang="en-US" sz="2800" dirty="0" smtClean="0"/>
            </a:br>
            <a:r>
              <a:rPr lang="en-US" sz="2800" dirty="0" smtClean="0"/>
              <a:t>we see the face or the vase, but not both</a:t>
            </a:r>
            <a:endParaRPr lang="en-US" sz="28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96437">
              <a:lnSpc>
                <a:spcPct val="92000"/>
              </a:lnSpc>
              <a:spcAft>
                <a:spcPts val="1266"/>
              </a:spcAft>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4000" b="1" dirty="0"/>
              <a:t>A Classic Figure-Ground Ambiguity</a:t>
            </a:r>
          </a:p>
        </p:txBody>
      </p:sp>
      <p:pic>
        <p:nvPicPr>
          <p:cNvPr id="4" name="Picture 3"/>
          <p:cNvPicPr>
            <a:picLocks noChangeAspect="1"/>
          </p:cNvPicPr>
          <p:nvPr/>
        </p:nvPicPr>
        <p:blipFill>
          <a:blip r:embed="rId3"/>
          <a:stretch>
            <a:fillRect/>
          </a:stretch>
        </p:blipFill>
        <p:spPr>
          <a:xfrm>
            <a:off x="381000" y="1399311"/>
            <a:ext cx="7967499" cy="5059362"/>
          </a:xfrm>
          <a:prstGeom prst="rect">
            <a:avLst/>
          </a:prstGeom>
        </p:spPr>
      </p:pic>
    </p:spTree>
    <p:extLst>
      <p:ext uri="{BB962C8B-B14F-4D97-AF65-F5344CB8AC3E}">
        <p14:creationId xmlns:p14="http://schemas.microsoft.com/office/powerpoint/2010/main" val="261488266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056" y="304800"/>
            <a:ext cx="4648200" cy="1143000"/>
          </a:xfrm>
        </p:spPr>
        <p:txBody>
          <a:bodyPr>
            <a:normAutofit fontScale="90000"/>
          </a:bodyPr>
          <a:lstStyle/>
          <a:p>
            <a:r>
              <a:rPr lang="en-US" b="1" i="1" dirty="0"/>
              <a:t>La condition humaine</a:t>
            </a:r>
            <a:r>
              <a:rPr lang="en-US" i="1" dirty="0" smtClean="0"/>
              <a:t/>
            </a:r>
            <a:br>
              <a:rPr lang="en-US" i="1" dirty="0" smtClean="0"/>
            </a:br>
            <a:endParaRPr lang="en-US" i="1"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72256" y="526942"/>
            <a:ext cx="4180953" cy="5645258"/>
          </a:xfrm>
          <a:prstGeom prst="rect">
            <a:avLst/>
          </a:prstGeom>
        </p:spPr>
      </p:pic>
      <p:sp>
        <p:nvSpPr>
          <p:cNvPr id="4" name="TextBox 3"/>
          <p:cNvSpPr txBox="1"/>
          <p:nvPr/>
        </p:nvSpPr>
        <p:spPr>
          <a:xfrm>
            <a:off x="141625" y="1341160"/>
            <a:ext cx="4488455" cy="5262979"/>
          </a:xfrm>
          <a:prstGeom prst="rect">
            <a:avLst/>
          </a:prstGeom>
          <a:noFill/>
        </p:spPr>
        <p:txBody>
          <a:bodyPr wrap="square" rtlCol="0">
            <a:spAutoFit/>
          </a:bodyPr>
          <a:lstStyle/>
          <a:p>
            <a:r>
              <a:rPr lang="en-US" sz="2800" dirty="0" smtClean="0"/>
              <a:t>“In </a:t>
            </a:r>
            <a:r>
              <a:rPr lang="en-US" sz="2800" dirty="0"/>
              <a:t>front of a window seen from inside a room, I placed a painting representing exactly that portion of the landscape covered by the painting. Thus, the tree in the picture hid the tree behind it, outside the room. For the spectator, it was both inside the room within the painting and outside in the real </a:t>
            </a:r>
            <a:r>
              <a:rPr lang="en-US" sz="2800" dirty="0" smtClean="0"/>
              <a:t>landscape.”</a:t>
            </a:r>
            <a:endParaRPr lang="en-US" sz="2800" dirty="0"/>
          </a:p>
        </p:txBody>
      </p:sp>
      <p:sp>
        <p:nvSpPr>
          <p:cNvPr id="5" name="TextBox 4"/>
          <p:cNvSpPr txBox="1"/>
          <p:nvPr/>
        </p:nvSpPr>
        <p:spPr>
          <a:xfrm>
            <a:off x="5247381" y="6172200"/>
            <a:ext cx="3363219" cy="800219"/>
          </a:xfrm>
          <a:prstGeom prst="rect">
            <a:avLst/>
          </a:prstGeom>
          <a:noFill/>
        </p:spPr>
        <p:txBody>
          <a:bodyPr wrap="square" rtlCol="0">
            <a:spAutoFit/>
          </a:bodyPr>
          <a:lstStyle/>
          <a:p>
            <a:pPr lvl="0"/>
            <a:r>
              <a:rPr lang="en-US" sz="2800" dirty="0">
                <a:solidFill>
                  <a:prstClr val="black"/>
                </a:solidFill>
              </a:rPr>
              <a:t>René Magritte, </a:t>
            </a:r>
            <a:r>
              <a:rPr lang="en-US" sz="2800" dirty="0" smtClean="0">
                <a:solidFill>
                  <a:prstClr val="black"/>
                </a:solidFill>
              </a:rPr>
              <a:t>1933</a:t>
            </a:r>
            <a:endParaRPr lang="en-US" sz="2800" dirty="0">
              <a:solidFill>
                <a:prstClr val="black"/>
              </a:solidFill>
            </a:endParaRPr>
          </a:p>
          <a:p>
            <a:endParaRPr lang="en-US" dirty="0"/>
          </a:p>
        </p:txBody>
      </p:sp>
    </p:spTree>
    <p:extLst>
      <p:ext uri="{BB962C8B-B14F-4D97-AF65-F5344CB8AC3E}">
        <p14:creationId xmlns:p14="http://schemas.microsoft.com/office/powerpoint/2010/main" val="332611798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Gestalt Perception</a:t>
            </a:r>
            <a:endParaRPr lang="en-US" b="1" dirty="0"/>
          </a:p>
        </p:txBody>
      </p:sp>
      <p:sp>
        <p:nvSpPr>
          <p:cNvPr id="3" name="Content Placeholder 2"/>
          <p:cNvSpPr>
            <a:spLocks noGrp="1"/>
          </p:cNvSpPr>
          <p:nvPr>
            <p:ph idx="1"/>
          </p:nvPr>
        </p:nvSpPr>
        <p:spPr>
          <a:xfrm>
            <a:off x="185195" y="1219200"/>
            <a:ext cx="8958805" cy="3124200"/>
          </a:xfrm>
        </p:spPr>
        <p:txBody>
          <a:bodyPr>
            <a:noAutofit/>
          </a:bodyPr>
          <a:lstStyle/>
          <a:p>
            <a:r>
              <a:rPr lang="en-US" sz="3600" dirty="0" smtClean="0"/>
              <a:t>In the 1930s, Psychologists </a:t>
            </a:r>
            <a:r>
              <a:rPr lang="en-US" sz="3600" dirty="0"/>
              <a:t>Max Wertheimer, Wolfgang Kohler, and Kurt Koffka </a:t>
            </a:r>
            <a:r>
              <a:rPr lang="en-US" sz="3600" dirty="0" smtClean="0"/>
              <a:t>extended Rubin’s work and proposed six principles that explain </a:t>
            </a:r>
            <a:r>
              <a:rPr lang="en-US" sz="3600" dirty="0"/>
              <a:t>how </a:t>
            </a:r>
            <a:r>
              <a:rPr lang="en-US" sz="3600" dirty="0">
                <a:solidFill>
                  <a:srgbClr val="FF0000"/>
                </a:solidFill>
              </a:rPr>
              <a:t>our visual system imposes order on what it </a:t>
            </a:r>
            <a:r>
              <a:rPr lang="en-US" sz="3600" dirty="0" smtClean="0">
                <a:solidFill>
                  <a:srgbClr val="FF0000"/>
                </a:solidFill>
              </a:rPr>
              <a:t>sees to perceive</a:t>
            </a:r>
            <a:r>
              <a:rPr lang="en-US" sz="3600" dirty="0">
                <a:solidFill>
                  <a:srgbClr val="FF0000"/>
                </a:solidFill>
              </a:rPr>
              <a:t> as organized and structured wholes </a:t>
            </a:r>
            <a:r>
              <a:rPr lang="en-US" sz="3600" dirty="0"/>
              <a:t>rather than the sum of their constituent </a:t>
            </a:r>
            <a:r>
              <a:rPr lang="en-US" sz="3600" dirty="0" smtClean="0"/>
              <a:t>parts</a:t>
            </a:r>
            <a:endParaRPr lang="en-US" sz="3600" dirty="0"/>
          </a:p>
        </p:txBody>
      </p:sp>
      <p:sp>
        <p:nvSpPr>
          <p:cNvPr id="4" name="TextBox 3"/>
          <p:cNvSpPr txBox="1"/>
          <p:nvPr/>
        </p:nvSpPr>
        <p:spPr>
          <a:xfrm>
            <a:off x="615387" y="5105400"/>
            <a:ext cx="3810000" cy="1754326"/>
          </a:xfrm>
          <a:prstGeom prst="rect">
            <a:avLst/>
          </a:prstGeom>
          <a:noFill/>
        </p:spPr>
        <p:txBody>
          <a:bodyPr wrap="square" rtlCol="0">
            <a:spAutoFit/>
          </a:bodyPr>
          <a:lstStyle/>
          <a:p>
            <a:pPr marL="514350" indent="-514350">
              <a:buFont typeface="Arial" panose="020B0604020202020204" pitchFamily="34" charset="0"/>
              <a:buChar char="•"/>
            </a:pPr>
            <a:r>
              <a:rPr lang="en-US" sz="3600" dirty="0" smtClean="0"/>
              <a:t>Proximity</a:t>
            </a:r>
          </a:p>
          <a:p>
            <a:pPr marL="514350" indent="-514350">
              <a:buFont typeface="Arial" panose="020B0604020202020204" pitchFamily="34" charset="0"/>
              <a:buChar char="•"/>
            </a:pPr>
            <a:r>
              <a:rPr lang="en-US" sz="3600" dirty="0" smtClean="0"/>
              <a:t>Similarity</a:t>
            </a:r>
          </a:p>
          <a:p>
            <a:pPr marL="514350" indent="-514350">
              <a:buFont typeface="Arial" panose="020B0604020202020204" pitchFamily="34" charset="0"/>
              <a:buChar char="•"/>
            </a:pPr>
            <a:r>
              <a:rPr lang="en-US" sz="3600" dirty="0" smtClean="0"/>
              <a:t>Continuity</a:t>
            </a:r>
            <a:endParaRPr lang="en-US" sz="3600" dirty="0"/>
          </a:p>
        </p:txBody>
      </p:sp>
      <p:sp>
        <p:nvSpPr>
          <p:cNvPr id="5" name="TextBox 4"/>
          <p:cNvSpPr txBox="1"/>
          <p:nvPr/>
        </p:nvSpPr>
        <p:spPr>
          <a:xfrm>
            <a:off x="4643377" y="5103674"/>
            <a:ext cx="3581400" cy="1754326"/>
          </a:xfrm>
          <a:prstGeom prst="rect">
            <a:avLst/>
          </a:prstGeom>
          <a:noFill/>
        </p:spPr>
        <p:txBody>
          <a:bodyPr wrap="square" rtlCol="0">
            <a:spAutoFit/>
          </a:bodyPr>
          <a:lstStyle/>
          <a:p>
            <a:pPr marL="514350" indent="-514350">
              <a:buFont typeface="Arial" panose="020B0604020202020204" pitchFamily="34" charset="0"/>
              <a:buChar char="•"/>
            </a:pPr>
            <a:r>
              <a:rPr lang="en-US" sz="3600" dirty="0" smtClean="0"/>
              <a:t>Connection</a:t>
            </a:r>
          </a:p>
          <a:p>
            <a:pPr marL="514350" indent="-514350">
              <a:buFont typeface="Arial" panose="020B0604020202020204" pitchFamily="34" charset="0"/>
              <a:buChar char="•"/>
            </a:pPr>
            <a:r>
              <a:rPr lang="en-US" sz="3600" dirty="0" smtClean="0"/>
              <a:t>Enclosure</a:t>
            </a:r>
          </a:p>
          <a:p>
            <a:pPr marL="514350" indent="-514350">
              <a:buFont typeface="Arial" panose="020B0604020202020204" pitchFamily="34" charset="0"/>
              <a:buChar char="•"/>
            </a:pPr>
            <a:r>
              <a:rPr lang="en-US" sz="3600" dirty="0" smtClean="0"/>
              <a:t>Closure</a:t>
            </a:r>
            <a:endParaRPr lang="en-US" sz="3600" dirty="0"/>
          </a:p>
        </p:txBody>
      </p:sp>
      <p:pic>
        <p:nvPicPr>
          <p:cNvPr id="6" name="Picture 5"/>
          <p:cNvPicPr>
            <a:picLocks noChangeAspect="1"/>
          </p:cNvPicPr>
          <p:nvPr/>
        </p:nvPicPr>
        <p:blipFill>
          <a:blip r:embed="rId3"/>
          <a:stretch>
            <a:fillRect/>
          </a:stretch>
        </p:blipFill>
        <p:spPr>
          <a:xfrm>
            <a:off x="185195" y="24346"/>
            <a:ext cx="865707" cy="865707"/>
          </a:xfrm>
          <a:prstGeom prst="rect">
            <a:avLst/>
          </a:prstGeom>
        </p:spPr>
      </p:pic>
    </p:spTree>
    <p:extLst>
      <p:ext uri="{BB962C8B-B14F-4D97-AF65-F5344CB8AC3E}">
        <p14:creationId xmlns:p14="http://schemas.microsoft.com/office/powerpoint/2010/main" val="418973111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9200" y="1625109"/>
            <a:ext cx="7086600" cy="4532663"/>
          </a:xfrm>
          <a:prstGeom prst="rect">
            <a:avLst/>
          </a:prstGeom>
        </p:spPr>
      </p:pic>
      <p:sp>
        <p:nvSpPr>
          <p:cNvPr id="9" name="TextBox 8"/>
          <p:cNvSpPr txBox="1"/>
          <p:nvPr/>
        </p:nvSpPr>
        <p:spPr>
          <a:xfrm>
            <a:off x="762000" y="872807"/>
            <a:ext cx="7848600" cy="954107"/>
          </a:xfrm>
          <a:prstGeom prst="rect">
            <a:avLst/>
          </a:prstGeom>
          <a:noFill/>
        </p:spPr>
        <p:txBody>
          <a:bodyPr wrap="square" rtlCol="0">
            <a:spAutoFit/>
          </a:bodyPr>
          <a:lstStyle/>
          <a:p>
            <a:pPr marL="285750" indent="-285750">
              <a:buFont typeface="Arial" panose="020B0604020202020204" pitchFamily="34" charset="0"/>
              <a:buChar char="•"/>
            </a:pPr>
            <a:r>
              <a:rPr lang="en-US" sz="2800" dirty="0" smtClean="0"/>
              <a:t>Objects close to each other, especially when they are aligned, are perceived as belonging together</a:t>
            </a:r>
          </a:p>
        </p:txBody>
      </p:sp>
      <p:sp>
        <p:nvSpPr>
          <p:cNvPr id="2" name="Rectangle 1"/>
          <p:cNvSpPr/>
          <p:nvPr/>
        </p:nvSpPr>
        <p:spPr>
          <a:xfrm>
            <a:off x="3168123" y="228600"/>
            <a:ext cx="2426755" cy="715260"/>
          </a:xfrm>
          <a:prstGeom prst="rect">
            <a:avLst/>
          </a:prstGeom>
        </p:spPr>
        <p:txBody>
          <a:bodyPr wrap="none">
            <a:spAutoFit/>
          </a:bodyPr>
          <a:lstStyle/>
          <a:p>
            <a:pPr algn="ctr">
              <a:lnSpc>
                <a:spcPct val="92000"/>
              </a:lnSpc>
              <a:spcBef>
                <a:spcPct val="0"/>
              </a:spcBef>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400" b="1" dirty="0">
                <a:latin typeface="+mj-lt"/>
                <a:ea typeface="+mj-ea"/>
                <a:cs typeface="+mj-cs"/>
              </a:rPr>
              <a:t>Proximity</a:t>
            </a:r>
          </a:p>
        </p:txBody>
      </p:sp>
      <p:sp>
        <p:nvSpPr>
          <p:cNvPr id="4" name="TextBox 3"/>
          <p:cNvSpPr txBox="1"/>
          <p:nvPr/>
        </p:nvSpPr>
        <p:spPr>
          <a:xfrm>
            <a:off x="1209554" y="5865384"/>
            <a:ext cx="6934200" cy="584775"/>
          </a:xfrm>
          <a:prstGeom prst="rect">
            <a:avLst/>
          </a:prstGeom>
          <a:noFill/>
        </p:spPr>
        <p:txBody>
          <a:bodyPr wrap="square" rtlCol="0">
            <a:spAutoFit/>
          </a:bodyPr>
          <a:lstStyle/>
          <a:p>
            <a:r>
              <a:rPr lang="en-US" sz="3200" b="1" i="1" dirty="0" smtClean="0">
                <a:solidFill>
                  <a:srgbClr val="FF0000"/>
                </a:solidFill>
              </a:rPr>
              <a:t>What groupings do you perceive here?</a:t>
            </a:r>
            <a:endParaRPr lang="en-US" sz="3200" b="1" i="1" dirty="0">
              <a:solidFill>
                <a:srgbClr val="FF0000"/>
              </a:solidFill>
            </a:endParaRPr>
          </a:p>
        </p:txBody>
      </p:sp>
    </p:spTree>
    <p:extLst>
      <p:ext uri="{BB962C8B-B14F-4D97-AF65-F5344CB8AC3E}">
        <p14:creationId xmlns:p14="http://schemas.microsoft.com/office/powerpoint/2010/main" val="15118745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74006" y="893324"/>
            <a:ext cx="8458200" cy="1815882"/>
          </a:xfrm>
          <a:prstGeom prst="rect">
            <a:avLst/>
          </a:prstGeom>
          <a:noFill/>
        </p:spPr>
        <p:txBody>
          <a:bodyPr wrap="square" rtlCol="0">
            <a:spAutoFit/>
          </a:bodyPr>
          <a:lstStyle/>
          <a:p>
            <a:pPr marL="285750" indent="-285750">
              <a:buFont typeface="Arial" panose="020B0604020202020204" pitchFamily="34" charset="0"/>
              <a:buChar char="•"/>
            </a:pPr>
            <a:r>
              <a:rPr lang="en-US" sz="2800" dirty="0" smtClean="0"/>
              <a:t>Elements </a:t>
            </a:r>
            <a:r>
              <a:rPr lang="en-US" sz="2800" dirty="0"/>
              <a:t>that look similar are seen as being in the same </a:t>
            </a:r>
            <a:r>
              <a:rPr lang="en-US" sz="2800" dirty="0" smtClean="0"/>
              <a:t>group</a:t>
            </a:r>
          </a:p>
          <a:p>
            <a:pPr marL="285750" indent="-285750">
              <a:buFont typeface="Arial" panose="020B0604020202020204" pitchFamily="34" charset="0"/>
              <a:buChar char="•"/>
            </a:pPr>
            <a:r>
              <a:rPr lang="en-US" sz="2800" dirty="0" smtClean="0"/>
              <a:t>The </a:t>
            </a:r>
            <a:r>
              <a:rPr lang="en-US" sz="2800" dirty="0"/>
              <a:t>shape and visual design for the icons distinguishes files from folders, and file types from each </a:t>
            </a:r>
            <a:r>
              <a:rPr lang="en-US" sz="2800" dirty="0" smtClean="0"/>
              <a:t>other</a:t>
            </a:r>
          </a:p>
        </p:txBody>
      </p:sp>
      <p:sp>
        <p:nvSpPr>
          <p:cNvPr id="2" name="Rectangle 1"/>
          <p:cNvSpPr/>
          <p:nvPr/>
        </p:nvSpPr>
        <p:spPr>
          <a:xfrm>
            <a:off x="3103689" y="178064"/>
            <a:ext cx="2403222" cy="715260"/>
          </a:xfrm>
          <a:prstGeom prst="rect">
            <a:avLst/>
          </a:prstGeom>
        </p:spPr>
        <p:txBody>
          <a:bodyPr wrap="none">
            <a:spAutoFit/>
          </a:bodyPr>
          <a:lstStyle/>
          <a:p>
            <a:pPr algn="ctr">
              <a:lnSpc>
                <a:spcPct val="92000"/>
              </a:lnSpc>
              <a:spcBef>
                <a:spcPct val="0"/>
              </a:spcBef>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400" b="1" dirty="0">
                <a:latin typeface="+mj-lt"/>
                <a:ea typeface="+mj-ea"/>
                <a:cs typeface="+mj-cs"/>
              </a:rPr>
              <a:t>Similarity</a:t>
            </a:r>
          </a:p>
        </p:txBody>
      </p:sp>
      <p:pic>
        <p:nvPicPr>
          <p:cNvPr id="3" name="Picture 2"/>
          <p:cNvPicPr>
            <a:picLocks noChangeAspect="1"/>
          </p:cNvPicPr>
          <p:nvPr/>
        </p:nvPicPr>
        <p:blipFill>
          <a:blip r:embed="rId3"/>
          <a:stretch>
            <a:fillRect/>
          </a:stretch>
        </p:blipFill>
        <p:spPr>
          <a:xfrm>
            <a:off x="4141387" y="3027015"/>
            <a:ext cx="4522649" cy="3429000"/>
          </a:xfrm>
          <a:prstGeom prst="rect">
            <a:avLst/>
          </a:prstGeom>
        </p:spPr>
      </p:pic>
      <p:sp>
        <p:nvSpPr>
          <p:cNvPr id="4" name="TextBox 3"/>
          <p:cNvSpPr txBox="1"/>
          <p:nvPr/>
        </p:nvSpPr>
        <p:spPr>
          <a:xfrm>
            <a:off x="4953000" y="5892947"/>
            <a:ext cx="2438400" cy="923330"/>
          </a:xfrm>
          <a:prstGeom prst="rect">
            <a:avLst/>
          </a:prstGeom>
          <a:noFill/>
        </p:spPr>
        <p:txBody>
          <a:bodyPr wrap="square" rtlCol="0">
            <a:spAutoFit/>
          </a:bodyPr>
          <a:lstStyle/>
          <a:p>
            <a:r>
              <a:rPr lang="en-US" dirty="0" smtClean="0"/>
              <a:t>TDO 3.3..1.1 Organizing with Properties of Physical Resources</a:t>
            </a:r>
            <a:endParaRPr lang="en-US" dirty="0"/>
          </a:p>
        </p:txBody>
      </p:sp>
      <p:sp>
        <p:nvSpPr>
          <p:cNvPr id="8" name="TextBox 7"/>
          <p:cNvSpPr txBox="1"/>
          <p:nvPr/>
        </p:nvSpPr>
        <p:spPr>
          <a:xfrm>
            <a:off x="208730" y="2916585"/>
            <a:ext cx="3581400" cy="3539430"/>
          </a:xfrm>
          <a:prstGeom prst="rect">
            <a:avLst/>
          </a:prstGeom>
          <a:noFill/>
        </p:spPr>
        <p:txBody>
          <a:bodyPr wrap="square" rtlCol="0">
            <a:spAutoFit/>
          </a:bodyPr>
          <a:lstStyle/>
          <a:p>
            <a:pPr marL="285750" indent="-285750">
              <a:buFont typeface="Arial" panose="020B0604020202020204" pitchFamily="34" charset="0"/>
              <a:buChar char="•"/>
            </a:pPr>
            <a:r>
              <a:rPr lang="en-US" sz="2800" dirty="0" smtClean="0"/>
              <a:t>You don’t need to be able to </a:t>
            </a:r>
            <a:r>
              <a:rPr lang="en-US" sz="2800" dirty="0"/>
              <a:t>read the </a:t>
            </a:r>
            <a:r>
              <a:rPr lang="en-US" sz="2800" dirty="0" smtClean="0"/>
              <a:t>labels to perceive the groups, </a:t>
            </a:r>
            <a:r>
              <a:rPr lang="en-US" sz="2800" dirty="0"/>
              <a:t>although the visual similarity of the names suggests some similarity of </a:t>
            </a:r>
            <a:r>
              <a:rPr lang="en-US" sz="2800" dirty="0" smtClean="0"/>
              <a:t>content</a:t>
            </a:r>
            <a:endParaRPr lang="en-US" sz="2800" dirty="0"/>
          </a:p>
        </p:txBody>
      </p:sp>
    </p:spTree>
    <p:extLst>
      <p:ext uri="{BB962C8B-B14F-4D97-AF65-F5344CB8AC3E}">
        <p14:creationId xmlns:p14="http://schemas.microsoft.com/office/powerpoint/2010/main" val="229777350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57200" y="1206044"/>
            <a:ext cx="7848600" cy="954107"/>
          </a:xfrm>
          <a:prstGeom prst="rect">
            <a:avLst/>
          </a:prstGeom>
          <a:noFill/>
        </p:spPr>
        <p:txBody>
          <a:bodyPr wrap="square" rtlCol="0">
            <a:spAutoFit/>
          </a:bodyPr>
          <a:lstStyle/>
          <a:p>
            <a:pPr marL="285750" indent="-285750">
              <a:buFont typeface="Arial" panose="020B0604020202020204" pitchFamily="34" charset="0"/>
              <a:buChar char="•"/>
            </a:pPr>
            <a:r>
              <a:rPr lang="en-US" sz="2800" b="1" i="1" dirty="0" smtClean="0">
                <a:solidFill>
                  <a:srgbClr val="FF0000"/>
                </a:solidFill>
              </a:rPr>
              <a:t>If we change the color here, how does it change the perceived groupings?</a:t>
            </a:r>
          </a:p>
        </p:txBody>
      </p:sp>
      <p:sp>
        <p:nvSpPr>
          <p:cNvPr id="2" name="Rectangle 1"/>
          <p:cNvSpPr/>
          <p:nvPr/>
        </p:nvSpPr>
        <p:spPr>
          <a:xfrm>
            <a:off x="639104" y="228600"/>
            <a:ext cx="7484806" cy="715260"/>
          </a:xfrm>
          <a:prstGeom prst="rect">
            <a:avLst/>
          </a:prstGeom>
        </p:spPr>
        <p:txBody>
          <a:bodyPr wrap="none">
            <a:spAutoFit/>
          </a:bodyPr>
          <a:lstStyle/>
          <a:p>
            <a:pPr algn="ctr">
              <a:lnSpc>
                <a:spcPct val="92000"/>
              </a:lnSpc>
              <a:spcBef>
                <a:spcPct val="0"/>
              </a:spcBef>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400" b="1" dirty="0">
                <a:latin typeface="+mj-lt"/>
                <a:ea typeface="+mj-ea"/>
                <a:cs typeface="+mj-cs"/>
              </a:rPr>
              <a:t>Proximity &amp; Similarity Together</a:t>
            </a:r>
          </a:p>
        </p:txBody>
      </p:sp>
      <p:pic>
        <p:nvPicPr>
          <p:cNvPr id="3" name="Picture 2"/>
          <p:cNvPicPr>
            <a:picLocks noChangeAspect="1"/>
          </p:cNvPicPr>
          <p:nvPr/>
        </p:nvPicPr>
        <p:blipFill>
          <a:blip r:embed="rId3"/>
          <a:stretch>
            <a:fillRect/>
          </a:stretch>
        </p:blipFill>
        <p:spPr>
          <a:xfrm>
            <a:off x="990600" y="2411476"/>
            <a:ext cx="6267450" cy="3661510"/>
          </a:xfrm>
          <a:prstGeom prst="rect">
            <a:avLst/>
          </a:prstGeom>
        </p:spPr>
      </p:pic>
    </p:spTree>
    <p:extLst>
      <p:ext uri="{BB962C8B-B14F-4D97-AF65-F5344CB8AC3E}">
        <p14:creationId xmlns:p14="http://schemas.microsoft.com/office/powerpoint/2010/main" val="374485161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838200"/>
            <a:ext cx="3751348" cy="4892040"/>
          </a:xfrm>
          <a:prstGeom prst="rect">
            <a:avLst/>
          </a:prstGeom>
        </p:spPr>
      </p:pic>
      <p:pic>
        <p:nvPicPr>
          <p:cNvPr id="5" name="Picture 4"/>
          <p:cNvPicPr>
            <a:picLocks noChangeAspect="1"/>
          </p:cNvPicPr>
          <p:nvPr/>
        </p:nvPicPr>
        <p:blipFill>
          <a:blip r:embed="rId4"/>
          <a:stretch>
            <a:fillRect/>
          </a:stretch>
        </p:blipFill>
        <p:spPr>
          <a:xfrm>
            <a:off x="4343400" y="940196"/>
            <a:ext cx="4465835" cy="5005387"/>
          </a:xfrm>
          <a:prstGeom prst="rect">
            <a:avLst/>
          </a:prstGeom>
        </p:spPr>
      </p:pic>
    </p:spTree>
    <p:extLst>
      <p:ext uri="{BB962C8B-B14F-4D97-AF65-F5344CB8AC3E}">
        <p14:creationId xmlns:p14="http://schemas.microsoft.com/office/powerpoint/2010/main" val="265684533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563107" y="1123623"/>
            <a:ext cx="5380493" cy="2246769"/>
          </a:xfrm>
          <a:prstGeom prst="rect">
            <a:avLst/>
          </a:prstGeom>
          <a:noFill/>
        </p:spPr>
        <p:txBody>
          <a:bodyPr wrap="square" rtlCol="0">
            <a:spAutoFit/>
          </a:bodyPr>
          <a:lstStyle/>
          <a:p>
            <a:pPr marL="285750" indent="-285750">
              <a:buFont typeface="Arial" panose="020B0604020202020204" pitchFamily="34" charset="0"/>
              <a:buChar char="•"/>
            </a:pPr>
            <a:r>
              <a:rPr lang="en-US" sz="2800" dirty="0" smtClean="0"/>
              <a:t>Aligned objects are perceived as belonging together, and are perceived as a continuous whole when that perception is a simpler interpretation</a:t>
            </a:r>
          </a:p>
        </p:txBody>
      </p:sp>
      <p:sp>
        <p:nvSpPr>
          <p:cNvPr id="2" name="Rectangle 1"/>
          <p:cNvSpPr/>
          <p:nvPr/>
        </p:nvSpPr>
        <p:spPr>
          <a:xfrm>
            <a:off x="1154593" y="151093"/>
            <a:ext cx="2623988" cy="715260"/>
          </a:xfrm>
          <a:prstGeom prst="rect">
            <a:avLst/>
          </a:prstGeom>
        </p:spPr>
        <p:txBody>
          <a:bodyPr wrap="none">
            <a:spAutoFit/>
          </a:bodyPr>
          <a:lstStyle/>
          <a:p>
            <a:pPr algn="ctr">
              <a:lnSpc>
                <a:spcPct val="92000"/>
              </a:lnSpc>
              <a:spcBef>
                <a:spcPct val="0"/>
              </a:spcBef>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400" b="1" dirty="0">
                <a:latin typeface="+mj-lt"/>
                <a:ea typeface="+mj-ea"/>
                <a:cs typeface="+mj-cs"/>
              </a:rPr>
              <a:t>Continuity</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89523">
            <a:off x="695767" y="3678052"/>
            <a:ext cx="2838450" cy="251460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60514" y="809735"/>
            <a:ext cx="2776734" cy="2170460"/>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23546" y="3382931"/>
            <a:ext cx="3348484" cy="3173720"/>
          </a:xfrm>
          <a:prstGeom prst="rect">
            <a:avLst/>
          </a:prstGeom>
        </p:spPr>
      </p:pic>
    </p:spTree>
    <p:extLst>
      <p:ext uri="{BB962C8B-B14F-4D97-AF65-F5344CB8AC3E}">
        <p14:creationId xmlns:p14="http://schemas.microsoft.com/office/powerpoint/2010/main" val="324481315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 y="304800"/>
            <a:ext cx="8162814" cy="1628775"/>
          </a:xfrm>
          <a:prstGeom prst="rect">
            <a:avLst/>
          </a:prstGeom>
        </p:spPr>
      </p:pic>
      <p:sp>
        <p:nvSpPr>
          <p:cNvPr id="9" name="TextBox 8"/>
          <p:cNvSpPr txBox="1"/>
          <p:nvPr/>
        </p:nvSpPr>
        <p:spPr>
          <a:xfrm>
            <a:off x="457200" y="2233429"/>
            <a:ext cx="4572000" cy="2470676"/>
          </a:xfrm>
          <a:prstGeom prst="rect">
            <a:avLst/>
          </a:prstGeom>
          <a:noFill/>
        </p:spPr>
        <p:txBody>
          <a:bodyPr wrap="square" rtlCol="0">
            <a:spAutoFit/>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2800" dirty="0"/>
              <a:t>Visual stimuli that could be perceived either as open, incomplete, or unusual forms are more naturally perceived as closed, complete, </a:t>
            </a:r>
            <a:r>
              <a:rPr lang="en-US" sz="2800" dirty="0" smtClean="0"/>
              <a:t>regular =&gt; simpler</a:t>
            </a:r>
            <a:endParaRPr lang="en-US" sz="2800" dirty="0"/>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86400" y="2667000"/>
            <a:ext cx="2575018" cy="1641574"/>
          </a:xfrm>
          <a:prstGeom prst="rect">
            <a:avLst/>
          </a:prstGeom>
        </p:spPr>
      </p:pic>
      <p:grpSp>
        <p:nvGrpSpPr>
          <p:cNvPr id="5" name="Group 4"/>
          <p:cNvGrpSpPr/>
          <p:nvPr/>
        </p:nvGrpSpPr>
        <p:grpSpPr>
          <a:xfrm>
            <a:off x="6096000" y="4723125"/>
            <a:ext cx="1531891" cy="1599660"/>
            <a:chOff x="6096000" y="4723125"/>
            <a:chExt cx="1531891" cy="1599660"/>
          </a:xfrm>
        </p:grpSpPr>
        <p:sp>
          <p:nvSpPr>
            <p:cNvPr id="3" name="Isosceles Triangle 2"/>
            <p:cNvSpPr/>
            <p:nvPr/>
          </p:nvSpPr>
          <p:spPr>
            <a:xfrm>
              <a:off x="6096000" y="4723125"/>
              <a:ext cx="1531891" cy="1599660"/>
            </a:xfrm>
            <a:prstGeom prst="triangle">
              <a:avLst/>
            </a:prstGeom>
            <a:no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p:cNvSpPr/>
            <p:nvPr/>
          </p:nvSpPr>
          <p:spPr>
            <a:xfrm>
              <a:off x="6248400" y="5027385"/>
              <a:ext cx="613545" cy="7638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 name="Group 7"/>
          <p:cNvGrpSpPr/>
          <p:nvPr/>
        </p:nvGrpSpPr>
        <p:grpSpPr>
          <a:xfrm>
            <a:off x="1447800" y="5027385"/>
            <a:ext cx="3464490" cy="1403266"/>
            <a:chOff x="1447800" y="5027385"/>
            <a:chExt cx="3464490" cy="1403266"/>
          </a:xfrm>
        </p:grpSpPr>
        <p:sp>
          <p:nvSpPr>
            <p:cNvPr id="2" name="Oval 1"/>
            <p:cNvSpPr/>
            <p:nvPr/>
          </p:nvSpPr>
          <p:spPr>
            <a:xfrm>
              <a:off x="1447800" y="5027385"/>
              <a:ext cx="3464490" cy="1295400"/>
            </a:xfrm>
            <a:prstGeom prst="ellipse">
              <a:avLst/>
            </a:prstGeom>
            <a:no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rot="20867167">
              <a:off x="1876750" y="5059051"/>
              <a:ext cx="746511" cy="137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8123484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229600" cy="1143000"/>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b="1" dirty="0"/>
              <a:t>The Problem of Induction</a:t>
            </a:r>
          </a:p>
        </p:txBody>
      </p:sp>
      <p:sp>
        <p:nvSpPr>
          <p:cNvPr id="3" name="Content Placeholder 2"/>
          <p:cNvSpPr>
            <a:spLocks noGrp="1"/>
          </p:cNvSpPr>
          <p:nvPr>
            <p:ph idx="1"/>
          </p:nvPr>
        </p:nvSpPr>
        <p:spPr>
          <a:xfrm>
            <a:off x="304800" y="1417638"/>
            <a:ext cx="8534400" cy="4525963"/>
          </a:xfrm>
        </p:spPr>
        <p:txBody>
          <a:bodyPr>
            <a:normAutofit lnSpcReduction="10000"/>
          </a:bodyPr>
          <a:lstStyle/>
          <a:p>
            <a:r>
              <a:rPr lang="en-US" dirty="0" smtClean="0"/>
              <a:t>Hume and other philosophers posed and struggled with “the problem of induction”</a:t>
            </a:r>
          </a:p>
          <a:p>
            <a:pPr lvl="1"/>
            <a:r>
              <a:rPr lang="en-US" dirty="0" smtClean="0"/>
              <a:t>how can we justify making any generalization or inference about the properties of some class of things after observing some instances of the class?</a:t>
            </a:r>
          </a:p>
          <a:p>
            <a:pPr lvl="1"/>
            <a:endParaRPr lang="en-US" dirty="0" smtClean="0"/>
          </a:p>
          <a:p>
            <a:pPr lvl="1"/>
            <a:r>
              <a:rPr lang="en-US" dirty="0" smtClean="0">
                <a:solidFill>
                  <a:srgbClr val="FF0000"/>
                </a:solidFill>
              </a:rPr>
              <a:t>The same question arises with perception – there are  always a great many interpretations that are compatible with some set of sensory inputs</a:t>
            </a:r>
          </a:p>
          <a:p>
            <a:pPr lvl="1"/>
            <a:r>
              <a:rPr lang="en-US" dirty="0" smtClean="0">
                <a:solidFill>
                  <a:srgbClr val="FF0000"/>
                </a:solidFill>
              </a:rPr>
              <a:t>But somehow, we make sense of it!</a:t>
            </a:r>
            <a:endParaRPr lang="en-US" dirty="0">
              <a:solidFill>
                <a:srgbClr val="FF0000"/>
              </a:solidFill>
            </a:endParaRPr>
          </a:p>
        </p:txBody>
      </p:sp>
      <p:sp>
        <p:nvSpPr>
          <p:cNvPr id="4" name="TextBox 3"/>
          <p:cNvSpPr txBox="1"/>
          <p:nvPr/>
        </p:nvSpPr>
        <p:spPr>
          <a:xfrm>
            <a:off x="304800" y="152400"/>
            <a:ext cx="2362200" cy="523220"/>
          </a:xfrm>
          <a:prstGeom prst="rect">
            <a:avLst/>
          </a:prstGeom>
          <a:noFill/>
        </p:spPr>
        <p:txBody>
          <a:bodyPr wrap="square" rtlCol="0">
            <a:spAutoFit/>
          </a:bodyPr>
          <a:lstStyle/>
          <a:p>
            <a:r>
              <a:rPr lang="en-US" sz="2800" b="1" dirty="0" smtClean="0">
                <a:solidFill>
                  <a:srgbClr val="FF0000"/>
                </a:solidFill>
              </a:rPr>
              <a:t>FLASHBACK</a:t>
            </a:r>
            <a:endParaRPr lang="en-US" sz="2800" b="1" dirty="0">
              <a:solidFill>
                <a:srgbClr val="FF0000"/>
              </a:solidFill>
            </a:endParaRPr>
          </a:p>
        </p:txBody>
      </p:sp>
    </p:spTree>
    <p:extLst>
      <p:ext uri="{BB962C8B-B14F-4D97-AF65-F5344CB8AC3E}">
        <p14:creationId xmlns:p14="http://schemas.microsoft.com/office/powerpoint/2010/main" val="86076688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04800" y="788231"/>
            <a:ext cx="8589402" cy="1200329"/>
          </a:xfrm>
          <a:prstGeom prst="rect">
            <a:avLst/>
          </a:prstGeom>
          <a:noFill/>
        </p:spPr>
        <p:txBody>
          <a:bodyPr wrap="square" rtlCol="0">
            <a:spAutoFit/>
          </a:bodyPr>
          <a:lstStyle/>
          <a:p>
            <a:r>
              <a:rPr lang="en-US" sz="2400" dirty="0" smtClean="0"/>
              <a:t>Disruptive </a:t>
            </a:r>
            <a:r>
              <a:rPr lang="en-US" sz="2400" dirty="0"/>
              <a:t>coloration, colors and patterns that resemble backgrounds, countershading, shadow elimination, and </a:t>
            </a:r>
            <a:r>
              <a:rPr lang="en-US" sz="2400" dirty="0" smtClean="0">
                <a:solidFill>
                  <a:srgbClr val="FF0000"/>
                </a:solidFill>
              </a:rPr>
              <a:t>techniques </a:t>
            </a:r>
            <a:r>
              <a:rPr lang="en-US" sz="2400" dirty="0">
                <a:solidFill>
                  <a:srgbClr val="FF0000"/>
                </a:solidFill>
              </a:rPr>
              <a:t>that </a:t>
            </a:r>
            <a:r>
              <a:rPr lang="en-US" sz="2400" dirty="0" smtClean="0">
                <a:solidFill>
                  <a:srgbClr val="FF0000"/>
                </a:solidFill>
              </a:rPr>
              <a:t>disrupt edge detection prove </a:t>
            </a:r>
            <a:r>
              <a:rPr lang="en-US" sz="2400" dirty="0">
                <a:solidFill>
                  <a:srgbClr val="FF0000"/>
                </a:solidFill>
              </a:rPr>
              <a:t>the power of Gestalt processing</a:t>
            </a:r>
          </a:p>
        </p:txBody>
      </p:sp>
      <p:sp>
        <p:nvSpPr>
          <p:cNvPr id="2" name="Rectangle 1"/>
          <p:cNvSpPr/>
          <p:nvPr/>
        </p:nvSpPr>
        <p:spPr>
          <a:xfrm>
            <a:off x="2465253" y="129589"/>
            <a:ext cx="2966197" cy="715260"/>
          </a:xfrm>
          <a:prstGeom prst="rect">
            <a:avLst/>
          </a:prstGeom>
        </p:spPr>
        <p:txBody>
          <a:bodyPr wrap="none">
            <a:spAutoFit/>
          </a:bodyPr>
          <a:lstStyle/>
          <a:p>
            <a:pPr algn="ctr">
              <a:lnSpc>
                <a:spcPct val="92000"/>
              </a:lnSpc>
              <a:spcBef>
                <a:spcPct val="0"/>
              </a:spcBef>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400" b="1" dirty="0">
                <a:latin typeface="+mj-lt"/>
                <a:ea typeface="+mj-ea"/>
                <a:cs typeface="+mj-cs"/>
              </a:rPr>
              <a:t>Camouflage</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95800" y="3810000"/>
            <a:ext cx="3509996" cy="2864995"/>
          </a:xfrm>
          <a:prstGeom prst="rect">
            <a:avLst/>
          </a:prstGeom>
        </p:spPr>
      </p:pic>
      <p:pic>
        <p:nvPicPr>
          <p:cNvPr id="10" name="Picture 9"/>
          <p:cNvPicPr>
            <a:picLocks noChangeAspect="1"/>
          </p:cNvPicPr>
          <p:nvPr/>
        </p:nvPicPr>
        <p:blipFill>
          <a:blip r:embed="rId4"/>
          <a:stretch>
            <a:fillRect/>
          </a:stretch>
        </p:blipFill>
        <p:spPr>
          <a:xfrm>
            <a:off x="4527912" y="2007357"/>
            <a:ext cx="3445772" cy="1722886"/>
          </a:xfrm>
          <a:prstGeom prst="rect">
            <a:avLst/>
          </a:prstGeom>
        </p:spPr>
      </p:pic>
      <p:pic>
        <p:nvPicPr>
          <p:cNvPr id="11" name="Picture 10"/>
          <p:cNvPicPr>
            <a:picLocks noChangeAspect="1"/>
          </p:cNvPicPr>
          <p:nvPr/>
        </p:nvPicPr>
        <p:blipFill>
          <a:blip r:embed="rId5"/>
          <a:stretch>
            <a:fillRect/>
          </a:stretch>
        </p:blipFill>
        <p:spPr>
          <a:xfrm>
            <a:off x="381000" y="2038819"/>
            <a:ext cx="3505200" cy="4760440"/>
          </a:xfrm>
          <a:prstGeom prst="rect">
            <a:avLst/>
          </a:prstGeom>
        </p:spPr>
      </p:pic>
    </p:spTree>
    <p:extLst>
      <p:ext uri="{BB962C8B-B14F-4D97-AF65-F5344CB8AC3E}">
        <p14:creationId xmlns:p14="http://schemas.microsoft.com/office/powerpoint/2010/main" val="335852043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154585" y="3426764"/>
            <a:ext cx="3905250" cy="3124200"/>
          </a:xfrm>
          <a:prstGeom prst="rect">
            <a:avLst/>
          </a:prstGeom>
        </p:spPr>
      </p:pic>
      <p:pic>
        <p:nvPicPr>
          <p:cNvPr id="11" name="Picture 10"/>
          <p:cNvPicPr>
            <a:picLocks noChangeAspect="1"/>
          </p:cNvPicPr>
          <p:nvPr/>
        </p:nvPicPr>
        <p:blipFill>
          <a:blip r:embed="rId4"/>
          <a:stretch>
            <a:fillRect/>
          </a:stretch>
        </p:blipFill>
        <p:spPr>
          <a:xfrm rot="5400000">
            <a:off x="5060010" y="2769539"/>
            <a:ext cx="2814927" cy="4438650"/>
          </a:xfrm>
          <a:prstGeom prst="rect">
            <a:avLst/>
          </a:prstGeom>
        </p:spPr>
      </p:pic>
      <p:sp>
        <p:nvSpPr>
          <p:cNvPr id="12" name="Rectangle 11"/>
          <p:cNvSpPr/>
          <p:nvPr/>
        </p:nvSpPr>
        <p:spPr>
          <a:xfrm>
            <a:off x="4952999" y="990600"/>
            <a:ext cx="3733800" cy="1338187"/>
          </a:xfrm>
          <a:prstGeom prst="rect">
            <a:avLst/>
          </a:prstGeom>
        </p:spPr>
        <p:txBody>
          <a:bodyPr wrap="square">
            <a:spAutoFit/>
          </a:bodyPr>
          <a:lstStyle/>
          <a:p>
            <a:pPr algn="ctr">
              <a:lnSpc>
                <a:spcPct val="92000"/>
              </a:lnSpc>
              <a:spcBef>
                <a:spcPct val="0"/>
              </a:spcBef>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400" b="1" dirty="0">
                <a:latin typeface="+mj-lt"/>
                <a:ea typeface="+mj-ea"/>
                <a:cs typeface="+mj-cs"/>
              </a:rPr>
              <a:t>Animal Camouflage</a:t>
            </a:r>
          </a:p>
        </p:txBody>
      </p:sp>
      <p:pic>
        <p:nvPicPr>
          <p:cNvPr id="13" name="Picture 12"/>
          <p:cNvPicPr>
            <a:picLocks noChangeAspect="1"/>
          </p:cNvPicPr>
          <p:nvPr/>
        </p:nvPicPr>
        <p:blipFill>
          <a:blip r:embed="rId5"/>
          <a:stretch>
            <a:fillRect/>
          </a:stretch>
        </p:blipFill>
        <p:spPr>
          <a:xfrm>
            <a:off x="154585" y="308609"/>
            <a:ext cx="4786660" cy="3020314"/>
          </a:xfrm>
          <a:prstGeom prst="rect">
            <a:avLst/>
          </a:prstGeom>
        </p:spPr>
      </p:pic>
    </p:spTree>
    <p:extLst>
      <p:ext uri="{BB962C8B-B14F-4D97-AF65-F5344CB8AC3E}">
        <p14:creationId xmlns:p14="http://schemas.microsoft.com/office/powerpoint/2010/main" val="98914358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5399" y="4191000"/>
            <a:ext cx="3697553" cy="2465035"/>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752" y="76200"/>
            <a:ext cx="4624283" cy="3082856"/>
          </a:xfrm>
          <a:prstGeom prst="rect">
            <a:avLst/>
          </a:prstGeom>
        </p:spPr>
      </p:pic>
      <p:pic>
        <p:nvPicPr>
          <p:cNvPr id="7" name="Picture 6"/>
          <p:cNvPicPr>
            <a:picLocks noChangeAspect="1"/>
          </p:cNvPicPr>
          <p:nvPr/>
        </p:nvPicPr>
        <p:blipFill>
          <a:blip r:embed="rId5"/>
          <a:stretch>
            <a:fillRect/>
          </a:stretch>
        </p:blipFill>
        <p:spPr>
          <a:xfrm rot="5400000">
            <a:off x="5548766" y="775834"/>
            <a:ext cx="2863093" cy="3749826"/>
          </a:xfrm>
          <a:prstGeom prst="rect">
            <a:avLst/>
          </a:prstGeom>
        </p:spPr>
      </p:pic>
      <p:sp>
        <p:nvSpPr>
          <p:cNvPr id="12" name="Rectangle 11"/>
          <p:cNvSpPr/>
          <p:nvPr/>
        </p:nvSpPr>
        <p:spPr>
          <a:xfrm>
            <a:off x="4969396" y="0"/>
            <a:ext cx="3733800" cy="1338187"/>
          </a:xfrm>
          <a:prstGeom prst="rect">
            <a:avLst/>
          </a:prstGeom>
        </p:spPr>
        <p:txBody>
          <a:bodyPr wrap="square">
            <a:spAutoFit/>
          </a:bodyPr>
          <a:lstStyle/>
          <a:p>
            <a:pPr algn="ctr">
              <a:lnSpc>
                <a:spcPct val="92000"/>
              </a:lnSpc>
              <a:spcBef>
                <a:spcPct val="0"/>
              </a:spcBef>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400" b="1" dirty="0" smtClean="0">
                <a:latin typeface="+mj-lt"/>
                <a:ea typeface="+mj-ea"/>
                <a:cs typeface="+mj-cs"/>
              </a:rPr>
              <a:t>Underwater  </a:t>
            </a:r>
            <a:r>
              <a:rPr lang="en-US" sz="4400" b="1" dirty="0">
                <a:latin typeface="+mj-lt"/>
                <a:ea typeface="+mj-ea"/>
                <a:cs typeface="+mj-cs"/>
              </a:rPr>
              <a:t>Camouflage</a:t>
            </a:r>
          </a:p>
        </p:txBody>
      </p:sp>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397" y="3429000"/>
            <a:ext cx="4719638" cy="3146425"/>
          </a:xfrm>
          <a:prstGeom prst="rect">
            <a:avLst/>
          </a:prstGeom>
        </p:spPr>
      </p:pic>
    </p:spTree>
    <p:extLst>
      <p:ext uri="{BB962C8B-B14F-4D97-AF65-F5344CB8AC3E}">
        <p14:creationId xmlns:p14="http://schemas.microsoft.com/office/powerpoint/2010/main" val="214509579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4503912" y="3581401"/>
            <a:ext cx="4517080" cy="3089858"/>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94" y="393071"/>
            <a:ext cx="4325293" cy="2883529"/>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72000" y="533400"/>
            <a:ext cx="4280598" cy="2846953"/>
          </a:xfrm>
          <a:prstGeom prst="rect">
            <a:avLst/>
          </a:prstGeom>
        </p:spPr>
      </p:pic>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200" y="3581400"/>
            <a:ext cx="4241799" cy="3181349"/>
          </a:xfrm>
          <a:prstGeom prst="rect">
            <a:avLst/>
          </a:prstGeom>
        </p:spPr>
      </p:pic>
    </p:spTree>
    <p:extLst>
      <p:ext uri="{BB962C8B-B14F-4D97-AF65-F5344CB8AC3E}">
        <p14:creationId xmlns:p14="http://schemas.microsoft.com/office/powerpoint/2010/main" val="77799129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98" y="990599"/>
            <a:ext cx="4053630" cy="902817"/>
          </a:xfrm>
        </p:spPr>
        <p:txBody>
          <a:bodyPr>
            <a:no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b="1" dirty="0"/>
              <a:t>Trompe l'oeil (“trick of </a:t>
            </a:r>
            <a:r>
              <a:rPr lang="en-US" b="1" dirty="0" smtClean="0"/>
              <a:t/>
            </a:r>
            <a:br>
              <a:rPr lang="en-US" b="1" dirty="0" smtClean="0"/>
            </a:br>
            <a:r>
              <a:rPr lang="en-US" b="1" dirty="0" smtClean="0"/>
              <a:t>the </a:t>
            </a:r>
            <a:r>
              <a:rPr lang="en-US" b="1" dirty="0"/>
              <a:t>eye”)</a:t>
            </a:r>
            <a:br>
              <a:rPr lang="en-US" b="1" dirty="0"/>
            </a:br>
            <a:endParaRPr lang="en-US" b="1" dirty="0"/>
          </a:p>
        </p:txBody>
      </p:sp>
      <p:pic>
        <p:nvPicPr>
          <p:cNvPr id="6" name="Picture 5"/>
          <p:cNvPicPr>
            <a:picLocks noChangeAspect="1"/>
          </p:cNvPicPr>
          <p:nvPr/>
        </p:nvPicPr>
        <p:blipFill>
          <a:blip r:embed="rId3"/>
          <a:stretch>
            <a:fillRect/>
          </a:stretch>
        </p:blipFill>
        <p:spPr>
          <a:xfrm>
            <a:off x="2079979" y="4659012"/>
            <a:ext cx="3200400" cy="1905469"/>
          </a:xfrm>
          <a:prstGeom prst="rect">
            <a:avLst/>
          </a:prstGeom>
        </p:spPr>
      </p:pic>
      <p:pic>
        <p:nvPicPr>
          <p:cNvPr id="7" name="Picture 6"/>
          <p:cNvPicPr>
            <a:picLocks noChangeAspect="1"/>
          </p:cNvPicPr>
          <p:nvPr/>
        </p:nvPicPr>
        <p:blipFill>
          <a:blip r:embed="rId4"/>
          <a:stretch>
            <a:fillRect/>
          </a:stretch>
        </p:blipFill>
        <p:spPr>
          <a:xfrm>
            <a:off x="5410199" y="4312293"/>
            <a:ext cx="3485724" cy="2267349"/>
          </a:xfrm>
          <a:prstGeom prst="rect">
            <a:avLst/>
          </a:prstGeom>
        </p:spPr>
      </p:pic>
      <p:pic>
        <p:nvPicPr>
          <p:cNvPr id="10" name="Picture 9"/>
          <p:cNvPicPr>
            <a:picLocks noChangeAspect="1"/>
          </p:cNvPicPr>
          <p:nvPr/>
        </p:nvPicPr>
        <p:blipFill>
          <a:blip r:embed="rId5"/>
          <a:stretch>
            <a:fillRect/>
          </a:stretch>
        </p:blipFill>
        <p:spPr>
          <a:xfrm>
            <a:off x="-19291" y="4659012"/>
            <a:ext cx="2035102" cy="2045646"/>
          </a:xfrm>
          <a:prstGeom prst="rect">
            <a:avLst/>
          </a:prstGeom>
        </p:spPr>
      </p:pic>
      <p:pic>
        <p:nvPicPr>
          <p:cNvPr id="12" name="Picture 11"/>
          <p:cNvPicPr>
            <a:picLocks noChangeAspect="1"/>
          </p:cNvPicPr>
          <p:nvPr/>
        </p:nvPicPr>
        <p:blipFill>
          <a:blip r:embed="rId6"/>
          <a:stretch>
            <a:fillRect/>
          </a:stretch>
        </p:blipFill>
        <p:spPr>
          <a:xfrm>
            <a:off x="304800" y="2122294"/>
            <a:ext cx="2998837" cy="2307840"/>
          </a:xfrm>
          <a:prstGeom prst="rect">
            <a:avLst/>
          </a:prstGeom>
        </p:spPr>
      </p:pic>
      <p:sp>
        <p:nvSpPr>
          <p:cNvPr id="13" name="Rectangle 12"/>
          <p:cNvSpPr/>
          <p:nvPr/>
        </p:nvSpPr>
        <p:spPr>
          <a:xfrm>
            <a:off x="5525981" y="4026270"/>
            <a:ext cx="3254161" cy="369332"/>
          </a:xfrm>
          <a:prstGeom prst="rect">
            <a:avLst/>
          </a:prstGeom>
        </p:spPr>
        <p:txBody>
          <a:bodyPr wrap="none">
            <a:spAutoFit/>
          </a:bodyPr>
          <a:lstStyle/>
          <a:p>
            <a:r>
              <a:rPr lang="en-US" dirty="0"/>
              <a:t>http://www.metanamorph.com/</a:t>
            </a:r>
          </a:p>
        </p:txBody>
      </p:sp>
      <p:pic>
        <p:nvPicPr>
          <p:cNvPr id="14" name="Picture 13"/>
          <p:cNvPicPr>
            <a:picLocks noChangeAspect="1"/>
          </p:cNvPicPr>
          <p:nvPr/>
        </p:nvPicPr>
        <p:blipFill>
          <a:blip r:embed="rId7"/>
          <a:stretch>
            <a:fillRect/>
          </a:stretch>
        </p:blipFill>
        <p:spPr>
          <a:xfrm>
            <a:off x="4314839" y="750417"/>
            <a:ext cx="4578908" cy="3264419"/>
          </a:xfrm>
          <a:prstGeom prst="rect">
            <a:avLst/>
          </a:prstGeom>
        </p:spPr>
      </p:pic>
      <p:sp>
        <p:nvSpPr>
          <p:cNvPr id="15" name="Rectangle 14"/>
          <p:cNvSpPr/>
          <p:nvPr/>
        </p:nvSpPr>
        <p:spPr>
          <a:xfrm>
            <a:off x="4565469" y="92652"/>
            <a:ext cx="4572000" cy="646331"/>
          </a:xfrm>
          <a:prstGeom prst="rect">
            <a:avLst/>
          </a:prstGeom>
        </p:spPr>
        <p:txBody>
          <a:bodyPr>
            <a:spAutoFit/>
          </a:bodyPr>
          <a:lstStyle/>
          <a:p>
            <a:r>
              <a:rPr lang="en-US" dirty="0"/>
              <a:t>https://www.musee-magritte-museum.be/en/about-the-museum/origin</a:t>
            </a:r>
          </a:p>
        </p:txBody>
      </p:sp>
    </p:spTree>
    <p:extLst>
      <p:ext uri="{BB962C8B-B14F-4D97-AF65-F5344CB8AC3E}">
        <p14:creationId xmlns:p14="http://schemas.microsoft.com/office/powerpoint/2010/main" val="218003979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 y="762000"/>
            <a:ext cx="5029200" cy="1143000"/>
          </a:xfrm>
        </p:spPr>
        <p:txBody>
          <a:bodyPr>
            <a:normAutofit fontScale="90000"/>
          </a:bodyPr>
          <a:lstStyle/>
          <a:p>
            <a:r>
              <a:rPr lang="en-US" b="1" i="1" dirty="0" smtClean="0"/>
              <a:t>L’empire </a:t>
            </a:r>
            <a:r>
              <a:rPr lang="en-US" b="1" i="1" dirty="0"/>
              <a:t>des </a:t>
            </a:r>
            <a:r>
              <a:rPr lang="en-US" b="1" i="1" dirty="0" smtClean="0"/>
              <a:t>lumières</a:t>
            </a:r>
            <a:br>
              <a:rPr lang="en-US" b="1" i="1" dirty="0" smtClean="0"/>
            </a:br>
            <a:r>
              <a:rPr lang="en-US" b="1" i="1" dirty="0" smtClean="0"/>
              <a:t/>
            </a:r>
            <a:br>
              <a:rPr lang="en-US" b="1" i="1" dirty="0" smtClean="0"/>
            </a:br>
            <a:r>
              <a:rPr lang="en-US" b="1" dirty="0" smtClean="0"/>
              <a:t>Daytime or</a:t>
            </a:r>
            <a:br>
              <a:rPr lang="en-US" b="1" dirty="0" smtClean="0"/>
            </a:br>
            <a:r>
              <a:rPr lang="en-US" b="1" dirty="0" smtClean="0"/>
              <a:t> Nighttime?</a:t>
            </a:r>
            <a:endParaRPr lang="en-US" b="1" dirty="0"/>
          </a:p>
        </p:txBody>
      </p:sp>
      <p:pic>
        <p:nvPicPr>
          <p:cNvPr id="3" name="Picture 2"/>
          <p:cNvPicPr>
            <a:picLocks noChangeAspect="1"/>
          </p:cNvPicPr>
          <p:nvPr/>
        </p:nvPicPr>
        <p:blipFill>
          <a:blip r:embed="rId3"/>
          <a:stretch>
            <a:fillRect/>
          </a:stretch>
        </p:blipFill>
        <p:spPr>
          <a:xfrm>
            <a:off x="4800228" y="228600"/>
            <a:ext cx="3952725" cy="5943600"/>
          </a:xfrm>
          <a:prstGeom prst="rect">
            <a:avLst/>
          </a:prstGeom>
        </p:spPr>
      </p:pic>
      <p:sp>
        <p:nvSpPr>
          <p:cNvPr id="4" name="TextBox 3"/>
          <p:cNvSpPr txBox="1"/>
          <p:nvPr/>
        </p:nvSpPr>
        <p:spPr>
          <a:xfrm>
            <a:off x="266700" y="2743200"/>
            <a:ext cx="4114800" cy="3970318"/>
          </a:xfrm>
          <a:prstGeom prst="rect">
            <a:avLst/>
          </a:prstGeom>
          <a:noFill/>
        </p:spPr>
        <p:txBody>
          <a:bodyPr wrap="square" rtlCol="0">
            <a:spAutoFit/>
          </a:bodyPr>
          <a:lstStyle/>
          <a:p>
            <a:r>
              <a:rPr lang="en-US" sz="2800" dirty="0" smtClean="0"/>
              <a:t>Because the tree and other objects in the lower half of the painting are black or nearly black colors, with bright colors next to them, we perceive the bottom  of the scene as nighttime and the top as daytime</a:t>
            </a:r>
          </a:p>
          <a:p>
            <a:endParaRPr lang="en-US" sz="2800" dirty="0"/>
          </a:p>
        </p:txBody>
      </p:sp>
      <p:sp>
        <p:nvSpPr>
          <p:cNvPr id="5" name="TextBox 4"/>
          <p:cNvSpPr txBox="1"/>
          <p:nvPr/>
        </p:nvSpPr>
        <p:spPr>
          <a:xfrm>
            <a:off x="5247381" y="6172200"/>
            <a:ext cx="4267200" cy="800219"/>
          </a:xfrm>
          <a:prstGeom prst="rect">
            <a:avLst/>
          </a:prstGeom>
          <a:noFill/>
        </p:spPr>
        <p:txBody>
          <a:bodyPr wrap="square" rtlCol="0">
            <a:spAutoFit/>
          </a:bodyPr>
          <a:lstStyle/>
          <a:p>
            <a:pPr lvl="0"/>
            <a:r>
              <a:rPr lang="en-US" sz="2800" dirty="0">
                <a:solidFill>
                  <a:prstClr val="black"/>
                </a:solidFill>
              </a:rPr>
              <a:t>René Magritte, 1954</a:t>
            </a:r>
          </a:p>
          <a:p>
            <a:endParaRPr lang="en-US" dirty="0"/>
          </a:p>
        </p:txBody>
      </p:sp>
    </p:spTree>
    <p:extLst>
      <p:ext uri="{BB962C8B-B14F-4D97-AF65-F5344CB8AC3E}">
        <p14:creationId xmlns:p14="http://schemas.microsoft.com/office/powerpoint/2010/main" val="123542317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00" y="6172200"/>
            <a:ext cx="8839200" cy="523220"/>
          </a:xfrm>
          <a:prstGeom prst="rect">
            <a:avLst/>
          </a:prstGeom>
          <a:noFill/>
        </p:spPr>
        <p:txBody>
          <a:bodyPr wrap="square" rtlCol="0">
            <a:spAutoFit/>
          </a:bodyPr>
          <a:lstStyle/>
          <a:p>
            <a:r>
              <a:rPr lang="en-US" sz="2800" dirty="0" smtClean="0"/>
              <a:t>Mantegna, Painted Ceiling in Mantua Palace (1465-74)</a:t>
            </a:r>
            <a:endParaRPr lang="en-US" sz="2800"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1581737" y="-514937"/>
            <a:ext cx="5828126" cy="7315200"/>
          </a:xfrm>
          <a:prstGeom prst="rect">
            <a:avLst/>
          </a:prstGeom>
        </p:spPr>
      </p:pic>
    </p:spTree>
    <p:extLst>
      <p:ext uri="{BB962C8B-B14F-4D97-AF65-F5344CB8AC3E}">
        <p14:creationId xmlns:p14="http://schemas.microsoft.com/office/powerpoint/2010/main" val="105850483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Visual Perspective and Illusions</a:t>
            </a:r>
          </a:p>
        </p:txBody>
      </p:sp>
      <p:sp>
        <p:nvSpPr>
          <p:cNvPr id="3" name="Content Placeholder 2"/>
          <p:cNvSpPr>
            <a:spLocks noGrp="1"/>
          </p:cNvSpPr>
          <p:nvPr>
            <p:ph idx="1"/>
          </p:nvPr>
        </p:nvSpPr>
        <p:spPr>
          <a:xfrm>
            <a:off x="432816" y="1426782"/>
            <a:ext cx="8229600" cy="4525963"/>
          </a:xfrm>
        </p:spPr>
        <p:txBody>
          <a:bodyPr/>
          <a:lstStyle/>
          <a:p>
            <a:r>
              <a:rPr lang="en-US" dirty="0" smtClean="0"/>
              <a:t>Some related constraints used by the visual system in constructing a 3D world are:</a:t>
            </a:r>
          </a:p>
          <a:p>
            <a:pPr lvl="1"/>
            <a:r>
              <a:rPr lang="en-US" dirty="0" smtClean="0"/>
              <a:t>Objects are smaller when they are further away</a:t>
            </a:r>
          </a:p>
          <a:p>
            <a:pPr lvl="1"/>
            <a:r>
              <a:rPr lang="en-US" dirty="0" smtClean="0"/>
              <a:t>An object's </a:t>
            </a:r>
            <a:r>
              <a:rPr lang="en-US" dirty="0"/>
              <a:t>dimensions along the line of sight appear shorter than its dimensions across the line of </a:t>
            </a:r>
            <a:r>
              <a:rPr lang="en-US" dirty="0" smtClean="0"/>
              <a:t>sight</a:t>
            </a:r>
          </a:p>
          <a:p>
            <a:pPr lvl="1"/>
            <a:r>
              <a:rPr lang="en-US" dirty="0" smtClean="0"/>
              <a:t>Interpretations of separate parts of the visual input are preserved even if they are inconsistent when combined</a:t>
            </a:r>
            <a:endParaRPr lang="en-US" dirty="0"/>
          </a:p>
        </p:txBody>
      </p:sp>
    </p:spTree>
    <p:extLst>
      <p:ext uri="{BB962C8B-B14F-4D97-AF65-F5344CB8AC3E}">
        <p14:creationId xmlns:p14="http://schemas.microsoft.com/office/powerpoint/2010/main" val="321817013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0" y="381000"/>
            <a:ext cx="5105400" cy="6153691"/>
          </a:xfrm>
          <a:prstGeom prst="rect">
            <a:avLst/>
          </a:prstGeom>
        </p:spPr>
      </p:pic>
    </p:spTree>
    <p:extLst>
      <p:ext uri="{BB962C8B-B14F-4D97-AF65-F5344CB8AC3E}">
        <p14:creationId xmlns:p14="http://schemas.microsoft.com/office/powerpoint/2010/main" val="89731440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1797249" y="-806648"/>
            <a:ext cx="5320903" cy="8305800"/>
          </a:xfrm>
          <a:prstGeom prst="rect">
            <a:avLst/>
          </a:prstGeom>
        </p:spPr>
      </p:pic>
    </p:spTree>
    <p:extLst>
      <p:ext uri="{BB962C8B-B14F-4D97-AF65-F5344CB8AC3E}">
        <p14:creationId xmlns:p14="http://schemas.microsoft.com/office/powerpoint/2010/main" val="22233361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ublinCore.JPG"/>
          <p:cNvPicPr>
            <a:picLocks noChangeAspect="1"/>
          </p:cNvPicPr>
          <p:nvPr/>
        </p:nvPicPr>
        <p:blipFill>
          <a:blip r:embed="rId3" cstate="print"/>
          <a:stretch>
            <a:fillRect/>
          </a:stretch>
        </p:blipFill>
        <p:spPr>
          <a:xfrm>
            <a:off x="228600" y="-152400"/>
            <a:ext cx="8686800" cy="4069195"/>
          </a:xfrm>
          <a:prstGeom prst="rect">
            <a:avLst/>
          </a:prstGeom>
        </p:spPr>
      </p:pic>
      <p:sp>
        <p:nvSpPr>
          <p:cNvPr id="4" name="Rectangle 3"/>
          <p:cNvSpPr/>
          <p:nvPr/>
        </p:nvSpPr>
        <p:spPr>
          <a:xfrm>
            <a:off x="152400" y="3325238"/>
            <a:ext cx="8412480" cy="3189271"/>
          </a:xfrm>
          <a:prstGeom prst="rect">
            <a:avLst/>
          </a:prstGeom>
        </p:spPr>
        <p:txBody>
          <a:bodyPr wrap="square">
            <a:spAutoFit/>
          </a:bodyPr>
          <a:lstStyle/>
          <a:p>
            <a:pPr marL="342900" lvl="0" indent="-342900" eaLnBrk="0" fontAlgn="base" hangingPunct="0">
              <a:lnSpc>
                <a:spcPct val="93000"/>
              </a:lnSpc>
              <a:spcBef>
                <a:spcPts val="1800"/>
              </a:spcBef>
              <a:spcAft>
                <a:spcPct val="0"/>
              </a:spcAft>
              <a:buFont typeface="Arial" pitchFamily="34" charset="0"/>
              <a:buChar char="•"/>
            </a:pPr>
            <a:r>
              <a:rPr lang="en-US" sz="2400" dirty="0" smtClean="0">
                <a:solidFill>
                  <a:prstClr val="black"/>
                </a:solidFill>
                <a:latin typeface="UC Berkeley OS Sign"/>
                <a:cs typeface="Arial" pitchFamily="34" charset="0"/>
                <a:sym typeface="Arial" pitchFamily="34" charset="0"/>
              </a:rPr>
              <a:t>An infinite number of different “sensory signals“ can be produced by the same object </a:t>
            </a:r>
          </a:p>
          <a:p>
            <a:pPr marL="342900" lvl="0" indent="-342900" eaLnBrk="0" fontAlgn="base" hangingPunct="0">
              <a:lnSpc>
                <a:spcPct val="93000"/>
              </a:lnSpc>
              <a:spcBef>
                <a:spcPts val="1800"/>
              </a:spcBef>
              <a:spcAft>
                <a:spcPct val="0"/>
              </a:spcAft>
              <a:buFont typeface="Arial" pitchFamily="34" charset="0"/>
              <a:buChar char="•"/>
            </a:pPr>
            <a:r>
              <a:rPr lang="en-US" sz="2400" dirty="0" smtClean="0">
                <a:solidFill>
                  <a:prstClr val="black"/>
                </a:solidFill>
                <a:latin typeface="UC Berkeley OS Sign"/>
                <a:cs typeface="Arial" pitchFamily="34" charset="0"/>
                <a:sym typeface="Arial" pitchFamily="34" charset="0"/>
              </a:rPr>
              <a:t>…</a:t>
            </a:r>
            <a:r>
              <a:rPr lang="en-US" sz="2400" dirty="0">
                <a:solidFill>
                  <a:prstClr val="black"/>
                </a:solidFill>
                <a:latin typeface="UC Berkeley OS Sign"/>
                <a:cs typeface="Arial" pitchFamily="34" charset="0"/>
                <a:sym typeface="Arial" pitchFamily="34" charset="0"/>
              </a:rPr>
              <a:t>And different objects can produce similar signals</a:t>
            </a:r>
          </a:p>
          <a:p>
            <a:pPr marL="342900" lvl="0" indent="-342900" eaLnBrk="0" fontAlgn="base" hangingPunct="0">
              <a:lnSpc>
                <a:spcPct val="93000"/>
              </a:lnSpc>
              <a:spcBef>
                <a:spcPts val="1800"/>
              </a:spcBef>
              <a:spcAft>
                <a:spcPct val="0"/>
              </a:spcAft>
              <a:buFont typeface="Arial" pitchFamily="34" charset="0"/>
              <a:buChar char="•"/>
            </a:pPr>
            <a:r>
              <a:rPr lang="en-US" sz="2400" dirty="0">
                <a:solidFill>
                  <a:prstClr val="black"/>
                </a:solidFill>
                <a:latin typeface="UC Berkeley OS Sign"/>
                <a:cs typeface="Arial" pitchFamily="34" charset="0"/>
                <a:sym typeface="Arial" pitchFamily="34" charset="0"/>
              </a:rPr>
              <a:t>Human perceptual machinery excels at recognizing when different "signal patterns" are the same object or when similar patterns are different </a:t>
            </a:r>
            <a:r>
              <a:rPr lang="en-US" sz="2400" dirty="0" smtClean="0">
                <a:solidFill>
                  <a:prstClr val="black"/>
                </a:solidFill>
                <a:latin typeface="UC Berkeley OS Sign"/>
                <a:cs typeface="Arial" pitchFamily="34" charset="0"/>
                <a:sym typeface="Arial" pitchFamily="34" charset="0"/>
              </a:rPr>
              <a:t>ones</a:t>
            </a:r>
          </a:p>
          <a:p>
            <a:pPr marL="342900" lvl="0" indent="-342900" eaLnBrk="0" fontAlgn="base" hangingPunct="0">
              <a:lnSpc>
                <a:spcPct val="93000"/>
              </a:lnSpc>
              <a:spcBef>
                <a:spcPts val="1800"/>
              </a:spcBef>
              <a:spcAft>
                <a:spcPct val="0"/>
              </a:spcAft>
              <a:buFont typeface="Arial" pitchFamily="34" charset="0"/>
              <a:buChar char="•"/>
            </a:pPr>
            <a:r>
              <a:rPr lang="en-US" sz="2400" dirty="0" smtClean="0">
                <a:solidFill>
                  <a:prstClr val="black"/>
                </a:solidFill>
                <a:latin typeface="UC Berkeley OS Sign"/>
                <a:cs typeface="Arial" pitchFamily="34" charset="0"/>
                <a:sym typeface="Arial" pitchFamily="34" charset="0"/>
              </a:rPr>
              <a:t>And we do it automatically or sub-consciously</a:t>
            </a:r>
          </a:p>
        </p:txBody>
      </p:sp>
    </p:spTree>
    <p:extLst>
      <p:ext uri="{BB962C8B-B14F-4D97-AF65-F5344CB8AC3E}">
        <p14:creationId xmlns:p14="http://schemas.microsoft.com/office/powerpoint/2010/main" val="250507384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1415" y="279132"/>
            <a:ext cx="8116785" cy="6578868"/>
          </a:xfrm>
          <a:prstGeom prst="rect">
            <a:avLst/>
          </a:prstGeom>
        </p:spPr>
      </p:pic>
    </p:spTree>
    <p:extLst>
      <p:ext uri="{BB962C8B-B14F-4D97-AF65-F5344CB8AC3E}">
        <p14:creationId xmlns:p14="http://schemas.microsoft.com/office/powerpoint/2010/main" val="150315736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marL="257166" indent="-160729">
              <a:spcAft>
                <a:spcPts val="1266"/>
              </a:spcAft>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b="1" dirty="0" smtClean="0"/>
              <a:t>Affordances</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1"/>
          <p:cNvSpPr>
            <a:spLocks noGrp="1" noChangeArrowheads="1"/>
          </p:cNvSpPr>
          <p:nvPr>
            <p:ph type="title"/>
          </p:nvPr>
        </p:nvSpPr>
        <p:spPr>
          <a:xfrm>
            <a:off x="1410891" y="857250"/>
            <a:ext cx="6601271" cy="892969"/>
          </a:xfrm>
        </p:spPr>
        <p:txBody>
          <a:bodyPr>
            <a:noAutofit/>
          </a:bodyPr>
          <a:lstStyle/>
          <a:p>
            <a:pPr>
              <a:lnSpc>
                <a:spcPct val="92000"/>
              </a:lnSpc>
              <a:buClr>
                <a:srgbClr val="002955"/>
              </a:buClr>
              <a:buSzPct val="44000"/>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altLang="en-US" sz="3600" b="1" dirty="0">
                <a:sym typeface="UC Berkeley OS Sign"/>
              </a:rPr>
              <a:t>Value Creation: Affordances vs. Designed Interactions</a:t>
            </a:r>
          </a:p>
        </p:txBody>
      </p:sp>
      <p:sp>
        <p:nvSpPr>
          <p:cNvPr id="4098" name="Rectangle 2"/>
          <p:cNvSpPr>
            <a:spLocks noGrp="1" noChangeArrowheads="1"/>
          </p:cNvSpPr>
          <p:nvPr>
            <p:ph idx="1"/>
          </p:nvPr>
        </p:nvSpPr>
        <p:spPr>
          <a:xfrm>
            <a:off x="838200" y="1981200"/>
            <a:ext cx="7480846" cy="4267200"/>
          </a:xfrm>
        </p:spPr>
        <p:txBody>
          <a:bodyPr>
            <a:normAutofit lnSpcReduction="10000"/>
          </a:bodyPr>
          <a:lstStyle/>
          <a:p>
            <a:pPr marL="160721" indent="-160721">
              <a:lnSpc>
                <a:spcPct val="92000"/>
              </a:lnSpc>
              <a:spcBef>
                <a:spcPts val="1266"/>
              </a:spcBef>
              <a:buClr>
                <a:srgbClr val="002955"/>
              </a:buClr>
              <a:buSzPct val="44000"/>
              <a:buFont typeface="Wingdings" pitchFamily="2" charset="2"/>
              <a:buChar char="l"/>
              <a:tabLst>
                <a:tab pos="660739" algn="l"/>
                <a:tab pos="1312550" algn="l"/>
                <a:tab pos="1973290" algn="l"/>
                <a:tab pos="2625100" algn="l"/>
                <a:tab pos="3285840" algn="l"/>
                <a:tab pos="3946580" algn="l"/>
                <a:tab pos="4598391" algn="l"/>
                <a:tab pos="5241272" algn="l"/>
                <a:tab pos="5910941" algn="l"/>
                <a:tab pos="6562751" algn="l"/>
                <a:tab pos="7232420" algn="l"/>
                <a:tab pos="7875301" algn="l"/>
              </a:tabLst>
              <a:defRPr/>
            </a:pPr>
            <a:r>
              <a:rPr lang="en-US" dirty="0">
                <a:solidFill>
                  <a:srgbClr val="000000"/>
                </a:solidFill>
                <a:sym typeface="UC Berkeley OS Sign"/>
              </a:rPr>
              <a:t>For physical resources, many potential interactions are inherent in their affordances</a:t>
            </a:r>
            <a:r>
              <a:rPr lang="en-US" dirty="0">
                <a:solidFill>
                  <a:srgbClr val="000000"/>
                </a:solidFill>
              </a:rPr>
              <a:t> – perceptible and actionable properties that determine what can be done with them</a:t>
            </a:r>
            <a:endParaRPr lang="en-US" dirty="0">
              <a:solidFill>
                <a:srgbClr val="000000"/>
              </a:solidFill>
              <a:sym typeface="UC Berkeley OS Sign"/>
            </a:endParaRPr>
          </a:p>
          <a:p>
            <a:pPr marL="160721" indent="-160721">
              <a:lnSpc>
                <a:spcPct val="92000"/>
              </a:lnSpc>
              <a:spcBef>
                <a:spcPts val="1266"/>
              </a:spcBef>
              <a:buClr>
                <a:srgbClr val="002955"/>
              </a:buClr>
              <a:buSzPct val="44000"/>
              <a:buFont typeface="Wingdings" pitchFamily="2" charset="2"/>
              <a:buChar char="l"/>
              <a:tabLst>
                <a:tab pos="660739" algn="l"/>
                <a:tab pos="1312550" algn="l"/>
                <a:tab pos="1973290" algn="l"/>
                <a:tab pos="2625100" algn="l"/>
                <a:tab pos="3285840" algn="l"/>
                <a:tab pos="3946580" algn="l"/>
                <a:tab pos="4598391" algn="l"/>
                <a:tab pos="5241272" algn="l"/>
                <a:tab pos="5910941" algn="l"/>
                <a:tab pos="6562751" algn="l"/>
                <a:tab pos="7232420" algn="l"/>
                <a:tab pos="7875301" algn="l"/>
              </a:tabLst>
              <a:defRPr/>
            </a:pPr>
            <a:r>
              <a:rPr lang="en-US" dirty="0">
                <a:solidFill>
                  <a:srgbClr val="000000"/>
                </a:solidFill>
                <a:sym typeface="UC Berkeley OS Sign"/>
              </a:rPr>
              <a:t>Digital resources require “designed interactions” made possible by intentional acts of description, arrangement, or technological mediation</a:t>
            </a:r>
          </a:p>
          <a:p>
            <a:pPr marL="482186" indent="-482186">
              <a:lnSpc>
                <a:spcPct val="92000"/>
              </a:lnSpc>
              <a:buClr>
                <a:srgbClr val="002955"/>
              </a:buClr>
              <a:buSzPct val="44000"/>
              <a:tabLst>
                <a:tab pos="495555" algn="l"/>
                <a:tab pos="984412" algn="l"/>
                <a:tab pos="1479967" algn="l"/>
                <a:tab pos="1968826" algn="l"/>
                <a:tab pos="2464380" algn="l"/>
                <a:tab pos="2959936" algn="l"/>
                <a:tab pos="3448793" algn="l"/>
                <a:tab pos="3930954" algn="l"/>
                <a:tab pos="4433205" algn="l"/>
                <a:tab pos="4922063" algn="l"/>
                <a:tab pos="5424315" algn="l"/>
                <a:tab pos="5906476" algn="l"/>
              </a:tabLst>
              <a:defRPr/>
            </a:pPr>
            <a:endParaRPr lang="en-US" sz="3797" b="1" i="1" dirty="0">
              <a:solidFill>
                <a:srgbClr val="FF0000"/>
              </a:solidFill>
              <a:sym typeface="UC Berkeley OS Sign"/>
            </a:endParaRPr>
          </a:p>
          <a:p>
            <a:pPr marL="120541" indent="-120541">
              <a:lnSpc>
                <a:spcPct val="92000"/>
              </a:lnSpc>
              <a:buClr>
                <a:srgbClr val="002955"/>
              </a:buClr>
              <a:buSzPct val="44000"/>
              <a:buFont typeface="Wingdings" pitchFamily="2" charset="2"/>
              <a:buChar char="l"/>
              <a:tabLst>
                <a:tab pos="495555" algn="l"/>
                <a:tab pos="984412" algn="l"/>
                <a:tab pos="1479967" algn="l"/>
                <a:tab pos="1968826" algn="l"/>
                <a:tab pos="2464380" algn="l"/>
                <a:tab pos="2959936" algn="l"/>
                <a:tab pos="3448793" algn="l"/>
                <a:tab pos="3930954" algn="l"/>
                <a:tab pos="4433205" algn="l"/>
                <a:tab pos="4922063" algn="l"/>
                <a:tab pos="5424315" algn="l"/>
                <a:tab pos="5906476" algn="l"/>
              </a:tabLst>
              <a:defRPr/>
            </a:pPr>
            <a:endParaRPr lang="en-US" sz="2812" dirty="0"/>
          </a:p>
        </p:txBody>
      </p:sp>
      <p:pic>
        <p:nvPicPr>
          <p:cNvPr id="4" name="Picture 3"/>
          <p:cNvPicPr>
            <a:picLocks noChangeAspect="1"/>
          </p:cNvPicPr>
          <p:nvPr/>
        </p:nvPicPr>
        <p:blipFill>
          <a:blip r:embed="rId3"/>
          <a:stretch>
            <a:fillRect/>
          </a:stretch>
        </p:blipFill>
        <p:spPr>
          <a:xfrm>
            <a:off x="152400" y="0"/>
            <a:ext cx="865707" cy="865707"/>
          </a:xfrm>
          <a:prstGeom prst="rect">
            <a:avLst/>
          </a:prstGeom>
        </p:spPr>
      </p:pic>
    </p:spTree>
    <p:extLst>
      <p:ext uri="{BB962C8B-B14F-4D97-AF65-F5344CB8AC3E}">
        <p14:creationId xmlns:p14="http://schemas.microsoft.com/office/powerpoint/2010/main" val="1745231507"/>
      </p:ext>
    </p:extLst>
  </p:cSld>
  <p:clrMapOvr>
    <a:masterClrMapping/>
  </p:clrMapOvr>
  <p:transition spd="slow" advTm="24367"/>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43</a:t>
            </a:fld>
            <a:endParaRPr lang="en-US" sz="1500" dirty="0">
              <a:solidFill>
                <a:srgbClr val="002955"/>
              </a:solidFill>
              <a:latin typeface="UC Berkeley OS Sign"/>
              <a:ea typeface="MS PGothic" pitchFamily="34" charset="-128"/>
              <a:sym typeface="UC Berkeley OS Sign"/>
            </a:endParaRPr>
          </a:p>
        </p:txBody>
      </p:sp>
      <p:sp>
        <p:nvSpPr>
          <p:cNvPr id="10" name="Title 9"/>
          <p:cNvSpPr>
            <a:spLocks noGrp="1"/>
          </p:cNvSpPr>
          <p:nvPr>
            <p:ph type="title"/>
          </p:nvPr>
        </p:nvSpPr>
        <p:spPr>
          <a:xfrm>
            <a:off x="4724400" y="762000"/>
            <a:ext cx="3581400" cy="2209800"/>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b="1" dirty="0" smtClean="0"/>
              <a:t>Easily Perceivable Affordances</a:t>
            </a:r>
          </a:p>
        </p:txBody>
      </p:sp>
      <p:pic>
        <p:nvPicPr>
          <p:cNvPr id="2056" name="Picture 8" descr="http://assets.macys.com/navapp/web20/assets/script/scene7/core/images/spacer.gif"/>
          <p:cNvPicPr>
            <a:picLocks noChangeAspect="1" noChangeArrowheads="1"/>
          </p:cNvPicPr>
          <p:nvPr/>
        </p:nvPicPr>
        <p:blipFill>
          <a:blip r:embed="rId3"/>
          <a:srcRect/>
          <a:stretch>
            <a:fillRect/>
          </a:stretch>
        </p:blipFill>
        <p:spPr bwMode="auto">
          <a:xfrm>
            <a:off x="155575" y="-136525"/>
            <a:ext cx="9525" cy="9525"/>
          </a:xfrm>
          <a:prstGeom prst="rect">
            <a:avLst/>
          </a:prstGeom>
          <a:noFill/>
        </p:spPr>
      </p:pic>
      <p:pic>
        <p:nvPicPr>
          <p:cNvPr id="2058" name="Picture 10" descr="http://assets.macys.com/navapp/web20/assets/script/scene7/core/images/spacer.gif"/>
          <p:cNvPicPr>
            <a:picLocks noChangeAspect="1" noChangeArrowheads="1"/>
          </p:cNvPicPr>
          <p:nvPr/>
        </p:nvPicPr>
        <p:blipFill>
          <a:blip r:embed="rId3"/>
          <a:srcRect/>
          <a:stretch>
            <a:fillRect/>
          </a:stretch>
        </p:blipFill>
        <p:spPr bwMode="auto">
          <a:xfrm>
            <a:off x="155575" y="-136525"/>
            <a:ext cx="9525" cy="9525"/>
          </a:xfrm>
          <a:prstGeom prst="rect">
            <a:avLst/>
          </a:prstGeom>
          <a:noFill/>
        </p:spPr>
      </p:pic>
      <p:pic>
        <p:nvPicPr>
          <p:cNvPr id="2060" name="Picture 12" descr="http://assets.macys.com/navapp/web20/assets/script/scene7/core/images/spacer.gif"/>
          <p:cNvPicPr>
            <a:picLocks noChangeAspect="1" noChangeArrowheads="1"/>
          </p:cNvPicPr>
          <p:nvPr/>
        </p:nvPicPr>
        <p:blipFill>
          <a:blip r:embed="rId3"/>
          <a:srcRect/>
          <a:stretch>
            <a:fillRect/>
          </a:stretch>
        </p:blipFill>
        <p:spPr bwMode="auto">
          <a:xfrm>
            <a:off x="155575" y="-136525"/>
            <a:ext cx="9525" cy="9525"/>
          </a:xfrm>
          <a:prstGeom prst="rect">
            <a:avLst/>
          </a:prstGeom>
          <a:noFill/>
        </p:spPr>
      </p:pic>
      <p:pic>
        <p:nvPicPr>
          <p:cNvPr id="2061" name="Picture 13"/>
          <p:cNvPicPr>
            <a:picLocks noChangeAspect="1" noChangeArrowheads="1"/>
          </p:cNvPicPr>
          <p:nvPr/>
        </p:nvPicPr>
        <p:blipFill>
          <a:blip r:embed="rId4" cstate="print"/>
          <a:srcRect/>
          <a:stretch>
            <a:fillRect/>
          </a:stretch>
        </p:blipFill>
        <p:spPr bwMode="auto">
          <a:xfrm>
            <a:off x="1066800" y="0"/>
            <a:ext cx="2858397" cy="3429000"/>
          </a:xfrm>
          <a:prstGeom prst="rect">
            <a:avLst/>
          </a:prstGeom>
          <a:noFill/>
          <a:ln w="9525">
            <a:noFill/>
            <a:miter lim="800000"/>
            <a:headEnd/>
            <a:tailEnd/>
          </a:ln>
        </p:spPr>
      </p:pic>
      <p:pic>
        <p:nvPicPr>
          <p:cNvPr id="77826" name="Picture 2" descr="http://www.gilmorekramer.com/more_info/fiberglass_esd_boxes/images/stacking_boxes.jpg"/>
          <p:cNvPicPr>
            <a:picLocks noChangeAspect="1" noChangeArrowheads="1"/>
          </p:cNvPicPr>
          <p:nvPr/>
        </p:nvPicPr>
        <p:blipFill>
          <a:blip r:embed="rId5" cstate="print"/>
          <a:srcRect/>
          <a:stretch>
            <a:fillRect/>
          </a:stretch>
        </p:blipFill>
        <p:spPr bwMode="auto">
          <a:xfrm>
            <a:off x="609600" y="3657600"/>
            <a:ext cx="4156795" cy="2895600"/>
          </a:xfrm>
          <a:prstGeom prst="rect">
            <a:avLst/>
          </a:prstGeom>
          <a:noFill/>
        </p:spPr>
      </p:pic>
      <p:pic>
        <p:nvPicPr>
          <p:cNvPr id="77828" name="Picture 4" descr="https://encrypted-tbn1.gstatic.com/images?q=tbn:ANd9GcQzS2oZJSezRrJZVDeC6rM9vSYmjhSMaUzJpoeIg2GSXwekSO_B"/>
          <p:cNvPicPr>
            <a:picLocks noChangeAspect="1" noChangeArrowheads="1"/>
          </p:cNvPicPr>
          <p:nvPr/>
        </p:nvPicPr>
        <p:blipFill>
          <a:blip r:embed="rId6" cstate="print"/>
          <a:srcRect/>
          <a:stretch>
            <a:fillRect/>
          </a:stretch>
        </p:blipFill>
        <p:spPr bwMode="auto">
          <a:xfrm>
            <a:off x="5181600" y="3429000"/>
            <a:ext cx="2981325" cy="2981325"/>
          </a:xfrm>
          <a:prstGeom prst="rect">
            <a:avLst/>
          </a:prstGeom>
          <a:noFill/>
        </p:spPr>
      </p:pic>
    </p:spTree>
    <p:extLst>
      <p:ext uri="{BB962C8B-B14F-4D97-AF65-F5344CB8AC3E}">
        <p14:creationId xmlns:p14="http://schemas.microsoft.com/office/powerpoint/2010/main" val="17084889"/>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1"/>
          <p:cNvSpPr>
            <a:spLocks noGrp="1" noChangeArrowheads="1"/>
          </p:cNvSpPr>
          <p:nvPr>
            <p:ph type="title"/>
          </p:nvPr>
        </p:nvSpPr>
        <p:spPr>
          <a:xfrm>
            <a:off x="457645" y="304800"/>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sym typeface="UC Berkeley OS Sign"/>
              </a:rPr>
              <a:t>Affordances</a:t>
            </a:r>
          </a:p>
        </p:txBody>
      </p:sp>
      <p:sp>
        <p:nvSpPr>
          <p:cNvPr id="5017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0F8CF095-0319-4AF9-BDC4-02554DE408AF}" type="slidenum">
              <a:rPr lang="en-US" sz="1500">
                <a:solidFill>
                  <a:srgbClr val="002955"/>
                </a:solidFill>
                <a:latin typeface="UC Berkeley OS Sign"/>
                <a:ea typeface="MS PGothic" pitchFamily="34" charset="-128"/>
                <a:sym typeface="UC Berkeley OS Sign"/>
              </a:rPr>
              <a:pPr algn="ctr"/>
              <a:t>44</a:t>
            </a:fld>
            <a:endParaRPr lang="en-US" sz="1500" dirty="0">
              <a:solidFill>
                <a:srgbClr val="002955"/>
              </a:solidFill>
              <a:latin typeface="UC Berkeley OS Sign"/>
              <a:ea typeface="MS PGothic" pitchFamily="34" charset="-128"/>
              <a:sym typeface="UC Berkeley OS Sign"/>
            </a:endParaRPr>
          </a:p>
        </p:txBody>
      </p:sp>
      <p:sp>
        <p:nvSpPr>
          <p:cNvPr id="21511" name="Rectangle 7"/>
          <p:cNvSpPr>
            <a:spLocks noChangeArrowheads="1"/>
          </p:cNvSpPr>
          <p:nvPr/>
        </p:nvSpPr>
        <p:spPr bwMode="auto">
          <a:xfrm>
            <a:off x="609599" y="1389284"/>
            <a:ext cx="7924800" cy="3623010"/>
          </a:xfrm>
          <a:prstGeom prst="rect">
            <a:avLst/>
          </a:prstGeom>
          <a:noFill/>
          <a:ln w="9525">
            <a:noFill/>
            <a:miter lim="800000"/>
            <a:headEnd/>
            <a:tailEnd/>
          </a:ln>
        </p:spPr>
        <p:txBody>
          <a:bodyPr wrap="square" lIns="64291" tIns="32146" rIns="64291" bIns="32146">
            <a:spAutoFit/>
          </a:bodyPr>
          <a:lstStyle/>
          <a:p>
            <a:pPr marL="160729" indent="-160729" eaLnBrk="0" fontAlgn="base" hangingPunct="0">
              <a:lnSpc>
                <a:spcPct val="92000"/>
              </a:lnSpc>
              <a:spcBef>
                <a:spcPts val="1266"/>
              </a:spcBef>
              <a:spcAft>
                <a:spcPct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400" dirty="0">
                <a:sym typeface="Arial" pitchFamily="34" charset="0"/>
              </a:rPr>
              <a:t>The interactions that are “afforded” are distinct from the “designed interactions” that are </a:t>
            </a:r>
            <a:r>
              <a:rPr lang="en-US" sz="2400" dirty="0">
                <a:sym typeface="UC Berkeley OS Sign"/>
              </a:rPr>
              <a:t>made possible by intentional acts of description, arrangement, or technological mediation</a:t>
            </a:r>
          </a:p>
          <a:p>
            <a:pPr marL="160729" indent="-160729" eaLnBrk="0" fontAlgn="base" hangingPunct="0">
              <a:lnSpc>
                <a:spcPct val="92000"/>
              </a:lnSpc>
              <a:spcBef>
                <a:spcPts val="1266"/>
              </a:spcBef>
              <a:spcAft>
                <a:spcPct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400" dirty="0">
                <a:sym typeface="UC Berkeley OS Sign"/>
              </a:rPr>
              <a:t>For physical resources, many potential interactions are inherent in their affordances</a:t>
            </a:r>
            <a:r>
              <a:rPr lang="en-US" sz="2400" dirty="0">
                <a:sym typeface="Arial" pitchFamily="34" charset="0"/>
              </a:rPr>
              <a:t> – perceptible and actionable properties that determine what can be done with </a:t>
            </a:r>
            <a:r>
              <a:rPr lang="en-US" sz="2400" dirty="0" smtClean="0">
                <a:sym typeface="Arial" pitchFamily="34" charset="0"/>
              </a:rPr>
              <a:t>them</a:t>
            </a:r>
            <a:endParaRPr lang="en-US" sz="2400" dirty="0">
              <a:sym typeface="Arial" pitchFamily="34" charset="0"/>
            </a:endParaRPr>
          </a:p>
          <a:p>
            <a:pPr marL="160729" indent="-160729" eaLnBrk="0" fontAlgn="base" hangingPunct="0">
              <a:lnSpc>
                <a:spcPct val="92000"/>
              </a:lnSpc>
              <a:spcBef>
                <a:spcPts val="1266"/>
              </a:spcBef>
              <a:spcAft>
                <a:spcPct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400" dirty="0">
                <a:sym typeface="UC Berkeley OS Sign"/>
              </a:rPr>
              <a:t>Many organizing systems use these affordances as the basis for resource selection, arrangement, and interaction design </a:t>
            </a:r>
            <a:endParaRPr lang="en-US" sz="2400" dirty="0">
              <a:sym typeface="Arial" pitchFamily="34" charset="0"/>
            </a:endParaRPr>
          </a:p>
          <a:p>
            <a:pPr marL="160729" indent="-160729" eaLnBrk="0" fontAlgn="base" hangingPunct="0">
              <a:lnSpc>
                <a:spcPct val="92000"/>
              </a:lnSpc>
              <a:spcBef>
                <a:spcPts val="1266"/>
              </a:spcBef>
              <a:spcAft>
                <a:spcPct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400" dirty="0">
                <a:sym typeface="Arial" pitchFamily="34" charset="0"/>
              </a:rPr>
              <a:t>Creating affordances is often the purpose of design</a:t>
            </a:r>
          </a:p>
        </p:txBody>
      </p:sp>
      <p:pic>
        <p:nvPicPr>
          <p:cNvPr id="5" name="Picture 4"/>
          <p:cNvPicPr>
            <a:picLocks noChangeAspect="1"/>
          </p:cNvPicPr>
          <p:nvPr/>
        </p:nvPicPr>
        <p:blipFill>
          <a:blip r:embed="rId3"/>
          <a:stretch>
            <a:fillRect/>
          </a:stretch>
        </p:blipFill>
        <p:spPr>
          <a:xfrm>
            <a:off x="176745" y="57337"/>
            <a:ext cx="865707" cy="865707"/>
          </a:xfrm>
          <a:prstGeom prst="rect">
            <a:avLst/>
          </a:prstGeom>
        </p:spPr>
      </p:pic>
    </p:spTree>
    <p:extLst>
      <p:ext uri="{BB962C8B-B14F-4D97-AF65-F5344CB8AC3E}">
        <p14:creationId xmlns:p14="http://schemas.microsoft.com/office/powerpoint/2010/main" val="2837038639"/>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1"/>
          <p:cNvSpPr>
            <a:spLocks noGrp="1" noChangeArrowheads="1"/>
          </p:cNvSpPr>
          <p:nvPr>
            <p:ph type="title"/>
          </p:nvPr>
        </p:nvSpPr>
        <p:spPr>
          <a:xfrm>
            <a:off x="533549" y="609452"/>
            <a:ext cx="8228707" cy="1190997"/>
          </a:xfrm>
        </p:spPr>
        <p:txBody>
          <a:bodyPr>
            <a:normAutofit/>
          </a:bodyPr>
          <a:lstStyle/>
          <a:p>
            <a:pPr>
              <a:lnSpc>
                <a:spcPct val="92000"/>
              </a:lnSpc>
              <a:tabLst>
                <a:tab pos="660739" algn="l"/>
                <a:tab pos="1312550" algn="l"/>
                <a:tab pos="1973290" algn="l"/>
                <a:tab pos="2625100" algn="l"/>
                <a:tab pos="3285840" algn="l"/>
                <a:tab pos="3946580" algn="l"/>
                <a:tab pos="4598391" algn="l"/>
                <a:tab pos="5241272" algn="l"/>
                <a:tab pos="5910941" algn="l"/>
                <a:tab pos="6562751" algn="l"/>
                <a:tab pos="7232420" algn="l"/>
                <a:tab pos="7875301" algn="l"/>
              </a:tabLst>
              <a:defRPr/>
            </a:pPr>
            <a:r>
              <a:rPr lang="en-US" sz="3600" b="1" dirty="0">
                <a:sym typeface="UC Berkeley OS Sign"/>
              </a:rPr>
              <a:t>Design and Organizing</a:t>
            </a:r>
          </a:p>
        </p:txBody>
      </p:sp>
      <p:sp>
        <p:nvSpPr>
          <p:cNvPr id="53251" name="Text Box 6"/>
          <p:cNvSpPr txBox="1">
            <a:spLocks noChangeArrowheads="1"/>
          </p:cNvSpPr>
          <p:nvPr/>
        </p:nvSpPr>
        <p:spPr bwMode="auto">
          <a:xfrm>
            <a:off x="8772303" y="6594574"/>
            <a:ext cx="87064" cy="223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4291" tIns="32146" rIns="64291" bIns="32146"/>
          <a:lstStyle>
            <a:lvl1pPr>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1pPr>
            <a:lvl2pPr marL="742950" indent="-285750">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2pPr>
            <a:lvl3pPr marL="1143000" indent="-228600">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3pPr>
            <a:lvl4pPr marL="1600200" indent="-228600">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4pPr>
            <a:lvl5pPr marL="2057400" indent="-228600">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9pPr>
          </a:lstStyle>
          <a:p>
            <a:pPr algn="ctr"/>
            <a:fld id="{F152EA86-7FE6-4AAF-8083-1C1C3832D3F1}" type="slidenum">
              <a:rPr lang="en-US" altLang="en-US" sz="1477">
                <a:solidFill>
                  <a:srgbClr val="002955"/>
                </a:solidFill>
                <a:latin typeface="UC Berkeley OS Sign"/>
                <a:ea typeface="MS PGothic" panose="020B0600070205080204" pitchFamily="34" charset="-128"/>
                <a:sym typeface="UC Berkeley OS Sign"/>
              </a:rPr>
              <a:pPr algn="ctr"/>
              <a:t>45</a:t>
            </a:fld>
            <a:endParaRPr lang="en-US" altLang="en-US" sz="1477" dirty="0">
              <a:solidFill>
                <a:srgbClr val="002955"/>
              </a:solidFill>
              <a:latin typeface="UC Berkeley OS Sign"/>
              <a:ea typeface="MS PGothic" panose="020B0600070205080204" pitchFamily="34" charset="-128"/>
              <a:sym typeface="UC Berkeley OS Sign"/>
            </a:endParaRPr>
          </a:p>
        </p:txBody>
      </p:sp>
      <p:sp>
        <p:nvSpPr>
          <p:cNvPr id="21511" name="Rectangle 7"/>
          <p:cNvSpPr>
            <a:spLocks noChangeArrowheads="1"/>
          </p:cNvSpPr>
          <p:nvPr/>
        </p:nvSpPr>
        <p:spPr bwMode="auto">
          <a:xfrm>
            <a:off x="781348" y="1800449"/>
            <a:ext cx="3778374" cy="3433278"/>
          </a:xfrm>
          <a:prstGeom prst="rect">
            <a:avLst/>
          </a:prstGeom>
          <a:noFill/>
          <a:ln w="9525">
            <a:noFill/>
            <a:miter lim="800000"/>
            <a:headEnd/>
            <a:tailEnd/>
          </a:ln>
        </p:spPr>
        <p:txBody>
          <a:bodyPr lIns="64291" tIns="32146" rIns="64291" bIns="32146">
            <a:spAutoFit/>
          </a:bodyPr>
          <a:lstStyle/>
          <a:p>
            <a:pPr marL="342882" indent="-342882">
              <a:lnSpc>
                <a:spcPct val="93000"/>
              </a:lnSpc>
              <a:spcBef>
                <a:spcPts val="1800"/>
              </a:spcBef>
              <a:buFont typeface="Arial" pitchFamily="34" charset="0"/>
              <a:buChar char="•"/>
              <a:defRPr/>
            </a:pPr>
            <a:r>
              <a:rPr lang="en-US" sz="2800" dirty="0" smtClean="0">
                <a:latin typeface="UC Berkeley OS Sign"/>
                <a:cs typeface="Arial" pitchFamily="34" charset="0"/>
              </a:rPr>
              <a:t>“</a:t>
            </a:r>
            <a:r>
              <a:rPr lang="en-US" sz="2800" i="1" dirty="0" smtClean="0">
                <a:latin typeface="UC Berkeley OS Sign"/>
                <a:cs typeface="Arial" pitchFamily="34" charset="0"/>
              </a:rPr>
              <a:t>intentional </a:t>
            </a:r>
            <a:r>
              <a:rPr lang="en-US" sz="2800" i="1" dirty="0">
                <a:latin typeface="UC Berkeley OS Sign"/>
                <a:cs typeface="Arial" pitchFamily="34" charset="0"/>
              </a:rPr>
              <a:t>arrangement of resources and the interactions they support</a:t>
            </a:r>
            <a:r>
              <a:rPr lang="en-US" sz="2800" dirty="0">
                <a:latin typeface="UC Berkeley OS Sign"/>
                <a:cs typeface="Arial" pitchFamily="34" charset="0"/>
              </a:rPr>
              <a:t>? – that’s what design does” (Don Norman)</a:t>
            </a:r>
          </a:p>
          <a:p>
            <a:pPr marL="160721" indent="-160721">
              <a:lnSpc>
                <a:spcPct val="92000"/>
              </a:lnSpc>
              <a:spcBef>
                <a:spcPts val="1266"/>
              </a:spcBef>
              <a:buClr>
                <a:srgbClr val="002955"/>
              </a:buClr>
              <a:buSzPct val="44000"/>
              <a:buFont typeface="Wingdings" pitchFamily="2" charset="2"/>
              <a:buChar char="l"/>
              <a:tabLst>
                <a:tab pos="660739" algn="l"/>
                <a:tab pos="1312550" algn="l"/>
                <a:tab pos="1973290" algn="l"/>
                <a:tab pos="2625100" algn="l"/>
                <a:tab pos="3285840" algn="l"/>
                <a:tab pos="3946580" algn="l"/>
                <a:tab pos="4598391" algn="l"/>
                <a:tab pos="5241272" algn="l"/>
                <a:tab pos="5910941" algn="l"/>
                <a:tab pos="6562751" algn="l"/>
                <a:tab pos="7232420" algn="l"/>
                <a:tab pos="7875301" algn="l"/>
              </a:tabLst>
              <a:defRPr/>
            </a:pPr>
            <a:endParaRPr lang="en-US" sz="2800" dirty="0">
              <a:latin typeface="UC Berkeley OS Sign"/>
              <a:sym typeface="UC Berkeley OS Sign"/>
            </a:endParaRPr>
          </a:p>
        </p:txBody>
      </p:sp>
      <p:pic>
        <p:nvPicPr>
          <p:cNvPr id="53253" name="Picture 2" descr="http://t3.gstatic.com/images?q=tbn:ANd9GcSyV_W5hNILA2ttQFsTTEKCMoLevCf04dhPyPXiB_POuq2kJWP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93469" y="1607344"/>
            <a:ext cx="3139902" cy="4721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540729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381000" y="381000"/>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sym typeface="UC Berkeley OS Sign"/>
              </a:rPr>
              <a:t>Design Supports Interactions</a:t>
            </a:r>
            <a:endParaRPr lang="en-US" sz="3400"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46</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457200" y="1475782"/>
            <a:ext cx="3657600" cy="5106300"/>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000" dirty="0" smtClean="0">
                <a:latin typeface="UC Berkeley OS Sign"/>
                <a:cs typeface="Arial" pitchFamily="34" charset="0"/>
                <a:sym typeface="Arial" pitchFamily="34" charset="0"/>
              </a:rPr>
              <a:t>With physical resources, good design makes it easy to distinguish between parts and properties that are functional and those that are decorative or otherwise non-functional</a:t>
            </a:r>
          </a:p>
          <a:p>
            <a:pPr marL="342900" indent="-342900" eaLnBrk="0" fontAlgn="base" hangingPunct="0">
              <a:lnSpc>
                <a:spcPct val="93000"/>
              </a:lnSpc>
              <a:spcBef>
                <a:spcPts val="1800"/>
              </a:spcBef>
              <a:spcAft>
                <a:spcPct val="0"/>
              </a:spcAft>
              <a:buFont typeface="Arial" pitchFamily="34" charset="0"/>
              <a:buChar char="•"/>
            </a:pPr>
            <a:r>
              <a:rPr lang="en-US" sz="2000" dirty="0" smtClean="0">
                <a:latin typeface="UC Berkeley OS Sign"/>
                <a:cs typeface="Arial" pitchFamily="34" charset="0"/>
                <a:sym typeface="Arial" pitchFamily="34" charset="0"/>
              </a:rPr>
              <a:t>But with digital and computational resources, it is often impossible to discern capability because it is</a:t>
            </a:r>
            <a:r>
              <a:rPr lang="en-US" sz="2000" dirty="0" smtClean="0">
                <a:latin typeface="UC Berkeley OS Sign"/>
                <a:sym typeface="UC Berkeley OS Sign"/>
              </a:rPr>
              <a:t> </a:t>
            </a:r>
            <a:r>
              <a:rPr lang="en-US" sz="2000" dirty="0">
                <a:latin typeface="UC Berkeley OS Sign"/>
                <a:sym typeface="UC Berkeley OS Sign"/>
              </a:rPr>
              <a:t>internally implemented rather than inherent in perceptible surface </a:t>
            </a:r>
            <a:r>
              <a:rPr lang="en-US" sz="2000" dirty="0" smtClean="0">
                <a:latin typeface="UC Berkeley OS Sign"/>
                <a:sym typeface="UC Berkeley OS Sign"/>
              </a:rPr>
              <a:t>properties</a:t>
            </a:r>
            <a:endParaRPr lang="en-US" sz="2000" dirty="0">
              <a:latin typeface="UC Berkeley OS Sign"/>
              <a:sym typeface="UC Berkeley OS Sign"/>
            </a:endParaRPr>
          </a:p>
          <a:p>
            <a:pPr marL="342900" indent="-342900" eaLnBrk="0" fontAlgn="base" hangingPunct="0">
              <a:lnSpc>
                <a:spcPct val="93000"/>
              </a:lnSpc>
              <a:spcBef>
                <a:spcPts val="1800"/>
              </a:spcBef>
              <a:spcAft>
                <a:spcPct val="0"/>
              </a:spcAft>
              <a:buFont typeface="Arial" pitchFamily="34" charset="0"/>
              <a:buChar char="•"/>
            </a:pPr>
            <a:endParaRPr lang="en-US" sz="2000" dirty="0" smtClean="0">
              <a:latin typeface="UC Berkeley OS Sign"/>
              <a:cs typeface="Arial" pitchFamily="34" charset="0"/>
              <a:sym typeface="Arial" pitchFamily="34" charset="0"/>
            </a:endParaRPr>
          </a:p>
        </p:txBody>
      </p:sp>
      <p:pic>
        <p:nvPicPr>
          <p:cNvPr id="6" name="Picture 5" descr="MartialArtsCategories.gif"/>
          <p:cNvPicPr>
            <a:picLocks noChangeAspect="1"/>
          </p:cNvPicPr>
          <p:nvPr/>
        </p:nvPicPr>
        <p:blipFill>
          <a:blip r:embed="rId3" cstate="print"/>
          <a:stretch>
            <a:fillRect/>
          </a:stretch>
        </p:blipFill>
        <p:spPr>
          <a:xfrm>
            <a:off x="4372189" y="1905000"/>
            <a:ext cx="4524653" cy="4524653"/>
          </a:xfrm>
          <a:prstGeom prst="rect">
            <a:avLst/>
          </a:prstGeom>
        </p:spPr>
      </p:pic>
      <p:sp>
        <p:nvSpPr>
          <p:cNvPr id="3" name="TextBox 2"/>
          <p:cNvSpPr txBox="1"/>
          <p:nvPr/>
        </p:nvSpPr>
        <p:spPr>
          <a:xfrm>
            <a:off x="6096000" y="1475782"/>
            <a:ext cx="2498717" cy="646331"/>
          </a:xfrm>
          <a:prstGeom prst="rect">
            <a:avLst/>
          </a:prstGeom>
          <a:noFill/>
        </p:spPr>
        <p:txBody>
          <a:bodyPr wrap="square" rtlCol="0">
            <a:spAutoFit/>
          </a:bodyPr>
          <a:lstStyle/>
          <a:p>
            <a:r>
              <a:rPr lang="en-US" i="1" dirty="0" smtClean="0"/>
              <a:t>What can I do? How do you interact with me?</a:t>
            </a:r>
            <a:endParaRPr lang="en-US" i="1" dirty="0"/>
          </a:p>
        </p:txBody>
      </p:sp>
      <p:pic>
        <p:nvPicPr>
          <p:cNvPr id="7" name="Picture 6"/>
          <p:cNvPicPr>
            <a:picLocks noChangeAspect="1"/>
          </p:cNvPicPr>
          <p:nvPr/>
        </p:nvPicPr>
        <p:blipFill>
          <a:blip r:embed="rId4"/>
          <a:stretch>
            <a:fillRect/>
          </a:stretch>
        </p:blipFill>
        <p:spPr>
          <a:xfrm>
            <a:off x="228600" y="110791"/>
            <a:ext cx="865707" cy="865707"/>
          </a:xfrm>
          <a:prstGeom prst="rect">
            <a:avLst/>
          </a:prstGeom>
        </p:spPr>
      </p:pic>
    </p:spTree>
    <p:extLst>
      <p:ext uri="{BB962C8B-B14F-4D97-AF65-F5344CB8AC3E}">
        <p14:creationId xmlns:p14="http://schemas.microsoft.com/office/powerpoint/2010/main" val="2236350746"/>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533400" y="381000"/>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Interactions with Digital and Computerized Resources</a:t>
            </a:r>
            <a:endParaRPr lang="en-US" sz="3400"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47</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381000" y="1676400"/>
            <a:ext cx="8534400" cy="1254092"/>
          </a:xfrm>
          <a:prstGeom prst="rect">
            <a:avLst/>
          </a:prstGeom>
          <a:noFill/>
          <a:ln w="9525">
            <a:noFill/>
            <a:miter lim="800000"/>
            <a:headEnd/>
            <a:tailEnd/>
          </a:ln>
        </p:spPr>
        <p:txBody>
          <a:bodyPr wrap="square" lIns="64291" tIns="32146" rIns="64291" bIns="32146">
            <a:spAutoFit/>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Even when we see some indications of potential interactions we can't directly understand or compare their capability</a:t>
            </a:r>
          </a:p>
        </p:txBody>
      </p:sp>
      <p:pic>
        <p:nvPicPr>
          <p:cNvPr id="92162" name="Picture 2"/>
          <p:cNvPicPr>
            <a:picLocks noChangeAspect="1" noChangeArrowheads="1"/>
          </p:cNvPicPr>
          <p:nvPr/>
        </p:nvPicPr>
        <p:blipFill>
          <a:blip r:embed="rId3" cstate="print"/>
          <a:srcRect/>
          <a:stretch>
            <a:fillRect/>
          </a:stretch>
        </p:blipFill>
        <p:spPr bwMode="auto">
          <a:xfrm>
            <a:off x="304800" y="2984890"/>
            <a:ext cx="8610600" cy="1494997"/>
          </a:xfrm>
          <a:prstGeom prst="rect">
            <a:avLst/>
          </a:prstGeom>
          <a:noFill/>
          <a:ln w="9525">
            <a:noFill/>
            <a:miter lim="800000"/>
            <a:headEnd/>
            <a:tailEnd/>
          </a:ln>
        </p:spPr>
      </p:pic>
      <p:pic>
        <p:nvPicPr>
          <p:cNvPr id="2" name="Picture 1"/>
          <p:cNvPicPr>
            <a:picLocks noChangeAspect="1"/>
          </p:cNvPicPr>
          <p:nvPr/>
        </p:nvPicPr>
        <p:blipFill>
          <a:blip r:embed="rId4" cstate="print"/>
          <a:stretch>
            <a:fillRect/>
          </a:stretch>
        </p:blipFill>
        <p:spPr>
          <a:xfrm>
            <a:off x="152400" y="4644701"/>
            <a:ext cx="8763000" cy="1895475"/>
          </a:xfrm>
          <a:prstGeom prst="rect">
            <a:avLst/>
          </a:prstGeom>
        </p:spPr>
      </p:pic>
    </p:spTree>
    <p:extLst>
      <p:ext uri="{BB962C8B-B14F-4D97-AF65-F5344CB8AC3E}">
        <p14:creationId xmlns:p14="http://schemas.microsoft.com/office/powerpoint/2010/main" val="409240254"/>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normAutofit fontScale="90000"/>
          </a:bodyPr>
          <a:lstStyle/>
          <a:p>
            <a:r>
              <a:rPr lang="en-US" b="1" smtClean="0"/>
              <a:t>[18 – March 21] </a:t>
            </a:r>
            <a:r>
              <a:rPr lang="en-US" b="1" dirty="0" smtClean="0"/>
              <a:t>The narrative fallacy, applied behavioral economics</a:t>
            </a:r>
          </a:p>
        </p:txBody>
      </p:sp>
      <p:sp>
        <p:nvSpPr>
          <p:cNvPr id="3" name="Content Placeholder 2"/>
          <p:cNvSpPr>
            <a:spLocks noGrp="1"/>
          </p:cNvSpPr>
          <p:nvPr>
            <p:ph idx="1"/>
          </p:nvPr>
        </p:nvSpPr>
        <p:spPr>
          <a:xfrm>
            <a:off x="457200" y="1981200"/>
            <a:ext cx="8686800" cy="4525963"/>
          </a:xfrm>
        </p:spPr>
        <p:txBody>
          <a:bodyPr>
            <a:normAutofit fontScale="92500" lnSpcReduction="10000"/>
          </a:bodyPr>
          <a:lstStyle/>
          <a:p>
            <a:r>
              <a:rPr lang="en-US" dirty="0" smtClean="0"/>
              <a:t>The Narrative Fallacy and What You Can Do About It</a:t>
            </a:r>
          </a:p>
          <a:p>
            <a:r>
              <a:rPr lang="en-US" dirty="0" smtClean="0"/>
              <a:t>Thaler, R. (2015) “Unless You Are Spock, Irrelevant Things Matter in Economic Behavior” </a:t>
            </a:r>
            <a:r>
              <a:rPr lang="en-US" i="1" dirty="0" smtClean="0"/>
              <a:t>New York Times</a:t>
            </a:r>
            <a:r>
              <a:rPr lang="en-US" dirty="0" smtClean="0"/>
              <a:t>. </a:t>
            </a:r>
          </a:p>
          <a:p>
            <a:r>
              <a:rPr lang="en-US" dirty="0" err="1"/>
              <a:t>Tversky</a:t>
            </a:r>
            <a:r>
              <a:rPr lang="en-US" dirty="0"/>
              <a:t>, A., &amp; </a:t>
            </a:r>
            <a:r>
              <a:rPr lang="en-US" dirty="0" err="1"/>
              <a:t>Kahneman</a:t>
            </a:r>
            <a:r>
              <a:rPr lang="en-US" dirty="0"/>
              <a:t>, D. (1974). Judgment under uncertainty: Heuristics and biases. </a:t>
            </a:r>
            <a:r>
              <a:rPr lang="en-US" i="1" dirty="0"/>
              <a:t>Science</a:t>
            </a:r>
            <a:r>
              <a:rPr lang="en-US" dirty="0"/>
              <a:t>, </a:t>
            </a:r>
            <a:r>
              <a:rPr lang="en-US" i="1" dirty="0"/>
              <a:t>185</a:t>
            </a:r>
            <a:r>
              <a:rPr lang="en-US" dirty="0"/>
              <a:t>(4157), 1124-1131</a:t>
            </a:r>
            <a:r>
              <a:rPr lang="en-US" dirty="0" smtClean="0"/>
              <a:t>.</a:t>
            </a:r>
          </a:p>
          <a:p>
            <a:r>
              <a:rPr lang="en-US" dirty="0"/>
              <a:t>Lewis, Paul. Our minds can be hacked. https://www.theguardian.com/technology/2017/oct/05/smartphone-addiction-silicon-valley- dystopia</a:t>
            </a:r>
            <a:endParaRPr lang="en-US" dirty="0" smtClean="0"/>
          </a:p>
          <a:p>
            <a:endParaRPr lang="en-US" dirty="0"/>
          </a:p>
          <a:p>
            <a:endParaRPr lang="en-US" dirty="0"/>
          </a:p>
        </p:txBody>
      </p:sp>
    </p:spTree>
    <p:extLst>
      <p:ext uri="{BB962C8B-B14F-4D97-AF65-F5344CB8AC3E}">
        <p14:creationId xmlns:p14="http://schemas.microsoft.com/office/powerpoint/2010/main" val="25310357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21127" y="153365"/>
            <a:ext cx="3276600" cy="1630363"/>
          </a:xfrm>
        </p:spPr>
        <p:txBody>
          <a:bodyPr>
            <a:no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b="1" dirty="0"/>
              <a:t>A Very Misleading Analogy</a:t>
            </a:r>
          </a:p>
        </p:txBody>
      </p:sp>
      <p:pic>
        <p:nvPicPr>
          <p:cNvPr id="3" name="Picture 2"/>
          <p:cNvPicPr>
            <a:picLocks noChangeAspect="1"/>
          </p:cNvPicPr>
          <p:nvPr/>
        </p:nvPicPr>
        <p:blipFill>
          <a:blip r:embed="rId3"/>
          <a:stretch>
            <a:fillRect/>
          </a:stretch>
        </p:blipFill>
        <p:spPr>
          <a:xfrm>
            <a:off x="4495799" y="1981200"/>
            <a:ext cx="4527255" cy="4627305"/>
          </a:xfrm>
          <a:prstGeom prst="rect">
            <a:avLst/>
          </a:prstGeom>
        </p:spPr>
      </p:pic>
      <p:sp>
        <p:nvSpPr>
          <p:cNvPr id="4" name="TextBox 3"/>
          <p:cNvSpPr txBox="1"/>
          <p:nvPr/>
        </p:nvSpPr>
        <p:spPr>
          <a:xfrm>
            <a:off x="228600" y="152400"/>
            <a:ext cx="4191000" cy="7294305"/>
          </a:xfrm>
          <a:prstGeom prst="rect">
            <a:avLst/>
          </a:prstGeom>
          <a:noFill/>
        </p:spPr>
        <p:txBody>
          <a:bodyPr wrap="square" rtlCol="0">
            <a:spAutoFit/>
          </a:bodyPr>
          <a:lstStyle/>
          <a:p>
            <a:r>
              <a:rPr lang="en-US" sz="2400" dirty="0" smtClean="0"/>
              <a:t>The “eye as camera” depiction trivializes the complex processes by which the visual system interprets visual input</a:t>
            </a:r>
          </a:p>
          <a:p>
            <a:endParaRPr lang="en-US" sz="2400" dirty="0"/>
          </a:p>
          <a:p>
            <a:r>
              <a:rPr lang="en-US" sz="2400" dirty="0" smtClean="0"/>
              <a:t>Light enters each eye and forms an almost-flat 2-dimensional image on the retina</a:t>
            </a:r>
          </a:p>
          <a:p>
            <a:endParaRPr lang="en-US" sz="2400" dirty="0"/>
          </a:p>
          <a:p>
            <a:r>
              <a:rPr lang="en-US" sz="2400" dirty="0" smtClean="0"/>
              <a:t>This image is upside-down and is high-resolution and in color only in a small area (the fovea)</a:t>
            </a:r>
          </a:p>
          <a:p>
            <a:endParaRPr lang="en-US" sz="2400" dirty="0" smtClean="0"/>
          </a:p>
          <a:p>
            <a:r>
              <a:rPr lang="en-US" sz="2400" dirty="0" smtClean="0"/>
              <a:t>But we don’t perceive the world as 2-dimensional; we perceive a 3-dimensional world, and we experience a full field of view in color</a:t>
            </a:r>
          </a:p>
          <a:p>
            <a:endParaRPr lang="en-US" dirty="0" smtClean="0"/>
          </a:p>
          <a:p>
            <a:endParaRPr lang="en-US" dirty="0"/>
          </a:p>
        </p:txBody>
      </p:sp>
      <p:pic>
        <p:nvPicPr>
          <p:cNvPr id="5" name="Picture 4"/>
          <p:cNvPicPr>
            <a:picLocks noChangeAspect="1"/>
          </p:cNvPicPr>
          <p:nvPr/>
        </p:nvPicPr>
        <p:blipFill>
          <a:blip r:embed="rId4"/>
          <a:stretch>
            <a:fillRect/>
          </a:stretch>
        </p:blipFill>
        <p:spPr>
          <a:xfrm>
            <a:off x="8188054" y="152400"/>
            <a:ext cx="865707" cy="865707"/>
          </a:xfrm>
          <a:prstGeom prst="rect">
            <a:avLst/>
          </a:prstGeom>
        </p:spPr>
      </p:pic>
    </p:spTree>
    <p:extLst>
      <p:ext uri="{BB962C8B-B14F-4D97-AF65-F5344CB8AC3E}">
        <p14:creationId xmlns:p14="http://schemas.microsoft.com/office/powerpoint/2010/main" val="29161152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1143000"/>
          </a:xfrm>
        </p:spPr>
        <p:txBody>
          <a:bodyPr>
            <a:no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b="1" dirty="0"/>
              <a:t>The Process of Visual Perception – Inference and Interpretation</a:t>
            </a:r>
          </a:p>
        </p:txBody>
      </p:sp>
      <p:sp>
        <p:nvSpPr>
          <p:cNvPr id="3" name="Content Placeholder 2"/>
          <p:cNvSpPr>
            <a:spLocks noGrp="1"/>
          </p:cNvSpPr>
          <p:nvPr>
            <p:ph idx="1"/>
          </p:nvPr>
        </p:nvSpPr>
        <p:spPr>
          <a:xfrm>
            <a:off x="365567" y="1676400"/>
            <a:ext cx="8229600" cy="4876800"/>
          </a:xfrm>
        </p:spPr>
        <p:txBody>
          <a:bodyPr>
            <a:normAutofit fontScale="85000" lnSpcReduction="10000"/>
          </a:bodyPr>
          <a:lstStyle/>
          <a:p>
            <a:r>
              <a:rPr lang="en-US" dirty="0" smtClean="0"/>
              <a:t>The human visual system interprets its 2-D inputs using built-in constraints that relate to brightness, contrast, color, edges, motion, depth, light direction, object size, and many other characteristics of the visual input</a:t>
            </a:r>
          </a:p>
          <a:p>
            <a:r>
              <a:rPr lang="en-US" dirty="0" smtClean="0"/>
              <a:t>Together these constraints enable the rapid creation of a 3-D mental representation of the external world</a:t>
            </a:r>
          </a:p>
          <a:p>
            <a:r>
              <a:rPr lang="en-US" dirty="0" smtClean="0"/>
              <a:t>This process is automatic and sub-conscious; you can’t turn off visual perception</a:t>
            </a:r>
          </a:p>
          <a:p>
            <a:r>
              <a:rPr lang="en-US" dirty="0" smtClean="0"/>
              <a:t>But if some of the necessary visual input is missing or in conflict, the visual system can’t create a stable interpretation, resulting in ambiguity or illusion</a:t>
            </a:r>
          </a:p>
        </p:txBody>
      </p:sp>
      <p:pic>
        <p:nvPicPr>
          <p:cNvPr id="4" name="Picture 3"/>
          <p:cNvPicPr>
            <a:picLocks noChangeAspect="1"/>
          </p:cNvPicPr>
          <p:nvPr/>
        </p:nvPicPr>
        <p:blipFill>
          <a:blip r:embed="rId3"/>
          <a:stretch>
            <a:fillRect/>
          </a:stretch>
        </p:blipFill>
        <p:spPr>
          <a:xfrm>
            <a:off x="22746" y="800100"/>
            <a:ext cx="865707" cy="865707"/>
          </a:xfrm>
          <a:prstGeom prst="rect">
            <a:avLst/>
          </a:prstGeom>
        </p:spPr>
      </p:pic>
    </p:spTree>
    <p:extLst>
      <p:ext uri="{BB962C8B-B14F-4D97-AF65-F5344CB8AC3E}">
        <p14:creationId xmlns:p14="http://schemas.microsoft.com/office/powerpoint/2010/main" val="36074298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marL="96437">
              <a:lnSpc>
                <a:spcPct val="92000"/>
              </a:lnSpc>
              <a:spcAft>
                <a:spcPts val="1266"/>
              </a:spcAft>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b="1" dirty="0"/>
              <a:t>Sensemaking == Simplification?</a:t>
            </a:r>
          </a:p>
        </p:txBody>
      </p:sp>
    </p:spTree>
    <p:extLst>
      <p:ext uri="{BB962C8B-B14F-4D97-AF65-F5344CB8AC3E}">
        <p14:creationId xmlns:p14="http://schemas.microsoft.com/office/powerpoint/2010/main" val="38772559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b="1" dirty="0" smtClean="0"/>
              <a:t>Sensemaking &amp; Simplification (1)</a:t>
            </a:r>
            <a:endParaRPr lang="en-US" sz="4000" b="1" dirty="0"/>
          </a:p>
        </p:txBody>
      </p:sp>
      <p:sp>
        <p:nvSpPr>
          <p:cNvPr id="7" name="Content Placeholder 6"/>
          <p:cNvSpPr>
            <a:spLocks noGrp="1"/>
          </p:cNvSpPr>
          <p:nvPr>
            <p:ph idx="1"/>
          </p:nvPr>
        </p:nvSpPr>
        <p:spPr>
          <a:xfrm>
            <a:off x="457200" y="1447800"/>
            <a:ext cx="8229600" cy="4525963"/>
          </a:xfrm>
        </p:spPr>
        <p:txBody>
          <a:bodyPr>
            <a:normAutofit fontScale="92500" lnSpcReduction="10000"/>
          </a:bodyPr>
          <a:lstStyle/>
          <a:p>
            <a:r>
              <a:rPr lang="en-US" dirty="0" smtClean="0"/>
              <a:t>Evolution has produced elaborate neural mechanisms for the simpliﬁcation and distillation of information because of limitations on how much information the brain can process and store</a:t>
            </a:r>
          </a:p>
          <a:p>
            <a:r>
              <a:rPr lang="en-US" dirty="0" smtClean="0"/>
              <a:t>Interpreting data by imposing some sense or structure helps the brain encode data efficiently; so we can invert this logic, and use the brevity of the encoding as a measure of the amount of sense that it makes of the data. </a:t>
            </a:r>
          </a:p>
          <a:p>
            <a:pPr lvl="3"/>
            <a:r>
              <a:rPr lang="en-US" sz="3500" dirty="0" smtClean="0"/>
              <a:t> Nick Chater</a:t>
            </a:r>
          </a:p>
          <a:p>
            <a:endParaRPr lang="en-US" dirty="0"/>
          </a:p>
        </p:txBody>
      </p:sp>
    </p:spTree>
    <p:extLst>
      <p:ext uri="{BB962C8B-B14F-4D97-AF65-F5344CB8AC3E}">
        <p14:creationId xmlns:p14="http://schemas.microsoft.com/office/powerpoint/2010/main" val="25967211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b="1" dirty="0" smtClean="0"/>
              <a:t>Which Description is Simpler?</a:t>
            </a:r>
          </a:p>
        </p:txBody>
      </p:sp>
      <p:sp>
        <p:nvSpPr>
          <p:cNvPr id="3" name="Content Placeholder 2"/>
          <p:cNvSpPr>
            <a:spLocks noGrp="1"/>
          </p:cNvSpPr>
          <p:nvPr>
            <p:ph idx="1"/>
          </p:nvPr>
        </p:nvSpPr>
        <p:spPr>
          <a:xfrm>
            <a:off x="796880" y="1752600"/>
            <a:ext cx="4191000" cy="4525963"/>
          </a:xfrm>
        </p:spPr>
        <p:txBody>
          <a:bodyPr>
            <a:normAutofit/>
          </a:bodyPr>
          <a:lstStyle/>
          <a:p>
            <a:r>
              <a:rPr lang="en-US" sz="3600" dirty="0" smtClean="0"/>
              <a:t>A red square in front of a blue square</a:t>
            </a:r>
          </a:p>
          <a:p>
            <a:r>
              <a:rPr lang="en-US" sz="3600" dirty="0" smtClean="0"/>
              <a:t>A red square bordered on all four sides by blue triangles</a:t>
            </a:r>
            <a:endParaRPr lang="en-US" sz="3600" dirty="0"/>
          </a:p>
        </p:txBody>
      </p:sp>
      <p:grpSp>
        <p:nvGrpSpPr>
          <p:cNvPr id="5" name="Group 4"/>
          <p:cNvGrpSpPr/>
          <p:nvPr/>
        </p:nvGrpSpPr>
        <p:grpSpPr>
          <a:xfrm>
            <a:off x="5416631" y="2667000"/>
            <a:ext cx="3200400" cy="3078163"/>
            <a:chOff x="5403670" y="1981200"/>
            <a:chExt cx="2292530" cy="2144914"/>
          </a:xfrm>
        </p:grpSpPr>
        <p:sp>
          <p:nvSpPr>
            <p:cNvPr id="4" name="Rectangle 3"/>
            <p:cNvSpPr/>
            <p:nvPr/>
          </p:nvSpPr>
          <p:spPr>
            <a:xfrm>
              <a:off x="5403670" y="1981200"/>
              <a:ext cx="2292530" cy="2144914"/>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rot="18812412">
              <a:off x="5641849" y="2077023"/>
              <a:ext cx="1816171" cy="1953267"/>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61652247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1909</Words>
  <Application>Microsoft Office PowerPoint</Application>
  <PresentationFormat>On-screen Show (4:3)</PresentationFormat>
  <Paragraphs>200</Paragraphs>
  <Slides>48</Slides>
  <Notes>48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48</vt:i4>
      </vt:variant>
    </vt:vector>
  </HeadingPairs>
  <TitlesOfParts>
    <vt:vector size="55" baseType="lpstr">
      <vt:lpstr>MS PGothic</vt:lpstr>
      <vt:lpstr>Arial</vt:lpstr>
      <vt:lpstr>Calibri</vt:lpstr>
      <vt:lpstr>UC Berkeley OS Sign</vt:lpstr>
      <vt:lpstr>Wingdings</vt:lpstr>
      <vt:lpstr>ヒラギノ角ゴ ProN W3</vt:lpstr>
      <vt:lpstr>Office Theme</vt:lpstr>
      <vt:lpstr>CogSci 190 “Sensemaking and Organizing” Spring 2019</vt:lpstr>
      <vt:lpstr>PowerPoint Presentation</vt:lpstr>
      <vt:lpstr>The Problem of Induction</vt:lpstr>
      <vt:lpstr>PowerPoint Presentation</vt:lpstr>
      <vt:lpstr>A Very Misleading Analogy</vt:lpstr>
      <vt:lpstr>The Process of Visual Perception – Inference and Interpretation</vt:lpstr>
      <vt:lpstr>Sensemaking == Simplification?</vt:lpstr>
      <vt:lpstr>Sensemaking &amp; Simplification (1)</vt:lpstr>
      <vt:lpstr>Which Description is Simpler?</vt:lpstr>
      <vt:lpstr>PowerPoint Presentation</vt:lpstr>
      <vt:lpstr>Sensemaking as Simplification (2)</vt:lpstr>
      <vt:lpstr>Measuring “Description Complexity”</vt:lpstr>
      <vt:lpstr>Rosch’s Principle of  “Cognitive Economy”</vt:lpstr>
      <vt:lpstr>PowerPoint Presentation</vt:lpstr>
      <vt:lpstr>Automatic  / Pre-attentive Organizing &amp; Gestalt Perception</vt:lpstr>
      <vt:lpstr>Automatic / Pre-attentive Organizing</vt:lpstr>
      <vt:lpstr>PowerPoint Presentation</vt:lpstr>
      <vt:lpstr>PowerPoint Presentation</vt:lpstr>
      <vt:lpstr>PowerPoint Presentation</vt:lpstr>
      <vt:lpstr>Rubin’s Face-Vase Illusion</vt:lpstr>
      <vt:lpstr>A Classic Figure-Ground Ambiguity</vt:lpstr>
      <vt:lpstr>La condition humaine </vt:lpstr>
      <vt:lpstr>Gestalt Perception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Trompe l'oeil (“trick of  the eye”) </vt:lpstr>
      <vt:lpstr>L’empire des lumières  Daytime or  Nighttime?</vt:lpstr>
      <vt:lpstr>PowerPoint Presentation</vt:lpstr>
      <vt:lpstr>Visual Perspective and Illusions</vt:lpstr>
      <vt:lpstr>PowerPoint Presentation</vt:lpstr>
      <vt:lpstr>PowerPoint Presentation</vt:lpstr>
      <vt:lpstr>PowerPoint Presentation</vt:lpstr>
      <vt:lpstr>Affordances</vt:lpstr>
      <vt:lpstr>Value Creation: Affordances vs. Designed Interactions</vt:lpstr>
      <vt:lpstr>Easily Perceivable Affordances</vt:lpstr>
      <vt:lpstr>Affordances</vt:lpstr>
      <vt:lpstr>Design and Organizing</vt:lpstr>
      <vt:lpstr>Design Supports Interactions</vt:lpstr>
      <vt:lpstr>Interactions with Digital and Computerized Resources</vt:lpstr>
      <vt:lpstr>[18 – March 21] The narrative fallacy, applied behavioral economics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2017-10-26T16:02:22Z</dcterms:created>
  <dcterms:modified xsi:type="dcterms:W3CDTF">2019-03-19T18:05:09Z</dcterms:modified>
</cp:coreProperties>
</file>