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266" r:id="rId2"/>
    <p:sldId id="422" r:id="rId3"/>
    <p:sldId id="421" r:id="rId4"/>
    <p:sldId id="407" r:id="rId5"/>
    <p:sldId id="405" r:id="rId6"/>
    <p:sldId id="408" r:id="rId7"/>
    <p:sldId id="307" r:id="rId8"/>
    <p:sldId id="449" r:id="rId9"/>
    <p:sldId id="448" r:id="rId10"/>
    <p:sldId id="366" r:id="rId11"/>
    <p:sldId id="451" r:id="rId12"/>
    <p:sldId id="446" r:id="rId13"/>
    <p:sldId id="452" r:id="rId14"/>
    <p:sldId id="453" r:id="rId15"/>
    <p:sldId id="423" r:id="rId16"/>
    <p:sldId id="351" r:id="rId17"/>
    <p:sldId id="447" r:id="rId18"/>
    <p:sldId id="391" r:id="rId19"/>
    <p:sldId id="427" r:id="rId20"/>
    <p:sldId id="425" r:id="rId21"/>
    <p:sldId id="426" r:id="rId22"/>
    <p:sldId id="370" r:id="rId23"/>
    <p:sldId id="436" r:id="rId24"/>
    <p:sldId id="354" r:id="rId25"/>
    <p:sldId id="392" r:id="rId26"/>
    <p:sldId id="382" r:id="rId27"/>
    <p:sldId id="429" r:id="rId28"/>
    <p:sldId id="404" r:id="rId29"/>
    <p:sldId id="437" r:id="rId30"/>
    <p:sldId id="450" r:id="rId31"/>
    <p:sldId id="428" r:id="rId32"/>
    <p:sldId id="440" r:id="rId33"/>
    <p:sldId id="441" r:id="rId34"/>
    <p:sldId id="442" r:id="rId35"/>
    <p:sldId id="416" r:id="rId36"/>
    <p:sldId id="433" r:id="rId37"/>
    <p:sldId id="434" r:id="rId38"/>
    <p:sldId id="337" r:id="rId39"/>
    <p:sldId id="339" r:id="rId40"/>
    <p:sldId id="342" r:id="rId41"/>
    <p:sldId id="348" r:id="rId42"/>
    <p:sldId id="343" r:id="rId43"/>
    <p:sldId id="454" r:id="rId44"/>
    <p:sldId id="402" r:id="rId45"/>
    <p:sldId id="445" r:id="rId46"/>
    <p:sldId id="438" r:id="rId47"/>
    <p:sldId id="455"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0552" autoAdjust="0"/>
  </p:normalViewPr>
  <p:slideViewPr>
    <p:cSldViewPr>
      <p:cViewPr varScale="1">
        <p:scale>
          <a:sx n="58" d="100"/>
          <a:sy n="58" d="100"/>
        </p:scale>
        <p:origin x="965" y="62"/>
      </p:cViewPr>
      <p:guideLst>
        <p:guide orient="horz" pos="2160"/>
        <p:guide pos="2880"/>
      </p:guideLst>
    </p:cSldViewPr>
  </p:slideViewPr>
  <p:outlineViewPr>
    <p:cViewPr>
      <p:scale>
        <a:sx n="33" d="100"/>
        <a:sy n="33" d="100"/>
      </p:scale>
      <p:origin x="0" y="-5515"/>
    </p:cViewPr>
  </p:outlineViewPr>
  <p:notesTextViewPr>
    <p:cViewPr>
      <p:scale>
        <a:sx n="3" d="2"/>
        <a:sy n="3" d="2"/>
      </p:scale>
      <p:origin x="0" y="0"/>
    </p:cViewPr>
  </p:notesTextViewPr>
  <p:sorterViewPr>
    <p:cViewPr varScale="1">
      <p:scale>
        <a:sx n="100" d="100"/>
        <a:sy n="100" d="100"/>
      </p:scale>
      <p:origin x="0" y="-4565"/>
    </p:cViewPr>
  </p:sorterViewPr>
  <p:notesViewPr>
    <p:cSldViewPr>
      <p:cViewPr varScale="1">
        <p:scale>
          <a:sx n="63" d="100"/>
          <a:sy n="63" d="100"/>
        </p:scale>
        <p:origin x="2558"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3/20/2019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285110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37078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56955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123238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pPr marL="96437" indent="0">
              <a:spcAft>
                <a:spcPts val="1266"/>
              </a:spcAft>
              <a:buClr>
                <a:srgbClr val="002955"/>
              </a:buClr>
              <a:buSzPct val="44000"/>
              <a:buFont typeface="Wingdings" pitchFamily="2" charset="2"/>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1200" b="1"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14</a:t>
            </a:fld>
            <a:endParaRPr lang="en-US" dirty="0"/>
          </a:p>
        </p:txBody>
      </p:sp>
    </p:spTree>
    <p:extLst>
      <p:ext uri="{BB962C8B-B14F-4D97-AF65-F5344CB8AC3E}">
        <p14:creationId xmlns:p14="http://schemas.microsoft.com/office/powerpoint/2010/main" val="425749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399309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312320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419656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235076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noAutofit/>
          </a:bodyPr>
          <a:lstStyle/>
          <a:p>
            <a:pPr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11543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282276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60357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351293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359515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804107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324562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209698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402604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89651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142893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218120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47482"/>
            <a:ext cx="54864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1697203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81529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1200" b="1"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31</a:t>
            </a:fld>
            <a:endParaRPr lang="en-US" dirty="0"/>
          </a:p>
        </p:txBody>
      </p:sp>
    </p:spTree>
    <p:extLst>
      <p:ext uri="{BB962C8B-B14F-4D97-AF65-F5344CB8AC3E}">
        <p14:creationId xmlns:p14="http://schemas.microsoft.com/office/powerpoint/2010/main" val="3883139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3892023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153043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2443427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320918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3849238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89016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2660359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300170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2261063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2101138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97302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2101138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2221847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1110627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3006823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327016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360172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126371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7</a:t>
            </a:fld>
            <a:endParaRPr lang="en-US" dirty="0"/>
          </a:p>
        </p:txBody>
      </p:sp>
    </p:spTree>
    <p:extLst>
      <p:ext uri="{BB962C8B-B14F-4D97-AF65-F5344CB8AC3E}">
        <p14:creationId xmlns:p14="http://schemas.microsoft.com/office/powerpoint/2010/main" val="409935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pPr marL="96437" indent="0">
              <a:spcAft>
                <a:spcPts val="1266"/>
              </a:spcAft>
              <a:buClr>
                <a:srgbClr val="002955"/>
              </a:buClr>
              <a:buSzPct val="44000"/>
              <a:buFont typeface="Wingdings" pitchFamily="2" charset="2"/>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1200" b="1"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8</a:t>
            </a:fld>
            <a:endParaRPr lang="en-US" dirty="0"/>
          </a:p>
        </p:txBody>
      </p:sp>
    </p:spTree>
    <p:extLst>
      <p:ext uri="{BB962C8B-B14F-4D97-AF65-F5344CB8AC3E}">
        <p14:creationId xmlns:p14="http://schemas.microsoft.com/office/powerpoint/2010/main" val="27516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pPr marL="96437" indent="0">
              <a:spcAft>
                <a:spcPts val="1266"/>
              </a:spcAft>
              <a:buClr>
                <a:srgbClr val="002955"/>
              </a:buClr>
              <a:buSzPct val="44000"/>
              <a:buFont typeface="Wingdings" pitchFamily="2" charset="2"/>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9</a:t>
            </a:fld>
            <a:endParaRPr lang="en-US" dirty="0"/>
          </a:p>
        </p:txBody>
      </p:sp>
    </p:spTree>
    <p:extLst>
      <p:ext uri="{BB962C8B-B14F-4D97-AF65-F5344CB8AC3E}">
        <p14:creationId xmlns:p14="http://schemas.microsoft.com/office/powerpoint/2010/main" val="54897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4038600"/>
          </a:xfrm>
        </p:spPr>
        <p:txBody>
          <a:bodyPr anchor="ctr">
            <a:normAutofit fontScale="70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5100" dirty="0" smtClean="0">
                <a:sym typeface="UC Berkeley OS Sign"/>
              </a:rPr>
              <a:t>21 March 2019</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5100" dirty="0"/>
              <a:t>18) The narrative fallacy, applied behavioral </a:t>
            </a:r>
            <a:r>
              <a:rPr lang="en-US" sz="5100" dirty="0" smtClean="0"/>
              <a:t>economics</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1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600" b="1" dirty="0">
                <a:solidFill>
                  <a:srgbClr val="FF0000"/>
                </a:solidFill>
              </a:rPr>
              <a:t>How does information </a:t>
            </a:r>
            <a:r>
              <a:rPr lang="en-US" sz="4600" b="1" dirty="0" smtClean="0">
                <a:solidFill>
                  <a:srgbClr val="FF0000"/>
                </a:solidFill>
              </a:rPr>
              <a:t>and organization</a:t>
            </a:r>
            <a:br>
              <a:rPr lang="en-US" sz="4600" b="1" dirty="0" smtClean="0">
                <a:solidFill>
                  <a:srgbClr val="FF0000"/>
                </a:solidFill>
              </a:rPr>
            </a:br>
            <a:r>
              <a:rPr lang="en-US" sz="4600" b="1" dirty="0" smtClean="0">
                <a:solidFill>
                  <a:srgbClr val="FF0000"/>
                </a:solidFill>
              </a:rPr>
              <a:t> affect human decision-making?</a:t>
            </a:r>
            <a:endParaRPr lang="en-US" sz="4600" b="1" dirty="0">
              <a:solidFill>
                <a:srgbClr val="FF0000"/>
              </a:solidFill>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5230" y="381000"/>
            <a:ext cx="8458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Economic Theories of </a:t>
            </a:r>
            <a:br>
              <a:rPr lang="en-US" altLang="en-US" b="1" dirty="0"/>
            </a:br>
            <a:r>
              <a:rPr lang="en-US" altLang="en-US" b="1" dirty="0"/>
              <a:t>Human Decision Making (1)</a:t>
            </a:r>
          </a:p>
        </p:txBody>
      </p:sp>
      <p:sp>
        <p:nvSpPr>
          <p:cNvPr id="5123" name="Rectangle 3"/>
          <p:cNvSpPr>
            <a:spLocks noGrp="1" noChangeArrowheads="1"/>
          </p:cNvSpPr>
          <p:nvPr>
            <p:ph type="body" idx="1"/>
          </p:nvPr>
        </p:nvSpPr>
        <p:spPr>
          <a:xfrm>
            <a:off x="304800" y="2057400"/>
            <a:ext cx="8458200" cy="5135562"/>
          </a:xfrm>
        </p:spPr>
        <p:txBody>
          <a:bodyPr>
            <a:normAutofit/>
          </a:bodyPr>
          <a:lstStyle/>
          <a:p>
            <a:r>
              <a:rPr lang="en-US" dirty="0" smtClean="0"/>
              <a:t>Economic theories </a:t>
            </a:r>
            <a:r>
              <a:rPr lang="en-US" dirty="0"/>
              <a:t>of </a:t>
            </a:r>
            <a:r>
              <a:rPr lang="en-US" dirty="0" smtClean="0"/>
              <a:t>human decision making assume that people can </a:t>
            </a:r>
            <a:r>
              <a:rPr lang="en-US" dirty="0"/>
              <a:t>be reasonably approximated or described as </a:t>
            </a:r>
            <a:r>
              <a:rPr lang="en-US" dirty="0" smtClean="0"/>
              <a:t>“rational” agents</a:t>
            </a:r>
          </a:p>
          <a:p>
            <a:pPr lvl="1"/>
            <a:r>
              <a:rPr lang="en-US" altLang="en-US" sz="3200" dirty="0"/>
              <a:t>Individuals have </a:t>
            </a:r>
            <a:r>
              <a:rPr lang="en-US" altLang="en-US" sz="3200" dirty="0">
                <a:solidFill>
                  <a:srgbClr val="FF0000"/>
                </a:solidFill>
              </a:rPr>
              <a:t>precise information </a:t>
            </a:r>
            <a:r>
              <a:rPr lang="en-US" altLang="en-US" sz="3200" dirty="0"/>
              <a:t>about the consequences of their actions</a:t>
            </a:r>
          </a:p>
          <a:p>
            <a:pPr lvl="1"/>
            <a:r>
              <a:rPr lang="en-US" altLang="en-US" sz="3200" dirty="0"/>
              <a:t>Individuals have </a:t>
            </a:r>
            <a:r>
              <a:rPr lang="en-US" altLang="en-US" sz="3200" dirty="0">
                <a:solidFill>
                  <a:srgbClr val="FF0000"/>
                </a:solidFill>
              </a:rPr>
              <a:t>sufficient time and capability </a:t>
            </a:r>
            <a:r>
              <a:rPr lang="en-US" altLang="en-US" sz="3200" dirty="0"/>
              <a:t>to weigh </a:t>
            </a:r>
            <a:r>
              <a:rPr lang="en-US" altLang="en-US" sz="3200" dirty="0" smtClean="0"/>
              <a:t>alternatives</a:t>
            </a:r>
            <a:endParaRPr lang="en-US" altLang="en-US" sz="3200" dirty="0"/>
          </a:p>
        </p:txBody>
      </p:sp>
    </p:spTree>
    <p:extLst>
      <p:ext uri="{BB962C8B-B14F-4D97-AF65-F5344CB8AC3E}">
        <p14:creationId xmlns:p14="http://schemas.microsoft.com/office/powerpoint/2010/main" val="135268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70727" y="4013013"/>
            <a:ext cx="2568473" cy="2868295"/>
          </a:xfrm>
          <a:prstGeom prst="rect">
            <a:avLst/>
          </a:prstGeom>
        </p:spPr>
      </p:pic>
      <p:sp>
        <p:nvSpPr>
          <p:cNvPr id="5" name="TextBox 4"/>
          <p:cNvSpPr txBox="1"/>
          <p:nvPr/>
        </p:nvSpPr>
        <p:spPr>
          <a:xfrm>
            <a:off x="1752600" y="114954"/>
            <a:ext cx="6293054" cy="584775"/>
          </a:xfrm>
          <a:prstGeom prst="rect">
            <a:avLst/>
          </a:prstGeom>
          <a:noFill/>
        </p:spPr>
        <p:txBody>
          <a:bodyPr wrap="square" rtlCol="0">
            <a:spAutoFit/>
          </a:bodyPr>
          <a:lstStyle/>
          <a:p>
            <a:r>
              <a:rPr lang="en-US" sz="3200" b="1" dirty="0" smtClean="0"/>
              <a:t>Deciding What Courses to Take</a:t>
            </a:r>
            <a:endParaRPr lang="en-US" sz="3200" b="1" dirty="0"/>
          </a:p>
        </p:txBody>
      </p:sp>
      <p:sp>
        <p:nvSpPr>
          <p:cNvPr id="6" name="TextBox 5"/>
          <p:cNvSpPr txBox="1"/>
          <p:nvPr/>
        </p:nvSpPr>
        <p:spPr>
          <a:xfrm>
            <a:off x="304800" y="699729"/>
            <a:ext cx="8534400" cy="1938992"/>
          </a:xfrm>
          <a:prstGeom prst="rect">
            <a:avLst/>
          </a:prstGeom>
          <a:noFill/>
        </p:spPr>
        <p:txBody>
          <a:bodyPr wrap="square" rtlCol="0">
            <a:spAutoFit/>
          </a:bodyPr>
          <a:lstStyle/>
          <a:p>
            <a:r>
              <a:rPr lang="en-US" sz="2400" dirty="0" smtClean="0">
                <a:solidFill>
                  <a:srgbClr val="FF0000"/>
                </a:solidFill>
              </a:rPr>
              <a:t>Did you have precise information about the content of a course, or how taking it would advance your career goals?</a:t>
            </a:r>
          </a:p>
          <a:p>
            <a:r>
              <a:rPr lang="en-US" sz="2400" dirty="0" smtClean="0">
                <a:solidFill>
                  <a:srgbClr val="FF0000"/>
                </a:solidFill>
              </a:rPr>
              <a:t>(…but first, do you know all of your career goals?)</a:t>
            </a:r>
          </a:p>
          <a:p>
            <a:endParaRPr lang="en-US" sz="2400" dirty="0" smtClean="0">
              <a:solidFill>
                <a:srgbClr val="FF0000"/>
              </a:solidFill>
            </a:endParaRPr>
          </a:p>
          <a:p>
            <a:endParaRPr lang="en-US" sz="2400" dirty="0" smtClean="0">
              <a:solidFill>
                <a:srgbClr val="FF0000"/>
              </a:solidFill>
            </a:endParaRPr>
          </a:p>
        </p:txBody>
      </p:sp>
      <p:pic>
        <p:nvPicPr>
          <p:cNvPr id="8" name="Picture 7"/>
          <p:cNvPicPr>
            <a:picLocks noChangeAspect="1"/>
          </p:cNvPicPr>
          <p:nvPr/>
        </p:nvPicPr>
        <p:blipFill>
          <a:blip r:embed="rId4"/>
          <a:stretch>
            <a:fillRect/>
          </a:stretch>
        </p:blipFill>
        <p:spPr>
          <a:xfrm>
            <a:off x="304800" y="2019413"/>
            <a:ext cx="5719763" cy="2890431"/>
          </a:xfrm>
          <a:prstGeom prst="rect">
            <a:avLst/>
          </a:prstGeom>
        </p:spPr>
      </p:pic>
      <p:sp>
        <p:nvSpPr>
          <p:cNvPr id="9" name="Rectangle 8"/>
          <p:cNvSpPr/>
          <p:nvPr/>
        </p:nvSpPr>
        <p:spPr>
          <a:xfrm>
            <a:off x="304800" y="5062328"/>
            <a:ext cx="5486400" cy="1569660"/>
          </a:xfrm>
          <a:prstGeom prst="rect">
            <a:avLst/>
          </a:prstGeom>
        </p:spPr>
        <p:txBody>
          <a:bodyPr wrap="square">
            <a:spAutoFit/>
          </a:bodyPr>
          <a:lstStyle/>
          <a:p>
            <a:r>
              <a:rPr lang="en-US" sz="2400" dirty="0">
                <a:solidFill>
                  <a:srgbClr val="FF0000"/>
                </a:solidFill>
              </a:rPr>
              <a:t>Did you have sufficient time and capability to </a:t>
            </a:r>
            <a:r>
              <a:rPr lang="en-US" sz="2400" dirty="0" smtClean="0">
                <a:solidFill>
                  <a:srgbClr val="FF0000"/>
                </a:solidFill>
              </a:rPr>
              <a:t>study the syllabus and course evaluations for every course you might take?</a:t>
            </a:r>
          </a:p>
        </p:txBody>
      </p:sp>
    </p:spTree>
    <p:extLst>
      <p:ext uri="{BB962C8B-B14F-4D97-AF65-F5344CB8AC3E}">
        <p14:creationId xmlns:p14="http://schemas.microsoft.com/office/powerpoint/2010/main" val="2625748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458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Economic Theories of </a:t>
            </a:r>
            <a:br>
              <a:rPr lang="en-US" altLang="en-US" b="1" dirty="0"/>
            </a:br>
            <a:r>
              <a:rPr lang="en-US" altLang="en-US" b="1" dirty="0"/>
              <a:t>Human Decision Making (2)</a:t>
            </a:r>
          </a:p>
        </p:txBody>
      </p:sp>
      <p:sp>
        <p:nvSpPr>
          <p:cNvPr id="5123" name="Rectangle 3"/>
          <p:cNvSpPr>
            <a:spLocks noGrp="1" noChangeArrowheads="1"/>
          </p:cNvSpPr>
          <p:nvPr>
            <p:ph type="body" idx="1"/>
          </p:nvPr>
        </p:nvSpPr>
        <p:spPr>
          <a:xfrm>
            <a:off x="288878" y="2057400"/>
            <a:ext cx="8458200" cy="4144962"/>
          </a:xfrm>
        </p:spPr>
        <p:txBody>
          <a:bodyPr>
            <a:normAutofit/>
          </a:bodyPr>
          <a:lstStyle/>
          <a:p>
            <a:pPr lvl="1"/>
            <a:r>
              <a:rPr lang="en-US" altLang="en-US" sz="3200" dirty="0"/>
              <a:t>Different outcomes can be compared in terms of their “</a:t>
            </a:r>
            <a:r>
              <a:rPr lang="en-US" altLang="en-US" sz="3200" dirty="0">
                <a:solidFill>
                  <a:srgbClr val="FF0000"/>
                </a:solidFill>
              </a:rPr>
              <a:t>utility</a:t>
            </a:r>
            <a:r>
              <a:rPr lang="en-US" altLang="en-US" sz="3200" dirty="0"/>
              <a:t>” (which is revealed by the choices people make</a:t>
            </a:r>
            <a:r>
              <a:rPr lang="en-US" altLang="en-US" sz="3200" dirty="0" smtClean="0"/>
              <a:t>)</a:t>
            </a:r>
          </a:p>
          <a:p>
            <a:pPr lvl="1"/>
            <a:r>
              <a:rPr lang="en-US" altLang="en-US" sz="3200" dirty="0" smtClean="0"/>
              <a:t>The </a:t>
            </a:r>
            <a:r>
              <a:rPr lang="en-US" altLang="en-US" sz="3200" dirty="0"/>
              <a:t>“value” or “utility” of a choice is the </a:t>
            </a:r>
            <a:r>
              <a:rPr lang="en-US" altLang="en-US" sz="3200" dirty="0">
                <a:solidFill>
                  <a:srgbClr val="FF0000"/>
                </a:solidFill>
              </a:rPr>
              <a:t>expected value of its probabilistic </a:t>
            </a:r>
            <a:r>
              <a:rPr lang="en-US" altLang="en-US" sz="3200" dirty="0" smtClean="0">
                <a:solidFill>
                  <a:srgbClr val="FF0000"/>
                </a:solidFill>
              </a:rPr>
              <a:t>outcomes</a:t>
            </a:r>
          </a:p>
          <a:p>
            <a:pPr lvl="1"/>
            <a:r>
              <a:rPr lang="en-US" altLang="en-US" sz="3200" dirty="0"/>
              <a:t>Rational agents seek to </a:t>
            </a:r>
            <a:r>
              <a:rPr lang="en-US" altLang="en-US" sz="3200" dirty="0">
                <a:solidFill>
                  <a:srgbClr val="FF0000"/>
                </a:solidFill>
              </a:rPr>
              <a:t>maximize their </a:t>
            </a:r>
            <a:r>
              <a:rPr lang="en-US" altLang="en-US" sz="3200" dirty="0" smtClean="0">
                <a:solidFill>
                  <a:srgbClr val="FF0000"/>
                </a:solidFill>
              </a:rPr>
              <a:t>utility</a:t>
            </a:r>
            <a:endParaRPr lang="en-US" altLang="en-US" sz="3200" dirty="0"/>
          </a:p>
        </p:txBody>
      </p:sp>
    </p:spTree>
    <p:extLst>
      <p:ext uri="{BB962C8B-B14F-4D97-AF65-F5344CB8AC3E}">
        <p14:creationId xmlns:p14="http://schemas.microsoft.com/office/powerpoint/2010/main" val="237932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62654"/>
            <a:ext cx="6293054" cy="584775"/>
          </a:xfrm>
          <a:prstGeom prst="rect">
            <a:avLst/>
          </a:prstGeom>
          <a:noFill/>
        </p:spPr>
        <p:txBody>
          <a:bodyPr wrap="square" rtlCol="0">
            <a:spAutoFit/>
          </a:bodyPr>
          <a:lstStyle/>
          <a:p>
            <a:r>
              <a:rPr lang="en-US" sz="3200" b="1" dirty="0" smtClean="0"/>
              <a:t>Deciding What Courses to Take</a:t>
            </a:r>
            <a:endParaRPr lang="en-US" sz="3200" b="1" dirty="0"/>
          </a:p>
        </p:txBody>
      </p:sp>
      <p:sp>
        <p:nvSpPr>
          <p:cNvPr id="6" name="TextBox 5"/>
          <p:cNvSpPr txBox="1"/>
          <p:nvPr/>
        </p:nvSpPr>
        <p:spPr>
          <a:xfrm>
            <a:off x="152400" y="747429"/>
            <a:ext cx="8534400" cy="5878532"/>
          </a:xfrm>
          <a:prstGeom prst="rect">
            <a:avLst/>
          </a:prstGeom>
          <a:noFill/>
        </p:spPr>
        <p:txBody>
          <a:bodyPr wrap="square" rtlCol="0">
            <a:spAutoFit/>
          </a:bodyPr>
          <a:lstStyle/>
          <a:p>
            <a:endParaRPr lang="en-US" sz="2000" dirty="0" smtClean="0">
              <a:solidFill>
                <a:srgbClr val="FF0000"/>
              </a:solidFill>
            </a:endParaRPr>
          </a:p>
          <a:p>
            <a:r>
              <a:rPr lang="en-US" sz="2400" dirty="0" smtClean="0">
                <a:solidFill>
                  <a:srgbClr val="FF0000"/>
                </a:solidFill>
              </a:rPr>
              <a:t>Can you rate each individual course in terms of how likely it is to advance your career goals?</a:t>
            </a:r>
          </a:p>
          <a:p>
            <a:pPr lvl="1"/>
            <a:r>
              <a:rPr lang="en-US" sz="2000" dirty="0" smtClean="0"/>
              <a:t>Course A would be easy and interesting, and somewhat relevant to career goals </a:t>
            </a:r>
          </a:p>
          <a:p>
            <a:pPr lvl="1"/>
            <a:r>
              <a:rPr lang="en-US" sz="2000" dirty="0" smtClean="0"/>
              <a:t>Course B would be pretty hard, but would probably help me get an internship</a:t>
            </a:r>
          </a:p>
          <a:p>
            <a:pPr lvl="1"/>
            <a:r>
              <a:rPr lang="en-US" sz="2000" dirty="0" smtClean="0"/>
              <a:t>Course C would be very hard, but I’m sure that if I did well, the company that I worked for as an internship would offer me a full-time job</a:t>
            </a:r>
          </a:p>
          <a:p>
            <a:pPr lvl="1"/>
            <a:r>
              <a:rPr lang="en-US" sz="2000" dirty="0" smtClean="0"/>
              <a:t>…</a:t>
            </a:r>
          </a:p>
          <a:p>
            <a:r>
              <a:rPr lang="en-US" sz="2400" dirty="0">
                <a:solidFill>
                  <a:srgbClr val="FF0000"/>
                </a:solidFill>
              </a:rPr>
              <a:t>Can you </a:t>
            </a:r>
            <a:r>
              <a:rPr lang="en-US" sz="2400" dirty="0" smtClean="0">
                <a:solidFill>
                  <a:srgbClr val="FF0000"/>
                </a:solidFill>
              </a:rPr>
              <a:t>compare different sets of courses in terms </a:t>
            </a:r>
            <a:r>
              <a:rPr lang="en-US" sz="2400" dirty="0">
                <a:solidFill>
                  <a:srgbClr val="FF0000"/>
                </a:solidFill>
              </a:rPr>
              <a:t>of how likely </a:t>
            </a:r>
            <a:r>
              <a:rPr lang="en-US" sz="2400" dirty="0" smtClean="0">
                <a:solidFill>
                  <a:srgbClr val="FF0000"/>
                </a:solidFill>
              </a:rPr>
              <a:t>they are to advance </a:t>
            </a:r>
            <a:r>
              <a:rPr lang="en-US" sz="2400" dirty="0">
                <a:solidFill>
                  <a:srgbClr val="FF0000"/>
                </a:solidFill>
              </a:rPr>
              <a:t>your career goals</a:t>
            </a:r>
            <a:r>
              <a:rPr lang="en-US" sz="2400" dirty="0" smtClean="0">
                <a:solidFill>
                  <a:srgbClr val="FF0000"/>
                </a:solidFill>
              </a:rPr>
              <a:t>?</a:t>
            </a:r>
          </a:p>
          <a:p>
            <a:pPr lvl="1"/>
            <a:r>
              <a:rPr lang="en-US" sz="2000" dirty="0" smtClean="0"/>
              <a:t>Courses A, B, and G would be a pretty good schedule, not overwhelmingly hard, and would probably enhance my chances of getting a good job</a:t>
            </a:r>
          </a:p>
          <a:p>
            <a:pPr lvl="1"/>
            <a:r>
              <a:rPr lang="en-US" sz="2000" dirty="0" smtClean="0"/>
              <a:t>Courses A, B, and C would be really hard, but I’d be sure of getting the job I want … but I’d have no free time</a:t>
            </a:r>
          </a:p>
          <a:p>
            <a:pPr lvl="1"/>
            <a:r>
              <a:rPr lang="en-US" sz="2000" dirty="0" smtClean="0"/>
              <a:t>…</a:t>
            </a:r>
            <a:endParaRPr lang="en-US" sz="2000" dirty="0"/>
          </a:p>
          <a:p>
            <a:pPr lvl="1"/>
            <a:endParaRPr lang="en-US" sz="2000" dirty="0" smtClean="0"/>
          </a:p>
        </p:txBody>
      </p:sp>
    </p:spTree>
    <p:extLst>
      <p:ext uri="{BB962C8B-B14F-4D97-AF65-F5344CB8AC3E}">
        <p14:creationId xmlns:p14="http://schemas.microsoft.com/office/powerpoint/2010/main" val="239235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76200" y="278139"/>
            <a:ext cx="89154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latin typeface="+mj-lt"/>
                <a:ea typeface="+mj-ea"/>
                <a:cs typeface="+mj-cs"/>
                <a:sym typeface="UC Berkeley OS Sign"/>
              </a:rPr>
              <a:t>Deciding What Courses to Take</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pic>
        <p:nvPicPr>
          <p:cNvPr id="3" name="Picture 2"/>
          <p:cNvPicPr>
            <a:picLocks noChangeAspect="1"/>
          </p:cNvPicPr>
          <p:nvPr/>
        </p:nvPicPr>
        <p:blipFill>
          <a:blip r:embed="rId3"/>
          <a:stretch>
            <a:fillRect/>
          </a:stretch>
        </p:blipFill>
        <p:spPr>
          <a:xfrm>
            <a:off x="228600" y="1600200"/>
            <a:ext cx="8915400" cy="1144365"/>
          </a:xfrm>
          <a:prstGeom prst="rect">
            <a:avLst/>
          </a:prstGeom>
        </p:spPr>
      </p:pic>
      <p:sp>
        <p:nvSpPr>
          <p:cNvPr id="2" name="Rectangle 1"/>
          <p:cNvSpPr/>
          <p:nvPr/>
        </p:nvSpPr>
        <p:spPr>
          <a:xfrm>
            <a:off x="109330" y="2971800"/>
            <a:ext cx="8269357" cy="3711785"/>
          </a:xfrm>
          <a:prstGeom prst="rect">
            <a:avLst/>
          </a:prstGeom>
        </p:spPr>
        <p:txBody>
          <a:bodyPr wrap="square">
            <a:spAutoFit/>
          </a:bodyPr>
          <a:lstStyle/>
          <a:p>
            <a:pPr marL="742950" lvl="1" indent="-285750">
              <a:spcBef>
                <a:spcPct val="20000"/>
              </a:spcBef>
              <a:buFont typeface="Arial" pitchFamily="34" charset="0"/>
              <a:buChar char="–"/>
            </a:pPr>
            <a:r>
              <a:rPr lang="en-US" altLang="en-US" sz="2800" dirty="0" smtClean="0">
                <a:solidFill>
                  <a:srgbClr val="FF0000"/>
                </a:solidFill>
              </a:rPr>
              <a:t>What future events comprise the “total number of outcomes” when it comes to choosing sets of courses to take?</a:t>
            </a:r>
          </a:p>
          <a:p>
            <a:pPr marL="742950" lvl="1" indent="-285750">
              <a:spcBef>
                <a:spcPct val="20000"/>
              </a:spcBef>
              <a:buFont typeface="Arial" pitchFamily="34" charset="0"/>
              <a:buChar char="–"/>
            </a:pPr>
            <a:r>
              <a:rPr lang="en-US" altLang="en-US" sz="2800" dirty="0" smtClean="0">
                <a:solidFill>
                  <a:srgbClr val="FF0000"/>
                </a:solidFill>
              </a:rPr>
              <a:t>Which combinations of courses will result in successful outcomes?</a:t>
            </a:r>
          </a:p>
          <a:p>
            <a:pPr marL="742950" lvl="1" indent="-285750">
              <a:spcBef>
                <a:spcPct val="20000"/>
              </a:spcBef>
              <a:buFont typeface="Arial" pitchFamily="34" charset="0"/>
              <a:buChar char="–"/>
            </a:pPr>
            <a:r>
              <a:rPr lang="en-US" altLang="en-US" sz="2800" dirty="0" smtClean="0">
                <a:solidFill>
                  <a:srgbClr val="FF0000"/>
                </a:solidFill>
              </a:rPr>
              <a:t>How far into the future do you look when you predict whether some set of courses will lead to a successful outcomes? </a:t>
            </a:r>
            <a:endParaRPr lang="en-US" altLang="en-US" sz="2800" dirty="0">
              <a:solidFill>
                <a:srgbClr val="FF0000"/>
              </a:solidFill>
            </a:endParaRPr>
          </a:p>
        </p:txBody>
      </p:sp>
    </p:spTree>
    <p:extLst>
      <p:ext uri="{BB962C8B-B14F-4D97-AF65-F5344CB8AC3E}">
        <p14:creationId xmlns:p14="http://schemas.microsoft.com/office/powerpoint/2010/main" val="3975102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74638"/>
            <a:ext cx="8458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Economic Theories of </a:t>
            </a:r>
            <a:br>
              <a:rPr lang="en-US" altLang="en-US" b="1" dirty="0"/>
            </a:br>
            <a:r>
              <a:rPr lang="en-US" altLang="en-US" b="1" dirty="0"/>
              <a:t>Human Decision Making (3)</a:t>
            </a:r>
          </a:p>
        </p:txBody>
      </p:sp>
      <p:sp>
        <p:nvSpPr>
          <p:cNvPr id="5123" name="Rectangle 3"/>
          <p:cNvSpPr>
            <a:spLocks noGrp="1" noChangeArrowheads="1"/>
          </p:cNvSpPr>
          <p:nvPr>
            <p:ph type="body" idx="1"/>
          </p:nvPr>
        </p:nvSpPr>
        <p:spPr>
          <a:xfrm>
            <a:off x="304800" y="1722438"/>
            <a:ext cx="8458200" cy="5135562"/>
          </a:xfrm>
        </p:spPr>
        <p:txBody>
          <a:bodyPr>
            <a:normAutofit/>
          </a:bodyPr>
          <a:lstStyle/>
          <a:p>
            <a:r>
              <a:rPr lang="en-US" dirty="0" smtClean="0"/>
              <a:t>The “rational choice theory” enables calculations and predictions in situations with uncertainty  (for example, in “game theory”)</a:t>
            </a:r>
          </a:p>
          <a:p>
            <a:r>
              <a:rPr lang="en-US" dirty="0" smtClean="0"/>
              <a:t>Decisions that deviate from this theory can occur if people have incomplete information or insufficient time</a:t>
            </a:r>
          </a:p>
          <a:p>
            <a:r>
              <a:rPr lang="en-US" dirty="0" smtClean="0"/>
              <a:t>But these </a:t>
            </a:r>
            <a:r>
              <a:rPr lang="en-US" dirty="0" smtClean="0">
                <a:solidFill>
                  <a:srgbClr val="FF0000"/>
                </a:solidFill>
              </a:rPr>
              <a:t>deviations should be unsystematic </a:t>
            </a:r>
            <a:r>
              <a:rPr lang="en-US" dirty="0" smtClean="0"/>
              <a:t>because the factors that cause them are random and “average out”</a:t>
            </a:r>
          </a:p>
          <a:p>
            <a:pPr eaLnBrk="1" hangingPunct="1"/>
            <a:endParaRPr lang="en-US" altLang="en-US" dirty="0"/>
          </a:p>
        </p:txBody>
      </p:sp>
    </p:spTree>
    <p:extLst>
      <p:ext uri="{BB962C8B-B14F-4D97-AF65-F5344CB8AC3E}">
        <p14:creationId xmlns:p14="http://schemas.microsoft.com/office/powerpoint/2010/main" val="233432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1524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Econs vs. Humans</a:t>
            </a:r>
          </a:p>
        </p:txBody>
      </p:sp>
      <p:sp>
        <p:nvSpPr>
          <p:cNvPr id="3" name="Content Placeholder 2"/>
          <p:cNvSpPr>
            <a:spLocks noGrp="1"/>
          </p:cNvSpPr>
          <p:nvPr>
            <p:ph sz="half" idx="1"/>
          </p:nvPr>
        </p:nvSpPr>
        <p:spPr>
          <a:xfrm>
            <a:off x="422564" y="1219200"/>
            <a:ext cx="8077200" cy="4525963"/>
          </a:xfrm>
        </p:spPr>
        <p:txBody>
          <a:bodyPr>
            <a:normAutofit lnSpcReduction="10000"/>
          </a:bodyPr>
          <a:lstStyle/>
          <a:p>
            <a:r>
              <a:rPr lang="en-US" sz="3600" dirty="0"/>
              <a:t>“Economists study mythical creatures often known as Homo economicus. I prefer to call them “Econs”— highly intelligent beings that are capable of making the most complex of calculations but are totally lacking in emotions”</a:t>
            </a:r>
          </a:p>
          <a:p>
            <a:endParaRPr lang="en-US" dirty="0"/>
          </a:p>
          <a:p>
            <a:pPr lvl="1"/>
            <a:r>
              <a:rPr lang="en-US" sz="2800" dirty="0"/>
              <a:t>Richard </a:t>
            </a:r>
            <a:r>
              <a:rPr lang="en-US" sz="2800" dirty="0" smtClean="0"/>
              <a:t>Thaler (</a:t>
            </a:r>
            <a:r>
              <a:rPr lang="en-US" sz="2800" b="1" dirty="0" smtClean="0"/>
              <a:t>“Unless </a:t>
            </a:r>
            <a:r>
              <a:rPr lang="en-US" sz="2800" b="1" dirty="0"/>
              <a:t>You Are Spock, Irrelevant Things Matter in Economic </a:t>
            </a:r>
            <a:r>
              <a:rPr lang="en-US" sz="2800" b="1" dirty="0" smtClean="0"/>
              <a:t>Behavior”)</a:t>
            </a:r>
            <a:endParaRPr lang="en-US" sz="2800" b="1" dirty="0"/>
          </a:p>
          <a:p>
            <a:pPr lvl="1"/>
            <a:endParaRPr lang="en-US" sz="2800" dirty="0"/>
          </a:p>
          <a:p>
            <a:endParaRPr lang="en-US" dirty="0"/>
          </a:p>
        </p:txBody>
      </p:sp>
      <p:sp>
        <p:nvSpPr>
          <p:cNvPr id="4" name="TextBox 3"/>
          <p:cNvSpPr txBox="1"/>
          <p:nvPr/>
        </p:nvSpPr>
        <p:spPr>
          <a:xfrm>
            <a:off x="422564" y="5867400"/>
            <a:ext cx="8077200" cy="830997"/>
          </a:xfrm>
          <a:prstGeom prst="rect">
            <a:avLst/>
          </a:prstGeom>
          <a:noFill/>
        </p:spPr>
        <p:txBody>
          <a:bodyPr wrap="square" rtlCol="0">
            <a:spAutoFit/>
          </a:bodyPr>
          <a:lstStyle/>
          <a:p>
            <a:r>
              <a:rPr lang="en-US" sz="2400" i="1" dirty="0" smtClean="0">
                <a:solidFill>
                  <a:srgbClr val="FF0000"/>
                </a:solidFill>
              </a:rPr>
              <a:t>Thaler uses </a:t>
            </a:r>
            <a:r>
              <a:rPr lang="en-US" sz="2400" i="1" dirty="0">
                <a:solidFill>
                  <a:srgbClr val="FF0000"/>
                </a:solidFill>
              </a:rPr>
              <a:t>a cultural reference that is pretty old here when he refers to “Spock” = do you all know who Spock is?</a:t>
            </a:r>
          </a:p>
        </p:txBody>
      </p:sp>
    </p:spTree>
    <p:extLst>
      <p:ext uri="{BB962C8B-B14F-4D97-AF65-F5344CB8AC3E}">
        <p14:creationId xmlns:p14="http://schemas.microsoft.com/office/powerpoint/2010/main" val="350958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1025" y="244108"/>
            <a:ext cx="3886200" cy="2910899"/>
          </a:xfrm>
          <a:prstGeom prst="rect">
            <a:avLst/>
          </a:prstGeom>
        </p:spPr>
      </p:pic>
      <p:sp>
        <p:nvSpPr>
          <p:cNvPr id="3" name="TextBox 2"/>
          <p:cNvSpPr txBox="1"/>
          <p:nvPr/>
        </p:nvSpPr>
        <p:spPr>
          <a:xfrm>
            <a:off x="5562600" y="838200"/>
            <a:ext cx="2667000" cy="2123658"/>
          </a:xfrm>
          <a:prstGeom prst="rect">
            <a:avLst/>
          </a:prstGeom>
          <a:noFill/>
        </p:spPr>
        <p:txBody>
          <a:bodyPr wrap="square" rtlCol="0">
            <a:spAutoFit/>
          </a:bodyPr>
          <a:lstStyle/>
          <a:p>
            <a:pPr algn="ctr"/>
            <a:r>
              <a:rPr lang="en-US" sz="4400" b="1" dirty="0" smtClean="0"/>
              <a:t>Mr. Spock (from Star Trek)</a:t>
            </a:r>
            <a:endParaRPr lang="en-US" sz="4400" b="1" dirty="0"/>
          </a:p>
        </p:txBody>
      </p:sp>
      <p:pic>
        <p:nvPicPr>
          <p:cNvPr id="4" name="Picture 3"/>
          <p:cNvPicPr>
            <a:picLocks noChangeAspect="1"/>
          </p:cNvPicPr>
          <p:nvPr/>
        </p:nvPicPr>
        <p:blipFill>
          <a:blip r:embed="rId4"/>
          <a:stretch>
            <a:fillRect/>
          </a:stretch>
        </p:blipFill>
        <p:spPr>
          <a:xfrm>
            <a:off x="581025" y="3449594"/>
            <a:ext cx="4067175" cy="3046455"/>
          </a:xfrm>
          <a:prstGeom prst="rect">
            <a:avLst/>
          </a:prstGeom>
        </p:spPr>
      </p:pic>
      <p:sp>
        <p:nvSpPr>
          <p:cNvPr id="5" name="Rectangle 4"/>
          <p:cNvSpPr/>
          <p:nvPr/>
        </p:nvSpPr>
        <p:spPr>
          <a:xfrm>
            <a:off x="4988430" y="3910993"/>
            <a:ext cx="4143378" cy="2123658"/>
          </a:xfrm>
          <a:prstGeom prst="rect">
            <a:avLst/>
          </a:prstGeom>
        </p:spPr>
        <p:txBody>
          <a:bodyPr wrap="none">
            <a:spAutoFit/>
          </a:bodyPr>
          <a:lstStyle/>
          <a:p>
            <a:pPr algn="ctr"/>
            <a:r>
              <a:rPr lang="en-US" sz="4400" b="1" dirty="0"/>
              <a:t>Sheldon Cooper </a:t>
            </a:r>
            <a:r>
              <a:rPr lang="en-US" sz="4400" b="1" dirty="0" smtClean="0"/>
              <a:t/>
            </a:r>
            <a:br>
              <a:rPr lang="en-US" sz="4400" b="1" dirty="0" smtClean="0"/>
            </a:br>
            <a:r>
              <a:rPr lang="en-US" sz="4400" b="1" dirty="0" smtClean="0"/>
              <a:t>(</a:t>
            </a:r>
            <a:r>
              <a:rPr lang="en-US" sz="4400" b="1" dirty="0"/>
              <a:t>from </a:t>
            </a:r>
            <a:r>
              <a:rPr lang="en-US" sz="4400" b="1" dirty="0" smtClean="0"/>
              <a:t/>
            </a:r>
            <a:br>
              <a:rPr lang="en-US" sz="4400" b="1" dirty="0" smtClean="0"/>
            </a:br>
            <a:r>
              <a:rPr lang="en-US" sz="4400" b="1" dirty="0" smtClean="0"/>
              <a:t>Big </a:t>
            </a:r>
            <a:r>
              <a:rPr lang="en-US" sz="4400" b="1" dirty="0"/>
              <a:t>Bang Theory)</a:t>
            </a:r>
          </a:p>
        </p:txBody>
      </p:sp>
    </p:spTree>
    <p:extLst>
      <p:ext uri="{BB962C8B-B14F-4D97-AF65-F5344CB8AC3E}">
        <p14:creationId xmlns:p14="http://schemas.microsoft.com/office/powerpoint/2010/main" val="154216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a:bodyPr>
          <a:lstStyle/>
          <a:p>
            <a:pPr marL="0" indent="0">
              <a:buNone/>
            </a:pPr>
            <a:r>
              <a:rPr lang="en-US" dirty="0" smtClean="0"/>
              <a:t>“</a:t>
            </a:r>
            <a:r>
              <a:rPr lang="en-US" sz="3600" dirty="0"/>
              <a:t>Economists discount any factors that would not influence the thinking of a rational person. These things are supposedly irrelevant. But unfortunately for the theory, many supposedly irrelevant factors do matter.</a:t>
            </a:r>
            <a:r>
              <a:rPr lang="en-US" sz="3600" dirty="0" smtClean="0"/>
              <a:t>.</a:t>
            </a:r>
            <a:r>
              <a:rPr lang="en-US" dirty="0" smtClean="0"/>
              <a:t>.”</a:t>
            </a:r>
            <a:br>
              <a:rPr lang="en-US" dirty="0" smtClean="0"/>
            </a:br>
            <a:endParaRPr lang="en-US" dirty="0" smtClean="0"/>
          </a:p>
          <a:p>
            <a:pPr lvl="1"/>
            <a:r>
              <a:rPr lang="en-US" dirty="0" smtClean="0"/>
              <a:t>Richard Thaler</a:t>
            </a:r>
            <a:endParaRPr lang="en-US" dirty="0"/>
          </a:p>
        </p:txBody>
      </p:sp>
    </p:spTree>
    <p:extLst>
      <p:ext uri="{BB962C8B-B14F-4D97-AF65-F5344CB8AC3E}">
        <p14:creationId xmlns:p14="http://schemas.microsoft.com/office/powerpoint/2010/main" val="2008537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5" y="-52388"/>
            <a:ext cx="9201150" cy="6962775"/>
          </a:xfrm>
          <a:prstGeom prst="rect">
            <a:avLst/>
          </a:prstGeom>
        </p:spPr>
      </p:pic>
    </p:spTree>
    <p:extLst>
      <p:ext uri="{BB962C8B-B14F-4D97-AF65-F5344CB8AC3E}">
        <p14:creationId xmlns:p14="http://schemas.microsoft.com/office/powerpoint/2010/main" val="268723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38912" y="21609"/>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Exercise 1</a:t>
            </a:r>
          </a:p>
        </p:txBody>
      </p:sp>
      <p:sp>
        <p:nvSpPr>
          <p:cNvPr id="8195" name="Rectangle 1027"/>
          <p:cNvSpPr>
            <a:spLocks noGrp="1" noChangeArrowheads="1"/>
          </p:cNvSpPr>
          <p:nvPr>
            <p:ph type="body" idx="1"/>
          </p:nvPr>
        </p:nvSpPr>
        <p:spPr>
          <a:xfrm>
            <a:off x="228600" y="1143000"/>
            <a:ext cx="8686800" cy="3200400"/>
          </a:xfrm>
        </p:spPr>
        <p:txBody>
          <a:bodyPr>
            <a:normAutofit fontScale="92500" lnSpcReduction="10000"/>
          </a:bodyPr>
          <a:lstStyle/>
          <a:p>
            <a:pPr>
              <a:lnSpc>
                <a:spcPct val="90000"/>
              </a:lnSpc>
              <a:buNone/>
            </a:pPr>
            <a:r>
              <a:rPr lang="en-US" altLang="en-US" sz="3600" dirty="0" smtClean="0"/>
              <a:t>  </a:t>
            </a:r>
            <a:r>
              <a:rPr lang="en-US" altLang="en-US" sz="3500" dirty="0" smtClean="0"/>
              <a:t>“</a:t>
            </a:r>
            <a:r>
              <a:rPr lang="en-US" altLang="en-US" sz="3500" i="1" dirty="0"/>
              <a:t>Steve is very shy and withdrawn, invariably helpful, but with little interest in people, or in the world of reality.  A meek and tidy soul, he has a need for order and structure, and a passion for detail</a:t>
            </a:r>
            <a:r>
              <a:rPr lang="en-US" altLang="en-US" sz="3500" dirty="0" smtClean="0"/>
              <a:t>.” </a:t>
            </a:r>
          </a:p>
          <a:p>
            <a:pPr algn="l" rtl="0" eaLnBrk="1" hangingPunct="1">
              <a:lnSpc>
                <a:spcPct val="90000"/>
              </a:lnSpc>
              <a:buFontTx/>
              <a:buNone/>
            </a:pPr>
            <a:endParaRPr lang="en-US" altLang="en-US" sz="3500" dirty="0" smtClean="0"/>
          </a:p>
          <a:p>
            <a:pPr algn="l" rtl="0" eaLnBrk="1" hangingPunct="1">
              <a:lnSpc>
                <a:spcPct val="90000"/>
              </a:lnSpc>
              <a:buFontTx/>
              <a:buNone/>
            </a:pPr>
            <a:r>
              <a:rPr lang="en-US" altLang="en-US" sz="3500" dirty="0" smtClean="0">
                <a:solidFill>
                  <a:srgbClr val="FF0000"/>
                </a:solidFill>
              </a:rPr>
              <a:t>Is Steve more likely to be:</a:t>
            </a:r>
          </a:p>
        </p:txBody>
      </p:sp>
      <p:sp>
        <p:nvSpPr>
          <p:cNvPr id="3" name="TextBox 2"/>
          <p:cNvSpPr txBox="1"/>
          <p:nvPr/>
        </p:nvSpPr>
        <p:spPr>
          <a:xfrm>
            <a:off x="438912" y="4800600"/>
            <a:ext cx="3657600" cy="191437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a:t>a </a:t>
            </a:r>
            <a:r>
              <a:rPr lang="en-US" altLang="en-US" sz="3200" dirty="0" smtClean="0"/>
              <a:t>farm worker</a:t>
            </a:r>
            <a:endParaRPr lang="en-US" altLang="en-US" sz="3200" dirty="0"/>
          </a:p>
          <a:p>
            <a:pPr marL="457200" indent="-457200">
              <a:lnSpc>
                <a:spcPct val="90000"/>
              </a:lnSpc>
              <a:buFont typeface="Arial" panose="020B0604020202020204" pitchFamily="34" charset="0"/>
              <a:buChar char="•"/>
            </a:pPr>
            <a:r>
              <a:rPr lang="en-US" altLang="en-US" sz="3200" dirty="0"/>
              <a:t>a </a:t>
            </a:r>
            <a:r>
              <a:rPr lang="en-US" altLang="en-US" sz="3200" dirty="0" smtClean="0"/>
              <a:t>college librarian</a:t>
            </a:r>
            <a:endParaRPr lang="en-US" altLang="en-US" sz="3200" dirty="0"/>
          </a:p>
          <a:p>
            <a:pPr marL="457200" indent="-457200">
              <a:lnSpc>
                <a:spcPct val="90000"/>
              </a:lnSpc>
              <a:buFont typeface="Arial" panose="020B0604020202020204" pitchFamily="34" charset="0"/>
              <a:buChar char="•"/>
            </a:pPr>
            <a:r>
              <a:rPr lang="en-US" altLang="en-US" sz="3200" dirty="0" smtClean="0"/>
              <a:t>a pilot</a:t>
            </a:r>
            <a:endParaRPr lang="en-US" altLang="en-US" sz="3200" dirty="0"/>
          </a:p>
          <a:p>
            <a:endParaRPr lang="en-US" sz="3200" dirty="0"/>
          </a:p>
        </p:txBody>
      </p:sp>
      <p:sp>
        <p:nvSpPr>
          <p:cNvPr id="4" name="Rectangle 3"/>
          <p:cNvSpPr/>
          <p:nvPr/>
        </p:nvSpPr>
        <p:spPr>
          <a:xfrm>
            <a:off x="4581144" y="4818888"/>
            <a:ext cx="3733800" cy="1421928"/>
          </a:xfrm>
          <a:prstGeom prst="rect">
            <a:avLst/>
          </a:prstGeom>
        </p:spPr>
        <p:txBody>
          <a:bodyPr wrap="square">
            <a:spAutoFit/>
          </a:bodyPr>
          <a:lstStyle/>
          <a:p>
            <a:pPr marL="457200" indent="-457200">
              <a:lnSpc>
                <a:spcPct val="90000"/>
              </a:lnSpc>
              <a:buFont typeface="Arial" panose="020B0604020202020204" pitchFamily="34" charset="0"/>
              <a:buChar char="•"/>
            </a:pPr>
            <a:r>
              <a:rPr lang="en-US" altLang="en-US" sz="3200" dirty="0" smtClean="0"/>
              <a:t>a school </a:t>
            </a:r>
            <a:r>
              <a:rPr lang="en-US" altLang="en-US" sz="3200" dirty="0"/>
              <a:t>teacher</a:t>
            </a:r>
          </a:p>
          <a:p>
            <a:pPr marL="457200" indent="-457200">
              <a:lnSpc>
                <a:spcPct val="90000"/>
              </a:lnSpc>
              <a:buFont typeface="Arial" panose="020B0604020202020204" pitchFamily="34" charset="0"/>
              <a:buChar char="•"/>
            </a:pPr>
            <a:r>
              <a:rPr lang="en-US" altLang="en-US" sz="3200" dirty="0"/>
              <a:t>a </a:t>
            </a:r>
            <a:r>
              <a:rPr lang="en-US" altLang="en-US" sz="3200" dirty="0" smtClean="0"/>
              <a:t>salesperson</a:t>
            </a:r>
            <a:endParaRPr lang="en-US" altLang="en-US" sz="3200" dirty="0"/>
          </a:p>
          <a:p>
            <a:pPr marL="457200" indent="-457200">
              <a:lnSpc>
                <a:spcPct val="90000"/>
              </a:lnSpc>
              <a:buFont typeface="Arial" panose="020B0604020202020204" pitchFamily="34" charset="0"/>
              <a:buChar char="•"/>
            </a:pPr>
            <a:r>
              <a:rPr lang="en-US" altLang="en-US" sz="3200" dirty="0"/>
              <a:t>a physician</a:t>
            </a:r>
          </a:p>
        </p:txBody>
      </p:sp>
    </p:spTree>
    <p:extLst>
      <p:ext uri="{BB962C8B-B14F-4D97-AF65-F5344CB8AC3E}">
        <p14:creationId xmlns:p14="http://schemas.microsoft.com/office/powerpoint/2010/main" val="944222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38" y="991415"/>
            <a:ext cx="8229600" cy="4648200"/>
          </a:xfrm>
        </p:spPr>
        <p:txBody>
          <a:bodyPr>
            <a:normAutofit/>
          </a:bodyPr>
          <a:lstStyle/>
          <a:p>
            <a:pPr marL="0" indent="0">
              <a:buNone/>
            </a:pPr>
            <a:r>
              <a:rPr lang="en-US" sz="2800" dirty="0" smtClean="0"/>
              <a:t>“Because </a:t>
            </a:r>
            <a:r>
              <a:rPr lang="en-US" sz="2800" dirty="0"/>
              <a:t>of the psychological limits of </a:t>
            </a:r>
            <a:r>
              <a:rPr lang="en-US" sz="2800" dirty="0" smtClean="0"/>
              <a:t>the organism </a:t>
            </a:r>
            <a:r>
              <a:rPr lang="en-US" sz="2800" dirty="0"/>
              <a:t>(particularly with respect to computational and predictive ability), actual human rationality-striving can at best be an </a:t>
            </a:r>
            <a:r>
              <a:rPr lang="en-US" sz="2800" dirty="0">
                <a:solidFill>
                  <a:srgbClr val="FF0000"/>
                </a:solidFill>
              </a:rPr>
              <a:t>extremely crude and simplified approximation </a:t>
            </a:r>
            <a:r>
              <a:rPr lang="en-US" sz="2800" dirty="0"/>
              <a:t>to the kind of global rationality that is implied, for example, by game-theoretical </a:t>
            </a:r>
            <a:r>
              <a:rPr lang="en-US" sz="2800" dirty="0" smtClean="0"/>
              <a:t>models”</a:t>
            </a:r>
          </a:p>
          <a:p>
            <a:pPr marL="400050" lvl="1" indent="0">
              <a:buNone/>
            </a:pPr>
            <a:r>
              <a:rPr lang="en-US" dirty="0" smtClean="0"/>
              <a:t>- </a:t>
            </a:r>
            <a:r>
              <a:rPr lang="en-US" dirty="0"/>
              <a:t>Herbert Simon (1955). </a:t>
            </a:r>
            <a:r>
              <a:rPr lang="en-US" dirty="0" smtClean="0"/>
              <a:t>A </a:t>
            </a:r>
            <a:r>
              <a:rPr lang="en-US" dirty="0"/>
              <a:t>behavioral model of rational choice. </a:t>
            </a:r>
            <a:r>
              <a:rPr lang="en-US" i="1" dirty="0"/>
              <a:t>The quarterly journal of economics</a:t>
            </a:r>
            <a:r>
              <a:rPr lang="en-US" dirty="0"/>
              <a:t>, </a:t>
            </a:r>
            <a:r>
              <a:rPr lang="en-US" i="1" dirty="0"/>
              <a:t>69</a:t>
            </a:r>
            <a:r>
              <a:rPr lang="en-US" dirty="0"/>
              <a:t>(1), 99-118.</a:t>
            </a:r>
            <a:endParaRPr lang="en-US" dirty="0" smtClean="0"/>
          </a:p>
        </p:txBody>
      </p:sp>
      <p:sp>
        <p:nvSpPr>
          <p:cNvPr id="2" name="Rectangle 1"/>
          <p:cNvSpPr/>
          <p:nvPr/>
        </p:nvSpPr>
        <p:spPr>
          <a:xfrm>
            <a:off x="740664" y="228600"/>
            <a:ext cx="7848600" cy="769441"/>
          </a:xfrm>
          <a:prstGeom prst="rect">
            <a:avLst/>
          </a:prstGeom>
        </p:spPr>
        <p:txBody>
          <a:bodyPr wrap="square">
            <a:spAutoFit/>
          </a:bodyPr>
          <a:lstStyle/>
          <a:p>
            <a:r>
              <a:rPr lang="en-US" sz="4400" b="1" dirty="0">
                <a:solidFill>
                  <a:prstClr val="black"/>
                </a:solidFill>
                <a:ea typeface="+mj-ea"/>
                <a:cs typeface="+mj-cs"/>
              </a:rPr>
              <a:t>Bounded </a:t>
            </a:r>
            <a:r>
              <a:rPr lang="en-US" sz="4400" b="1" dirty="0" smtClean="0">
                <a:solidFill>
                  <a:prstClr val="black"/>
                </a:solidFill>
                <a:ea typeface="+mj-ea"/>
                <a:cs typeface="+mj-cs"/>
              </a:rPr>
              <a:t>Rationality (Simon)</a:t>
            </a:r>
            <a:endParaRPr lang="en-US" sz="3200" b="1" dirty="0"/>
          </a:p>
        </p:txBody>
      </p:sp>
      <p:sp>
        <p:nvSpPr>
          <p:cNvPr id="4" name="TextBox 3"/>
          <p:cNvSpPr txBox="1"/>
          <p:nvPr/>
        </p:nvSpPr>
        <p:spPr>
          <a:xfrm>
            <a:off x="376229" y="5486400"/>
            <a:ext cx="7952762" cy="1600438"/>
          </a:xfrm>
          <a:prstGeom prst="rect">
            <a:avLst/>
          </a:prstGeom>
          <a:noFill/>
        </p:spPr>
        <p:txBody>
          <a:bodyPr wrap="square" rtlCol="0">
            <a:spAutoFit/>
          </a:bodyPr>
          <a:lstStyle/>
          <a:p>
            <a:r>
              <a:rPr lang="en-US" sz="2000" dirty="0" smtClean="0"/>
              <a:t>Simon was more </a:t>
            </a:r>
            <a:r>
              <a:rPr lang="en-US" sz="2000" dirty="0"/>
              <a:t>famous for </a:t>
            </a:r>
            <a:r>
              <a:rPr lang="en-US" sz="2000" dirty="0" smtClean="0"/>
              <a:t>other research (how </a:t>
            </a:r>
            <a:r>
              <a:rPr lang="en-US" sz="2000" dirty="0"/>
              <a:t>big firms </a:t>
            </a:r>
            <a:r>
              <a:rPr lang="en-US" sz="2000" dirty="0" smtClean="0"/>
              <a:t>work, which won econ Nobel </a:t>
            </a:r>
            <a:r>
              <a:rPr lang="en-US" sz="2000" dirty="0"/>
              <a:t>prize </a:t>
            </a:r>
            <a:r>
              <a:rPr lang="en-US" sz="2000" dirty="0" smtClean="0"/>
              <a:t>in </a:t>
            </a:r>
            <a:r>
              <a:rPr lang="en-US" sz="2000" dirty="0"/>
              <a:t>1978), and </a:t>
            </a:r>
            <a:r>
              <a:rPr lang="en-US" sz="2000" dirty="0" smtClean="0"/>
              <a:t>for a </a:t>
            </a:r>
            <a:r>
              <a:rPr lang="en-US" sz="2000" dirty="0"/>
              <a:t>book called </a:t>
            </a:r>
            <a:r>
              <a:rPr lang="en-US" sz="2000" dirty="0" smtClean="0"/>
              <a:t>“Sciences </a:t>
            </a:r>
            <a:r>
              <a:rPr lang="en-US" sz="2000" dirty="0"/>
              <a:t>of the </a:t>
            </a:r>
            <a:r>
              <a:rPr lang="en-US" sz="2000" dirty="0" smtClean="0"/>
              <a:t>Artificial</a:t>
            </a:r>
            <a:r>
              <a:rPr lang="en-US" sz="2000" dirty="0"/>
              <a:t>” (AI), so his critique of rational decision making didn’t have that great of an impact as it otherwise might have</a:t>
            </a:r>
          </a:p>
          <a:p>
            <a:endParaRPr lang="en-US" dirty="0"/>
          </a:p>
        </p:txBody>
      </p:sp>
    </p:spTree>
    <p:extLst>
      <p:ext uri="{BB962C8B-B14F-4D97-AF65-F5344CB8AC3E}">
        <p14:creationId xmlns:p14="http://schemas.microsoft.com/office/powerpoint/2010/main" val="2400097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334000" cy="769441"/>
          </a:xfrm>
          <a:prstGeom prst="rect">
            <a:avLst/>
          </a:prstGeom>
        </p:spPr>
        <p:txBody>
          <a:bodyPr wrap="square">
            <a:spAutoFit/>
          </a:bodyPr>
          <a:lstStyle/>
          <a:p>
            <a:r>
              <a:rPr lang="en-US" sz="4400" b="1" dirty="0">
                <a:solidFill>
                  <a:prstClr val="black"/>
                </a:solidFill>
                <a:ea typeface="+mj-ea"/>
                <a:cs typeface="+mj-cs"/>
              </a:rPr>
              <a:t>Bounded Rationality</a:t>
            </a:r>
          </a:p>
        </p:txBody>
      </p:sp>
      <p:sp>
        <p:nvSpPr>
          <p:cNvPr id="4" name="Rectangle 3"/>
          <p:cNvSpPr/>
          <p:nvPr/>
        </p:nvSpPr>
        <p:spPr>
          <a:xfrm>
            <a:off x="304800" y="1371600"/>
            <a:ext cx="8610600" cy="2948499"/>
          </a:xfrm>
          <a:prstGeom prst="rect">
            <a:avLst/>
          </a:prstGeom>
        </p:spPr>
        <p:txBody>
          <a:bodyPr wrap="square">
            <a:spAutoFit/>
          </a:bodyPr>
          <a:lstStyle/>
          <a:p>
            <a:pPr marL="342900" indent="-342900">
              <a:lnSpc>
                <a:spcPct val="90000"/>
              </a:lnSpc>
              <a:spcBef>
                <a:spcPct val="20000"/>
              </a:spcBef>
              <a:buFont typeface="Arial" pitchFamily="34" charset="0"/>
              <a:buChar char="•"/>
            </a:pPr>
            <a:r>
              <a:rPr lang="en-US" altLang="en-US" sz="3200" dirty="0" smtClean="0">
                <a:solidFill>
                  <a:prstClr val="black"/>
                </a:solidFill>
              </a:rPr>
              <a:t>People often lack perfect </a:t>
            </a:r>
            <a:r>
              <a:rPr lang="en-US" altLang="en-US" sz="3200" dirty="0">
                <a:solidFill>
                  <a:prstClr val="black"/>
                </a:solidFill>
              </a:rPr>
              <a:t>information of outcomes and </a:t>
            </a:r>
            <a:r>
              <a:rPr lang="en-US" altLang="en-US" sz="3200" dirty="0" smtClean="0">
                <a:solidFill>
                  <a:prstClr val="black"/>
                </a:solidFill>
              </a:rPr>
              <a:t>probabilities, and don’t have the time and cognitive capabilities to make the calculations implied by rational choice theory</a:t>
            </a:r>
            <a:endParaRPr lang="en-US" altLang="en-US" sz="3200" dirty="0">
              <a:solidFill>
                <a:prstClr val="black"/>
              </a:solidFill>
            </a:endParaRPr>
          </a:p>
          <a:p>
            <a:pPr marL="342900" indent="-342900">
              <a:spcBef>
                <a:spcPct val="20000"/>
              </a:spcBef>
              <a:buFont typeface="Arial" pitchFamily="34" charset="0"/>
              <a:buChar char="•"/>
            </a:pPr>
            <a:r>
              <a:rPr lang="en-US" sz="3200" dirty="0" smtClean="0">
                <a:solidFill>
                  <a:prstClr val="black"/>
                </a:solidFill>
              </a:rPr>
              <a:t>Decision-makers </a:t>
            </a:r>
            <a:r>
              <a:rPr lang="en-US" sz="3200" dirty="0">
                <a:solidFill>
                  <a:prstClr val="black"/>
                </a:solidFill>
              </a:rPr>
              <a:t>act as </a:t>
            </a:r>
            <a:r>
              <a:rPr lang="en-US" sz="3200" i="1" dirty="0">
                <a:solidFill>
                  <a:srgbClr val="FF0000"/>
                </a:solidFill>
              </a:rPr>
              <a:t>satisficers</a:t>
            </a:r>
            <a:r>
              <a:rPr lang="en-US" sz="3200" dirty="0">
                <a:solidFill>
                  <a:prstClr val="black"/>
                </a:solidFill>
              </a:rPr>
              <a:t>, seeking a satisfactory solution rather than an optimal one</a:t>
            </a:r>
          </a:p>
        </p:txBody>
      </p:sp>
      <p:sp>
        <p:nvSpPr>
          <p:cNvPr id="3" name="TextBox 2"/>
          <p:cNvSpPr txBox="1"/>
          <p:nvPr/>
        </p:nvSpPr>
        <p:spPr>
          <a:xfrm>
            <a:off x="381000" y="4611231"/>
            <a:ext cx="8001000" cy="2246769"/>
          </a:xfrm>
          <a:prstGeom prst="rect">
            <a:avLst/>
          </a:prstGeom>
          <a:noFill/>
        </p:spPr>
        <p:txBody>
          <a:bodyPr wrap="square" rtlCol="0">
            <a:spAutoFit/>
          </a:bodyPr>
          <a:lstStyle/>
          <a:p>
            <a:r>
              <a:rPr lang="en-US" sz="2800" i="1" dirty="0">
                <a:solidFill>
                  <a:srgbClr val="FF0000"/>
                </a:solidFill>
              </a:rPr>
              <a:t>Can you think of situations where you </a:t>
            </a:r>
            <a:r>
              <a:rPr lang="en-US" sz="2800" i="1" dirty="0" smtClean="0">
                <a:solidFill>
                  <a:srgbClr val="FF0000"/>
                </a:solidFill>
              </a:rPr>
              <a:t>settled </a:t>
            </a:r>
            <a:r>
              <a:rPr lang="en-US" sz="2800" i="1" dirty="0">
                <a:solidFill>
                  <a:srgbClr val="FF0000"/>
                </a:solidFill>
              </a:rPr>
              <a:t>for a satisficing solution rather than </a:t>
            </a:r>
            <a:r>
              <a:rPr lang="en-US" sz="2800" i="1" dirty="0" smtClean="0">
                <a:solidFill>
                  <a:srgbClr val="FF0000"/>
                </a:solidFill>
              </a:rPr>
              <a:t>the </a:t>
            </a:r>
            <a:r>
              <a:rPr lang="en-US" sz="2800" i="1" dirty="0">
                <a:solidFill>
                  <a:srgbClr val="FF0000"/>
                </a:solidFill>
              </a:rPr>
              <a:t>optimal one? </a:t>
            </a:r>
            <a:endParaRPr lang="en-US" sz="2800" i="1" dirty="0" smtClean="0">
              <a:solidFill>
                <a:srgbClr val="FF0000"/>
              </a:solidFill>
            </a:endParaRPr>
          </a:p>
          <a:p>
            <a:endParaRPr lang="en-US" sz="2800" i="1" dirty="0">
              <a:solidFill>
                <a:srgbClr val="FF0000"/>
              </a:solidFill>
            </a:endParaRPr>
          </a:p>
          <a:p>
            <a:r>
              <a:rPr lang="en-US" sz="2800" i="1" dirty="0" smtClean="0">
                <a:solidFill>
                  <a:srgbClr val="FF0000"/>
                </a:solidFill>
              </a:rPr>
              <a:t>When would you want to hold out for the optimal </a:t>
            </a:r>
            <a:r>
              <a:rPr lang="en-US" sz="2800" i="1" dirty="0">
                <a:solidFill>
                  <a:srgbClr val="FF0000"/>
                </a:solidFill>
              </a:rPr>
              <a:t>solution? </a:t>
            </a:r>
          </a:p>
        </p:txBody>
      </p:sp>
    </p:spTree>
    <p:extLst>
      <p:ext uri="{BB962C8B-B14F-4D97-AF65-F5344CB8AC3E}">
        <p14:creationId xmlns:p14="http://schemas.microsoft.com/office/powerpoint/2010/main" val="51236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228600"/>
            <a:ext cx="6934200" cy="1143000"/>
          </a:xfrm>
        </p:spPr>
        <p:txBody>
          <a:bodyPr>
            <a:normAutofit/>
          </a:bodyPr>
          <a:lstStyle/>
          <a:p>
            <a:pPr algn="l"/>
            <a:r>
              <a:rPr lang="en-US" altLang="en-US" b="1" dirty="0">
                <a:solidFill>
                  <a:prstClr val="black"/>
                </a:solidFill>
                <a:latin typeface="+mn-lt"/>
              </a:rPr>
              <a:t>Beyond Bounded Rationality</a:t>
            </a:r>
          </a:p>
        </p:txBody>
      </p:sp>
      <p:sp>
        <p:nvSpPr>
          <p:cNvPr id="9219" name="Rectangle 3"/>
          <p:cNvSpPr>
            <a:spLocks noGrp="1" noChangeArrowheads="1"/>
          </p:cNvSpPr>
          <p:nvPr>
            <p:ph type="body" idx="1"/>
          </p:nvPr>
        </p:nvSpPr>
        <p:spPr>
          <a:xfrm>
            <a:off x="342900" y="1524000"/>
            <a:ext cx="8229600" cy="4525963"/>
          </a:xfrm>
        </p:spPr>
        <p:txBody>
          <a:bodyPr>
            <a:normAutofit fontScale="92500" lnSpcReduction="20000"/>
          </a:bodyPr>
          <a:lstStyle/>
          <a:p>
            <a:pPr>
              <a:lnSpc>
                <a:spcPct val="90000"/>
              </a:lnSpc>
            </a:pPr>
            <a:r>
              <a:rPr lang="en-US" dirty="0">
                <a:solidFill>
                  <a:prstClr val="black"/>
                </a:solidFill>
              </a:rPr>
              <a:t>Bounded rationality </a:t>
            </a:r>
            <a:r>
              <a:rPr lang="en-US" dirty="0" smtClean="0">
                <a:solidFill>
                  <a:prstClr val="black"/>
                </a:solidFill>
              </a:rPr>
              <a:t>can </a:t>
            </a:r>
            <a:r>
              <a:rPr lang="en-US" dirty="0">
                <a:solidFill>
                  <a:prstClr val="black"/>
                </a:solidFill>
              </a:rPr>
              <a:t>explain why people sometimes make suboptimal decisions</a:t>
            </a:r>
          </a:p>
          <a:p>
            <a:pPr>
              <a:lnSpc>
                <a:spcPct val="90000"/>
              </a:lnSpc>
            </a:pPr>
            <a:r>
              <a:rPr lang="en-US" altLang="en-US" dirty="0" smtClean="0">
                <a:solidFill>
                  <a:prstClr val="black"/>
                </a:solidFill>
              </a:rPr>
              <a:t>But rational </a:t>
            </a:r>
            <a:r>
              <a:rPr lang="en-US" altLang="en-US" dirty="0">
                <a:solidFill>
                  <a:prstClr val="black"/>
                </a:solidFill>
              </a:rPr>
              <a:t>choice theory expects that </a:t>
            </a:r>
            <a:r>
              <a:rPr lang="en-US" altLang="en-US" dirty="0">
                <a:solidFill>
                  <a:srgbClr val="FF0000"/>
                </a:solidFill>
              </a:rPr>
              <a:t>suboptimal decisions </a:t>
            </a:r>
            <a:r>
              <a:rPr lang="en-US" dirty="0">
                <a:solidFill>
                  <a:srgbClr val="FF0000"/>
                </a:solidFill>
              </a:rPr>
              <a:t>should be </a:t>
            </a:r>
            <a:r>
              <a:rPr lang="en-US" dirty="0" smtClean="0">
                <a:solidFill>
                  <a:srgbClr val="FF0000"/>
                </a:solidFill>
              </a:rPr>
              <a:t>unsystematic</a:t>
            </a:r>
          </a:p>
          <a:p>
            <a:pPr>
              <a:lnSpc>
                <a:spcPct val="90000"/>
              </a:lnSpc>
            </a:pPr>
            <a:endParaRPr lang="en-US" dirty="0">
              <a:solidFill>
                <a:srgbClr val="FF0000"/>
              </a:solidFill>
            </a:endParaRPr>
          </a:p>
          <a:p>
            <a:pPr lvl="2">
              <a:lnSpc>
                <a:spcPct val="90000"/>
              </a:lnSpc>
            </a:pPr>
            <a:r>
              <a:rPr lang="en-US" sz="3900" i="1" dirty="0" smtClean="0">
                <a:solidFill>
                  <a:srgbClr val="FF0000"/>
                </a:solidFill>
              </a:rPr>
              <a:t>WHY?</a:t>
            </a:r>
          </a:p>
          <a:p>
            <a:pPr lvl="2">
              <a:lnSpc>
                <a:spcPct val="90000"/>
              </a:lnSpc>
            </a:pPr>
            <a:endParaRPr lang="en-US" dirty="0">
              <a:solidFill>
                <a:srgbClr val="FF0000"/>
              </a:solidFill>
            </a:endParaRPr>
          </a:p>
          <a:p>
            <a:pPr marL="914400" lvl="2" indent="0">
              <a:lnSpc>
                <a:spcPct val="90000"/>
              </a:lnSpc>
              <a:buNone/>
            </a:pPr>
            <a:r>
              <a:rPr lang="en-US" dirty="0" smtClean="0">
                <a:solidFill>
                  <a:srgbClr val="FF0000"/>
                </a:solidFill>
              </a:rPr>
              <a:t> </a:t>
            </a:r>
          </a:p>
          <a:p>
            <a:pPr>
              <a:lnSpc>
                <a:spcPct val="90000"/>
              </a:lnSpc>
            </a:pPr>
            <a:r>
              <a:rPr lang="en-US" dirty="0" err="1" smtClean="0">
                <a:solidFill>
                  <a:prstClr val="black"/>
                </a:solidFill>
              </a:rPr>
              <a:t>Tversky</a:t>
            </a:r>
            <a:r>
              <a:rPr lang="en-US" dirty="0" smtClean="0">
                <a:solidFill>
                  <a:prstClr val="black"/>
                </a:solidFill>
              </a:rPr>
              <a:t> &amp; </a:t>
            </a:r>
            <a:r>
              <a:rPr lang="en-US" dirty="0" err="1" smtClean="0">
                <a:solidFill>
                  <a:prstClr val="black"/>
                </a:solidFill>
              </a:rPr>
              <a:t>Kahneman</a:t>
            </a:r>
            <a:r>
              <a:rPr lang="en-US" dirty="0" smtClean="0">
                <a:solidFill>
                  <a:prstClr val="black"/>
                </a:solidFill>
              </a:rPr>
              <a:t> identified numerous </a:t>
            </a:r>
            <a:r>
              <a:rPr lang="en-US" dirty="0" smtClean="0">
                <a:solidFill>
                  <a:srgbClr val="FF0000"/>
                </a:solidFill>
              </a:rPr>
              <a:t>systematic errors</a:t>
            </a:r>
            <a:r>
              <a:rPr lang="en-US" dirty="0" smtClean="0">
                <a:solidFill>
                  <a:prstClr val="black"/>
                </a:solidFill>
              </a:rPr>
              <a:t> in judgment and proposed psychological mechanisms for them, mostly in terms of decision-making heuristics</a:t>
            </a:r>
            <a:endParaRPr lang="en-US" altLang="en-US" dirty="0">
              <a:solidFill>
                <a:prstClr val="black"/>
              </a:solidFill>
            </a:endParaRPr>
          </a:p>
        </p:txBody>
      </p:sp>
    </p:spTree>
    <p:extLst>
      <p:ext uri="{BB962C8B-B14F-4D97-AF65-F5344CB8AC3E}">
        <p14:creationId xmlns:p14="http://schemas.microsoft.com/office/powerpoint/2010/main" val="3007063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791200"/>
          </a:xfrm>
        </p:spPr>
        <p:txBody>
          <a:bodyPr>
            <a:normAutofit/>
          </a:bodyPr>
          <a:lstStyle/>
          <a:p>
            <a:pPr marL="0" indent="0">
              <a:buNone/>
            </a:pPr>
            <a:r>
              <a:rPr lang="en-US" dirty="0" smtClean="0"/>
              <a:t>“</a:t>
            </a:r>
            <a:r>
              <a:rPr lang="en-US" sz="3600" dirty="0" smtClean="0"/>
              <a:t>People rely on a limited number of heuristic principles which reduce the complex tasks of assessing probabilities and making predictions to simple judgmental operations. In general, these heuristics are quite useful, but sometimes they lead to severe and systematic errors”</a:t>
            </a:r>
            <a:r>
              <a:rPr lang="en-US" dirty="0" smtClean="0"/>
              <a:t/>
            </a:r>
            <a:br>
              <a:rPr lang="en-US" dirty="0" smtClean="0"/>
            </a:br>
            <a:endParaRPr lang="en-US" dirty="0" smtClean="0"/>
          </a:p>
          <a:p>
            <a:pPr lvl="1"/>
            <a:r>
              <a:rPr lang="en-US" dirty="0" smtClean="0"/>
              <a:t>Amos </a:t>
            </a:r>
            <a:r>
              <a:rPr lang="en-US" dirty="0" err="1" smtClean="0"/>
              <a:t>Tversky</a:t>
            </a:r>
            <a:r>
              <a:rPr lang="en-US" dirty="0" smtClean="0"/>
              <a:t> &amp; Daniel </a:t>
            </a:r>
            <a:r>
              <a:rPr lang="en-US" dirty="0" err="1" smtClean="0"/>
              <a:t>Kahneman</a:t>
            </a:r>
            <a:endParaRPr lang="en-US" dirty="0"/>
          </a:p>
        </p:txBody>
      </p:sp>
    </p:spTree>
    <p:extLst>
      <p:ext uri="{BB962C8B-B14F-4D97-AF65-F5344CB8AC3E}">
        <p14:creationId xmlns:p14="http://schemas.microsoft.com/office/powerpoint/2010/main" val="2572140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76284"/>
            <a:ext cx="2505456" cy="1143000"/>
          </a:xfrm>
        </p:spPr>
        <p:txBody>
          <a:bodyPr>
            <a:normAutofit/>
          </a:bodyPr>
          <a:lstStyle/>
          <a:p>
            <a:pPr algn="l"/>
            <a:r>
              <a:rPr lang="en-US" b="1" dirty="0">
                <a:solidFill>
                  <a:prstClr val="black"/>
                </a:solidFill>
                <a:latin typeface="+mn-lt"/>
              </a:rPr>
              <a:t>Heuristics</a:t>
            </a:r>
          </a:p>
        </p:txBody>
      </p:sp>
      <p:sp>
        <p:nvSpPr>
          <p:cNvPr id="3" name="Content Placeholder 2"/>
          <p:cNvSpPr>
            <a:spLocks noGrp="1"/>
          </p:cNvSpPr>
          <p:nvPr>
            <p:ph idx="1"/>
          </p:nvPr>
        </p:nvSpPr>
        <p:spPr>
          <a:xfrm>
            <a:off x="443484" y="1295400"/>
            <a:ext cx="8229600" cy="5257800"/>
          </a:xfrm>
        </p:spPr>
        <p:txBody>
          <a:bodyPr>
            <a:normAutofit fontScale="92500" lnSpcReduction="10000"/>
          </a:bodyPr>
          <a:lstStyle/>
          <a:p>
            <a:r>
              <a:rPr lang="en-US" sz="3500" dirty="0" smtClean="0"/>
              <a:t>A </a:t>
            </a:r>
            <a:r>
              <a:rPr lang="en-US" sz="3500" b="1" dirty="0" smtClean="0"/>
              <a:t>heuristic</a:t>
            </a:r>
            <a:r>
              <a:rPr lang="en-US" sz="3500" dirty="0" smtClean="0"/>
              <a:t> </a:t>
            </a:r>
            <a:r>
              <a:rPr lang="en-US" sz="3500" dirty="0"/>
              <a:t>is any approach to problem solving, learning, or discovery that employs a practical method not guaranteed to be optimal or perfect, but sufficient for the immediate </a:t>
            </a:r>
            <a:r>
              <a:rPr lang="en-US" sz="3500" dirty="0" smtClean="0"/>
              <a:t>goals</a:t>
            </a:r>
          </a:p>
          <a:p>
            <a:r>
              <a:rPr lang="en-US" sz="3500" dirty="0"/>
              <a:t>When finding an optimal solution is impossible or impractical, heuristics can be used to speed up the process of finding a satisfactory </a:t>
            </a:r>
            <a:r>
              <a:rPr lang="en-US" sz="3500" dirty="0" smtClean="0"/>
              <a:t>solution</a:t>
            </a:r>
          </a:p>
          <a:p>
            <a:r>
              <a:rPr lang="en-US" sz="3500" dirty="0" smtClean="0"/>
              <a:t>Heuristics </a:t>
            </a:r>
            <a:r>
              <a:rPr lang="en-US" sz="3500" dirty="0"/>
              <a:t>can be mental shortcuts that ease the cognitive load of making a </a:t>
            </a:r>
            <a:r>
              <a:rPr lang="en-US" sz="3500" dirty="0" smtClean="0"/>
              <a:t>decision</a:t>
            </a:r>
          </a:p>
          <a:p>
            <a:endParaRPr lang="en-US" dirty="0"/>
          </a:p>
        </p:txBody>
      </p:sp>
    </p:spTree>
    <p:extLst>
      <p:ext uri="{BB962C8B-B14F-4D97-AF65-F5344CB8AC3E}">
        <p14:creationId xmlns:p14="http://schemas.microsoft.com/office/powerpoint/2010/main" val="2539243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964442"/>
            <a:ext cx="8077200" cy="1143000"/>
          </a:xfrm>
        </p:spPr>
        <p:txBody>
          <a:bodyPr>
            <a:noAutofit/>
          </a:bodyPr>
          <a:lstStyle/>
          <a:p>
            <a:pPr algn="l"/>
            <a:r>
              <a:rPr lang="en-US" altLang="en-US" b="1" dirty="0" err="1" smtClean="0">
                <a:solidFill>
                  <a:prstClr val="black"/>
                </a:solidFill>
                <a:latin typeface="+mn-lt"/>
              </a:rPr>
              <a:t>Tversky</a:t>
            </a:r>
            <a:r>
              <a:rPr lang="en-US" altLang="en-US" b="1" dirty="0" smtClean="0">
                <a:solidFill>
                  <a:prstClr val="black"/>
                </a:solidFill>
                <a:latin typeface="+mn-lt"/>
              </a:rPr>
              <a:t> &amp; </a:t>
            </a:r>
            <a:r>
              <a:rPr lang="en-US" altLang="en-US" b="1" dirty="0" err="1" smtClean="0">
                <a:solidFill>
                  <a:prstClr val="black"/>
                </a:solidFill>
                <a:latin typeface="+mn-lt"/>
              </a:rPr>
              <a:t>Kahneman’s</a:t>
            </a:r>
            <a:r>
              <a:rPr lang="en-US" altLang="en-US" b="1" dirty="0" smtClean="0">
                <a:solidFill>
                  <a:prstClr val="black"/>
                </a:solidFill>
                <a:latin typeface="+mn-lt"/>
              </a:rPr>
              <a:t> Human </a:t>
            </a:r>
            <a:r>
              <a:rPr lang="en-US" altLang="en-US" b="1" dirty="0">
                <a:solidFill>
                  <a:prstClr val="black"/>
                </a:solidFill>
                <a:latin typeface="+mn-lt"/>
              </a:rPr>
              <a:t>Probability-Assessment </a:t>
            </a:r>
            <a:r>
              <a:rPr lang="en-US" altLang="en-US" b="1" dirty="0" smtClean="0">
                <a:solidFill>
                  <a:prstClr val="black"/>
                </a:solidFill>
                <a:latin typeface="+mn-lt"/>
              </a:rPr>
              <a:t>Heuristics</a:t>
            </a:r>
            <a:r>
              <a:rPr lang="en-US" altLang="en-US" b="1" dirty="0">
                <a:solidFill>
                  <a:prstClr val="black"/>
                </a:solidFill>
                <a:latin typeface="+mn-lt"/>
              </a:rPr>
              <a:t/>
            </a:r>
            <a:br>
              <a:rPr lang="en-US" altLang="en-US" b="1" dirty="0">
                <a:solidFill>
                  <a:prstClr val="black"/>
                </a:solidFill>
                <a:latin typeface="+mn-lt"/>
              </a:rPr>
            </a:br>
            <a:endParaRPr lang="en-US" altLang="en-US" b="1" dirty="0">
              <a:solidFill>
                <a:prstClr val="black"/>
              </a:solidFill>
              <a:latin typeface="+mn-lt"/>
            </a:endParaRPr>
          </a:p>
        </p:txBody>
      </p:sp>
      <p:sp>
        <p:nvSpPr>
          <p:cNvPr id="7171" name="Rectangle 3"/>
          <p:cNvSpPr>
            <a:spLocks noGrp="1" noChangeArrowheads="1"/>
          </p:cNvSpPr>
          <p:nvPr>
            <p:ph type="body" idx="1"/>
          </p:nvPr>
        </p:nvSpPr>
        <p:spPr>
          <a:xfrm>
            <a:off x="685800" y="2133600"/>
            <a:ext cx="7772400" cy="4267200"/>
          </a:xfrm>
        </p:spPr>
        <p:txBody>
          <a:bodyPr/>
          <a:lstStyle/>
          <a:p>
            <a:pPr algn="l" rtl="0" eaLnBrk="1" hangingPunct="1">
              <a:lnSpc>
                <a:spcPct val="90000"/>
              </a:lnSpc>
            </a:pPr>
            <a:r>
              <a:rPr lang="en-US" altLang="en-US" b="1" dirty="0" smtClean="0">
                <a:solidFill>
                  <a:srgbClr val="FF0000"/>
                </a:solidFill>
              </a:rPr>
              <a:t>Representativeness</a:t>
            </a:r>
          </a:p>
          <a:p>
            <a:pPr lvl="1" algn="l" rtl="0" eaLnBrk="1" hangingPunct="1">
              <a:lnSpc>
                <a:spcPct val="90000"/>
              </a:lnSpc>
            </a:pPr>
            <a:r>
              <a:rPr lang="en-US" altLang="en-US" dirty="0" smtClean="0"/>
              <a:t>The more object X is similar to class Y, the more likely we think X belongs to Y</a:t>
            </a:r>
          </a:p>
          <a:p>
            <a:pPr algn="l" rtl="0" eaLnBrk="1" hangingPunct="1">
              <a:lnSpc>
                <a:spcPct val="90000"/>
              </a:lnSpc>
            </a:pPr>
            <a:r>
              <a:rPr lang="en-US" altLang="en-US" b="1" dirty="0" smtClean="0">
                <a:solidFill>
                  <a:srgbClr val="FF0000"/>
                </a:solidFill>
              </a:rPr>
              <a:t>Availability</a:t>
            </a:r>
          </a:p>
          <a:p>
            <a:pPr lvl="1" algn="l" rtl="0" eaLnBrk="1" hangingPunct="1">
              <a:lnSpc>
                <a:spcPct val="90000"/>
              </a:lnSpc>
            </a:pPr>
            <a:r>
              <a:rPr lang="en-US" altLang="en-US" dirty="0" smtClean="0"/>
              <a:t>The easier it is to consider instances of class Y, the more frequent we think it is</a:t>
            </a:r>
          </a:p>
          <a:p>
            <a:pPr algn="l" rtl="0" eaLnBrk="1" hangingPunct="1">
              <a:lnSpc>
                <a:spcPct val="90000"/>
              </a:lnSpc>
            </a:pPr>
            <a:r>
              <a:rPr lang="en-US" altLang="en-US" b="1" dirty="0" smtClean="0">
                <a:solidFill>
                  <a:srgbClr val="FF0000"/>
                </a:solidFill>
              </a:rPr>
              <a:t>Anchoring</a:t>
            </a:r>
          </a:p>
          <a:p>
            <a:pPr lvl="1" algn="l" rtl="0" eaLnBrk="1" hangingPunct="1">
              <a:lnSpc>
                <a:spcPct val="90000"/>
              </a:lnSpc>
            </a:pPr>
            <a:r>
              <a:rPr lang="en-US" altLang="en-US" dirty="0" smtClean="0"/>
              <a:t> Initial estimated values affect the final estimates, even after considerable adjustments</a:t>
            </a:r>
          </a:p>
        </p:txBody>
      </p:sp>
    </p:spTree>
    <p:extLst>
      <p:ext uri="{BB962C8B-B14F-4D97-AF65-F5344CB8AC3E}">
        <p14:creationId xmlns:p14="http://schemas.microsoft.com/office/powerpoint/2010/main" val="3481464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sz="4900" b="1" dirty="0">
                <a:solidFill>
                  <a:prstClr val="black"/>
                </a:solidFill>
                <a:latin typeface="+mn-lt"/>
              </a:rPr>
              <a:t>Representativeness Bias (1</a:t>
            </a:r>
            <a:r>
              <a:rPr lang="en-US" altLang="en-US" sz="4900" b="1" dirty="0" smtClean="0">
                <a:solidFill>
                  <a:prstClr val="black"/>
                </a:solidFill>
                <a:latin typeface="+mn-lt"/>
              </a:rPr>
              <a:t>):</a:t>
            </a:r>
            <a:r>
              <a:rPr lang="en-US" altLang="en-US" sz="4900" b="1" dirty="0">
                <a:solidFill>
                  <a:prstClr val="black"/>
                </a:solidFill>
                <a:latin typeface="+mn-lt"/>
              </a:rPr>
              <a:t/>
            </a:r>
            <a:br>
              <a:rPr lang="en-US" altLang="en-US" sz="4900" b="1" dirty="0">
                <a:solidFill>
                  <a:prstClr val="black"/>
                </a:solidFill>
                <a:latin typeface="+mn-lt"/>
              </a:rPr>
            </a:br>
            <a:r>
              <a:rPr lang="en-US" altLang="en-US" sz="4900" b="1" dirty="0">
                <a:solidFill>
                  <a:prstClr val="black"/>
                </a:solidFill>
                <a:latin typeface="+mn-lt"/>
              </a:rPr>
              <a:t>Ignoring Prior Probabilities</a:t>
            </a:r>
            <a:r>
              <a:rPr lang="en-US" altLang="en-US" dirty="0" smtClean="0"/>
              <a:t>	</a:t>
            </a:r>
          </a:p>
        </p:txBody>
      </p:sp>
      <p:sp>
        <p:nvSpPr>
          <p:cNvPr id="21507" name="Rectangle 3"/>
          <p:cNvSpPr>
            <a:spLocks noGrp="1" noChangeArrowheads="1"/>
          </p:cNvSpPr>
          <p:nvPr>
            <p:ph type="body" idx="1"/>
          </p:nvPr>
        </p:nvSpPr>
        <p:spPr>
          <a:xfrm>
            <a:off x="609600" y="2057400"/>
            <a:ext cx="8229600" cy="4525963"/>
          </a:xfrm>
        </p:spPr>
        <p:txBody>
          <a:bodyPr>
            <a:normAutofit/>
          </a:bodyPr>
          <a:lstStyle/>
          <a:p>
            <a:pPr eaLnBrk="1" hangingPunct="1"/>
            <a:r>
              <a:rPr lang="en-US" altLang="en-US" sz="3600" dirty="0" smtClean="0"/>
              <a:t>It is easier to assess similarity than to compute probabilities</a:t>
            </a:r>
          </a:p>
          <a:p>
            <a:pPr eaLnBrk="1" hangingPunct="1"/>
            <a:r>
              <a:rPr lang="en-US" altLang="en-US" sz="3600" dirty="0" smtClean="0"/>
              <a:t>If people judge the probability that X belongs in class Y by how representative it is (its similarity to a stereotype) they  will ignore the prior probabilities</a:t>
            </a:r>
          </a:p>
        </p:txBody>
      </p:sp>
    </p:spTree>
    <p:extLst>
      <p:ext uri="{BB962C8B-B14F-4D97-AF65-F5344CB8AC3E}">
        <p14:creationId xmlns:p14="http://schemas.microsoft.com/office/powerpoint/2010/main" val="246074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38912" y="76200"/>
            <a:ext cx="8229600" cy="1143000"/>
          </a:xfrm>
        </p:spPr>
        <p:txBody>
          <a:bodyPr/>
          <a:lstStyle/>
          <a:p>
            <a:pPr eaLnBrk="1" hangingPunct="1"/>
            <a:r>
              <a:rPr lang="en-US" altLang="en-US" b="1" dirty="0" smtClean="0"/>
              <a:t>Steve</a:t>
            </a:r>
          </a:p>
        </p:txBody>
      </p:sp>
      <p:sp>
        <p:nvSpPr>
          <p:cNvPr id="8195" name="Rectangle 1027"/>
          <p:cNvSpPr>
            <a:spLocks noGrp="1" noChangeArrowheads="1"/>
          </p:cNvSpPr>
          <p:nvPr>
            <p:ph type="body" idx="1"/>
          </p:nvPr>
        </p:nvSpPr>
        <p:spPr>
          <a:xfrm>
            <a:off x="400812" y="1040928"/>
            <a:ext cx="8229600" cy="3200400"/>
          </a:xfrm>
        </p:spPr>
        <p:txBody>
          <a:bodyPr>
            <a:normAutofit/>
          </a:bodyPr>
          <a:lstStyle/>
          <a:p>
            <a:pPr algn="l" rtl="0" eaLnBrk="1" hangingPunct="1">
              <a:lnSpc>
                <a:spcPct val="90000"/>
              </a:lnSpc>
              <a:buFontTx/>
              <a:buNone/>
            </a:pPr>
            <a:endParaRPr lang="en-US" altLang="en-US" dirty="0" smtClean="0"/>
          </a:p>
          <a:p>
            <a:pPr algn="l" rtl="0" eaLnBrk="1" hangingPunct="1">
              <a:lnSpc>
                <a:spcPct val="90000"/>
              </a:lnSpc>
              <a:buFontTx/>
              <a:buNone/>
            </a:pPr>
            <a:endParaRPr lang="en-US" altLang="en-US" dirty="0" smtClean="0"/>
          </a:p>
        </p:txBody>
      </p:sp>
      <p:sp>
        <p:nvSpPr>
          <p:cNvPr id="3" name="TextBox 2"/>
          <p:cNvSpPr txBox="1"/>
          <p:nvPr/>
        </p:nvSpPr>
        <p:spPr>
          <a:xfrm>
            <a:off x="384890" y="3119097"/>
            <a:ext cx="6723888" cy="191437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a:t>a </a:t>
            </a:r>
            <a:r>
              <a:rPr lang="en-US" altLang="en-US" sz="3200" dirty="0" smtClean="0"/>
              <a:t>farm worker   (over 3,000,000)</a:t>
            </a:r>
            <a:endParaRPr lang="en-US" altLang="en-US" sz="3200" dirty="0"/>
          </a:p>
          <a:p>
            <a:pPr marL="457200" indent="-457200">
              <a:lnSpc>
                <a:spcPct val="90000"/>
              </a:lnSpc>
              <a:buFont typeface="Arial" panose="020B0604020202020204" pitchFamily="34" charset="0"/>
              <a:buChar char="•"/>
            </a:pPr>
            <a:r>
              <a:rPr lang="en-US" altLang="en-US" sz="3200" dirty="0"/>
              <a:t>a </a:t>
            </a:r>
            <a:r>
              <a:rPr lang="en-US" altLang="en-US" sz="3200" dirty="0" smtClean="0"/>
              <a:t>college librarian (about 100,000)</a:t>
            </a:r>
            <a:endParaRPr lang="en-US" altLang="en-US" sz="3200" dirty="0"/>
          </a:p>
          <a:p>
            <a:pPr marL="457200" indent="-457200">
              <a:lnSpc>
                <a:spcPct val="90000"/>
              </a:lnSpc>
              <a:buFont typeface="Arial" panose="020B0604020202020204" pitchFamily="34" charset="0"/>
              <a:buChar char="•"/>
            </a:pPr>
            <a:r>
              <a:rPr lang="en-US" altLang="en-US" sz="3200" dirty="0" smtClean="0"/>
              <a:t>a pilot (about 600,000) </a:t>
            </a:r>
            <a:endParaRPr lang="en-US" altLang="en-US" sz="3200" dirty="0"/>
          </a:p>
          <a:p>
            <a:r>
              <a:rPr lang="en-US" sz="3200" dirty="0" smtClean="0"/>
              <a:t> </a:t>
            </a:r>
            <a:endParaRPr lang="en-US" sz="3200" dirty="0"/>
          </a:p>
        </p:txBody>
      </p:sp>
      <p:sp>
        <p:nvSpPr>
          <p:cNvPr id="4" name="Rectangle 3"/>
          <p:cNvSpPr/>
          <p:nvPr/>
        </p:nvSpPr>
        <p:spPr>
          <a:xfrm>
            <a:off x="378066" y="4370248"/>
            <a:ext cx="8133588" cy="1421928"/>
          </a:xfrm>
          <a:prstGeom prst="rect">
            <a:avLst/>
          </a:prstGeom>
        </p:spPr>
        <p:txBody>
          <a:bodyPr wrap="square">
            <a:spAutoFit/>
          </a:bodyPr>
          <a:lstStyle/>
          <a:p>
            <a:pPr marL="457200" indent="-457200">
              <a:lnSpc>
                <a:spcPct val="90000"/>
              </a:lnSpc>
              <a:buFont typeface="Arial" panose="020B0604020202020204" pitchFamily="34" charset="0"/>
              <a:buChar char="•"/>
            </a:pPr>
            <a:r>
              <a:rPr lang="en-US" altLang="en-US" sz="3200" dirty="0" smtClean="0"/>
              <a:t>a school teacher  (over 3,000,000)</a:t>
            </a:r>
            <a:endParaRPr lang="en-US" altLang="en-US" sz="3200" dirty="0"/>
          </a:p>
          <a:p>
            <a:pPr marL="457200" indent="-457200">
              <a:lnSpc>
                <a:spcPct val="90000"/>
              </a:lnSpc>
              <a:buFont typeface="Arial" panose="020B0604020202020204" pitchFamily="34" charset="0"/>
              <a:buChar char="•"/>
            </a:pPr>
            <a:r>
              <a:rPr lang="en-US" altLang="en-US" sz="3200" dirty="0"/>
              <a:t>a </a:t>
            </a:r>
            <a:r>
              <a:rPr lang="en-US" altLang="en-US" sz="3200" dirty="0" smtClean="0"/>
              <a:t>sales person (over 15,000,000)</a:t>
            </a:r>
            <a:endParaRPr lang="en-US" altLang="en-US" sz="3200" dirty="0"/>
          </a:p>
          <a:p>
            <a:pPr marL="457200" indent="-457200">
              <a:lnSpc>
                <a:spcPct val="90000"/>
              </a:lnSpc>
              <a:buFont typeface="Arial" panose="020B0604020202020204" pitchFamily="34" charset="0"/>
              <a:buChar char="•"/>
            </a:pPr>
            <a:r>
              <a:rPr lang="en-US" altLang="en-US" sz="3200" dirty="0"/>
              <a:t>a </a:t>
            </a:r>
            <a:r>
              <a:rPr lang="en-US" altLang="en-US" sz="3200" dirty="0" smtClean="0"/>
              <a:t>physician  (over 1,000,000)</a:t>
            </a:r>
            <a:endParaRPr lang="en-US" altLang="en-US" sz="3200" dirty="0"/>
          </a:p>
        </p:txBody>
      </p:sp>
      <p:sp>
        <p:nvSpPr>
          <p:cNvPr id="5" name="TextBox 4"/>
          <p:cNvSpPr txBox="1"/>
          <p:nvPr/>
        </p:nvSpPr>
        <p:spPr>
          <a:xfrm>
            <a:off x="400812" y="1087390"/>
            <a:ext cx="8476488" cy="1569660"/>
          </a:xfrm>
          <a:prstGeom prst="rect">
            <a:avLst/>
          </a:prstGeom>
          <a:noFill/>
        </p:spPr>
        <p:txBody>
          <a:bodyPr wrap="square" rtlCol="0">
            <a:spAutoFit/>
          </a:bodyPr>
          <a:lstStyle/>
          <a:p>
            <a:r>
              <a:rPr lang="en-US" sz="3200" b="1" dirty="0">
                <a:solidFill>
                  <a:srgbClr val="FF0000"/>
                </a:solidFill>
              </a:rPr>
              <a:t>Steve is very unlikely to be a college librarian because they are only ½ of 1 percent of the total people in these occupations</a:t>
            </a:r>
          </a:p>
        </p:txBody>
      </p:sp>
    </p:spTree>
    <p:extLst>
      <p:ext uri="{BB962C8B-B14F-4D97-AF65-F5344CB8AC3E}">
        <p14:creationId xmlns:p14="http://schemas.microsoft.com/office/powerpoint/2010/main" val="332287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143000"/>
          </a:xfrm>
        </p:spPr>
        <p:txBody>
          <a:bodyPr>
            <a:noAutofit/>
          </a:bodyPr>
          <a:lstStyle/>
          <a:p>
            <a:r>
              <a:rPr lang="en-US" altLang="en-US" b="1" dirty="0"/>
              <a:t>Representativeness Bias (2):</a:t>
            </a:r>
            <a:br>
              <a:rPr lang="en-US" altLang="en-US" b="1" dirty="0"/>
            </a:br>
            <a:r>
              <a:rPr lang="en-US" altLang="en-US" b="1" dirty="0"/>
              <a:t>Misconception of Chance</a:t>
            </a:r>
          </a:p>
        </p:txBody>
      </p:sp>
      <p:sp>
        <p:nvSpPr>
          <p:cNvPr id="12291" name="Rectangle 3"/>
          <p:cNvSpPr>
            <a:spLocks noGrp="1" noChangeArrowheads="1"/>
          </p:cNvSpPr>
          <p:nvPr>
            <p:ph type="body" idx="1"/>
          </p:nvPr>
        </p:nvSpPr>
        <p:spPr>
          <a:xfrm>
            <a:off x="228600" y="1981200"/>
            <a:ext cx="8686800" cy="4114800"/>
          </a:xfrm>
        </p:spPr>
        <p:txBody>
          <a:bodyPr>
            <a:normAutofit/>
          </a:bodyPr>
          <a:lstStyle/>
          <a:p>
            <a:pPr algn="l" rtl="0" eaLnBrk="1" hangingPunct="1">
              <a:lnSpc>
                <a:spcPct val="90000"/>
              </a:lnSpc>
            </a:pPr>
            <a:r>
              <a:rPr lang="en-US" altLang="en-US" sz="2800" dirty="0" smtClean="0"/>
              <a:t>People expect random sequences to be “</a:t>
            </a:r>
            <a:r>
              <a:rPr lang="en-US" altLang="en-US" sz="2800" dirty="0" smtClean="0">
                <a:solidFill>
                  <a:srgbClr val="FF0000"/>
                </a:solidFill>
              </a:rPr>
              <a:t>representatively random</a:t>
            </a:r>
            <a:r>
              <a:rPr lang="en-US" altLang="en-US" sz="2800" dirty="0" smtClean="0"/>
              <a:t>” even </a:t>
            </a:r>
            <a:r>
              <a:rPr lang="en-US" altLang="en-US" sz="2800" i="1" dirty="0" smtClean="0"/>
              <a:t>when the sequence is short</a:t>
            </a:r>
          </a:p>
          <a:p>
            <a:pPr lvl="1" algn="l" rtl="0" eaLnBrk="1" hangingPunct="1">
              <a:lnSpc>
                <a:spcPct val="90000"/>
              </a:lnSpc>
            </a:pPr>
            <a:r>
              <a:rPr lang="en-US" altLang="en-US" sz="2400" dirty="0" smtClean="0"/>
              <a:t>E.g., they consider a coin-toss run of HTHTTH to be more likely than HHHTTT or HHHHTH  (they expect too many alternations and too few runs)</a:t>
            </a:r>
          </a:p>
          <a:p>
            <a:pPr algn="l" rtl="0" eaLnBrk="1" hangingPunct="1">
              <a:lnSpc>
                <a:spcPct val="90000"/>
              </a:lnSpc>
            </a:pPr>
            <a:r>
              <a:rPr lang="en-US" altLang="en-US" sz="2800" dirty="0" smtClean="0"/>
              <a:t>The </a:t>
            </a:r>
            <a:r>
              <a:rPr lang="en-US" altLang="en-US" sz="2800" dirty="0" smtClean="0">
                <a:solidFill>
                  <a:srgbClr val="FF0000"/>
                </a:solidFill>
              </a:rPr>
              <a:t>Gambler’s Fallacy</a:t>
            </a:r>
          </a:p>
          <a:p>
            <a:pPr lvl="1" algn="l" rtl="0" eaLnBrk="1" hangingPunct="1">
              <a:lnSpc>
                <a:spcPct val="90000"/>
              </a:lnSpc>
            </a:pPr>
            <a:r>
              <a:rPr lang="en-US" altLang="en-US" sz="2400" dirty="0" smtClean="0"/>
              <a:t>After a run of reds in a roulette, black will make the overall run more representative</a:t>
            </a:r>
          </a:p>
        </p:txBody>
      </p:sp>
    </p:spTree>
    <p:extLst>
      <p:ext uri="{BB962C8B-B14F-4D97-AF65-F5344CB8AC3E}">
        <p14:creationId xmlns:p14="http://schemas.microsoft.com/office/powerpoint/2010/main" val="269154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791200"/>
          </a:xfrm>
        </p:spPr>
        <p:txBody>
          <a:bodyPr>
            <a:normAutofit/>
          </a:bodyPr>
          <a:lstStyle/>
          <a:p>
            <a:pPr marL="0" indent="0">
              <a:buNone/>
            </a:pPr>
            <a:r>
              <a:rPr lang="en-US" dirty="0" smtClean="0"/>
              <a:t>“</a:t>
            </a:r>
            <a:r>
              <a:rPr lang="en-US" sz="3600" dirty="0" smtClean="0"/>
              <a:t>Chance is commonly viewed as a self-correcting process in which a deviation in one direction induces a deviation in the opposite direction to restore the equilibrium. ”</a:t>
            </a:r>
            <a:r>
              <a:rPr lang="en-US" dirty="0" smtClean="0"/>
              <a:t/>
            </a:r>
            <a:br>
              <a:rPr lang="en-US" dirty="0" smtClean="0"/>
            </a:br>
            <a:endParaRPr lang="en-US" dirty="0" smtClean="0"/>
          </a:p>
          <a:p>
            <a:pPr lvl="1"/>
            <a:r>
              <a:rPr lang="en-US" dirty="0" smtClean="0"/>
              <a:t>Amos </a:t>
            </a:r>
            <a:r>
              <a:rPr lang="en-US" dirty="0" err="1" smtClean="0"/>
              <a:t>Tversky</a:t>
            </a:r>
            <a:r>
              <a:rPr lang="en-US" dirty="0" smtClean="0"/>
              <a:t> &amp; Daniel </a:t>
            </a:r>
            <a:r>
              <a:rPr lang="en-US" dirty="0" err="1" smtClean="0"/>
              <a:t>Kahneman</a:t>
            </a:r>
            <a:endParaRPr lang="en-US" dirty="0"/>
          </a:p>
        </p:txBody>
      </p:sp>
      <p:sp>
        <p:nvSpPr>
          <p:cNvPr id="2" name="TextBox 1"/>
          <p:cNvSpPr txBox="1"/>
          <p:nvPr/>
        </p:nvSpPr>
        <p:spPr>
          <a:xfrm>
            <a:off x="762000" y="5257800"/>
            <a:ext cx="7543800" cy="1077218"/>
          </a:xfrm>
          <a:prstGeom prst="rect">
            <a:avLst/>
          </a:prstGeom>
          <a:noFill/>
        </p:spPr>
        <p:txBody>
          <a:bodyPr wrap="square" rtlCol="0">
            <a:spAutoFit/>
          </a:bodyPr>
          <a:lstStyle/>
          <a:p>
            <a:r>
              <a:rPr lang="en-US" sz="3200" b="1" i="1" dirty="0" smtClean="0">
                <a:solidFill>
                  <a:srgbClr val="FF0000"/>
                </a:solidFill>
              </a:rPr>
              <a:t>Does this remind you of some concept from the lecture on causality and explanation?</a:t>
            </a:r>
            <a:endParaRPr lang="en-US" sz="3200" b="1" i="1" dirty="0">
              <a:solidFill>
                <a:srgbClr val="FF0000"/>
              </a:solidFill>
            </a:endParaRPr>
          </a:p>
        </p:txBody>
      </p:sp>
    </p:spTree>
    <p:extLst>
      <p:ext uri="{BB962C8B-B14F-4D97-AF65-F5344CB8AC3E}">
        <p14:creationId xmlns:p14="http://schemas.microsoft.com/office/powerpoint/2010/main" val="30183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38912" y="762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Exercise 2</a:t>
            </a:r>
          </a:p>
        </p:txBody>
      </p:sp>
      <p:sp>
        <p:nvSpPr>
          <p:cNvPr id="8195" name="Rectangle 1027"/>
          <p:cNvSpPr>
            <a:spLocks noGrp="1" noChangeArrowheads="1"/>
          </p:cNvSpPr>
          <p:nvPr>
            <p:ph type="body" idx="1"/>
          </p:nvPr>
        </p:nvSpPr>
        <p:spPr>
          <a:xfrm>
            <a:off x="164592" y="1066800"/>
            <a:ext cx="8750808" cy="3657600"/>
          </a:xfrm>
        </p:spPr>
        <p:txBody>
          <a:bodyPr>
            <a:normAutofit lnSpcReduction="10000"/>
          </a:bodyPr>
          <a:lstStyle/>
          <a:p>
            <a:pPr>
              <a:lnSpc>
                <a:spcPct val="90000"/>
              </a:lnSpc>
              <a:buNone/>
            </a:pPr>
            <a:r>
              <a:rPr lang="en-US" altLang="en-US" sz="3600" dirty="0" smtClean="0"/>
              <a:t>  “</a:t>
            </a:r>
            <a:r>
              <a:rPr lang="en-US" sz="3600" i="1" dirty="0"/>
              <a:t>Linda is thirty-one years old, single, outspoken, and very bright. She majored in philosophy. As a student, she was deeply concerned with issues of discrimination and social justice, and also participated in antinuclear demonstrations</a:t>
            </a:r>
            <a:r>
              <a:rPr lang="en-US" altLang="en-US" sz="3600" dirty="0" smtClean="0"/>
              <a:t>.” </a:t>
            </a:r>
          </a:p>
          <a:p>
            <a:pPr algn="l" rtl="0" eaLnBrk="1" hangingPunct="1">
              <a:lnSpc>
                <a:spcPct val="110000"/>
              </a:lnSpc>
              <a:spcBef>
                <a:spcPts val="0"/>
              </a:spcBef>
              <a:buFontTx/>
              <a:buNone/>
            </a:pPr>
            <a:endParaRPr lang="en-US" altLang="en-US" sz="1400" dirty="0" smtClean="0"/>
          </a:p>
          <a:p>
            <a:pPr algn="l" rtl="0" eaLnBrk="1" hangingPunct="1">
              <a:lnSpc>
                <a:spcPct val="90000"/>
              </a:lnSpc>
              <a:buFontTx/>
              <a:buNone/>
            </a:pPr>
            <a:r>
              <a:rPr lang="en-US" altLang="en-US" dirty="0" smtClean="0">
                <a:solidFill>
                  <a:srgbClr val="FF0000"/>
                </a:solidFill>
              </a:rPr>
              <a:t>Is Linda more likely to:</a:t>
            </a:r>
          </a:p>
        </p:txBody>
      </p:sp>
      <p:sp>
        <p:nvSpPr>
          <p:cNvPr id="3" name="TextBox 2"/>
          <p:cNvSpPr txBox="1"/>
          <p:nvPr/>
        </p:nvSpPr>
        <p:spPr>
          <a:xfrm>
            <a:off x="438912" y="4992874"/>
            <a:ext cx="8705088" cy="186512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smtClean="0"/>
              <a:t>Be active in the feminist movement?</a:t>
            </a:r>
          </a:p>
          <a:p>
            <a:pPr marL="457200" indent="-457200">
              <a:lnSpc>
                <a:spcPct val="90000"/>
              </a:lnSpc>
              <a:buFont typeface="Arial" panose="020B0604020202020204" pitchFamily="34" charset="0"/>
              <a:buChar char="•"/>
            </a:pPr>
            <a:r>
              <a:rPr lang="en-US" altLang="en-US" sz="3200" dirty="0" smtClean="0"/>
              <a:t>Be a bank teller?</a:t>
            </a:r>
          </a:p>
          <a:p>
            <a:pPr marL="457200" indent="-457200">
              <a:lnSpc>
                <a:spcPct val="90000"/>
              </a:lnSpc>
              <a:buFont typeface="Arial" panose="020B0604020202020204" pitchFamily="34" charset="0"/>
              <a:buChar char="•"/>
            </a:pPr>
            <a:r>
              <a:rPr lang="en-US" altLang="en-US" sz="3200" dirty="0" smtClean="0"/>
              <a:t>Be a bank teller and active in the feminist movement?</a:t>
            </a:r>
            <a:endParaRPr lang="en-US" sz="3200" dirty="0"/>
          </a:p>
        </p:txBody>
      </p:sp>
    </p:spTree>
    <p:extLst>
      <p:ext uri="{BB962C8B-B14F-4D97-AF65-F5344CB8AC3E}">
        <p14:creationId xmlns:p14="http://schemas.microsoft.com/office/powerpoint/2010/main" val="1163276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114226"/>
            <a:ext cx="8229600" cy="1143000"/>
          </a:xfrm>
        </p:spPr>
        <p:txBody>
          <a:bodyPr>
            <a:normAutofit/>
          </a:bodyPr>
          <a:lstStyle/>
          <a:p>
            <a:r>
              <a:rPr lang="en-US" b="1" dirty="0" smtClean="0">
                <a:ea typeface="+mn-ea"/>
                <a:cs typeface="+mn-cs"/>
              </a:rPr>
              <a:t>Karma</a:t>
            </a:r>
            <a:endParaRPr lang="en-US" b="1" dirty="0">
              <a:ea typeface="+mn-ea"/>
              <a:cs typeface="+mn-cs"/>
            </a:endParaRPr>
          </a:p>
        </p:txBody>
      </p:sp>
      <p:sp>
        <p:nvSpPr>
          <p:cNvPr id="3" name="Content Placeholder 2"/>
          <p:cNvSpPr>
            <a:spLocks noGrp="1"/>
          </p:cNvSpPr>
          <p:nvPr>
            <p:ph idx="1"/>
          </p:nvPr>
        </p:nvSpPr>
        <p:spPr>
          <a:xfrm>
            <a:off x="168965" y="762000"/>
            <a:ext cx="8421757" cy="5638800"/>
          </a:xfrm>
        </p:spPr>
        <p:txBody>
          <a:bodyPr>
            <a:noAutofit/>
          </a:bodyPr>
          <a:lstStyle/>
          <a:p>
            <a:r>
              <a:rPr lang="en-US" b="1" dirty="0"/>
              <a:t>Karma</a:t>
            </a:r>
            <a:r>
              <a:rPr lang="en-US" dirty="0"/>
              <a:t> in several Eastern religions is </a:t>
            </a:r>
            <a:r>
              <a:rPr lang="en-US" dirty="0" smtClean="0"/>
              <a:t>the spiritual </a:t>
            </a:r>
            <a:r>
              <a:rPr lang="en-US" dirty="0"/>
              <a:t>principle of cause and effect where intent and actions of an individual (cause) influence the future of that individual (</a:t>
            </a:r>
            <a:r>
              <a:rPr lang="en-US" dirty="0" smtClean="0"/>
              <a:t>effect)</a:t>
            </a:r>
          </a:p>
          <a:p>
            <a:pPr lvl="1" indent="-342900">
              <a:spcBef>
                <a:spcPts val="0"/>
              </a:spcBef>
            </a:pPr>
            <a:r>
              <a:rPr lang="en-US" dirty="0" smtClean="0"/>
              <a:t>Good </a:t>
            </a:r>
            <a:r>
              <a:rPr lang="en-US" dirty="0"/>
              <a:t>intent and good </a:t>
            </a:r>
            <a:r>
              <a:rPr lang="en-US" dirty="0" smtClean="0"/>
              <a:t>actions </a:t>
            </a:r>
            <a:r>
              <a:rPr lang="en-US" dirty="0"/>
              <a:t>contribute to good karma and future happiness, while bad intent and bad </a:t>
            </a:r>
            <a:r>
              <a:rPr lang="en-US" dirty="0" smtClean="0"/>
              <a:t>actions </a:t>
            </a:r>
            <a:r>
              <a:rPr lang="en-US" dirty="0"/>
              <a:t>contribute to bad karma and future </a:t>
            </a:r>
            <a:r>
              <a:rPr lang="en-US" dirty="0" smtClean="0"/>
              <a:t>suffering</a:t>
            </a:r>
          </a:p>
          <a:p>
            <a:pPr lvl="1" indent="-342900">
              <a:spcBef>
                <a:spcPts val="0"/>
              </a:spcBef>
            </a:pPr>
            <a:r>
              <a:rPr lang="en-US" dirty="0" smtClean="0"/>
              <a:t>Hindu theories </a:t>
            </a:r>
            <a:r>
              <a:rPr lang="en-US" dirty="0"/>
              <a:t>of </a:t>
            </a:r>
            <a:r>
              <a:rPr lang="en-US" dirty="0" smtClean="0"/>
              <a:t>salvation </a:t>
            </a:r>
            <a:r>
              <a:rPr lang="en-US" dirty="0"/>
              <a:t>posit that future births and life situations will be conditioned by actions performed during one’s present life—which itself has been conditioned by the accumulated effects of actions performed in previous lives.</a:t>
            </a:r>
            <a:endParaRPr lang="en-US" dirty="0" smtClean="0"/>
          </a:p>
        </p:txBody>
      </p:sp>
      <p:sp>
        <p:nvSpPr>
          <p:cNvPr id="4" name="TextBox 3"/>
          <p:cNvSpPr txBox="1"/>
          <p:nvPr/>
        </p:nvSpPr>
        <p:spPr>
          <a:xfrm>
            <a:off x="344557" y="152400"/>
            <a:ext cx="2779643"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218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76200" y="278139"/>
            <a:ext cx="89154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latin typeface="+mj-lt"/>
                <a:ea typeface="+mj-ea"/>
                <a:cs typeface="+mj-cs"/>
                <a:sym typeface="UC Berkeley OS Sign"/>
              </a:rPr>
              <a:t>“Rational” Calculation of Probability</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sp>
        <p:nvSpPr>
          <p:cNvPr id="6" name="Rectangle 5"/>
          <p:cNvSpPr/>
          <p:nvPr/>
        </p:nvSpPr>
        <p:spPr>
          <a:xfrm>
            <a:off x="230876" y="2142345"/>
            <a:ext cx="8458200" cy="1718193"/>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Example:  6 flips of a fair coin produces 64 different sequences, each of which is equally likely  (½ * ½ </a:t>
            </a:r>
            <a:r>
              <a:rPr lang="en-US" sz="2400" dirty="0"/>
              <a:t>* ½ * </a:t>
            </a:r>
            <a:r>
              <a:rPr lang="en-US" sz="2400" dirty="0" smtClean="0"/>
              <a:t>½</a:t>
            </a:r>
            <a:r>
              <a:rPr lang="en-US" sz="2400" dirty="0"/>
              <a:t>* ½ * </a:t>
            </a:r>
            <a:r>
              <a:rPr lang="en-US" sz="2400" dirty="0" smtClean="0"/>
              <a:t>½ = 1/64)</a:t>
            </a:r>
            <a:endParaRPr lang="en-US" sz="24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
        <p:nvSpPr>
          <p:cNvPr id="3" name="TextBox 2"/>
          <p:cNvSpPr txBox="1"/>
          <p:nvPr/>
        </p:nvSpPr>
        <p:spPr>
          <a:xfrm>
            <a:off x="304800" y="4191000"/>
            <a:ext cx="6013270" cy="2308324"/>
          </a:xfrm>
          <a:prstGeom prst="rect">
            <a:avLst/>
          </a:prstGeom>
          <a:noFill/>
        </p:spPr>
        <p:txBody>
          <a:bodyPr wrap="square" rtlCol="0">
            <a:spAutoFit/>
          </a:bodyPr>
          <a:lstStyle/>
          <a:p>
            <a:pPr marL="257166"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But in these 64 sequences there are </a:t>
            </a:r>
          </a:p>
          <a:p>
            <a:pPr marL="257166"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a:p>
            <a:pPr marL="714366"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1 that have 0 </a:t>
            </a:r>
            <a:r>
              <a:rPr lang="en-US" sz="2400" dirty="0"/>
              <a:t>or 6 </a:t>
            </a:r>
            <a:r>
              <a:rPr lang="en-US" sz="2400" dirty="0" smtClean="0"/>
              <a:t>heads (6 or 0 tails) </a:t>
            </a:r>
          </a:p>
          <a:p>
            <a:pPr marL="714366"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6 that have 1 </a:t>
            </a:r>
            <a:r>
              <a:rPr lang="en-US" sz="2400" dirty="0"/>
              <a:t>or 5 </a:t>
            </a:r>
            <a:r>
              <a:rPr lang="en-US" sz="2400" dirty="0" smtClean="0"/>
              <a:t>heads (5 or 1 tails) </a:t>
            </a:r>
          </a:p>
          <a:p>
            <a:pPr marL="714366"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15 that have 2 </a:t>
            </a:r>
            <a:r>
              <a:rPr lang="en-US" sz="2400" dirty="0"/>
              <a:t>or 4 </a:t>
            </a:r>
            <a:r>
              <a:rPr lang="en-US" sz="2400" dirty="0" smtClean="0"/>
              <a:t>heads (4 or 2 tails) </a:t>
            </a:r>
            <a:endParaRPr lang="en-US" sz="2400" dirty="0"/>
          </a:p>
          <a:p>
            <a:pPr marL="714366"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20 ways to get 3 </a:t>
            </a:r>
            <a:r>
              <a:rPr lang="en-US" sz="2400" dirty="0" smtClean="0"/>
              <a:t>heads and 3 tails</a:t>
            </a:r>
            <a:endParaRPr lang="en-US" sz="2400" dirty="0"/>
          </a:p>
        </p:txBody>
      </p:sp>
      <p:sp>
        <p:nvSpPr>
          <p:cNvPr id="5" name="TextBox 4"/>
          <p:cNvSpPr txBox="1"/>
          <p:nvPr/>
        </p:nvSpPr>
        <p:spPr>
          <a:xfrm>
            <a:off x="914400" y="3581400"/>
            <a:ext cx="7848600" cy="535531"/>
          </a:xfrm>
          <a:prstGeom prst="rect">
            <a:avLst/>
          </a:prstGeom>
          <a:noFill/>
        </p:spPr>
        <p:txBody>
          <a:bodyPr wrap="square" rtlCol="0">
            <a:spAutoFit/>
          </a:bodyPr>
          <a:lstStyle/>
          <a:p>
            <a:pPr marL="342900" lvl="2" indent="-342900">
              <a:lnSpc>
                <a:spcPct val="90000"/>
              </a:lnSpc>
              <a:buNone/>
            </a:pPr>
            <a:r>
              <a:rPr lang="en-US" altLang="en-US" sz="3200" dirty="0"/>
              <a:t>H </a:t>
            </a:r>
            <a:r>
              <a:rPr lang="en-US" altLang="en-US" sz="3200" dirty="0" err="1"/>
              <a:t>H</a:t>
            </a:r>
            <a:r>
              <a:rPr lang="en-US" altLang="en-US" sz="3200" dirty="0"/>
              <a:t> </a:t>
            </a:r>
            <a:r>
              <a:rPr lang="en-US" altLang="en-US" sz="3200" dirty="0" err="1"/>
              <a:t>H</a:t>
            </a:r>
            <a:r>
              <a:rPr lang="en-US" altLang="en-US" sz="3200" dirty="0"/>
              <a:t> T </a:t>
            </a:r>
            <a:r>
              <a:rPr lang="en-US" altLang="en-US" sz="3200" dirty="0" err="1"/>
              <a:t>T</a:t>
            </a:r>
            <a:r>
              <a:rPr lang="en-US" altLang="en-US" sz="3200" dirty="0"/>
              <a:t> </a:t>
            </a:r>
            <a:r>
              <a:rPr lang="en-US" altLang="en-US" sz="3200" dirty="0" err="1" smtClean="0"/>
              <a:t>T</a:t>
            </a:r>
            <a:r>
              <a:rPr lang="en-US" altLang="en-US" sz="3200" dirty="0" smtClean="0"/>
              <a:t>,    H </a:t>
            </a:r>
            <a:r>
              <a:rPr lang="en-US" altLang="en-US" sz="3200" dirty="0" err="1"/>
              <a:t>H</a:t>
            </a:r>
            <a:r>
              <a:rPr lang="en-US" altLang="en-US" sz="3200" dirty="0"/>
              <a:t> </a:t>
            </a:r>
            <a:r>
              <a:rPr lang="en-US" altLang="en-US" sz="3200" dirty="0" err="1"/>
              <a:t>H</a:t>
            </a:r>
            <a:r>
              <a:rPr lang="en-US" altLang="en-US" sz="3200" dirty="0"/>
              <a:t> </a:t>
            </a:r>
            <a:r>
              <a:rPr lang="en-US" altLang="en-US" sz="3200" dirty="0" err="1"/>
              <a:t>H</a:t>
            </a:r>
            <a:r>
              <a:rPr lang="en-US" altLang="en-US" sz="3200" dirty="0"/>
              <a:t> T </a:t>
            </a:r>
            <a:r>
              <a:rPr lang="en-US" altLang="en-US" sz="3200" dirty="0" smtClean="0"/>
              <a:t>H,    H </a:t>
            </a:r>
            <a:r>
              <a:rPr lang="en-US" altLang="en-US" sz="3200" dirty="0"/>
              <a:t>T H T </a:t>
            </a:r>
            <a:r>
              <a:rPr lang="en-US" altLang="en-US" sz="3200" dirty="0" err="1"/>
              <a:t>T</a:t>
            </a:r>
            <a:r>
              <a:rPr lang="en-US" altLang="en-US" sz="3200" dirty="0"/>
              <a:t> </a:t>
            </a:r>
            <a:r>
              <a:rPr lang="en-US" altLang="en-US" sz="3200" dirty="0" smtClean="0"/>
              <a:t>H,  …</a:t>
            </a:r>
            <a:endParaRPr lang="en-US" altLang="en-US" sz="3200" dirty="0"/>
          </a:p>
        </p:txBody>
      </p:sp>
      <p:pic>
        <p:nvPicPr>
          <p:cNvPr id="2" name="Picture 1"/>
          <p:cNvPicPr>
            <a:picLocks noChangeAspect="1"/>
          </p:cNvPicPr>
          <p:nvPr/>
        </p:nvPicPr>
        <p:blipFill>
          <a:blip r:embed="rId3"/>
          <a:stretch>
            <a:fillRect/>
          </a:stretch>
        </p:blipFill>
        <p:spPr>
          <a:xfrm>
            <a:off x="78476" y="1175687"/>
            <a:ext cx="8913124" cy="1140051"/>
          </a:xfrm>
          <a:prstGeom prst="rect">
            <a:avLst/>
          </a:prstGeom>
        </p:spPr>
      </p:pic>
    </p:spTree>
    <p:extLst>
      <p:ext uri="{BB962C8B-B14F-4D97-AF65-F5344CB8AC3E}">
        <p14:creationId xmlns:p14="http://schemas.microsoft.com/office/powerpoint/2010/main" val="110927974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Representativeness Bias (3):</a:t>
            </a:r>
            <a:br>
              <a:rPr lang="en-US" altLang="en-US" b="1" dirty="0"/>
            </a:br>
            <a:r>
              <a:rPr lang="en-US" altLang="en-US" b="1" dirty="0"/>
              <a:t>Conjunctive Fallacy</a:t>
            </a:r>
          </a:p>
        </p:txBody>
      </p:sp>
      <p:sp>
        <p:nvSpPr>
          <p:cNvPr id="23555" name="Rectangle 3"/>
          <p:cNvSpPr>
            <a:spLocks noGrp="1" noChangeArrowheads="1"/>
          </p:cNvSpPr>
          <p:nvPr>
            <p:ph type="body" idx="1"/>
          </p:nvPr>
        </p:nvSpPr>
        <p:spPr>
          <a:xfrm>
            <a:off x="304800" y="1417638"/>
            <a:ext cx="8229600" cy="5135562"/>
          </a:xfrm>
        </p:spPr>
        <p:txBody>
          <a:bodyPr>
            <a:normAutofit/>
          </a:bodyPr>
          <a:lstStyle/>
          <a:p>
            <a:pPr eaLnBrk="1" hangingPunct="1"/>
            <a:endParaRPr lang="en-US" altLang="en-US" sz="2000" dirty="0" smtClean="0"/>
          </a:p>
          <a:p>
            <a:pPr>
              <a:lnSpc>
                <a:spcPct val="90000"/>
              </a:lnSpc>
            </a:pPr>
            <a:r>
              <a:rPr lang="en-US" altLang="en-US" dirty="0" smtClean="0"/>
              <a:t>The joint probability of two independent events cannot be more probable than either of them occurring separately</a:t>
            </a:r>
          </a:p>
          <a:p>
            <a:pPr>
              <a:lnSpc>
                <a:spcPct val="90000"/>
              </a:lnSpc>
            </a:pPr>
            <a:r>
              <a:rPr lang="en-US" altLang="en-US" dirty="0" smtClean="0"/>
              <a:t>But if the conjunction seems like a representative outcome it can be judged more likely</a:t>
            </a:r>
          </a:p>
        </p:txBody>
      </p:sp>
    </p:spTree>
    <p:extLst>
      <p:ext uri="{BB962C8B-B14F-4D97-AF65-F5344CB8AC3E}">
        <p14:creationId xmlns:p14="http://schemas.microsoft.com/office/powerpoint/2010/main" val="2084040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00400" y="269505"/>
            <a:ext cx="5181600" cy="4073895"/>
          </a:xfrm>
          <a:prstGeom prst="rect">
            <a:avLst/>
          </a:prstGeom>
        </p:spPr>
      </p:pic>
      <p:sp>
        <p:nvSpPr>
          <p:cNvPr id="3" name="TextBox 2"/>
          <p:cNvSpPr txBox="1"/>
          <p:nvPr/>
        </p:nvSpPr>
        <p:spPr>
          <a:xfrm>
            <a:off x="304800" y="4343400"/>
            <a:ext cx="8705088" cy="1255728"/>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2800" dirty="0"/>
              <a:t>Be active in the feminist movement?</a:t>
            </a:r>
          </a:p>
          <a:p>
            <a:pPr marL="457200" indent="-457200">
              <a:lnSpc>
                <a:spcPct val="90000"/>
              </a:lnSpc>
              <a:buFont typeface="Arial" panose="020B0604020202020204" pitchFamily="34" charset="0"/>
              <a:buChar char="•"/>
            </a:pPr>
            <a:r>
              <a:rPr lang="en-US" altLang="en-US" sz="2800" dirty="0"/>
              <a:t>Be a bank teller?</a:t>
            </a:r>
          </a:p>
          <a:p>
            <a:pPr marL="457200" indent="-457200">
              <a:lnSpc>
                <a:spcPct val="90000"/>
              </a:lnSpc>
              <a:buFont typeface="Arial" panose="020B0604020202020204" pitchFamily="34" charset="0"/>
              <a:buChar char="•"/>
            </a:pPr>
            <a:r>
              <a:rPr lang="en-US" altLang="en-US" sz="2800" dirty="0"/>
              <a:t>Be a bank teller and active in the feminist movement?</a:t>
            </a:r>
            <a:endParaRPr lang="en-US" sz="2800" dirty="0"/>
          </a:p>
        </p:txBody>
      </p:sp>
      <p:sp>
        <p:nvSpPr>
          <p:cNvPr id="5" name="TextBox 4"/>
          <p:cNvSpPr txBox="1"/>
          <p:nvPr/>
        </p:nvSpPr>
        <p:spPr>
          <a:xfrm>
            <a:off x="457200" y="1676400"/>
            <a:ext cx="3048000" cy="2123658"/>
          </a:xfrm>
          <a:prstGeom prst="rect">
            <a:avLst/>
          </a:prstGeom>
          <a:noFill/>
        </p:spPr>
        <p:txBody>
          <a:bodyPr wrap="square" rtlCol="0">
            <a:spAutoFit/>
          </a:bodyPr>
          <a:lstStyle/>
          <a:p>
            <a:pPr algn="ctr">
              <a:spcBef>
                <a:spcPct val="0"/>
              </a:spcBef>
            </a:pPr>
            <a:r>
              <a:rPr lang="en-US" altLang="en-US" sz="4400" b="1" dirty="0">
                <a:latin typeface="+mj-lt"/>
                <a:ea typeface="+mj-ea"/>
                <a:cs typeface="+mj-cs"/>
              </a:rPr>
              <a:t>Conjunctive </a:t>
            </a:r>
            <a:r>
              <a:rPr lang="en-US" altLang="en-US" sz="4400" b="1" dirty="0" smtClean="0">
                <a:latin typeface="+mj-lt"/>
                <a:ea typeface="+mj-ea"/>
                <a:cs typeface="+mj-cs"/>
              </a:rPr>
              <a:t>Fallacy </a:t>
            </a:r>
            <a:br>
              <a:rPr lang="en-US" altLang="en-US" sz="4400" b="1" dirty="0" smtClean="0">
                <a:latin typeface="+mj-lt"/>
                <a:ea typeface="+mj-ea"/>
                <a:cs typeface="+mj-cs"/>
              </a:rPr>
            </a:br>
            <a:r>
              <a:rPr lang="en-US" altLang="en-US" sz="4400" b="1" dirty="0" smtClean="0">
                <a:latin typeface="+mj-lt"/>
                <a:ea typeface="+mj-ea"/>
                <a:cs typeface="+mj-cs"/>
              </a:rPr>
              <a:t>with Linda</a:t>
            </a:r>
            <a:endParaRPr lang="en-US" altLang="en-US" sz="4400" b="1" dirty="0">
              <a:latin typeface="+mj-lt"/>
              <a:ea typeface="+mj-ea"/>
              <a:cs typeface="+mj-cs"/>
            </a:endParaRPr>
          </a:p>
        </p:txBody>
      </p:sp>
    </p:spTree>
    <p:extLst>
      <p:ext uri="{BB962C8B-B14F-4D97-AF65-F5344CB8AC3E}">
        <p14:creationId xmlns:p14="http://schemas.microsoft.com/office/powerpoint/2010/main" val="4191481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7239000" cy="4114800"/>
          </a:xfrm>
        </p:spPr>
        <p:txBody>
          <a:bodyPr>
            <a:normAutofit/>
          </a:bodyPr>
          <a:lstStyle/>
          <a:p>
            <a:pPr marL="0" indent="0">
              <a:buNone/>
            </a:pPr>
            <a:r>
              <a:rPr lang="en-US" dirty="0" smtClean="0"/>
              <a:t>“Availability is a useful clue for assessing frequency or probability, because instances of large classes are usually recalled better and faster than instances of less frequent classes. </a:t>
            </a:r>
            <a:r>
              <a:rPr lang="en-US" sz="3600" dirty="0" smtClean="0"/>
              <a:t>”</a:t>
            </a:r>
          </a:p>
          <a:p>
            <a:pPr marL="0" indent="0">
              <a:buNone/>
            </a:pPr>
            <a:endParaRPr lang="en-US" sz="3600" dirty="0"/>
          </a:p>
          <a:p>
            <a:pPr lvl="1"/>
            <a:r>
              <a:rPr lang="en-US" dirty="0" smtClean="0"/>
              <a:t>Amos </a:t>
            </a:r>
            <a:r>
              <a:rPr lang="en-US" dirty="0" err="1" smtClean="0"/>
              <a:t>Tversky</a:t>
            </a:r>
            <a:r>
              <a:rPr lang="en-US" dirty="0" smtClean="0"/>
              <a:t> &amp; Daniel </a:t>
            </a:r>
            <a:r>
              <a:rPr lang="en-US" dirty="0" err="1" smtClean="0"/>
              <a:t>Kahneman</a:t>
            </a:r>
            <a:endParaRPr lang="en-US" dirty="0"/>
          </a:p>
        </p:txBody>
      </p:sp>
      <p:sp>
        <p:nvSpPr>
          <p:cNvPr id="5" name="Rectangle 4"/>
          <p:cNvSpPr/>
          <p:nvPr/>
        </p:nvSpPr>
        <p:spPr>
          <a:xfrm>
            <a:off x="1314450" y="609600"/>
            <a:ext cx="6591300" cy="769441"/>
          </a:xfrm>
          <a:prstGeom prst="rect">
            <a:avLst/>
          </a:prstGeom>
        </p:spPr>
        <p:txBody>
          <a:bodyPr wrap="square">
            <a:spAutoFit/>
          </a:bodyPr>
          <a:lstStyle/>
          <a:p>
            <a:pPr algn="ctr">
              <a:spcBef>
                <a:spcPct val="0"/>
              </a:spcBef>
            </a:pPr>
            <a:r>
              <a:rPr lang="en-US" sz="4400" b="1" dirty="0">
                <a:latin typeface="+mj-lt"/>
                <a:ea typeface="+mj-ea"/>
                <a:cs typeface="+mj-cs"/>
              </a:rPr>
              <a:t>The Availability Heuristic</a:t>
            </a:r>
          </a:p>
        </p:txBody>
      </p:sp>
    </p:spTree>
    <p:extLst>
      <p:ext uri="{BB962C8B-B14F-4D97-AF65-F5344CB8AC3E}">
        <p14:creationId xmlns:p14="http://schemas.microsoft.com/office/powerpoint/2010/main" val="166296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b="1" dirty="0" smtClean="0"/>
              <a:t>Availability Biases : </a:t>
            </a:r>
            <a:br>
              <a:rPr lang="en-US" altLang="en-US" b="1" dirty="0" smtClean="0"/>
            </a:br>
            <a:r>
              <a:rPr lang="en-US" altLang="en-US" b="1" dirty="0" smtClean="0"/>
              <a:t>Ease of Retrievability</a:t>
            </a:r>
          </a:p>
        </p:txBody>
      </p:sp>
      <p:sp>
        <p:nvSpPr>
          <p:cNvPr id="17411" name="Rectangle 3"/>
          <p:cNvSpPr>
            <a:spLocks noGrp="1" noChangeArrowheads="1"/>
          </p:cNvSpPr>
          <p:nvPr>
            <p:ph type="body" idx="1"/>
          </p:nvPr>
        </p:nvSpPr>
        <p:spPr>
          <a:xfrm>
            <a:off x="457200" y="1752600"/>
            <a:ext cx="8229600" cy="4525963"/>
          </a:xfrm>
        </p:spPr>
        <p:txBody>
          <a:bodyPr>
            <a:normAutofit lnSpcReduction="10000"/>
          </a:bodyPr>
          <a:lstStyle/>
          <a:p>
            <a:pPr algn="l" rtl="0" eaLnBrk="1" hangingPunct="1"/>
            <a:r>
              <a:rPr lang="en-US" altLang="en-US" dirty="0" smtClean="0"/>
              <a:t>Classes whose instances are </a:t>
            </a:r>
            <a:r>
              <a:rPr lang="en-US" altLang="en-US" dirty="0" smtClean="0">
                <a:solidFill>
                  <a:srgbClr val="FF0000"/>
                </a:solidFill>
              </a:rPr>
              <a:t>more easily retrievable </a:t>
            </a:r>
            <a:r>
              <a:rPr lang="en-US" altLang="en-US" dirty="0" smtClean="0"/>
              <a:t>will seem </a:t>
            </a:r>
            <a:r>
              <a:rPr lang="en-US" altLang="en-US" dirty="0" smtClean="0">
                <a:solidFill>
                  <a:srgbClr val="FF0000"/>
                </a:solidFill>
              </a:rPr>
              <a:t>larger</a:t>
            </a:r>
          </a:p>
          <a:p>
            <a:pPr lvl="1" algn="l" rtl="0" eaLnBrk="1" hangingPunct="1"/>
            <a:r>
              <a:rPr lang="en-US" altLang="en-US" dirty="0" smtClean="0"/>
              <a:t>For example, judging if a list of names had more men or women depends on the relative frequency of famous names</a:t>
            </a:r>
          </a:p>
          <a:p>
            <a:pPr algn="l" rtl="0" eaLnBrk="1" hangingPunct="1"/>
            <a:r>
              <a:rPr lang="en-US" altLang="en-US" dirty="0" smtClean="0">
                <a:solidFill>
                  <a:srgbClr val="FF0000"/>
                </a:solidFill>
              </a:rPr>
              <a:t>Salience</a:t>
            </a:r>
            <a:r>
              <a:rPr lang="en-US" altLang="en-US" dirty="0" smtClean="0"/>
              <a:t> affects </a:t>
            </a:r>
            <a:r>
              <a:rPr lang="en-US" altLang="en-US" dirty="0" err="1" smtClean="0"/>
              <a:t>retrievability</a:t>
            </a:r>
            <a:endParaRPr lang="en-US" altLang="en-US" dirty="0" smtClean="0"/>
          </a:p>
          <a:p>
            <a:pPr lvl="1" algn="l" rtl="0" eaLnBrk="1" hangingPunct="1"/>
            <a:r>
              <a:rPr lang="en-US" altLang="en-US" dirty="0" smtClean="0"/>
              <a:t>E.g., watching a car accident increases subjective assessment of traffic accidents</a:t>
            </a:r>
          </a:p>
          <a:p>
            <a:r>
              <a:rPr lang="en-US" altLang="en-US" dirty="0" err="1" smtClean="0">
                <a:solidFill>
                  <a:srgbClr val="FF0000"/>
                </a:solidFill>
              </a:rPr>
              <a:t>Recency</a:t>
            </a:r>
            <a:r>
              <a:rPr lang="en-US" altLang="en-US" dirty="0" smtClean="0">
                <a:solidFill>
                  <a:schemeClr val="accent2"/>
                </a:solidFill>
              </a:rPr>
              <a:t> </a:t>
            </a:r>
            <a:r>
              <a:rPr lang="en-US" altLang="en-US" dirty="0" smtClean="0"/>
              <a:t>affects </a:t>
            </a:r>
            <a:r>
              <a:rPr lang="en-US" altLang="en-US" dirty="0" err="1"/>
              <a:t>retrievability</a:t>
            </a:r>
            <a:endParaRPr lang="en-US" altLang="en-US" dirty="0"/>
          </a:p>
          <a:p>
            <a:pPr lvl="1" algn="l" rtl="0" eaLnBrk="1" hangingPunct="1"/>
            <a:endParaRPr lang="en-US" altLang="en-US" dirty="0" smtClean="0"/>
          </a:p>
        </p:txBody>
      </p:sp>
    </p:spTree>
    <p:extLst>
      <p:ext uri="{BB962C8B-B14F-4D97-AF65-F5344CB8AC3E}">
        <p14:creationId xmlns:p14="http://schemas.microsoft.com/office/powerpoint/2010/main" val="4158850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5466" y="3381929"/>
            <a:ext cx="2209800" cy="3314700"/>
          </a:xfrm>
          <a:prstGeom prst="rect">
            <a:avLst/>
          </a:prstGeom>
        </p:spPr>
      </p:pic>
      <p:pic>
        <p:nvPicPr>
          <p:cNvPr id="3" name="Picture 2"/>
          <p:cNvPicPr>
            <a:picLocks noChangeAspect="1"/>
          </p:cNvPicPr>
          <p:nvPr/>
        </p:nvPicPr>
        <p:blipFill>
          <a:blip r:embed="rId4"/>
          <a:stretch>
            <a:fillRect/>
          </a:stretch>
        </p:blipFill>
        <p:spPr>
          <a:xfrm>
            <a:off x="4114800" y="4017671"/>
            <a:ext cx="1830946" cy="2712196"/>
          </a:xfrm>
          <a:prstGeom prst="rect">
            <a:avLst/>
          </a:prstGeom>
        </p:spPr>
      </p:pic>
      <p:pic>
        <p:nvPicPr>
          <p:cNvPr id="4" name="Picture 3"/>
          <p:cNvPicPr>
            <a:picLocks noChangeAspect="1"/>
          </p:cNvPicPr>
          <p:nvPr/>
        </p:nvPicPr>
        <p:blipFill>
          <a:blip r:embed="rId5"/>
          <a:stretch>
            <a:fillRect/>
          </a:stretch>
        </p:blipFill>
        <p:spPr>
          <a:xfrm>
            <a:off x="6324600" y="533400"/>
            <a:ext cx="1752600" cy="2672715"/>
          </a:xfrm>
          <a:prstGeom prst="rect">
            <a:avLst/>
          </a:prstGeom>
        </p:spPr>
      </p:pic>
      <p:pic>
        <p:nvPicPr>
          <p:cNvPr id="5" name="Picture 4"/>
          <p:cNvPicPr>
            <a:picLocks noChangeAspect="1"/>
          </p:cNvPicPr>
          <p:nvPr/>
        </p:nvPicPr>
        <p:blipFill>
          <a:blip r:embed="rId6"/>
          <a:stretch>
            <a:fillRect/>
          </a:stretch>
        </p:blipFill>
        <p:spPr>
          <a:xfrm>
            <a:off x="228600" y="241663"/>
            <a:ext cx="5574126" cy="3638550"/>
          </a:xfrm>
          <a:prstGeom prst="rect">
            <a:avLst/>
          </a:prstGeom>
        </p:spPr>
      </p:pic>
      <p:pic>
        <p:nvPicPr>
          <p:cNvPr id="6" name="Picture 5"/>
          <p:cNvPicPr>
            <a:picLocks noChangeAspect="1"/>
          </p:cNvPicPr>
          <p:nvPr/>
        </p:nvPicPr>
        <p:blipFill>
          <a:blip r:embed="rId7"/>
          <a:stretch>
            <a:fillRect/>
          </a:stretch>
        </p:blipFill>
        <p:spPr>
          <a:xfrm>
            <a:off x="152400" y="4084900"/>
            <a:ext cx="1734405" cy="2644967"/>
          </a:xfrm>
          <a:prstGeom prst="rect">
            <a:avLst/>
          </a:prstGeom>
        </p:spPr>
      </p:pic>
      <p:pic>
        <p:nvPicPr>
          <p:cNvPr id="7" name="Picture 6"/>
          <p:cNvPicPr>
            <a:picLocks noChangeAspect="1"/>
          </p:cNvPicPr>
          <p:nvPr/>
        </p:nvPicPr>
        <p:blipFill>
          <a:blip r:embed="rId8"/>
          <a:stretch>
            <a:fillRect/>
          </a:stretch>
        </p:blipFill>
        <p:spPr>
          <a:xfrm>
            <a:off x="2100372" y="4084899"/>
            <a:ext cx="1890764" cy="2689879"/>
          </a:xfrm>
          <a:prstGeom prst="rect">
            <a:avLst/>
          </a:prstGeom>
        </p:spPr>
      </p:pic>
    </p:spTree>
    <p:extLst>
      <p:ext uri="{BB962C8B-B14F-4D97-AF65-F5344CB8AC3E}">
        <p14:creationId xmlns:p14="http://schemas.microsoft.com/office/powerpoint/2010/main" val="790997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457200"/>
            <a:ext cx="8394281" cy="5619750"/>
          </a:xfrm>
          <a:prstGeom prst="rect">
            <a:avLst/>
          </a:prstGeom>
        </p:spPr>
      </p:pic>
    </p:spTree>
    <p:extLst>
      <p:ext uri="{BB962C8B-B14F-4D97-AF65-F5344CB8AC3E}">
        <p14:creationId xmlns:p14="http://schemas.microsoft.com/office/powerpoint/2010/main" val="2530488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2895600" cy="1470025"/>
          </a:xfrm>
        </p:spPr>
        <p:txBody>
          <a:bodyPr>
            <a:normAutofit fontScale="90000"/>
          </a:bodyPr>
          <a:lstStyle/>
          <a:p>
            <a:r>
              <a:rPr lang="en-US" sz="5300" b="1" dirty="0" smtClean="0"/>
              <a:t>The Narrative Fallacy</a:t>
            </a:r>
            <a:br>
              <a:rPr lang="en-US" sz="5300" b="1" dirty="0" smtClean="0"/>
            </a:br>
            <a:r>
              <a:rPr lang="en-US" b="1" dirty="0"/>
              <a:t/>
            </a:r>
            <a:br>
              <a:rPr lang="en-US" b="1" dirty="0"/>
            </a:br>
            <a:r>
              <a:rPr lang="en-US" sz="3600" b="1" dirty="0" smtClean="0"/>
              <a:t>(the phrase comes from this book)</a:t>
            </a:r>
            <a:endParaRPr lang="en-US" sz="3600" b="1" dirty="0"/>
          </a:p>
        </p:txBody>
      </p:sp>
      <p:pic>
        <p:nvPicPr>
          <p:cNvPr id="3" name="Picture 2"/>
          <p:cNvPicPr>
            <a:picLocks noChangeAspect="1"/>
          </p:cNvPicPr>
          <p:nvPr/>
        </p:nvPicPr>
        <p:blipFill>
          <a:blip r:embed="rId3"/>
          <a:stretch>
            <a:fillRect/>
          </a:stretch>
        </p:blipFill>
        <p:spPr>
          <a:xfrm>
            <a:off x="4419600" y="228600"/>
            <a:ext cx="4313511" cy="633376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Cause?</a:t>
            </a:r>
            <a:endParaRPr lang="en-US" b="1"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(Kleinberg) “Cause</a:t>
            </a:r>
            <a:r>
              <a:rPr lang="en-US" dirty="0"/>
              <a:t>” generally means something</a:t>
            </a:r>
            <a:r>
              <a:rPr lang="en-US" dirty="0" smtClean="0"/>
              <a:t>:</a:t>
            </a:r>
          </a:p>
          <a:p>
            <a:pPr marL="56077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that </a:t>
            </a:r>
            <a:r>
              <a:rPr lang="en-US" dirty="0"/>
              <a:t>makes an effect more </a:t>
            </a:r>
            <a:r>
              <a:rPr lang="en-US" dirty="0" smtClean="0"/>
              <a:t>likely</a:t>
            </a:r>
          </a:p>
          <a:p>
            <a:pPr marL="56077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without </a:t>
            </a:r>
            <a:r>
              <a:rPr lang="en-US" dirty="0"/>
              <a:t>which an effect would or could not </a:t>
            </a:r>
            <a:r>
              <a:rPr lang="en-US" dirty="0" smtClean="0"/>
              <a:t>occur</a:t>
            </a:r>
          </a:p>
          <a:p>
            <a:pPr marL="56077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or </a:t>
            </a:r>
            <a:r>
              <a:rPr lang="en-US" dirty="0"/>
              <a:t>that is capable of producing </a:t>
            </a:r>
            <a:r>
              <a:rPr lang="en-US" dirty="0" smtClean="0"/>
              <a:t>a certain effect </a:t>
            </a:r>
            <a:r>
              <a:rPr lang="en-US" dirty="0"/>
              <a:t>under the right circumstances.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 </a:t>
            </a:r>
            <a:r>
              <a:rPr lang="en-US" sz="4300" dirty="0" smtClean="0">
                <a:solidFill>
                  <a:srgbClr val="FF0000"/>
                </a:solidFill>
              </a:rPr>
              <a:t>A cause can be a “story” that </a:t>
            </a:r>
            <a:r>
              <a:rPr lang="en-US" sz="4300" dirty="0">
                <a:solidFill>
                  <a:srgbClr val="FF0000"/>
                </a:solidFill>
              </a:rPr>
              <a:t>ties several events or observations together to make them </a:t>
            </a:r>
            <a:r>
              <a:rPr lang="en-US" sz="4300" dirty="0" smtClean="0">
                <a:solidFill>
                  <a:srgbClr val="FF0000"/>
                </a:solidFill>
              </a:rPr>
              <a:t>coherent</a:t>
            </a:r>
          </a:p>
          <a:p>
            <a:pPr marL="56077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It can be based on something you perceived</a:t>
            </a:r>
          </a:p>
          <a:p>
            <a:pPr marL="56077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Or it can be based on your understanding of some mechanism that could create the effect</a:t>
            </a:r>
            <a:endParaRPr lang="en-US" dirty="0"/>
          </a:p>
          <a:p>
            <a:endParaRPr lang="en-US" dirty="0"/>
          </a:p>
        </p:txBody>
      </p:sp>
      <p:sp>
        <p:nvSpPr>
          <p:cNvPr id="4" name="TextBox 3"/>
          <p:cNvSpPr txBox="1"/>
          <p:nvPr/>
        </p:nvSpPr>
        <p:spPr>
          <a:xfrm>
            <a:off x="381000" y="228600"/>
            <a:ext cx="2209800" cy="523220"/>
          </a:xfrm>
          <a:prstGeom prst="rect">
            <a:avLst/>
          </a:prstGeom>
          <a:noFill/>
        </p:spPr>
        <p:txBody>
          <a:bodyPr wrap="square" rtlCol="0">
            <a:spAutoFit/>
          </a:bodyPr>
          <a:lstStyle/>
          <a:p>
            <a:r>
              <a:rPr lang="en-US" sz="2800" dirty="0" smtClean="0">
                <a:solidFill>
                  <a:srgbClr val="FF0000"/>
                </a:solidFill>
              </a:rPr>
              <a:t>FLASHBACK</a:t>
            </a:r>
            <a:endParaRPr lang="en-US" sz="2800" dirty="0">
              <a:solidFill>
                <a:srgbClr val="FF0000"/>
              </a:solidFill>
            </a:endParaRPr>
          </a:p>
        </p:txBody>
      </p:sp>
    </p:spTree>
    <p:extLst>
      <p:ext uri="{BB962C8B-B14F-4D97-AF65-F5344CB8AC3E}">
        <p14:creationId xmlns:p14="http://schemas.microsoft.com/office/powerpoint/2010/main" val="165112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24245" y="152400"/>
            <a:ext cx="27432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Exercise 3</a:t>
            </a:r>
          </a:p>
        </p:txBody>
      </p:sp>
      <p:sp>
        <p:nvSpPr>
          <p:cNvPr id="8195" name="Rectangle 1027"/>
          <p:cNvSpPr>
            <a:spLocks noGrp="1" noChangeArrowheads="1"/>
          </p:cNvSpPr>
          <p:nvPr>
            <p:ph type="body" idx="1"/>
          </p:nvPr>
        </p:nvSpPr>
        <p:spPr>
          <a:xfrm>
            <a:off x="235527" y="1172363"/>
            <a:ext cx="8610600" cy="5671782"/>
          </a:xfrm>
        </p:spPr>
        <p:txBody>
          <a:bodyPr>
            <a:normAutofit fontScale="47500" lnSpcReduction="20000"/>
          </a:bodyPr>
          <a:lstStyle/>
          <a:p>
            <a:pPr>
              <a:lnSpc>
                <a:spcPct val="110000"/>
              </a:lnSpc>
              <a:buNone/>
            </a:pPr>
            <a:r>
              <a:rPr lang="en-US" altLang="en-US" sz="5800" dirty="0" smtClean="0">
                <a:solidFill>
                  <a:srgbClr val="FF0000"/>
                </a:solidFill>
              </a:rPr>
              <a:t>    Which </a:t>
            </a:r>
            <a:br>
              <a:rPr lang="en-US" altLang="en-US" sz="5800" dirty="0" smtClean="0">
                <a:solidFill>
                  <a:srgbClr val="FF0000"/>
                </a:solidFill>
              </a:rPr>
            </a:br>
            <a:r>
              <a:rPr lang="en-US" altLang="en-US" sz="5800" dirty="0" smtClean="0">
                <a:solidFill>
                  <a:srgbClr val="FF0000"/>
                </a:solidFill>
              </a:rPr>
              <a:t>scenario</a:t>
            </a:r>
            <a:br>
              <a:rPr lang="en-US" altLang="en-US" sz="5800" dirty="0" smtClean="0">
                <a:solidFill>
                  <a:srgbClr val="FF0000"/>
                </a:solidFill>
              </a:rPr>
            </a:br>
            <a:r>
              <a:rPr lang="en-US" altLang="en-US" sz="5800" dirty="0" smtClean="0">
                <a:solidFill>
                  <a:srgbClr val="FF0000"/>
                </a:solidFill>
              </a:rPr>
              <a:t> </a:t>
            </a:r>
            <a:r>
              <a:rPr lang="en-US" altLang="en-US" sz="5800" dirty="0">
                <a:solidFill>
                  <a:srgbClr val="FF0000"/>
                </a:solidFill>
              </a:rPr>
              <a:t>is </a:t>
            </a:r>
            <a:r>
              <a:rPr lang="en-US" altLang="en-US" sz="5800" dirty="0" smtClean="0">
                <a:solidFill>
                  <a:srgbClr val="FF0000"/>
                </a:solidFill>
              </a:rPr>
              <a:t>more</a:t>
            </a:r>
          </a:p>
          <a:p>
            <a:pPr>
              <a:lnSpc>
                <a:spcPct val="110000"/>
              </a:lnSpc>
              <a:buNone/>
            </a:pPr>
            <a:r>
              <a:rPr lang="en-US" altLang="en-US" sz="5800" dirty="0">
                <a:solidFill>
                  <a:srgbClr val="FF0000"/>
                </a:solidFill>
              </a:rPr>
              <a:t> </a:t>
            </a:r>
            <a:r>
              <a:rPr lang="en-US" altLang="en-US" sz="5800" dirty="0" smtClean="0">
                <a:solidFill>
                  <a:srgbClr val="FF0000"/>
                </a:solidFill>
              </a:rPr>
              <a:t>    </a:t>
            </a:r>
            <a:r>
              <a:rPr lang="en-US" altLang="en-US" sz="5800" dirty="0">
                <a:solidFill>
                  <a:srgbClr val="FF0000"/>
                </a:solidFill>
              </a:rPr>
              <a:t>likely</a:t>
            </a:r>
            <a:r>
              <a:rPr lang="en-US" altLang="en-US" sz="5800" dirty="0" smtClean="0">
                <a:solidFill>
                  <a:srgbClr val="FF0000"/>
                </a:solidFill>
              </a:rPr>
              <a:t>?</a:t>
            </a:r>
          </a:p>
          <a:p>
            <a:pPr>
              <a:lnSpc>
                <a:spcPct val="110000"/>
              </a:lnSpc>
              <a:buNone/>
            </a:pPr>
            <a:endParaRPr lang="en-US" altLang="en-US" sz="5800" dirty="0" smtClean="0">
              <a:solidFill>
                <a:srgbClr val="FF0000"/>
              </a:solidFill>
            </a:endParaRPr>
          </a:p>
          <a:p>
            <a:pPr>
              <a:lnSpc>
                <a:spcPct val="110000"/>
              </a:lnSpc>
              <a:buNone/>
            </a:pPr>
            <a:endParaRPr lang="en-US" altLang="en-US" sz="4100" dirty="0">
              <a:solidFill>
                <a:srgbClr val="FF0000"/>
              </a:solidFill>
            </a:endParaRPr>
          </a:p>
          <a:p>
            <a:pPr>
              <a:lnSpc>
                <a:spcPct val="110000"/>
              </a:lnSpc>
              <a:buNone/>
            </a:pPr>
            <a:endParaRPr lang="en-US" altLang="en-US" sz="4100" dirty="0" smtClean="0">
              <a:solidFill>
                <a:srgbClr val="FF0000"/>
              </a:solidFill>
            </a:endParaRPr>
          </a:p>
          <a:p>
            <a:pPr>
              <a:lnSpc>
                <a:spcPct val="110000"/>
              </a:lnSpc>
              <a:buNone/>
            </a:pPr>
            <a:endParaRPr lang="en-US" altLang="en-US" sz="4100" dirty="0">
              <a:solidFill>
                <a:srgbClr val="FF0000"/>
              </a:solidFill>
            </a:endParaRPr>
          </a:p>
          <a:p>
            <a:pPr marL="0" indent="0" algn="l" rtl="0" eaLnBrk="1" hangingPunct="1">
              <a:lnSpc>
                <a:spcPct val="90000"/>
              </a:lnSpc>
              <a:buNone/>
            </a:pPr>
            <a:r>
              <a:rPr lang="en-US" altLang="en-US" sz="5100" dirty="0" smtClean="0"/>
              <a:t>1. An all-out nuclear war between the US and North Korea</a:t>
            </a:r>
          </a:p>
          <a:p>
            <a:pPr marL="0" indent="0" algn="l" rtl="0" eaLnBrk="1" hangingPunct="1">
              <a:lnSpc>
                <a:spcPct val="90000"/>
              </a:lnSpc>
              <a:buNone/>
            </a:pPr>
            <a:endParaRPr lang="en-US" altLang="en-US" sz="5100" i="1" dirty="0" smtClean="0"/>
          </a:p>
          <a:p>
            <a:pPr marL="0" indent="0">
              <a:lnSpc>
                <a:spcPct val="90000"/>
              </a:lnSpc>
              <a:buNone/>
            </a:pPr>
            <a:r>
              <a:rPr lang="en-US" altLang="en-US" sz="5100" dirty="0" smtClean="0"/>
              <a:t>2. A </a:t>
            </a:r>
            <a:r>
              <a:rPr lang="en-US" altLang="en-US" sz="5100" dirty="0"/>
              <a:t>situation on which neither country intends to attack the other side with nuclear weapons, but an all out-nuclear war between the US and North Korea is </a:t>
            </a:r>
            <a:r>
              <a:rPr lang="en-US" altLang="en-US" sz="5100" dirty="0" smtClean="0"/>
              <a:t>triggered </a:t>
            </a:r>
            <a:r>
              <a:rPr lang="en-US" altLang="en-US" sz="5100" dirty="0"/>
              <a:t>by the actions of a third country such as South Korea, </a:t>
            </a:r>
            <a:r>
              <a:rPr lang="en-US" altLang="en-US" sz="5100" dirty="0" smtClean="0"/>
              <a:t>Russia, </a:t>
            </a:r>
            <a:r>
              <a:rPr lang="en-US" altLang="en-US" sz="5100" dirty="0"/>
              <a:t>or </a:t>
            </a:r>
            <a:r>
              <a:rPr lang="en-US" altLang="en-US" sz="5100" dirty="0" smtClean="0"/>
              <a:t>Japan</a:t>
            </a:r>
            <a:endParaRPr lang="en-US" altLang="en-US" sz="5100" dirty="0"/>
          </a:p>
          <a:p>
            <a:pPr algn="l" rtl="0" eaLnBrk="1" hangingPunct="1">
              <a:lnSpc>
                <a:spcPct val="90000"/>
              </a:lnSpc>
              <a:buFontTx/>
              <a:buNone/>
            </a:pPr>
            <a:endParaRPr lang="en-US" altLang="en-US" sz="4100" dirty="0" smtClean="0"/>
          </a:p>
          <a:p>
            <a:pPr algn="l" rtl="0" eaLnBrk="1" hangingPunct="1">
              <a:lnSpc>
                <a:spcPct val="90000"/>
              </a:lnSpc>
            </a:pPr>
            <a:endParaRPr lang="en-US" altLang="en-US" sz="4100" dirty="0" smtClean="0">
              <a:solidFill>
                <a:schemeClr val="accent2"/>
              </a:solidFill>
            </a:endParaRPr>
          </a:p>
        </p:txBody>
      </p:sp>
      <p:pic>
        <p:nvPicPr>
          <p:cNvPr id="2" name="Picture 1"/>
          <p:cNvPicPr>
            <a:picLocks noChangeAspect="1"/>
          </p:cNvPicPr>
          <p:nvPr/>
        </p:nvPicPr>
        <p:blipFill>
          <a:blip r:embed="rId3"/>
          <a:stretch>
            <a:fillRect/>
          </a:stretch>
        </p:blipFill>
        <p:spPr>
          <a:xfrm>
            <a:off x="2718955" y="452627"/>
            <a:ext cx="6120245" cy="3753182"/>
          </a:xfrm>
          <a:prstGeom prst="rect">
            <a:avLst/>
          </a:prstGeom>
        </p:spPr>
      </p:pic>
    </p:spTree>
    <p:extLst>
      <p:ext uri="{BB962C8B-B14F-4D97-AF65-F5344CB8AC3E}">
        <p14:creationId xmlns:p14="http://schemas.microsoft.com/office/powerpoint/2010/main" val="3505121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791200"/>
          </a:xfrm>
        </p:spPr>
        <p:txBody>
          <a:bodyPr>
            <a:normAutofit/>
          </a:bodyPr>
          <a:lstStyle/>
          <a:p>
            <a:pPr marL="0" indent="0">
              <a:buNone/>
            </a:pPr>
            <a:r>
              <a:rPr lang="en-US" sz="3600" dirty="0" smtClean="0"/>
              <a:t>	</a:t>
            </a:r>
            <a:r>
              <a:rPr lang="en-US" sz="4000" b="1" dirty="0" smtClean="0"/>
              <a:t>	The Narrative Fallacy </a:t>
            </a:r>
          </a:p>
          <a:p>
            <a:pPr marL="0" indent="0">
              <a:buNone/>
            </a:pPr>
            <a:endParaRPr lang="en-US" sz="3600" dirty="0"/>
          </a:p>
          <a:p>
            <a:pPr marL="0" indent="0">
              <a:buNone/>
            </a:pPr>
            <a:r>
              <a:rPr lang="en-US" sz="3600" dirty="0" smtClean="0"/>
              <a:t>“the backward-looking mental tripwire that causes us to attribute a linear and discernable cause-and-effect chain to our knowledge of the past” </a:t>
            </a:r>
            <a:r>
              <a:rPr lang="en-US" dirty="0" smtClean="0"/>
              <a:t/>
            </a:r>
            <a:br>
              <a:rPr lang="en-US" dirty="0" smtClean="0"/>
            </a:br>
            <a:endParaRPr lang="en-US" dirty="0" smtClean="0"/>
          </a:p>
        </p:txBody>
      </p:sp>
    </p:spTree>
    <p:extLst>
      <p:ext uri="{BB962C8B-B14F-4D97-AF65-F5344CB8AC3E}">
        <p14:creationId xmlns:p14="http://schemas.microsoft.com/office/powerpoint/2010/main" val="2722322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Stories</a:t>
            </a:r>
            <a:endParaRPr lang="en-US" b="1" dirty="0"/>
          </a:p>
        </p:txBody>
      </p:sp>
      <p:sp>
        <p:nvSpPr>
          <p:cNvPr id="3" name="Content Placeholder 2"/>
          <p:cNvSpPr>
            <a:spLocks noGrp="1"/>
          </p:cNvSpPr>
          <p:nvPr>
            <p:ph idx="1"/>
          </p:nvPr>
        </p:nvSpPr>
        <p:spPr>
          <a:xfrm>
            <a:off x="228600" y="1295400"/>
            <a:ext cx="8763000" cy="4876800"/>
          </a:xfrm>
        </p:spPr>
        <p:txBody>
          <a:bodyPr>
            <a:normAutofit fontScale="92500" lnSpcReduction="10000"/>
          </a:bodyPr>
          <a:lstStyle/>
          <a:p>
            <a:r>
              <a:rPr lang="en-US" sz="3500" dirty="0" smtClean="0"/>
              <a:t>Stories serve many wonderful functions: teaching, motivating, inspiring. The problem though is that we too often believe our stories are predictive</a:t>
            </a:r>
          </a:p>
          <a:p>
            <a:r>
              <a:rPr lang="en-US" sz="3500" dirty="0" smtClean="0"/>
              <a:t>Put simply:  </a:t>
            </a:r>
            <a:r>
              <a:rPr lang="en-US" sz="3500" dirty="0" smtClean="0">
                <a:solidFill>
                  <a:srgbClr val="FF0000"/>
                </a:solidFill>
              </a:rPr>
              <a:t>stories replace probability judgments</a:t>
            </a:r>
          </a:p>
          <a:p>
            <a:r>
              <a:rPr lang="en-US" sz="3500" dirty="0" smtClean="0"/>
              <a:t>We often decide that some outcome is impossible or very unlikely because we can’t imagine any chain of events that would cause it</a:t>
            </a:r>
          </a:p>
          <a:p>
            <a:r>
              <a:rPr lang="en-US" sz="3500" dirty="0" smtClean="0"/>
              <a:t>And if something did happen, a good story about it can make it seem inevitable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791200"/>
          </a:xfrm>
        </p:spPr>
        <p:txBody>
          <a:bodyPr>
            <a:normAutofit lnSpcReduction="10000"/>
          </a:bodyPr>
          <a:lstStyle/>
          <a:p>
            <a:pPr marL="0" indent="0">
              <a:buNone/>
            </a:pPr>
            <a:r>
              <a:rPr lang="en-US" dirty="0" smtClean="0"/>
              <a:t>“</a:t>
            </a:r>
            <a:r>
              <a:rPr lang="en-US" sz="3600" dirty="0" smtClean="0"/>
              <a:t>We are so willing to take a description and mentally categorize the person it describes — in this case, feminist bank teller is much more salient than simply bank teller — that we will violate probabilities and logic in order to uphold our first conclusion. </a:t>
            </a:r>
            <a:r>
              <a:rPr lang="en-US" sz="3600" dirty="0" smtClean="0">
                <a:solidFill>
                  <a:srgbClr val="FF0000"/>
                </a:solidFill>
              </a:rPr>
              <a:t>The extra description makes our mental picture much more vivid</a:t>
            </a:r>
            <a:r>
              <a:rPr lang="en-US" sz="3600" dirty="0" smtClean="0"/>
              <a:t>, and we conclude that the vivid picture must be the correct one </a:t>
            </a:r>
            <a:r>
              <a:rPr lang="en-US" dirty="0" smtClean="0"/>
              <a:t/>
            </a:r>
            <a:br>
              <a:rPr lang="en-US" dirty="0" smtClean="0"/>
            </a:br>
            <a:endParaRPr lang="en-US" dirty="0" smtClean="0"/>
          </a:p>
          <a:p>
            <a:pPr lvl="1"/>
            <a:r>
              <a:rPr lang="en-US" dirty="0" smtClean="0"/>
              <a:t>The Narrative Fallacy</a:t>
            </a:r>
            <a:endParaRPr lang="en-US" dirty="0"/>
          </a:p>
        </p:txBody>
      </p:sp>
    </p:spTree>
    <p:extLst>
      <p:ext uri="{BB962C8B-B14F-4D97-AF65-F5344CB8AC3E}">
        <p14:creationId xmlns:p14="http://schemas.microsoft.com/office/powerpoint/2010/main" val="2722322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50058" y="3769337"/>
            <a:ext cx="4318599" cy="2869452"/>
          </a:xfrm>
          <a:prstGeom prst="rect">
            <a:avLst/>
          </a:prstGeom>
        </p:spPr>
      </p:pic>
      <p:pic>
        <p:nvPicPr>
          <p:cNvPr id="4" name="Picture 3"/>
          <p:cNvPicPr>
            <a:picLocks noChangeAspect="1"/>
          </p:cNvPicPr>
          <p:nvPr/>
        </p:nvPicPr>
        <p:blipFill>
          <a:blip r:embed="rId3"/>
          <a:stretch>
            <a:fillRect/>
          </a:stretch>
        </p:blipFill>
        <p:spPr>
          <a:xfrm>
            <a:off x="4946362" y="609600"/>
            <a:ext cx="4122295" cy="2743200"/>
          </a:xfrm>
          <a:prstGeom prst="rect">
            <a:avLst/>
          </a:prstGeom>
        </p:spPr>
      </p:pic>
      <p:pic>
        <p:nvPicPr>
          <p:cNvPr id="2" name="Picture 1"/>
          <p:cNvPicPr>
            <a:picLocks noChangeAspect="1"/>
          </p:cNvPicPr>
          <p:nvPr/>
        </p:nvPicPr>
        <p:blipFill>
          <a:blip r:embed="rId4"/>
          <a:stretch>
            <a:fillRect/>
          </a:stretch>
        </p:blipFill>
        <p:spPr>
          <a:xfrm>
            <a:off x="152400" y="1162879"/>
            <a:ext cx="4597658" cy="3298319"/>
          </a:xfrm>
          <a:prstGeom prst="rect">
            <a:avLst/>
          </a:prstGeom>
        </p:spPr>
      </p:pic>
      <p:pic>
        <p:nvPicPr>
          <p:cNvPr id="3" name="Picture 2"/>
          <p:cNvPicPr>
            <a:picLocks noChangeAspect="1"/>
          </p:cNvPicPr>
          <p:nvPr/>
        </p:nvPicPr>
        <p:blipFill>
          <a:blip r:embed="rId5"/>
          <a:stretch>
            <a:fillRect/>
          </a:stretch>
        </p:blipFill>
        <p:spPr>
          <a:xfrm>
            <a:off x="6172200" y="4101574"/>
            <a:ext cx="838200" cy="719247"/>
          </a:xfrm>
          <a:prstGeom prst="rect">
            <a:avLst/>
          </a:prstGeom>
        </p:spPr>
      </p:pic>
    </p:spTree>
    <p:extLst>
      <p:ext uri="{BB962C8B-B14F-4D97-AF65-F5344CB8AC3E}">
        <p14:creationId xmlns:p14="http://schemas.microsoft.com/office/powerpoint/2010/main" val="1228187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b="1" dirty="0" smtClean="0"/>
              <a:t>The Problem with Stories</a:t>
            </a:r>
            <a:endParaRPr lang="en-US" b="1" dirty="0"/>
          </a:p>
        </p:txBody>
      </p:sp>
      <p:sp>
        <p:nvSpPr>
          <p:cNvPr id="3" name="Content Placeholder 2"/>
          <p:cNvSpPr>
            <a:spLocks noGrp="1"/>
          </p:cNvSpPr>
          <p:nvPr>
            <p:ph idx="1"/>
          </p:nvPr>
        </p:nvSpPr>
        <p:spPr>
          <a:xfrm>
            <a:off x="457200" y="1143000"/>
            <a:ext cx="8229600" cy="5486400"/>
          </a:xfrm>
        </p:spPr>
        <p:txBody>
          <a:bodyPr>
            <a:normAutofit/>
          </a:bodyPr>
          <a:lstStyle/>
          <a:p>
            <a:r>
              <a:rPr lang="en-US" sz="2800" dirty="0"/>
              <a:t>Availability bias </a:t>
            </a:r>
            <a:r>
              <a:rPr lang="en-US" sz="2800" dirty="0" smtClean="0"/>
              <a:t>– Stories can make evidence or events extra-vivid, making it more available and memorable, making us more likely to attribute </a:t>
            </a:r>
            <a:r>
              <a:rPr lang="en-US" sz="2800" dirty="0"/>
              <a:t>them as </a:t>
            </a:r>
            <a:r>
              <a:rPr lang="en-US" sz="2800" dirty="0" smtClean="0"/>
              <a:t>causes</a:t>
            </a:r>
          </a:p>
          <a:p>
            <a:r>
              <a:rPr lang="en-US" sz="2800" dirty="0" smtClean="0"/>
              <a:t>Representativeness bias -  Stories highlight a particular outcome but ignores </a:t>
            </a:r>
            <a:r>
              <a:rPr lang="en-US" sz="2800" dirty="0"/>
              <a:t>base rates </a:t>
            </a:r>
            <a:endParaRPr lang="en-US" sz="2800" dirty="0" smtClean="0"/>
          </a:p>
          <a:p>
            <a:r>
              <a:rPr lang="en-US" sz="2800" dirty="0" smtClean="0"/>
              <a:t>Confirmation </a:t>
            </a:r>
            <a:r>
              <a:rPr lang="en-US" sz="2800" dirty="0"/>
              <a:t>bias </a:t>
            </a:r>
            <a:r>
              <a:rPr lang="en-US" sz="2800" dirty="0" smtClean="0"/>
              <a:t>– Stories lure </a:t>
            </a:r>
            <a:r>
              <a:rPr lang="en-US" sz="2800" dirty="0"/>
              <a:t>us into believing that we can explain the past through cause-and-effect when we hear a story that supports our prior </a:t>
            </a:r>
            <a:r>
              <a:rPr lang="en-US" sz="2800" dirty="0" smtClean="0"/>
              <a:t>beliefs</a:t>
            </a:r>
          </a:p>
          <a:p>
            <a:endParaRPr lang="en-US" sz="2800" dirty="0"/>
          </a:p>
        </p:txBody>
      </p:sp>
    </p:spTree>
    <p:extLst>
      <p:ext uri="{BB962C8B-B14F-4D97-AF65-F5344CB8AC3E}">
        <p14:creationId xmlns:p14="http://schemas.microsoft.com/office/powerpoint/2010/main" val="2474568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59903" y="4038600"/>
            <a:ext cx="5492381" cy="2486025"/>
          </a:xfrm>
          <a:prstGeom prst="rect">
            <a:avLst/>
          </a:prstGeom>
        </p:spPr>
      </p:pic>
      <p:pic>
        <p:nvPicPr>
          <p:cNvPr id="6" name="Picture 5"/>
          <p:cNvPicPr>
            <a:picLocks noChangeAspect="1"/>
          </p:cNvPicPr>
          <p:nvPr/>
        </p:nvPicPr>
        <p:blipFill>
          <a:blip r:embed="rId4"/>
          <a:stretch>
            <a:fillRect/>
          </a:stretch>
        </p:blipFill>
        <p:spPr>
          <a:xfrm>
            <a:off x="169150" y="1159278"/>
            <a:ext cx="5875528" cy="2001459"/>
          </a:xfrm>
          <a:prstGeom prst="rect">
            <a:avLst/>
          </a:prstGeom>
        </p:spPr>
      </p:pic>
      <p:pic>
        <p:nvPicPr>
          <p:cNvPr id="7" name="Picture 6"/>
          <p:cNvPicPr>
            <a:picLocks noChangeAspect="1"/>
          </p:cNvPicPr>
          <p:nvPr/>
        </p:nvPicPr>
        <p:blipFill>
          <a:blip r:embed="rId5"/>
          <a:stretch>
            <a:fillRect/>
          </a:stretch>
        </p:blipFill>
        <p:spPr>
          <a:xfrm>
            <a:off x="228600" y="3505200"/>
            <a:ext cx="2971800" cy="3114675"/>
          </a:xfrm>
          <a:prstGeom prst="rect">
            <a:avLst/>
          </a:prstGeom>
        </p:spPr>
      </p:pic>
      <p:pic>
        <p:nvPicPr>
          <p:cNvPr id="8" name="Picture 7"/>
          <p:cNvPicPr>
            <a:picLocks noChangeAspect="1"/>
          </p:cNvPicPr>
          <p:nvPr/>
        </p:nvPicPr>
        <p:blipFill>
          <a:blip r:embed="rId6"/>
          <a:stretch>
            <a:fillRect/>
          </a:stretch>
        </p:blipFill>
        <p:spPr>
          <a:xfrm>
            <a:off x="6077660" y="1125159"/>
            <a:ext cx="3000375" cy="2667000"/>
          </a:xfrm>
          <a:prstGeom prst="rect">
            <a:avLst/>
          </a:prstGeom>
        </p:spPr>
      </p:pic>
      <p:sp>
        <p:nvSpPr>
          <p:cNvPr id="9" name="Rectangle 8"/>
          <p:cNvSpPr/>
          <p:nvPr/>
        </p:nvSpPr>
        <p:spPr>
          <a:xfrm>
            <a:off x="365380" y="328405"/>
            <a:ext cx="8015784" cy="658642"/>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rPr>
              <a:t>Can You </a:t>
            </a:r>
            <a:r>
              <a:rPr lang="en-US" sz="4000" b="1" dirty="0" smtClean="0">
                <a:latin typeface="+mj-lt"/>
                <a:ea typeface="+mj-ea"/>
                <a:cs typeface="+mj-cs"/>
              </a:rPr>
              <a:t>Tell A Story About This War?</a:t>
            </a:r>
            <a:endParaRPr lang="en-US" sz="4000" b="1" dirty="0">
              <a:latin typeface="+mj-lt"/>
              <a:ea typeface="+mj-ea"/>
              <a:cs typeface="+mj-cs"/>
            </a:endParaRPr>
          </a:p>
        </p:txBody>
      </p:sp>
    </p:spTree>
    <p:extLst>
      <p:ext uri="{BB962C8B-B14F-4D97-AF65-F5344CB8AC3E}">
        <p14:creationId xmlns:p14="http://schemas.microsoft.com/office/powerpoint/2010/main" val="2181088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r>
              <a:rPr lang="en-US" dirty="0" smtClean="0"/>
              <a:t>Some Questions</a:t>
            </a:r>
            <a:endParaRPr lang="en-US" dirty="0"/>
          </a:p>
        </p:txBody>
      </p:sp>
      <p:sp>
        <p:nvSpPr>
          <p:cNvPr id="3" name="Content Placeholder 2"/>
          <p:cNvSpPr>
            <a:spLocks noGrp="1"/>
          </p:cNvSpPr>
          <p:nvPr>
            <p:ph idx="1"/>
          </p:nvPr>
        </p:nvSpPr>
        <p:spPr>
          <a:xfrm>
            <a:off x="457199" y="1442659"/>
            <a:ext cx="5029201" cy="3586541"/>
          </a:xfrm>
        </p:spPr>
        <p:txBody>
          <a:bodyPr>
            <a:normAutofit/>
          </a:bodyPr>
          <a:lstStyle/>
          <a:p>
            <a:r>
              <a:rPr lang="en-US" altLang="en-US" dirty="0"/>
              <a:t>Are </a:t>
            </a:r>
            <a:r>
              <a:rPr lang="en-US" altLang="en-US" dirty="0" smtClean="0"/>
              <a:t>rational and heuristic approaches </a:t>
            </a:r>
            <a:r>
              <a:rPr lang="en-US" altLang="en-US" dirty="0"/>
              <a:t>fundamentally different modes or mechanisms, or are they just different patterns of behavior that people can follow</a:t>
            </a:r>
            <a:r>
              <a:rPr lang="en-US" altLang="en-US" dirty="0" smtClean="0"/>
              <a:t>?</a:t>
            </a:r>
            <a:endParaRPr lang="en-US" dirty="0"/>
          </a:p>
        </p:txBody>
      </p:sp>
      <p:pic>
        <p:nvPicPr>
          <p:cNvPr id="4" name="Picture 3"/>
          <p:cNvPicPr>
            <a:picLocks noChangeAspect="1"/>
          </p:cNvPicPr>
          <p:nvPr/>
        </p:nvPicPr>
        <p:blipFill>
          <a:blip r:embed="rId3"/>
          <a:stretch>
            <a:fillRect/>
          </a:stretch>
        </p:blipFill>
        <p:spPr>
          <a:xfrm>
            <a:off x="5867400" y="251892"/>
            <a:ext cx="2819611" cy="4229417"/>
          </a:xfrm>
          <a:prstGeom prst="rect">
            <a:avLst/>
          </a:prstGeom>
        </p:spPr>
      </p:pic>
      <p:sp>
        <p:nvSpPr>
          <p:cNvPr id="5" name="TextBox 4"/>
          <p:cNvSpPr txBox="1"/>
          <p:nvPr/>
        </p:nvSpPr>
        <p:spPr>
          <a:xfrm>
            <a:off x="457199" y="5032612"/>
            <a:ext cx="8382000" cy="1668149"/>
          </a:xfrm>
          <a:prstGeom prst="rect">
            <a:avLst/>
          </a:prstGeom>
          <a:noFill/>
        </p:spPr>
        <p:txBody>
          <a:bodyPr wrap="square" rtlCol="0">
            <a:spAutoFit/>
          </a:bodyPr>
          <a:lstStyle/>
          <a:p>
            <a:pPr marL="342900" indent="-342900">
              <a:spcBef>
                <a:spcPct val="20000"/>
              </a:spcBef>
              <a:buFont typeface="Arial" pitchFamily="34" charset="0"/>
              <a:buChar char="•"/>
            </a:pPr>
            <a:r>
              <a:rPr lang="en-US" altLang="en-US" sz="3200" dirty="0" smtClean="0"/>
              <a:t>Would rational thinking be better for us?</a:t>
            </a:r>
          </a:p>
          <a:p>
            <a:pPr marL="342900" indent="-342900">
              <a:spcBef>
                <a:spcPct val="20000"/>
              </a:spcBef>
              <a:buFont typeface="Arial" pitchFamily="34" charset="0"/>
              <a:buChar char="•"/>
            </a:pPr>
            <a:r>
              <a:rPr lang="en-US" sz="3200" dirty="0" smtClean="0"/>
              <a:t>When AI makes all of our decisions, do we want them all to be rational?</a:t>
            </a:r>
            <a:endParaRPr lang="en-US" sz="3200" dirty="0"/>
          </a:p>
        </p:txBody>
      </p:sp>
    </p:spTree>
    <p:extLst>
      <p:ext uri="{BB962C8B-B14F-4D97-AF65-F5344CB8AC3E}">
        <p14:creationId xmlns:p14="http://schemas.microsoft.com/office/powerpoint/2010/main" val="3705100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5791200" cy="1143000"/>
          </a:xfrm>
        </p:spPr>
        <p:txBody>
          <a:bodyPr>
            <a:normAutofit/>
          </a:bodyPr>
          <a:lstStyle/>
          <a:p>
            <a:r>
              <a:rPr lang="en-US" b="1" dirty="0" smtClean="0"/>
              <a:t>Enjoy Your Spring Break</a:t>
            </a:r>
            <a:endParaRPr lang="en-US" b="1" dirty="0"/>
          </a:p>
        </p:txBody>
      </p:sp>
      <p:pic>
        <p:nvPicPr>
          <p:cNvPr id="4" name="Content Placeholder 3"/>
          <p:cNvPicPr>
            <a:picLocks noGrp="1" noChangeAspect="1"/>
          </p:cNvPicPr>
          <p:nvPr>
            <p:ph idx="1"/>
          </p:nvPr>
        </p:nvPicPr>
        <p:blipFill>
          <a:blip r:embed="rId3" cstate="print"/>
          <a:stretch>
            <a:fillRect/>
          </a:stretch>
        </p:blipFill>
        <p:spPr>
          <a:xfrm>
            <a:off x="3504479" y="2291133"/>
            <a:ext cx="2372036" cy="1328340"/>
          </a:xfrm>
          <a:prstGeom prst="rect">
            <a:avLst/>
          </a:prstGeom>
        </p:spPr>
      </p:pic>
      <p:pic>
        <p:nvPicPr>
          <p:cNvPr id="5" name="Picture 4"/>
          <p:cNvPicPr>
            <a:picLocks noChangeAspect="1"/>
          </p:cNvPicPr>
          <p:nvPr/>
        </p:nvPicPr>
        <p:blipFill>
          <a:blip r:embed="rId4" cstate="print"/>
          <a:stretch>
            <a:fillRect/>
          </a:stretch>
        </p:blipFill>
        <p:spPr>
          <a:xfrm>
            <a:off x="6398009" y="4469403"/>
            <a:ext cx="2619375" cy="1743075"/>
          </a:xfrm>
          <a:prstGeom prst="rect">
            <a:avLst/>
          </a:prstGeom>
        </p:spPr>
      </p:pic>
      <p:pic>
        <p:nvPicPr>
          <p:cNvPr id="6" name="Picture 5"/>
          <p:cNvPicPr>
            <a:picLocks noChangeAspect="1"/>
          </p:cNvPicPr>
          <p:nvPr/>
        </p:nvPicPr>
        <p:blipFill>
          <a:blip r:embed="rId5" cstate="print"/>
          <a:stretch>
            <a:fillRect/>
          </a:stretch>
        </p:blipFill>
        <p:spPr>
          <a:xfrm>
            <a:off x="3553969" y="4469402"/>
            <a:ext cx="2619375" cy="1743075"/>
          </a:xfrm>
          <a:prstGeom prst="rect">
            <a:avLst/>
          </a:prstGeom>
        </p:spPr>
      </p:pic>
      <p:pic>
        <p:nvPicPr>
          <p:cNvPr id="7" name="Picture 6"/>
          <p:cNvPicPr>
            <a:picLocks noChangeAspect="1"/>
          </p:cNvPicPr>
          <p:nvPr/>
        </p:nvPicPr>
        <p:blipFill>
          <a:blip r:embed="rId6" cstate="print"/>
          <a:stretch>
            <a:fillRect/>
          </a:stretch>
        </p:blipFill>
        <p:spPr>
          <a:xfrm>
            <a:off x="364331" y="2362933"/>
            <a:ext cx="2919208" cy="1392238"/>
          </a:xfrm>
          <a:prstGeom prst="rect">
            <a:avLst/>
          </a:prstGeom>
        </p:spPr>
      </p:pic>
      <p:pic>
        <p:nvPicPr>
          <p:cNvPr id="8" name="Picture 7"/>
          <p:cNvPicPr>
            <a:picLocks noChangeAspect="1"/>
          </p:cNvPicPr>
          <p:nvPr/>
        </p:nvPicPr>
        <p:blipFill>
          <a:blip r:embed="rId7" cstate="print"/>
          <a:stretch>
            <a:fillRect/>
          </a:stretch>
        </p:blipFill>
        <p:spPr>
          <a:xfrm>
            <a:off x="257486" y="578141"/>
            <a:ext cx="2781300" cy="164782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3222" y="2291133"/>
            <a:ext cx="2514600" cy="1677619"/>
          </a:xfrm>
          <a:prstGeom prst="rect">
            <a:avLst/>
          </a:prstGeom>
        </p:spPr>
      </p:pic>
      <p:sp>
        <p:nvSpPr>
          <p:cNvPr id="11" name="TextBox 10"/>
          <p:cNvSpPr txBox="1"/>
          <p:nvPr/>
        </p:nvSpPr>
        <p:spPr>
          <a:xfrm>
            <a:off x="4735897" y="1555443"/>
            <a:ext cx="2971800" cy="461665"/>
          </a:xfrm>
          <a:prstGeom prst="rect">
            <a:avLst/>
          </a:prstGeom>
          <a:noFill/>
        </p:spPr>
        <p:txBody>
          <a:bodyPr wrap="square" rtlCol="0">
            <a:spAutoFit/>
          </a:bodyPr>
          <a:lstStyle/>
          <a:p>
            <a:r>
              <a:rPr lang="en-US" dirty="0" smtClean="0"/>
              <a:t> </a:t>
            </a:r>
            <a:r>
              <a:rPr lang="en-US" sz="2400" i="1" dirty="0" smtClean="0"/>
              <a:t>I plan to enjoy mine!</a:t>
            </a:r>
            <a:endParaRPr lang="en-US" sz="2400" i="1" dirty="0"/>
          </a:p>
        </p:txBody>
      </p:sp>
      <p:pic>
        <p:nvPicPr>
          <p:cNvPr id="3" name="Picture 2"/>
          <p:cNvPicPr>
            <a:picLocks noChangeAspect="1"/>
          </p:cNvPicPr>
          <p:nvPr/>
        </p:nvPicPr>
        <p:blipFill>
          <a:blip r:embed="rId9"/>
          <a:stretch>
            <a:fillRect/>
          </a:stretch>
        </p:blipFill>
        <p:spPr>
          <a:xfrm>
            <a:off x="149609" y="4645616"/>
            <a:ext cx="3276600" cy="1390650"/>
          </a:xfrm>
          <a:prstGeom prst="rect">
            <a:avLst/>
          </a:prstGeom>
        </p:spPr>
      </p:pic>
    </p:spTree>
    <p:extLst>
      <p:ext uri="{BB962C8B-B14F-4D97-AF65-F5344CB8AC3E}">
        <p14:creationId xmlns:p14="http://schemas.microsoft.com/office/powerpoint/2010/main" val="70979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87096" y="2286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Exercise 4</a:t>
            </a:r>
          </a:p>
        </p:txBody>
      </p:sp>
      <p:sp>
        <p:nvSpPr>
          <p:cNvPr id="8195" name="Rectangle 1027"/>
          <p:cNvSpPr>
            <a:spLocks noGrp="1" noChangeArrowheads="1"/>
          </p:cNvSpPr>
          <p:nvPr>
            <p:ph type="body" idx="1"/>
          </p:nvPr>
        </p:nvSpPr>
        <p:spPr>
          <a:xfrm>
            <a:off x="414528" y="1383792"/>
            <a:ext cx="8424672" cy="5245608"/>
          </a:xfrm>
        </p:spPr>
        <p:txBody>
          <a:bodyPr>
            <a:normAutofit fontScale="77500" lnSpcReduction="20000"/>
          </a:bodyPr>
          <a:lstStyle/>
          <a:p>
            <a:pPr algn="l" rtl="0" eaLnBrk="1" hangingPunct="1">
              <a:lnSpc>
                <a:spcPct val="90000"/>
              </a:lnSpc>
              <a:buFontTx/>
              <a:buNone/>
            </a:pPr>
            <a:endParaRPr lang="en-US" altLang="en-US" sz="5100" dirty="0" smtClean="0"/>
          </a:p>
          <a:p>
            <a:pPr>
              <a:lnSpc>
                <a:spcPct val="90000"/>
              </a:lnSpc>
            </a:pPr>
            <a:r>
              <a:rPr lang="en-US" altLang="en-US" sz="5100" dirty="0" smtClean="0"/>
              <a:t>Which of these “Heads” and “Tails” sequences of 6 flips of a “fair” coin is </a:t>
            </a:r>
            <a:r>
              <a:rPr lang="en-US" altLang="en-US" sz="5100" b="1" dirty="0" smtClean="0">
                <a:solidFill>
                  <a:srgbClr val="00B050"/>
                </a:solidFill>
              </a:rPr>
              <a:t>most likely</a:t>
            </a:r>
            <a:r>
              <a:rPr lang="en-US" altLang="en-US" sz="5100" dirty="0" smtClean="0"/>
              <a:t>?  </a:t>
            </a:r>
            <a:r>
              <a:rPr lang="en-US" altLang="en-US" sz="5100" b="1" dirty="0" smtClean="0">
                <a:solidFill>
                  <a:srgbClr val="FF0000"/>
                </a:solidFill>
              </a:rPr>
              <a:t>Least likely</a:t>
            </a:r>
            <a:r>
              <a:rPr lang="en-US" altLang="en-US" sz="5100" dirty="0" smtClean="0"/>
              <a:t>?</a:t>
            </a:r>
          </a:p>
          <a:p>
            <a:pPr marL="0" indent="0">
              <a:lnSpc>
                <a:spcPct val="90000"/>
              </a:lnSpc>
              <a:buNone/>
            </a:pPr>
            <a:endParaRPr lang="en-US" altLang="en-US" sz="5100" dirty="0" smtClean="0"/>
          </a:p>
          <a:p>
            <a:pPr marL="342900" lvl="2" indent="-342900">
              <a:lnSpc>
                <a:spcPct val="90000"/>
              </a:lnSpc>
              <a:buNone/>
            </a:pPr>
            <a:r>
              <a:rPr lang="en-US" altLang="en-US" sz="5100" dirty="0" smtClean="0"/>
              <a:t>		1)  H </a:t>
            </a:r>
            <a:r>
              <a:rPr lang="en-US" altLang="en-US" sz="5100" dirty="0" err="1"/>
              <a:t>H</a:t>
            </a:r>
            <a:r>
              <a:rPr lang="en-US" altLang="en-US" sz="5100" dirty="0"/>
              <a:t> </a:t>
            </a:r>
            <a:r>
              <a:rPr lang="en-US" altLang="en-US" sz="5100" dirty="0" err="1"/>
              <a:t>H</a:t>
            </a:r>
            <a:r>
              <a:rPr lang="en-US" altLang="en-US" sz="5100" dirty="0"/>
              <a:t> T </a:t>
            </a:r>
            <a:r>
              <a:rPr lang="en-US" altLang="en-US" sz="5100" dirty="0" err="1"/>
              <a:t>T</a:t>
            </a:r>
            <a:r>
              <a:rPr lang="en-US" altLang="en-US" sz="5100" dirty="0"/>
              <a:t> </a:t>
            </a:r>
            <a:r>
              <a:rPr lang="en-US" altLang="en-US" sz="5100" dirty="0" err="1"/>
              <a:t>T</a:t>
            </a:r>
            <a:endParaRPr lang="en-US" altLang="en-US" sz="5100" dirty="0"/>
          </a:p>
          <a:p>
            <a:pPr marL="342900" lvl="2" indent="-342900">
              <a:lnSpc>
                <a:spcPct val="90000"/>
              </a:lnSpc>
              <a:buNone/>
            </a:pPr>
            <a:r>
              <a:rPr lang="en-US" altLang="en-US" sz="5100" dirty="0" smtClean="0"/>
              <a:t>		2)  H </a:t>
            </a:r>
            <a:r>
              <a:rPr lang="en-US" altLang="en-US" sz="5100" dirty="0" err="1"/>
              <a:t>H</a:t>
            </a:r>
            <a:r>
              <a:rPr lang="en-US" altLang="en-US" sz="5100" dirty="0"/>
              <a:t> </a:t>
            </a:r>
            <a:r>
              <a:rPr lang="en-US" altLang="en-US" sz="5100" dirty="0" err="1"/>
              <a:t>H</a:t>
            </a:r>
            <a:r>
              <a:rPr lang="en-US" altLang="en-US" sz="5100" dirty="0"/>
              <a:t> </a:t>
            </a:r>
            <a:r>
              <a:rPr lang="en-US" altLang="en-US" sz="5100" dirty="0" err="1"/>
              <a:t>H</a:t>
            </a:r>
            <a:r>
              <a:rPr lang="en-US" altLang="en-US" sz="5100" dirty="0"/>
              <a:t> T H</a:t>
            </a:r>
          </a:p>
          <a:p>
            <a:pPr marL="342900" lvl="2" indent="-342900">
              <a:lnSpc>
                <a:spcPct val="90000"/>
              </a:lnSpc>
              <a:buNone/>
            </a:pPr>
            <a:r>
              <a:rPr lang="en-US" altLang="en-US" sz="5100" dirty="0" smtClean="0"/>
              <a:t>		3)  H </a:t>
            </a:r>
            <a:r>
              <a:rPr lang="en-US" altLang="en-US" sz="5100" dirty="0"/>
              <a:t>T H T </a:t>
            </a:r>
            <a:r>
              <a:rPr lang="en-US" altLang="en-US" sz="5100" dirty="0" err="1"/>
              <a:t>T</a:t>
            </a:r>
            <a:r>
              <a:rPr lang="en-US" altLang="en-US" sz="5100" dirty="0"/>
              <a:t> H</a:t>
            </a:r>
          </a:p>
          <a:p>
            <a:pPr marL="914400" lvl="2" indent="0">
              <a:lnSpc>
                <a:spcPct val="90000"/>
              </a:lnSpc>
              <a:buNone/>
            </a:pPr>
            <a:endParaRPr lang="en-US" altLang="en-US" dirty="0"/>
          </a:p>
          <a:p>
            <a:pPr algn="l" rtl="0" eaLnBrk="1" hangingPunct="1">
              <a:lnSpc>
                <a:spcPct val="90000"/>
              </a:lnSpc>
              <a:buFontTx/>
              <a:buNone/>
            </a:pPr>
            <a:endParaRPr lang="en-US" altLang="en-US" dirty="0" smtClean="0"/>
          </a:p>
          <a:p>
            <a:pPr algn="l" rtl="0" eaLnBrk="1" hangingPunct="1">
              <a:lnSpc>
                <a:spcPct val="90000"/>
              </a:lnSpc>
              <a:buFontTx/>
              <a:buNone/>
            </a:pPr>
            <a:r>
              <a:rPr lang="en-US" altLang="en-US" dirty="0" smtClean="0"/>
              <a:t>  </a:t>
            </a:r>
            <a:endParaRPr lang="en-US" altLang="en-US" dirty="0" smtClean="0">
              <a:solidFill>
                <a:schemeClr val="accent2"/>
              </a:solidFill>
            </a:endParaRPr>
          </a:p>
        </p:txBody>
      </p:sp>
    </p:spTree>
    <p:extLst>
      <p:ext uri="{BB962C8B-B14F-4D97-AF65-F5344CB8AC3E}">
        <p14:creationId xmlns:p14="http://schemas.microsoft.com/office/powerpoint/2010/main" val="205019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57200" y="76200"/>
            <a:ext cx="38862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Exercise 5</a:t>
            </a:r>
          </a:p>
        </p:txBody>
      </p:sp>
      <p:sp>
        <p:nvSpPr>
          <p:cNvPr id="8195" name="Rectangle 1027"/>
          <p:cNvSpPr>
            <a:spLocks noGrp="1" noChangeArrowheads="1"/>
          </p:cNvSpPr>
          <p:nvPr>
            <p:ph type="body" idx="1"/>
          </p:nvPr>
        </p:nvSpPr>
        <p:spPr>
          <a:xfrm>
            <a:off x="457200" y="914400"/>
            <a:ext cx="4724400" cy="5105400"/>
          </a:xfrm>
        </p:spPr>
        <p:txBody>
          <a:bodyPr>
            <a:normAutofit/>
          </a:bodyPr>
          <a:lstStyle/>
          <a:p>
            <a:pPr>
              <a:lnSpc>
                <a:spcPct val="110000"/>
              </a:lnSpc>
              <a:buNone/>
            </a:pPr>
            <a:r>
              <a:rPr lang="en-US" altLang="en-US" sz="2800" dirty="0">
                <a:solidFill>
                  <a:srgbClr val="FF0000"/>
                </a:solidFill>
              </a:rPr>
              <a:t>Which of these is the most frequent cause </a:t>
            </a:r>
            <a:r>
              <a:rPr lang="en-US" altLang="en-US" sz="2800" dirty="0" smtClean="0">
                <a:solidFill>
                  <a:srgbClr val="FF0000"/>
                </a:solidFill>
              </a:rPr>
              <a:t>of human deaths?</a:t>
            </a:r>
            <a:endParaRPr lang="en-US" altLang="en-US" sz="2800" dirty="0"/>
          </a:p>
          <a:p>
            <a:pPr marL="0" indent="0" algn="l" rtl="0" eaLnBrk="1" hangingPunct="1">
              <a:lnSpc>
                <a:spcPct val="90000"/>
              </a:lnSpc>
              <a:buNone/>
            </a:pPr>
            <a:r>
              <a:rPr lang="en-US" altLang="en-US" sz="2800" dirty="0" smtClean="0"/>
              <a:t>1. Shark attacks while swimming, surfing, or scuba diving</a:t>
            </a:r>
          </a:p>
          <a:p>
            <a:pPr marL="0" indent="0" algn="l" rtl="0" eaLnBrk="1" hangingPunct="1">
              <a:lnSpc>
                <a:spcPct val="90000"/>
              </a:lnSpc>
              <a:buNone/>
            </a:pPr>
            <a:endParaRPr lang="en-US" altLang="en-US" sz="2800" i="1" dirty="0" smtClean="0"/>
          </a:p>
          <a:p>
            <a:pPr marL="0" indent="0">
              <a:lnSpc>
                <a:spcPct val="90000"/>
              </a:lnSpc>
              <a:buNone/>
            </a:pPr>
            <a:r>
              <a:rPr lang="en-US" altLang="en-US" sz="2800" dirty="0" smtClean="0"/>
              <a:t>2. Bites from a poisonous snake</a:t>
            </a:r>
          </a:p>
          <a:p>
            <a:pPr marL="0" indent="0">
              <a:lnSpc>
                <a:spcPct val="90000"/>
              </a:lnSpc>
              <a:buNone/>
            </a:pPr>
            <a:endParaRPr lang="en-US" altLang="en-US" sz="2800" dirty="0" smtClean="0"/>
          </a:p>
          <a:p>
            <a:pPr marL="0" indent="0">
              <a:lnSpc>
                <a:spcPct val="90000"/>
              </a:lnSpc>
              <a:buNone/>
            </a:pPr>
            <a:r>
              <a:rPr lang="en-US" altLang="en-US" sz="2800" dirty="0" smtClean="0"/>
              <a:t>3. Bites from a mosquito</a:t>
            </a:r>
            <a:endParaRPr lang="en-US" altLang="en-US" sz="2800" dirty="0" smtClean="0">
              <a:solidFill>
                <a:schemeClr val="accent2"/>
              </a:solidFill>
            </a:endParaRPr>
          </a:p>
        </p:txBody>
      </p:sp>
      <p:pic>
        <p:nvPicPr>
          <p:cNvPr id="2" name="Picture 1"/>
          <p:cNvPicPr>
            <a:picLocks noChangeAspect="1"/>
          </p:cNvPicPr>
          <p:nvPr/>
        </p:nvPicPr>
        <p:blipFill>
          <a:blip r:embed="rId3"/>
          <a:stretch>
            <a:fillRect/>
          </a:stretch>
        </p:blipFill>
        <p:spPr>
          <a:xfrm>
            <a:off x="5312731" y="457200"/>
            <a:ext cx="2909915" cy="1724025"/>
          </a:xfrm>
          <a:prstGeom prst="rect">
            <a:avLst/>
          </a:prstGeom>
        </p:spPr>
      </p:pic>
      <p:pic>
        <p:nvPicPr>
          <p:cNvPr id="3" name="Picture 2"/>
          <p:cNvPicPr>
            <a:picLocks noChangeAspect="1"/>
          </p:cNvPicPr>
          <p:nvPr/>
        </p:nvPicPr>
        <p:blipFill>
          <a:blip r:embed="rId4"/>
          <a:stretch>
            <a:fillRect/>
          </a:stretch>
        </p:blipFill>
        <p:spPr>
          <a:xfrm>
            <a:off x="5257800" y="2514600"/>
            <a:ext cx="3028950" cy="1514475"/>
          </a:xfrm>
          <a:prstGeom prst="rect">
            <a:avLst/>
          </a:prstGeom>
        </p:spPr>
      </p:pic>
      <p:pic>
        <p:nvPicPr>
          <p:cNvPr id="4" name="Picture 3"/>
          <p:cNvPicPr>
            <a:picLocks noChangeAspect="1"/>
          </p:cNvPicPr>
          <p:nvPr/>
        </p:nvPicPr>
        <p:blipFill>
          <a:blip r:embed="rId5"/>
          <a:stretch>
            <a:fillRect/>
          </a:stretch>
        </p:blipFill>
        <p:spPr>
          <a:xfrm>
            <a:off x="5202868" y="4269801"/>
            <a:ext cx="3019778" cy="1691076"/>
          </a:xfrm>
          <a:prstGeom prst="rect">
            <a:avLst/>
          </a:prstGeom>
        </p:spPr>
      </p:pic>
      <p:sp>
        <p:nvSpPr>
          <p:cNvPr id="5" name="TextBox 4"/>
          <p:cNvSpPr txBox="1"/>
          <p:nvPr/>
        </p:nvSpPr>
        <p:spPr>
          <a:xfrm>
            <a:off x="228600" y="6171074"/>
            <a:ext cx="8458200" cy="523220"/>
          </a:xfrm>
          <a:prstGeom prst="rect">
            <a:avLst/>
          </a:prstGeom>
          <a:noFill/>
        </p:spPr>
        <p:txBody>
          <a:bodyPr wrap="square" rtlCol="0">
            <a:spAutoFit/>
          </a:bodyPr>
          <a:lstStyle/>
          <a:p>
            <a:r>
              <a:rPr lang="en-US" sz="2800" i="1" dirty="0" smtClean="0">
                <a:solidFill>
                  <a:srgbClr val="FF0000"/>
                </a:solidFill>
              </a:rPr>
              <a:t>What information are you using to answer this question?</a:t>
            </a:r>
            <a:endParaRPr lang="en-US" sz="2800" i="1" dirty="0">
              <a:solidFill>
                <a:srgbClr val="FF0000"/>
              </a:solidFill>
            </a:endParaRPr>
          </a:p>
        </p:txBody>
      </p:sp>
    </p:spTree>
    <p:extLst>
      <p:ext uri="{BB962C8B-B14F-4D97-AF65-F5344CB8AC3E}">
        <p14:creationId xmlns:p14="http://schemas.microsoft.com/office/powerpoint/2010/main" val="414533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5334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smtClean="0">
                <a:latin typeface="+mj-lt"/>
                <a:ea typeface="+mj-ea"/>
                <a:cs typeface="+mj-cs"/>
                <a:sym typeface="UC Berkeley OS Sign"/>
              </a:rPr>
              <a:t>Today’s Outline</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b="1" dirty="0" smtClean="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sp>
        <p:nvSpPr>
          <p:cNvPr id="6" name="Rectangle 5"/>
          <p:cNvSpPr/>
          <p:nvPr/>
        </p:nvSpPr>
        <p:spPr>
          <a:xfrm>
            <a:off x="990600" y="2590800"/>
            <a:ext cx="7315200" cy="3258102"/>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Exercises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Theories of human decision making</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Tversky &amp; Kahneman biases and heuristics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narrative fallacy </a:t>
            </a:r>
            <a:endParaRPr lang="en-US" sz="3200" dirty="0"/>
          </a:p>
        </p:txBody>
      </p:sp>
      <p:sp>
        <p:nvSpPr>
          <p:cNvPr id="2" name="TextBox 1"/>
          <p:cNvSpPr txBox="1"/>
          <p:nvPr/>
        </p:nvSpPr>
        <p:spPr>
          <a:xfrm>
            <a:off x="533400" y="1295400"/>
            <a:ext cx="8305800" cy="1077218"/>
          </a:xfrm>
          <a:prstGeom prst="rect">
            <a:avLst/>
          </a:prstGeom>
          <a:noFill/>
        </p:spPr>
        <p:txBody>
          <a:bodyPr wrap="square" rtlCol="0">
            <a:spAutoFit/>
          </a:bodyPr>
          <a:lstStyle/>
          <a:p>
            <a:r>
              <a:rPr lang="en-US" sz="3200" b="1" i="1" dirty="0" smtClean="0">
                <a:solidFill>
                  <a:srgbClr val="FF0000"/>
                </a:solidFill>
              </a:rPr>
              <a:t>How do people use probability and frequency information when they organize or decide?</a:t>
            </a:r>
            <a:endParaRPr lang="en-US" sz="3200" b="1" i="1" dirty="0">
              <a:solidFill>
                <a:srgbClr val="FF0000"/>
              </a:solidFill>
            </a:endParaRPr>
          </a:p>
        </p:txBody>
      </p:sp>
    </p:spTree>
    <p:extLst>
      <p:ext uri="{BB962C8B-B14F-4D97-AF65-F5344CB8AC3E}">
        <p14:creationId xmlns:p14="http://schemas.microsoft.com/office/powerpoint/2010/main" val="41445979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76200" y="278139"/>
            <a:ext cx="89154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latin typeface="+mj-lt"/>
                <a:ea typeface="+mj-ea"/>
                <a:cs typeface="+mj-cs"/>
                <a:sym typeface="UC Berkeley OS Sign"/>
              </a:rPr>
              <a:t>Decision Making and Assessing Probabilities</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sp>
        <p:nvSpPr>
          <p:cNvPr id="6" name="Rectangle 5"/>
          <p:cNvSpPr/>
          <p:nvPr/>
        </p:nvSpPr>
        <p:spPr>
          <a:xfrm>
            <a:off x="304800" y="883873"/>
            <a:ext cx="8458200" cy="8277424"/>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3200" dirty="0"/>
              <a:t>Many of the decisions we make in our personal and professional lives are in situations where outcomes are uncertain </a:t>
            </a:r>
          </a:p>
          <a:p>
            <a:pPr marL="96437">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 </a:t>
            </a:r>
            <a:r>
              <a:rPr lang="en-US" sz="3200" i="1" dirty="0" smtClean="0">
                <a:solidFill>
                  <a:srgbClr val="FF0000"/>
                </a:solidFill>
              </a:rPr>
              <a:t>Is there a “rational” way to assess probabilities and make decisions?</a:t>
            </a:r>
          </a:p>
          <a:p>
            <a:pPr marL="96437">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i="1" dirty="0" smtClean="0">
              <a:solidFill>
                <a:srgbClr val="FF0000"/>
              </a:solidFill>
            </a:endParaRPr>
          </a:p>
          <a:p>
            <a:pPr marL="96437">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smtClean="0"/>
              <a:t>HINT: </a:t>
            </a:r>
            <a:endParaRPr lang="en-US" sz="3200" i="1" dirty="0"/>
          </a:p>
          <a:p>
            <a:pPr marL="96437">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smtClean="0">
                <a:solidFill>
                  <a:srgbClr val="FF0000"/>
                </a:solidFill>
              </a:rPr>
              <a:t>	Probability of an event =   ? divided by ?</a:t>
            </a:r>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8323141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76200" y="278139"/>
            <a:ext cx="89154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latin typeface="+mj-lt"/>
                <a:ea typeface="+mj-ea"/>
                <a:cs typeface="+mj-cs"/>
                <a:sym typeface="UC Berkeley OS Sign"/>
              </a:rPr>
              <a:t>Decision Making and Assessing Probabilities</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sp>
        <p:nvSpPr>
          <p:cNvPr id="6" name="Rectangle 5"/>
          <p:cNvSpPr/>
          <p:nvPr/>
        </p:nvSpPr>
        <p:spPr>
          <a:xfrm>
            <a:off x="304800" y="883873"/>
            <a:ext cx="8458200" cy="565978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Is there a “rational” way to assess probabilities and make decisions?</a:t>
            </a:r>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257166" indent="-160729">
              <a:spcBef>
                <a:spcPct val="20000"/>
              </a:spcBef>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How does this “rational” way compare to what people actually do?</a:t>
            </a:r>
            <a:endParaRPr lang="en-US" sz="2400" dirty="0" smtClean="0"/>
          </a:p>
          <a:p>
            <a:pPr marL="96437" algn="ctr">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smtClean="0">
                <a:solidFill>
                  <a:srgbClr val="FF0000"/>
                </a:solidFill>
              </a:rPr>
              <a:t>Do people want to act rationally?</a:t>
            </a:r>
          </a:p>
          <a:p>
            <a:pPr marL="96437" algn="ctr">
              <a:spcBef>
                <a:spcPct val="20000"/>
              </a:spcBef>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smtClean="0">
                <a:solidFill>
                  <a:srgbClr val="FF0000"/>
                </a:solidFill>
              </a:rPr>
              <a:t>If they don’t or can’t, why not?</a:t>
            </a:r>
            <a:endParaRPr lang="en-US" sz="3200" b="1" i="1" dirty="0">
              <a:solidFill>
                <a:srgbClr val="FF0000"/>
              </a:solidFill>
            </a:endParaRPr>
          </a:p>
        </p:txBody>
      </p:sp>
      <p:pic>
        <p:nvPicPr>
          <p:cNvPr id="3" name="Picture 2"/>
          <p:cNvPicPr>
            <a:picLocks noChangeAspect="1"/>
          </p:cNvPicPr>
          <p:nvPr/>
        </p:nvPicPr>
        <p:blipFill>
          <a:blip r:embed="rId3"/>
          <a:stretch>
            <a:fillRect/>
          </a:stretch>
        </p:blipFill>
        <p:spPr>
          <a:xfrm>
            <a:off x="228600" y="2497437"/>
            <a:ext cx="8915400" cy="1144365"/>
          </a:xfrm>
          <a:prstGeom prst="rect">
            <a:avLst/>
          </a:prstGeom>
        </p:spPr>
      </p:pic>
    </p:spTree>
    <p:extLst>
      <p:ext uri="{BB962C8B-B14F-4D97-AF65-F5344CB8AC3E}">
        <p14:creationId xmlns:p14="http://schemas.microsoft.com/office/powerpoint/2010/main" val="348727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On-screen Show (4:3)</PresentationFormat>
  <Paragraphs>281</Paragraphs>
  <Slides>47</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UC Berkeley OS Sign</vt:lpstr>
      <vt:lpstr>Wingdings</vt:lpstr>
      <vt:lpstr>Office Theme</vt:lpstr>
      <vt:lpstr>CogSci 190 “Sensemaking and Organizing” Spring 2019</vt:lpstr>
      <vt:lpstr>Exercise 1</vt:lpstr>
      <vt:lpstr>Exercise 2</vt:lpstr>
      <vt:lpstr>Exercise 3</vt:lpstr>
      <vt:lpstr>Exercise 4</vt:lpstr>
      <vt:lpstr>Exercise 5</vt:lpstr>
      <vt:lpstr>PowerPoint Presentation</vt:lpstr>
      <vt:lpstr>PowerPoint Presentation</vt:lpstr>
      <vt:lpstr>PowerPoint Presentation</vt:lpstr>
      <vt:lpstr>Economic Theories of  Human Decision Making (1)</vt:lpstr>
      <vt:lpstr>PowerPoint Presentation</vt:lpstr>
      <vt:lpstr>Economic Theories of  Human Decision Making (2)</vt:lpstr>
      <vt:lpstr>PowerPoint Presentation</vt:lpstr>
      <vt:lpstr>PowerPoint Presentation</vt:lpstr>
      <vt:lpstr>Economic Theories of  Human Decision Making (3)</vt:lpstr>
      <vt:lpstr>Econs vs. Humans</vt:lpstr>
      <vt:lpstr>PowerPoint Presentation</vt:lpstr>
      <vt:lpstr>PowerPoint Presentation</vt:lpstr>
      <vt:lpstr>PowerPoint Presentation</vt:lpstr>
      <vt:lpstr>PowerPoint Presentation</vt:lpstr>
      <vt:lpstr>PowerPoint Presentation</vt:lpstr>
      <vt:lpstr>Beyond Bounded Rationality</vt:lpstr>
      <vt:lpstr>PowerPoint Presentation</vt:lpstr>
      <vt:lpstr>Heuristics</vt:lpstr>
      <vt:lpstr>Tversky &amp; Kahneman’s Human Probability-Assessment Heuristics </vt:lpstr>
      <vt:lpstr>Representativeness Bias (1): Ignoring Prior Probabilities </vt:lpstr>
      <vt:lpstr>Steve</vt:lpstr>
      <vt:lpstr>Representativeness Bias (2): Misconception of Chance</vt:lpstr>
      <vt:lpstr>PowerPoint Presentation</vt:lpstr>
      <vt:lpstr>Karma</vt:lpstr>
      <vt:lpstr>PowerPoint Presentation</vt:lpstr>
      <vt:lpstr>Representativeness Bias (3): Conjunctive Fallacy</vt:lpstr>
      <vt:lpstr>PowerPoint Presentation</vt:lpstr>
      <vt:lpstr>PowerPoint Presentation</vt:lpstr>
      <vt:lpstr>Availability Biases :  Ease of Retrievability</vt:lpstr>
      <vt:lpstr>PowerPoint Presentation</vt:lpstr>
      <vt:lpstr>PowerPoint Presentation</vt:lpstr>
      <vt:lpstr>The Narrative Fallacy  (the phrase comes from this book)</vt:lpstr>
      <vt:lpstr>What is a Cause?</vt:lpstr>
      <vt:lpstr>PowerPoint Presentation</vt:lpstr>
      <vt:lpstr>Stories</vt:lpstr>
      <vt:lpstr>PowerPoint Presentation</vt:lpstr>
      <vt:lpstr>PowerPoint Presentation</vt:lpstr>
      <vt:lpstr>The Problem with Stories</vt:lpstr>
      <vt:lpstr>PowerPoint Presentation</vt:lpstr>
      <vt:lpstr>Some Questions</vt:lpstr>
      <vt:lpstr>Enjoy Your Spring Break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2017-10-26T16:02:22Z</dcterms:created>
  <dcterms:modified xsi:type="dcterms:W3CDTF">2019-03-20T18:22:43Z</dcterms:modified>
</cp:coreProperties>
</file>